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714" r:id="rId1"/>
  </p:sldMasterIdLst>
  <p:sldIdLst>
    <p:sldId id="256" r:id="rId2"/>
    <p:sldId id="257" r:id="rId3"/>
    <p:sldId id="258" r:id="rId4"/>
    <p:sldId id="259" r:id="rId5"/>
    <p:sldId id="266" r:id="rId6"/>
    <p:sldId id="260" r:id="rId7"/>
    <p:sldId id="261" r:id="rId8"/>
    <p:sldId id="262" r:id="rId9"/>
    <p:sldId id="264" r:id="rId10"/>
    <p:sldId id="265" r:id="rId11"/>
    <p:sldId id="263" r:id="rId12"/>
    <p:sldId id="267" r:id="rId13"/>
    <p:sldId id="268" r:id="rId14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Orta Stil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75" autoAdjust="0"/>
    <p:restoredTop sz="94660"/>
  </p:normalViewPr>
  <p:slideViewPr>
    <p:cSldViewPr snapToGrid="0">
      <p:cViewPr varScale="1">
        <p:scale>
          <a:sx n="86" d="100"/>
          <a:sy n="86" d="100"/>
        </p:scale>
        <p:origin x="666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66216" y="1447801"/>
            <a:ext cx="6619244" cy="3329581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tr-TR" dirty="0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6216" y="4777380"/>
            <a:ext cx="6619244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dirty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72480-10DA-4FB4-BEAE-2A1DEA90F248}" type="datetimeFigureOut">
              <a:rPr lang="tr-TR" smtClean="0"/>
              <a:t>23.3.2018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A84BC-3F9E-4B08-9743-FC4E27FA51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782104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217" y="4800587"/>
            <a:ext cx="6619243" cy="566738"/>
          </a:xfrm>
        </p:spPr>
        <p:txBody>
          <a:bodyPr anchor="b">
            <a:normAutofit/>
          </a:bodyPr>
          <a:lstStyle>
            <a:lvl1pPr algn="l">
              <a:defRPr sz="1800" b="0"/>
            </a:lvl1pPr>
          </a:lstStyle>
          <a:p>
            <a:r>
              <a:rPr lang="tr-TR" dirty="0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66216" y="685800"/>
            <a:ext cx="6619244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tr-TR" dirty="0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217" y="5367325"/>
            <a:ext cx="6619242" cy="493712"/>
          </a:xfrm>
        </p:spPr>
        <p:txBody>
          <a:bodyPr>
            <a:normAutofit/>
          </a:bodyPr>
          <a:lstStyle>
            <a:lvl1pPr marL="0" indent="0">
              <a:buNone/>
              <a:defRPr sz="90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dirty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72480-10DA-4FB4-BEAE-2A1DEA90F248}" type="datetimeFigureOut">
              <a:rPr lang="tr-TR" smtClean="0"/>
              <a:t>23.3.2018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A84BC-3F9E-4B08-9743-FC4E27FA51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273267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216" y="1447800"/>
            <a:ext cx="6619244" cy="1981200"/>
          </a:xfrm>
        </p:spPr>
        <p:txBody>
          <a:bodyPr/>
          <a:lstStyle>
            <a:lvl1pPr>
              <a:defRPr sz="3600"/>
            </a:lvl1pPr>
          </a:lstStyle>
          <a:p>
            <a:r>
              <a:rPr lang="tr-TR" dirty="0"/>
              <a:t>Asıl başlık stilini düzenlemek için tıklayın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216" y="3657600"/>
            <a:ext cx="6619244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3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dirty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72480-10DA-4FB4-BEAE-2A1DEA90F248}" type="datetimeFigureOut">
              <a:rPr lang="tr-TR" smtClean="0"/>
              <a:t>23.3.2018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A84BC-3F9E-4B08-9743-FC4E27FA51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6230002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81101" y="1447800"/>
            <a:ext cx="5999486" cy="2323374"/>
          </a:xfrm>
        </p:spPr>
        <p:txBody>
          <a:bodyPr/>
          <a:lstStyle>
            <a:lvl1pPr>
              <a:defRPr sz="3600"/>
            </a:lvl1pPr>
          </a:lstStyle>
          <a:p>
            <a:r>
              <a:rPr lang="tr-TR" dirty="0"/>
              <a:t>Asıl başlık stilini düzenlemek için tıklayın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447800" y="3771174"/>
            <a:ext cx="5459737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05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marL="0" lvl="0" indent="0">
              <a:buNone/>
            </a:pPr>
            <a:r>
              <a:rPr lang="tr-TR" dirty="0"/>
              <a:t>Asıl metin stillerini düzenle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216" y="4350657"/>
            <a:ext cx="6619244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3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dirty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72480-10DA-4FB4-BEAE-2A1DEA90F248}" type="datetimeFigureOut">
              <a:rPr lang="tr-TR" smtClean="0"/>
              <a:t>23.3.2018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A84BC-3F9E-4B08-9743-FC4E27FA5126}" type="slidenum">
              <a:rPr lang="tr-TR" smtClean="0"/>
              <a:t>‹#›</a:t>
            </a:fld>
            <a:endParaRPr lang="tr-TR"/>
          </a:p>
        </p:txBody>
      </p:sp>
      <p:sp>
        <p:nvSpPr>
          <p:cNvPr id="12" name="TextBox 11"/>
          <p:cNvSpPr txBox="1"/>
          <p:nvPr/>
        </p:nvSpPr>
        <p:spPr>
          <a:xfrm>
            <a:off x="673721" y="971253"/>
            <a:ext cx="601434" cy="15004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sz="9150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997868" y="2613787"/>
            <a:ext cx="601434" cy="15004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sz="9150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33947211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216" y="3124201"/>
            <a:ext cx="6619245" cy="1653180"/>
          </a:xfrm>
        </p:spPr>
        <p:txBody>
          <a:bodyPr anchor="b"/>
          <a:lstStyle>
            <a:lvl1pPr algn="l">
              <a:defRPr sz="3000" b="0" cap="none"/>
            </a:lvl1pPr>
          </a:lstStyle>
          <a:p>
            <a:r>
              <a:rPr lang="tr-TR" dirty="0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216" y="4777381"/>
            <a:ext cx="6619244" cy="860400"/>
          </a:xfrm>
        </p:spPr>
        <p:txBody>
          <a:bodyPr anchor="t"/>
          <a:lstStyle>
            <a:lvl1pPr marL="0" indent="0" algn="l">
              <a:buNone/>
              <a:defRPr sz="15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dirty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72480-10DA-4FB4-BEAE-2A1DEA90F248}" type="datetimeFigureOut">
              <a:rPr lang="tr-TR" smtClean="0"/>
              <a:t>23.3.2018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A84BC-3F9E-4B08-9743-FC4E27FA51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120825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ütu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150"/>
            </a:lvl1pPr>
          </a:lstStyle>
          <a:p>
            <a:r>
              <a:rPr lang="tr-TR" dirty="0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4710" y="1981200"/>
            <a:ext cx="2210150" cy="576262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dirty="0"/>
              <a:t>Asıl metin stillerini düzenle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489347" y="2667000"/>
            <a:ext cx="21955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dirty="0"/>
              <a:t>Asıl metin stillerini düzenle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12745" y="1981200"/>
            <a:ext cx="2202181" cy="576262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dirty="0"/>
              <a:t>Asıl metin stillerini düzenle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2904829" y="2667000"/>
            <a:ext cx="2210096" cy="3589338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dirty="0"/>
              <a:t>Asıl metin stillerini düzenle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343525" y="1981200"/>
            <a:ext cx="2199085" cy="576262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dirty="0"/>
              <a:t>Asıl metin stillerini düzenle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5343525" y="2667000"/>
            <a:ext cx="2199085" cy="3589338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dirty="0"/>
              <a:t>Asıl metin stillerini düzenle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2794607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5221670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72480-10DA-4FB4-BEAE-2A1DEA90F248}" type="datetimeFigureOut">
              <a:rPr lang="tr-TR" smtClean="0"/>
              <a:t>23.3.2018</a:t>
            </a:fld>
            <a:endParaRPr lang="tr-TR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A84BC-3F9E-4B08-9743-FC4E27FA51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711141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Resim Sütu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150"/>
            </a:lvl1pPr>
          </a:lstStyle>
          <a:p>
            <a:r>
              <a:rPr lang="tr-TR" dirty="0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9347" y="4250949"/>
            <a:ext cx="2205038" cy="576262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dirty="0"/>
              <a:t>Asıl metin stillerini düzenle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489347" y="2209800"/>
            <a:ext cx="2205038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tr-TR" dirty="0"/>
              <a:t>Resim eklemek için simgeye tıklayın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489347" y="4827212"/>
            <a:ext cx="2205038" cy="659189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dirty="0"/>
              <a:t>Asıl metin stillerini düzenle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17032" y="4250949"/>
            <a:ext cx="2197894" cy="576262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dirty="0"/>
              <a:t>Asıl metin stillerini düzenle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2917031" y="2209800"/>
            <a:ext cx="2197894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tr-TR" dirty="0"/>
              <a:t>Resim eklemek için simgeye tıklayın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2916016" y="4827211"/>
            <a:ext cx="2200805" cy="659189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dirty="0"/>
              <a:t>Asıl metin stillerini düzenle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343525" y="4250949"/>
            <a:ext cx="2199085" cy="576262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dirty="0"/>
              <a:t>Asıl metin stillerini düzenle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343525" y="2209800"/>
            <a:ext cx="219908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tr-TR" dirty="0"/>
              <a:t>Resim eklemek için simgeye tıklayın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5343432" y="4827209"/>
            <a:ext cx="2201998" cy="659189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dirty="0"/>
              <a:t>Asıl metin stillerini düzenle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2794607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5221670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72480-10DA-4FB4-BEAE-2A1DEA90F248}" type="datetimeFigureOut">
              <a:rPr lang="tr-TR" smtClean="0"/>
              <a:t>23.3.2018</a:t>
            </a:fld>
            <a:endParaRPr lang="tr-TR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A84BC-3F9E-4B08-9743-FC4E27FA51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3111200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tr-TR" dirty="0"/>
              <a:t>Asıl metin stillerini düzenle</a:t>
            </a:r>
          </a:p>
          <a:p>
            <a:pPr lvl="1"/>
            <a:r>
              <a:rPr lang="tr-TR" dirty="0"/>
              <a:t>İkinci düzey</a:t>
            </a:r>
          </a:p>
          <a:p>
            <a:pPr lvl="2"/>
            <a:r>
              <a:rPr lang="tr-TR" dirty="0"/>
              <a:t>Üçüncü düzey</a:t>
            </a:r>
          </a:p>
          <a:p>
            <a:pPr lvl="3"/>
            <a:r>
              <a:rPr lang="tr-TR" dirty="0"/>
              <a:t>Dördüncü düzey</a:t>
            </a:r>
          </a:p>
          <a:p>
            <a:pPr lvl="4"/>
            <a:r>
              <a:rPr lang="tr-TR" dirty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72480-10DA-4FB4-BEAE-2A1DEA90F248}" type="datetimeFigureOut">
              <a:rPr lang="tr-TR" smtClean="0"/>
              <a:t>23.3.2018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A84BC-3F9E-4B08-9743-FC4E27FA51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8751404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228159" y="430214"/>
            <a:ext cx="1314451" cy="5826125"/>
          </a:xfrm>
        </p:spPr>
        <p:txBody>
          <a:bodyPr vert="eaVert" anchor="b" anchorCtr="0"/>
          <a:lstStyle/>
          <a:p>
            <a:r>
              <a:rPr lang="tr-TR" dirty="0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89348" y="887414"/>
            <a:ext cx="5567362" cy="5368924"/>
          </a:xfrm>
        </p:spPr>
        <p:txBody>
          <a:bodyPr vert="eaVert"/>
          <a:lstStyle/>
          <a:p>
            <a:pPr lvl="0"/>
            <a:r>
              <a:rPr lang="tr-TR" dirty="0"/>
              <a:t>Asıl metin stillerini düzenle</a:t>
            </a:r>
          </a:p>
          <a:p>
            <a:pPr lvl="1"/>
            <a:r>
              <a:rPr lang="tr-TR" dirty="0"/>
              <a:t>İkinci düzey</a:t>
            </a:r>
          </a:p>
          <a:p>
            <a:pPr lvl="2"/>
            <a:r>
              <a:rPr lang="tr-TR" dirty="0"/>
              <a:t>Üçüncü düzey</a:t>
            </a:r>
          </a:p>
          <a:p>
            <a:pPr lvl="3"/>
            <a:r>
              <a:rPr lang="tr-TR" dirty="0"/>
              <a:t>Dördüncü düzey</a:t>
            </a:r>
          </a:p>
          <a:p>
            <a:pPr lvl="4"/>
            <a:r>
              <a:rPr lang="tr-TR" dirty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72480-10DA-4FB4-BEAE-2A1DEA90F248}" type="datetimeFigureOut">
              <a:rPr lang="tr-TR" smtClean="0"/>
              <a:t>23.3.2018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A84BC-3F9E-4B08-9743-FC4E27FA51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049705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dirty="0"/>
              <a:t>Asıl metin stillerini düzenle</a:t>
            </a:r>
          </a:p>
          <a:p>
            <a:pPr lvl="1"/>
            <a:r>
              <a:rPr lang="tr-TR" dirty="0"/>
              <a:t>İkinci düzey</a:t>
            </a:r>
          </a:p>
          <a:p>
            <a:pPr lvl="2"/>
            <a:r>
              <a:rPr lang="tr-TR" dirty="0"/>
              <a:t>Üçüncü düzey</a:t>
            </a:r>
          </a:p>
          <a:p>
            <a:pPr lvl="3"/>
            <a:r>
              <a:rPr lang="tr-TR" dirty="0"/>
              <a:t>Dördüncü düzey</a:t>
            </a:r>
          </a:p>
          <a:p>
            <a:pPr lvl="4"/>
            <a:r>
              <a:rPr lang="tr-TR" dirty="0"/>
              <a:t>Beşinci düzey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72480-10DA-4FB4-BEAE-2A1DEA90F248}" type="datetimeFigureOut">
              <a:rPr lang="tr-TR" smtClean="0"/>
              <a:t>23.3.2018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A84BC-3F9E-4B08-9743-FC4E27FA51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758706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217" y="2861734"/>
            <a:ext cx="6619243" cy="1915647"/>
          </a:xfrm>
        </p:spPr>
        <p:txBody>
          <a:bodyPr anchor="b"/>
          <a:lstStyle>
            <a:lvl1pPr algn="l">
              <a:defRPr sz="3000" b="0" cap="none"/>
            </a:lvl1pPr>
          </a:lstStyle>
          <a:p>
            <a:r>
              <a:rPr lang="tr-TR" dirty="0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216" y="4777381"/>
            <a:ext cx="6619244" cy="860400"/>
          </a:xfrm>
        </p:spPr>
        <p:txBody>
          <a:bodyPr anchor="t"/>
          <a:lstStyle>
            <a:lvl1pPr marL="0" indent="0" algn="l">
              <a:buNone/>
              <a:defRPr sz="15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dirty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72480-10DA-4FB4-BEAE-2A1DEA90F248}" type="datetimeFigureOut">
              <a:rPr lang="tr-TR" smtClean="0"/>
              <a:t>23.3.2018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A84BC-3F9E-4B08-9743-FC4E27FA51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752526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7485" y="2060576"/>
            <a:ext cx="3297254" cy="4195763"/>
          </a:xfrm>
        </p:spPr>
        <p:txBody>
          <a:bodyPr>
            <a:normAutofit/>
          </a:bodyPr>
          <a:lstStyle>
            <a:lvl1pPr>
              <a:defRPr sz="1350"/>
            </a:lvl1pPr>
            <a:lvl2pPr>
              <a:defRPr sz="1200"/>
            </a:lvl2pPr>
            <a:lvl3pPr>
              <a:defRPr sz="105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tr-TR" dirty="0"/>
              <a:t>Asıl metin stillerini düzenle</a:t>
            </a:r>
          </a:p>
          <a:p>
            <a:pPr lvl="1"/>
            <a:r>
              <a:rPr lang="tr-TR" dirty="0"/>
              <a:t>İkinci düzey</a:t>
            </a:r>
          </a:p>
          <a:p>
            <a:pPr lvl="2"/>
            <a:r>
              <a:rPr lang="tr-TR" dirty="0"/>
              <a:t>Üçüncü düzey</a:t>
            </a:r>
          </a:p>
          <a:p>
            <a:pPr lvl="3"/>
            <a:r>
              <a:rPr lang="tr-TR" dirty="0"/>
              <a:t>Dördüncü düzey</a:t>
            </a:r>
          </a:p>
          <a:p>
            <a:pPr lvl="4"/>
            <a:r>
              <a:rPr lang="tr-TR" dirty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40870" y="2056093"/>
            <a:ext cx="3297256" cy="4200245"/>
          </a:xfrm>
        </p:spPr>
        <p:txBody>
          <a:bodyPr>
            <a:normAutofit/>
          </a:bodyPr>
          <a:lstStyle>
            <a:lvl1pPr>
              <a:defRPr sz="1350"/>
            </a:lvl1pPr>
            <a:lvl2pPr>
              <a:defRPr sz="1200"/>
            </a:lvl2pPr>
            <a:lvl3pPr>
              <a:defRPr sz="105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tr-TR" dirty="0"/>
              <a:t>Asıl metin stillerini düzenle</a:t>
            </a:r>
          </a:p>
          <a:p>
            <a:pPr lvl="1"/>
            <a:r>
              <a:rPr lang="tr-TR" dirty="0"/>
              <a:t>İkinci düzey</a:t>
            </a:r>
          </a:p>
          <a:p>
            <a:pPr lvl="2"/>
            <a:r>
              <a:rPr lang="tr-TR" dirty="0"/>
              <a:t>Üçüncü düzey</a:t>
            </a:r>
          </a:p>
          <a:p>
            <a:pPr lvl="3"/>
            <a:r>
              <a:rPr lang="tr-TR" dirty="0"/>
              <a:t>Dördüncü düzey</a:t>
            </a:r>
          </a:p>
          <a:p>
            <a:pPr lvl="4"/>
            <a:r>
              <a:rPr lang="tr-TR" dirty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72480-10DA-4FB4-BEAE-2A1DEA90F248}" type="datetimeFigureOut">
              <a:rPr lang="tr-TR" smtClean="0"/>
              <a:t>23.3.2018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A84BC-3F9E-4B08-9743-FC4E27FA51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177534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dirty="0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7485" y="1905000"/>
            <a:ext cx="3297254" cy="576262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dirty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7485" y="2514600"/>
            <a:ext cx="3297254" cy="3741738"/>
          </a:xfrm>
        </p:spPr>
        <p:txBody>
          <a:bodyPr>
            <a:normAutofit/>
          </a:bodyPr>
          <a:lstStyle>
            <a:lvl1pPr>
              <a:defRPr sz="1350"/>
            </a:lvl1pPr>
            <a:lvl2pPr>
              <a:defRPr sz="1200"/>
            </a:lvl2pPr>
            <a:lvl3pPr>
              <a:defRPr sz="105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tr-TR" dirty="0"/>
              <a:t>Asıl metin stillerini düzenle</a:t>
            </a:r>
          </a:p>
          <a:p>
            <a:pPr lvl="1"/>
            <a:r>
              <a:rPr lang="tr-TR" dirty="0"/>
              <a:t>İkinci düzey</a:t>
            </a:r>
          </a:p>
          <a:p>
            <a:pPr lvl="2"/>
            <a:r>
              <a:rPr lang="tr-TR" dirty="0"/>
              <a:t>Üçüncü düzey</a:t>
            </a:r>
          </a:p>
          <a:p>
            <a:pPr lvl="3"/>
            <a:r>
              <a:rPr lang="tr-TR" dirty="0"/>
              <a:t>Dördüncü düzey</a:t>
            </a:r>
          </a:p>
          <a:p>
            <a:pPr lvl="4"/>
            <a:r>
              <a:rPr lang="tr-TR" dirty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40872" y="1905000"/>
            <a:ext cx="3297254" cy="576262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dirty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240872" y="2514600"/>
            <a:ext cx="3297254" cy="3741738"/>
          </a:xfrm>
        </p:spPr>
        <p:txBody>
          <a:bodyPr>
            <a:normAutofit/>
          </a:bodyPr>
          <a:lstStyle>
            <a:lvl1pPr>
              <a:defRPr sz="1350"/>
            </a:lvl1pPr>
            <a:lvl2pPr>
              <a:defRPr sz="1200"/>
            </a:lvl2pPr>
            <a:lvl3pPr>
              <a:defRPr sz="105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tr-TR" dirty="0"/>
              <a:t>Asıl metin stillerini düzenle</a:t>
            </a:r>
          </a:p>
          <a:p>
            <a:pPr lvl="1"/>
            <a:r>
              <a:rPr lang="tr-TR" dirty="0"/>
              <a:t>İkinci düzey</a:t>
            </a:r>
          </a:p>
          <a:p>
            <a:pPr lvl="2"/>
            <a:r>
              <a:rPr lang="tr-TR" dirty="0"/>
              <a:t>Üçüncü düzey</a:t>
            </a:r>
          </a:p>
          <a:p>
            <a:pPr lvl="3"/>
            <a:r>
              <a:rPr lang="tr-TR" dirty="0"/>
              <a:t>Dördüncü düzey</a:t>
            </a:r>
          </a:p>
          <a:p>
            <a:pPr lvl="4"/>
            <a:r>
              <a:rPr lang="tr-TR" dirty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72480-10DA-4FB4-BEAE-2A1DEA90F248}" type="datetimeFigureOut">
              <a:rPr lang="tr-TR" smtClean="0"/>
              <a:t>23.3.2018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A84BC-3F9E-4B08-9743-FC4E27FA51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516414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Asıl başlık stilini düzenlemek için tıklayın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72480-10DA-4FB4-BEAE-2A1DEA90F248}" type="datetimeFigureOut">
              <a:rPr lang="tr-TR" smtClean="0"/>
              <a:t>23.3.2018</a:t>
            </a:fld>
            <a:endParaRPr lang="tr-TR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A84BC-3F9E-4B08-9743-FC4E27FA51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465839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72480-10DA-4FB4-BEAE-2A1DEA90F248}" type="datetimeFigureOut">
              <a:rPr lang="tr-TR" smtClean="0"/>
              <a:t>23.3.2018</a:t>
            </a:fld>
            <a:endParaRPr lang="tr-TR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A84BC-3F9E-4B08-9743-FC4E27FA51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967038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215" y="1447800"/>
            <a:ext cx="2550798" cy="1447800"/>
          </a:xfrm>
        </p:spPr>
        <p:txBody>
          <a:bodyPr anchor="b"/>
          <a:lstStyle>
            <a:lvl1pPr algn="l">
              <a:defRPr sz="1800" b="0"/>
            </a:lvl1pPr>
          </a:lstStyle>
          <a:p>
            <a:r>
              <a:rPr lang="tr-TR" dirty="0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88462" y="1447800"/>
            <a:ext cx="3896998" cy="4572000"/>
          </a:xfrm>
        </p:spPr>
        <p:txBody>
          <a:bodyPr anchor="ctr">
            <a:normAutofit/>
          </a:bodyPr>
          <a:lstStyle>
            <a:lvl1pPr>
              <a:defRPr sz="1500"/>
            </a:lvl1pPr>
            <a:lvl2pPr>
              <a:defRPr sz="1350"/>
            </a:lvl2pPr>
            <a:lvl3pPr>
              <a:defRPr sz="1200"/>
            </a:lvl3pPr>
            <a:lvl4pPr>
              <a:defRPr sz="1050"/>
            </a:lvl4pPr>
            <a:lvl5pPr>
              <a:defRPr sz="1050"/>
            </a:lvl5pPr>
            <a:lvl6pPr>
              <a:defRPr sz="1050"/>
            </a:lvl6pPr>
            <a:lvl7pPr>
              <a:defRPr sz="1050"/>
            </a:lvl7pPr>
            <a:lvl8pPr>
              <a:defRPr sz="1050"/>
            </a:lvl8pPr>
            <a:lvl9pPr>
              <a:defRPr sz="1050"/>
            </a:lvl9pPr>
          </a:lstStyle>
          <a:p>
            <a:pPr lvl="0"/>
            <a:r>
              <a:rPr lang="tr-TR" dirty="0"/>
              <a:t>Asıl metin stillerini düzenle</a:t>
            </a:r>
          </a:p>
          <a:p>
            <a:pPr lvl="1"/>
            <a:r>
              <a:rPr lang="tr-TR" dirty="0"/>
              <a:t>İkinci düzey</a:t>
            </a:r>
          </a:p>
          <a:p>
            <a:pPr lvl="2"/>
            <a:r>
              <a:rPr lang="tr-TR" dirty="0"/>
              <a:t>Üçüncü düzey</a:t>
            </a:r>
          </a:p>
          <a:p>
            <a:pPr lvl="3"/>
            <a:r>
              <a:rPr lang="tr-TR" dirty="0"/>
              <a:t>Dördüncü düzey</a:t>
            </a:r>
          </a:p>
          <a:p>
            <a:pPr lvl="4"/>
            <a:r>
              <a:rPr lang="tr-TR" dirty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215" y="3129281"/>
            <a:ext cx="2550797" cy="2895599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dirty="0"/>
              <a:t>Asıl metin stillerini düzenle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72480-10DA-4FB4-BEAE-2A1DEA90F248}" type="datetimeFigureOut">
              <a:rPr lang="tr-TR" smtClean="0"/>
              <a:t>23.3.2018</a:t>
            </a:fld>
            <a:endParaRPr lang="tr-TR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A84BC-3F9E-4B08-9743-FC4E27FA51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940336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5430" y="1854192"/>
            <a:ext cx="3819680" cy="1574808"/>
          </a:xfrm>
        </p:spPr>
        <p:txBody>
          <a:bodyPr anchor="b">
            <a:normAutofit/>
          </a:bodyPr>
          <a:lstStyle>
            <a:lvl1pPr algn="l">
              <a:defRPr sz="2700" b="0"/>
            </a:lvl1pPr>
          </a:lstStyle>
          <a:p>
            <a:r>
              <a:rPr lang="tr-TR" dirty="0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212160" y="1143000"/>
            <a:ext cx="24003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tr-TR" dirty="0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216" y="3657600"/>
            <a:ext cx="3813734" cy="1371600"/>
          </a:xfrm>
        </p:spPr>
        <p:txBody>
          <a:bodyPr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dirty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72480-10DA-4FB4-BEAE-2A1DEA90F248}" type="datetimeFigureOut">
              <a:rPr lang="tr-TR" smtClean="0"/>
              <a:t>23.3.2018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A84BC-3F9E-4B08-9743-FC4E27FA51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528999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6"/>
            <a:ext cx="3027759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8"/>
            <a:ext cx="1141809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6456759" y="1676400"/>
            <a:ext cx="211455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5999560" y="1"/>
            <a:ext cx="1202540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6454408" y="6096000"/>
            <a:ext cx="745301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7828359" y="0"/>
            <a:ext cx="51435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84584" y="452718"/>
            <a:ext cx="7053542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tr-TR" dirty="0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7484" y="2052919"/>
            <a:ext cx="6709906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dirty="0"/>
              <a:t>Asıl metin stillerini düzenle</a:t>
            </a:r>
          </a:p>
          <a:p>
            <a:pPr lvl="1"/>
            <a:r>
              <a:rPr lang="tr-TR" dirty="0"/>
              <a:t>İkinci düzey</a:t>
            </a:r>
          </a:p>
          <a:p>
            <a:pPr lvl="2"/>
            <a:r>
              <a:rPr lang="tr-TR" dirty="0"/>
              <a:t>Üçüncü düzey</a:t>
            </a:r>
          </a:p>
          <a:p>
            <a:pPr lvl="3"/>
            <a:r>
              <a:rPr lang="tr-TR" dirty="0"/>
              <a:t>Dördüncü düzey</a:t>
            </a:r>
          </a:p>
          <a:p>
            <a:pPr lvl="4"/>
            <a:r>
              <a:rPr lang="tr-TR" dirty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7492905" y="1828801"/>
            <a:ext cx="990599" cy="2285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825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E2072480-10DA-4FB4-BEAE-2A1DEA90F248}" type="datetimeFigureOut">
              <a:rPr lang="tr-TR" smtClean="0"/>
              <a:t>23.3.2018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6231206" y="3263398"/>
            <a:ext cx="3859795" cy="2286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825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7764406" y="295730"/>
            <a:ext cx="62864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1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0A84BC-3F9E-4B08-9743-FC4E27FA51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3245310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  <p:sldLayoutId id="2147483718" r:id="rId4"/>
    <p:sldLayoutId id="2147483719" r:id="rId5"/>
    <p:sldLayoutId id="2147483720" r:id="rId6"/>
    <p:sldLayoutId id="2147483721" r:id="rId7"/>
    <p:sldLayoutId id="2147483722" r:id="rId8"/>
    <p:sldLayoutId id="2147483723" r:id="rId9"/>
    <p:sldLayoutId id="2147483724" r:id="rId10"/>
    <p:sldLayoutId id="2147483725" r:id="rId11"/>
    <p:sldLayoutId id="2147483726" r:id="rId12"/>
    <p:sldLayoutId id="2147483727" r:id="rId13"/>
    <p:sldLayoutId id="2147483728" r:id="rId14"/>
    <p:sldLayoutId id="2147483729" r:id="rId15"/>
    <p:sldLayoutId id="2147483730" r:id="rId16"/>
    <p:sldLayoutId id="2147483731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7" Type="http://schemas.openxmlformats.org/officeDocument/2006/relationships/image" Target="../media/image6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eng.harran.edu.tr/~nbesli/ETK/PQS/PQS.html" TargetMode="External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teknikbilimlermyo.istanbul.edu.tr/elektrik/wp-content/uploads/2015/03/B%C3%B6l%C3%BCm-7.pdf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1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6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24.png"/><Relationship Id="rId7" Type="http://schemas.openxmlformats.org/officeDocument/2006/relationships/image" Target="../media/image28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etin kutusu 3">
            <a:extLst>
              <a:ext uri="{FF2B5EF4-FFF2-40B4-BE49-F238E27FC236}">
                <a16:creationId xmlns:a16="http://schemas.microsoft.com/office/drawing/2014/main" id="{FEEB8B3F-7025-4B32-8593-2B7C42429ED6}"/>
              </a:ext>
            </a:extLst>
          </p:cNvPr>
          <p:cNvSpPr txBox="1"/>
          <p:nvPr/>
        </p:nvSpPr>
        <p:spPr>
          <a:xfrm>
            <a:off x="2550644" y="1307306"/>
            <a:ext cx="2057400" cy="276999"/>
          </a:xfrm>
          <a:prstGeom prst="rect">
            <a:avLst/>
          </a:prstGeom>
        </p:spPr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endParaRPr lang="tr-TR" sz="1350" dirty="0"/>
          </a:p>
        </p:txBody>
      </p:sp>
      <p:sp>
        <p:nvSpPr>
          <p:cNvPr id="5" name="Başlık 1">
            <a:extLst>
              <a:ext uri="{FF2B5EF4-FFF2-40B4-BE49-F238E27FC236}">
                <a16:creationId xmlns:a16="http://schemas.microsoft.com/office/drawing/2014/main" id="{5D98B0B5-C45B-4B47-8DBA-5F60A83A8EEC}"/>
              </a:ext>
            </a:extLst>
          </p:cNvPr>
          <p:cNvSpPr>
            <a:spLocks noGrp="1"/>
          </p:cNvSpPr>
          <p:nvPr/>
        </p:nvSpPr>
        <p:spPr>
          <a:xfrm>
            <a:off x="1095807" y="1307306"/>
            <a:ext cx="7882002" cy="1873250"/>
          </a:xfrm>
          <a:prstGeom prst="rect">
            <a:avLst/>
          </a:prstGeom>
        </p:spPr>
        <p:txBody>
          <a:bodyPr vert="horz" lIns="68580" tIns="34290" rIns="68580" bIns="34290" rtlCol="0" anchor="b">
            <a:noAutofit/>
          </a:bodyPr>
          <a:lstStyle>
            <a:lvl1pPr algn="l" defTabSz="457207" rtl="0" eaLnBrk="1" latinLnBrk="0" hangingPunct="1">
              <a:spcBef>
                <a:spcPct val="0"/>
              </a:spcBef>
              <a:buNone/>
              <a:defRPr sz="7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tr-TR" sz="5400" b="1" u="sng" dirty="0">
                <a:latin typeface="Constantia"/>
              </a:rPr>
              <a:t>A.Ü. GAMA MYO.   </a:t>
            </a:r>
            <a:br>
              <a:rPr lang="tr-TR" sz="5400" b="1" u="sng" dirty="0">
                <a:solidFill>
                  <a:srgbClr val="EBEBEB"/>
                </a:solidFill>
                <a:latin typeface="Constantia"/>
                <a:cs typeface="+mj-ea"/>
              </a:rPr>
            </a:br>
            <a:r>
              <a:rPr lang="tr-TR" sz="5400" b="1" u="sng" dirty="0">
                <a:latin typeface="Constantia"/>
              </a:rPr>
              <a:t>Elektrik ve Enerji Bölümü</a:t>
            </a:r>
            <a:r>
              <a:rPr lang="tr-TR" sz="5400" b="1" dirty="0">
                <a:latin typeface="Constantia"/>
              </a:rPr>
              <a:t> </a:t>
            </a:r>
            <a:endParaRPr lang="tr-TR" sz="5400" b="1" dirty="0">
              <a:solidFill>
                <a:schemeClr val="tx1"/>
              </a:solidFill>
              <a:latin typeface="Century Gothic"/>
            </a:endParaRPr>
          </a:p>
        </p:txBody>
      </p:sp>
      <p:sp>
        <p:nvSpPr>
          <p:cNvPr id="6" name="Alt Başlık 2">
            <a:extLst>
              <a:ext uri="{FF2B5EF4-FFF2-40B4-BE49-F238E27FC236}">
                <a16:creationId xmlns:a16="http://schemas.microsoft.com/office/drawing/2014/main" id="{DF5ED34C-7066-4E73-9915-CB612D19FC3E}"/>
              </a:ext>
            </a:extLst>
          </p:cNvPr>
          <p:cNvSpPr>
            <a:spLocks noGrp="1"/>
          </p:cNvSpPr>
          <p:nvPr/>
        </p:nvSpPr>
        <p:spPr>
          <a:xfrm>
            <a:off x="655798" y="3595753"/>
            <a:ext cx="8212930" cy="646113"/>
          </a:xfrm>
          <a:prstGeom prst="rect">
            <a:avLst/>
          </a:prstGeom>
        </p:spPr>
        <p:txBody>
          <a:bodyPr vert="horz" lIns="68580" tIns="34290" rIns="68580" bIns="34290" rtlCol="0" anchor="t">
            <a:noAutofit/>
          </a:bodyPr>
          <a:lstStyle>
            <a:lvl1pPr marL="0" indent="0" algn="l" defTabSz="457207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None/>
              <a:defRPr sz="2000" b="0" i="0" kern="1200" cap="all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 algn="ctr" defTabSz="457207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None/>
              <a:defRPr sz="1800" b="0" i="0" kern="1200">
                <a:solidFill>
                  <a:schemeClr val="tx1">
                    <a:tint val="75000"/>
                  </a:schemeClr>
                </a:solidFill>
                <a:latin typeface="+mj-lt"/>
                <a:ea typeface="+mj-ea"/>
                <a:cs typeface="+mj-cs"/>
              </a:defRPr>
            </a:lvl2pPr>
            <a:lvl3pPr marL="914400" indent="0" algn="ctr" defTabSz="457207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None/>
              <a:defRPr sz="1600" b="0" i="0" kern="1200">
                <a:solidFill>
                  <a:schemeClr val="tx1">
                    <a:tint val="75000"/>
                  </a:schemeClr>
                </a:solidFill>
                <a:latin typeface="+mj-lt"/>
                <a:ea typeface="+mj-ea"/>
                <a:cs typeface="+mj-cs"/>
              </a:defRPr>
            </a:lvl3pPr>
            <a:lvl4pPr marL="1371600" indent="0" algn="ctr" defTabSz="457207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None/>
              <a:defRPr sz="1400" b="0" i="0" kern="1200">
                <a:solidFill>
                  <a:schemeClr val="tx1">
                    <a:tint val="75000"/>
                  </a:schemeClr>
                </a:solidFill>
                <a:latin typeface="+mj-lt"/>
                <a:ea typeface="+mj-ea"/>
                <a:cs typeface="+mj-cs"/>
              </a:defRPr>
            </a:lvl4pPr>
            <a:lvl5pPr marL="1828800" indent="0" algn="ctr" defTabSz="457207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None/>
              <a:defRPr sz="1400" b="0" i="0" kern="1200">
                <a:solidFill>
                  <a:schemeClr val="tx1">
                    <a:tint val="75000"/>
                  </a:schemeClr>
                </a:solidFill>
                <a:latin typeface="+mj-lt"/>
                <a:ea typeface="+mj-ea"/>
                <a:cs typeface="+mj-cs"/>
              </a:defRPr>
            </a:lvl5pPr>
            <a:lvl6pPr marL="2286000" indent="0" algn="ctr" defTabSz="457207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None/>
              <a:defRPr sz="1400" b="0" i="0" kern="1200">
                <a:solidFill>
                  <a:schemeClr val="tx1">
                    <a:tint val="75000"/>
                  </a:schemeClr>
                </a:solidFill>
                <a:latin typeface="+mj-lt"/>
                <a:ea typeface="+mj-ea"/>
                <a:cs typeface="+mj-cs"/>
              </a:defRPr>
            </a:lvl6pPr>
            <a:lvl7pPr marL="2743200" indent="0" algn="ctr" defTabSz="457207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None/>
              <a:defRPr sz="1400" b="0" i="0" kern="1200">
                <a:solidFill>
                  <a:schemeClr val="tx1">
                    <a:tint val="75000"/>
                  </a:schemeClr>
                </a:solidFill>
                <a:latin typeface="+mj-lt"/>
                <a:ea typeface="+mj-ea"/>
                <a:cs typeface="+mj-cs"/>
              </a:defRPr>
            </a:lvl7pPr>
            <a:lvl8pPr marL="3200400" indent="0" algn="ctr" defTabSz="457207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None/>
              <a:defRPr sz="1400" b="0" i="0" kern="1200">
                <a:solidFill>
                  <a:schemeClr val="tx1">
                    <a:tint val="75000"/>
                  </a:schemeClr>
                </a:solidFill>
                <a:latin typeface="+mj-lt"/>
                <a:ea typeface="+mj-ea"/>
                <a:cs typeface="+mj-cs"/>
              </a:defRPr>
            </a:lvl8pPr>
            <a:lvl9pPr marL="3657600" indent="0" algn="ctr" defTabSz="457207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None/>
              <a:defRPr sz="1400" b="0" i="0" kern="1200">
                <a:solidFill>
                  <a:schemeClr val="tx1">
                    <a:tint val="75000"/>
                  </a:schemeClr>
                </a:solidFill>
                <a:latin typeface="+mj-lt"/>
                <a:ea typeface="+mj-ea"/>
                <a:cs typeface="+mj-cs"/>
              </a:defRPr>
            </a:lvl9pPr>
          </a:lstStyle>
          <a:p>
            <a:r>
              <a:rPr lang="tr-TR" sz="4000" b="1" dirty="0"/>
              <a:t>ALTERNATİF AKIM DEVRE ANALİZİ </a:t>
            </a:r>
          </a:p>
          <a:p>
            <a:r>
              <a:rPr lang="tr-TR" sz="4000" b="1" dirty="0"/>
              <a:t>4. hafta </a:t>
            </a:r>
          </a:p>
          <a:p>
            <a:endParaRPr lang="tr-TR" sz="4000" b="1" dirty="0"/>
          </a:p>
          <a:p>
            <a:endParaRPr lang="tr-TR" sz="4000" b="1" dirty="0"/>
          </a:p>
        </p:txBody>
      </p:sp>
      <p:pic>
        <p:nvPicPr>
          <p:cNvPr id="7" name="Resim 6">
            <a:extLst>
              <a:ext uri="{FF2B5EF4-FFF2-40B4-BE49-F238E27FC236}">
                <a16:creationId xmlns:a16="http://schemas.microsoft.com/office/drawing/2014/main" id="{30B739B3-D8E5-46B1-AF60-D851A7E7DF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92981" cy="992981"/>
          </a:xfrm>
          <a:prstGeom prst="rect">
            <a:avLst/>
          </a:prstGeom>
        </p:spPr>
      </p:pic>
      <p:pic>
        <p:nvPicPr>
          <p:cNvPr id="8" name="Resim 7">
            <a:extLst>
              <a:ext uri="{FF2B5EF4-FFF2-40B4-BE49-F238E27FC236}">
                <a16:creationId xmlns:a16="http://schemas.microsoft.com/office/drawing/2014/main" id="{0253D4B4-6E3B-4C17-A13E-FAF6A23437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81975" y="-7189"/>
            <a:ext cx="992981" cy="9929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442580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2FA74098-FE80-4584-9591-BDE5910C5B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04831" y="343115"/>
            <a:ext cx="7053542" cy="1400530"/>
          </a:xfrm>
        </p:spPr>
        <p:txBody>
          <a:bodyPr/>
          <a:lstStyle/>
          <a:p>
            <a:r>
              <a:rPr lang="tr-TR" sz="4000" b="1" u="sng" dirty="0">
                <a:solidFill>
                  <a:srgbClr val="4FB8C1"/>
                </a:solidFill>
              </a:rPr>
              <a:t>Seri Bağlı Direnç-Kondansatör Devreleri</a:t>
            </a:r>
            <a:r>
              <a:rPr lang="tr-TR" sz="4000" b="1" dirty="0">
                <a:solidFill>
                  <a:srgbClr val="4FB8C1"/>
                </a:solidFill>
              </a:rPr>
              <a:t> </a:t>
            </a:r>
            <a:endParaRPr lang="tr-TR" sz="4000">
              <a:solidFill>
                <a:srgbClr val="4FB8C1"/>
              </a:solidFill>
            </a:endParaRPr>
          </a:p>
        </p:txBody>
      </p:sp>
      <p:pic>
        <p:nvPicPr>
          <p:cNvPr id="4" name="Resim 4">
            <a:extLst>
              <a:ext uri="{FF2B5EF4-FFF2-40B4-BE49-F238E27FC236}">
                <a16:creationId xmlns:a16="http://schemas.microsoft.com/office/drawing/2014/main" id="{DBEC3548-2057-49C0-9F15-58359A2AF45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2305050"/>
            <a:ext cx="7091949" cy="32639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" name="Resim 2">
            <a:extLst>
              <a:ext uri="{FF2B5EF4-FFF2-40B4-BE49-F238E27FC236}">
                <a16:creationId xmlns:a16="http://schemas.microsoft.com/office/drawing/2014/main" id="{9025C7FD-F7F3-426F-B8BF-E3351AFBD7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92981" cy="992981"/>
          </a:xfrm>
          <a:prstGeom prst="rect">
            <a:avLst/>
          </a:prstGeom>
        </p:spPr>
      </p:pic>
      <p:pic>
        <p:nvPicPr>
          <p:cNvPr id="7" name="Resim 6">
            <a:extLst>
              <a:ext uri="{FF2B5EF4-FFF2-40B4-BE49-F238E27FC236}">
                <a16:creationId xmlns:a16="http://schemas.microsoft.com/office/drawing/2014/main" id="{96E463B1-006B-4E4A-9057-07CA027DAF3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80716" y="-14377"/>
            <a:ext cx="992981" cy="9929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416483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1143FC7-65BD-4148-A049-AD008A8B42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1481" y="359210"/>
            <a:ext cx="7053542" cy="1400530"/>
          </a:xfrm>
        </p:spPr>
        <p:txBody>
          <a:bodyPr/>
          <a:lstStyle/>
          <a:p>
            <a:r>
              <a:rPr lang="tr-TR" sz="4000" b="1" u="sng" dirty="0">
                <a:solidFill>
                  <a:srgbClr val="4FB8C1"/>
                </a:solidFill>
              </a:rPr>
              <a:t>Seri Bağlı Direnç-Kondansatör Devreleri</a:t>
            </a:r>
            <a:r>
              <a:rPr lang="tr-TR" sz="4000" b="1" dirty="0">
                <a:solidFill>
                  <a:srgbClr val="4FB8C1"/>
                </a:solidFill>
              </a:rPr>
              <a:t> </a:t>
            </a:r>
            <a:endParaRPr lang="tr-TR" sz="4000">
              <a:solidFill>
                <a:srgbClr val="4FB8C1"/>
              </a:solidFill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F2F423B-5374-48AA-A07D-B09CD4C14E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0575" y="1885950"/>
            <a:ext cx="6709906" cy="4195481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tr-TR" b="1" dirty="0"/>
              <a:t> </a:t>
            </a:r>
            <a:r>
              <a:rPr lang="tr-TR" b="1" dirty="0">
                <a:solidFill>
                  <a:srgbClr val="4FB8C1"/>
                </a:solidFill>
              </a:rPr>
              <a:t>Örnek: </a:t>
            </a:r>
            <a:r>
              <a:rPr lang="tr-TR" b="1" dirty="0"/>
              <a:t>50 </a:t>
            </a:r>
            <a:r>
              <a:rPr lang="tr-TR" b="1" dirty="0" err="1"/>
              <a:t>Ω’luk</a:t>
            </a:r>
            <a:r>
              <a:rPr lang="tr-TR" b="1" dirty="0"/>
              <a:t> bir direnç ile 150 µF değerinde bir kondansatör seri bağlanmıştır. Devreye 50 Hz frekanslı 220V’lu bir gerilim uygulanmaktadır. </a:t>
            </a:r>
            <a:endParaRPr lang="tr-TR"/>
          </a:p>
          <a:p>
            <a:pPr marL="0" indent="0">
              <a:buClr>
                <a:srgbClr val="8AD0D6"/>
              </a:buClr>
              <a:buNone/>
            </a:pPr>
            <a:r>
              <a:rPr lang="tr-TR" b="1" dirty="0">
                <a:solidFill>
                  <a:srgbClr val="4FB8C1"/>
                </a:solidFill>
              </a:rPr>
              <a:t>a) </a:t>
            </a:r>
            <a:r>
              <a:rPr lang="tr-TR" b="1" dirty="0"/>
              <a:t>Devrenin empedansını, </a:t>
            </a:r>
            <a:endParaRPr lang="tr-TR" b="1" dirty="0">
              <a:solidFill>
                <a:srgbClr val="FFFFFF"/>
              </a:solidFill>
            </a:endParaRPr>
          </a:p>
          <a:p>
            <a:pPr marL="0" indent="0">
              <a:buNone/>
            </a:pPr>
            <a:r>
              <a:rPr lang="tr-TR" b="1" dirty="0">
                <a:solidFill>
                  <a:srgbClr val="4FB8C1"/>
                </a:solidFill>
              </a:rPr>
              <a:t>b)</a:t>
            </a:r>
            <a:r>
              <a:rPr lang="tr-TR" b="1" dirty="0"/>
              <a:t> Devre akımını, </a:t>
            </a:r>
            <a:endParaRPr lang="tr-TR" dirty="0">
              <a:solidFill>
                <a:srgbClr val="FFFFFF"/>
              </a:solidFill>
            </a:endParaRPr>
          </a:p>
          <a:p>
            <a:pPr marL="0" indent="0">
              <a:buNone/>
            </a:pPr>
            <a:r>
              <a:rPr lang="tr-TR" b="1" dirty="0">
                <a:solidFill>
                  <a:srgbClr val="4FB8C1"/>
                </a:solidFill>
              </a:rPr>
              <a:t>c) </a:t>
            </a:r>
            <a:r>
              <a:rPr lang="tr-TR" b="1" dirty="0"/>
              <a:t>Akım ile gerilim arasındaki faz açısını bulunuz.</a:t>
            </a:r>
            <a:endParaRPr lang="tr-TR"/>
          </a:p>
          <a:p>
            <a:pPr marL="0" indent="0">
              <a:buClr>
                <a:srgbClr val="8AD0D6"/>
              </a:buClr>
              <a:buNone/>
            </a:pPr>
            <a:r>
              <a:rPr lang="tr-TR" b="1" dirty="0">
                <a:solidFill>
                  <a:srgbClr val="4FB8C1"/>
                </a:solidFill>
              </a:rPr>
              <a:t>Çözüm: </a:t>
            </a:r>
          </a:p>
          <a:p>
            <a:pPr marL="0" indent="0">
              <a:buClr>
                <a:srgbClr val="8AD0D6"/>
              </a:buClr>
              <a:buNone/>
            </a:pPr>
            <a:r>
              <a:rPr lang="tr-TR" b="1" dirty="0"/>
              <a:t>Kondansatörün </a:t>
            </a:r>
            <a:r>
              <a:rPr lang="tr-TR" b="1" dirty="0" err="1"/>
              <a:t>kapasitif</a:t>
            </a:r>
            <a:r>
              <a:rPr lang="tr-TR" b="1" dirty="0"/>
              <a:t> </a:t>
            </a:r>
            <a:r>
              <a:rPr lang="tr-TR" b="1" dirty="0" err="1"/>
              <a:t>reaktansı</a:t>
            </a:r>
            <a:r>
              <a:rPr lang="tr-TR" b="1" dirty="0"/>
              <a:t> , </a:t>
            </a:r>
          </a:p>
          <a:p>
            <a:pPr>
              <a:buClr>
                <a:srgbClr val="8AD0D6"/>
              </a:buClr>
            </a:pPr>
            <a:endParaRPr lang="tr-TR" b="1" dirty="0"/>
          </a:p>
        </p:txBody>
      </p:sp>
      <p:pic>
        <p:nvPicPr>
          <p:cNvPr id="6" name="Resim 6">
            <a:extLst>
              <a:ext uri="{FF2B5EF4-FFF2-40B4-BE49-F238E27FC236}">
                <a16:creationId xmlns:a16="http://schemas.microsoft.com/office/drawing/2014/main" id="{F935B29C-3B1A-4DA6-93CD-39296676D0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51073" y="2295525"/>
            <a:ext cx="2364676" cy="156210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8" name="Resim 8">
            <a:extLst>
              <a:ext uri="{FF2B5EF4-FFF2-40B4-BE49-F238E27FC236}">
                <a16:creationId xmlns:a16="http://schemas.microsoft.com/office/drawing/2014/main" id="{2A9EF9D9-17BD-4C39-AE04-7CE2178C069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3791" t="29428" r="5841" b="31469"/>
          <a:stretch/>
        </p:blipFill>
        <p:spPr>
          <a:xfrm>
            <a:off x="897707" y="5571342"/>
            <a:ext cx="7202850" cy="865187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4" name="Resim 3">
            <a:extLst>
              <a:ext uri="{FF2B5EF4-FFF2-40B4-BE49-F238E27FC236}">
                <a16:creationId xmlns:a16="http://schemas.microsoft.com/office/drawing/2014/main" id="{78158587-2BC3-4361-B368-A95A1D3C69C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992981" cy="992981"/>
          </a:xfrm>
          <a:prstGeom prst="rect">
            <a:avLst/>
          </a:prstGeom>
        </p:spPr>
      </p:pic>
      <p:pic>
        <p:nvPicPr>
          <p:cNvPr id="5" name="Resim 4">
            <a:extLst>
              <a:ext uri="{FF2B5EF4-FFF2-40B4-BE49-F238E27FC236}">
                <a16:creationId xmlns:a16="http://schemas.microsoft.com/office/drawing/2014/main" id="{E12B7DE1-E60E-4F07-8322-B95B6FD97E8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80716" y="-14377"/>
            <a:ext cx="992981" cy="9929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116300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0D824B3C-702E-40DA-8465-CD536D3EC4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3065" y="496019"/>
            <a:ext cx="7053542" cy="1400530"/>
          </a:xfrm>
        </p:spPr>
        <p:txBody>
          <a:bodyPr/>
          <a:lstStyle/>
          <a:p>
            <a:r>
              <a:rPr lang="tr-TR" sz="4000" b="1" u="sng" dirty="0">
                <a:solidFill>
                  <a:srgbClr val="4FB8C1"/>
                </a:solidFill>
              </a:rPr>
              <a:t>Seri Bağlı Direnç-Kondansatör Devreleri</a:t>
            </a:r>
            <a:r>
              <a:rPr lang="tr-TR" sz="4000" b="1" dirty="0">
                <a:solidFill>
                  <a:srgbClr val="4FB8C1"/>
                </a:solidFill>
              </a:rPr>
              <a:t> </a:t>
            </a:r>
            <a:endParaRPr lang="tr-TR" sz="4000">
              <a:solidFill>
                <a:srgbClr val="4FB8C1"/>
              </a:solidFill>
            </a:endParaRPr>
          </a:p>
        </p:txBody>
      </p:sp>
      <p:sp>
        <p:nvSpPr>
          <p:cNvPr id="4" name="Metin kutusu 3">
            <a:extLst>
              <a:ext uri="{FF2B5EF4-FFF2-40B4-BE49-F238E27FC236}">
                <a16:creationId xmlns:a16="http://schemas.microsoft.com/office/drawing/2014/main" id="{D2E1B005-6D46-400A-9F2B-C6E8DE41E3D6}"/>
              </a:ext>
            </a:extLst>
          </p:cNvPr>
          <p:cNvSpPr txBox="1"/>
          <p:nvPr/>
        </p:nvSpPr>
        <p:spPr>
          <a:xfrm>
            <a:off x="171450" y="2057400"/>
            <a:ext cx="9723438" cy="4801314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tr-TR" b="1" dirty="0"/>
              <a:t>Devrenin empedansı ,                               Devrenin akımı ,</a:t>
            </a:r>
          </a:p>
          <a:p>
            <a:endParaRPr lang="tr-TR" b="1" dirty="0"/>
          </a:p>
          <a:p>
            <a:endParaRPr lang="tr-TR" b="1" dirty="0"/>
          </a:p>
          <a:p>
            <a:endParaRPr lang="tr-TR" b="1" dirty="0"/>
          </a:p>
          <a:p>
            <a:endParaRPr lang="tr-TR" b="1" dirty="0"/>
          </a:p>
          <a:p>
            <a:endParaRPr lang="tr-TR" b="1" dirty="0"/>
          </a:p>
          <a:p>
            <a:endParaRPr lang="tr-TR" b="1" dirty="0"/>
          </a:p>
          <a:p>
            <a:r>
              <a:rPr lang="tr-TR" b="1" dirty="0"/>
              <a:t> Direnç gerilimi,                                            Kondansatör Gerilimi ,                                              </a:t>
            </a:r>
          </a:p>
          <a:p>
            <a:endParaRPr lang="tr-TR" b="1" dirty="0"/>
          </a:p>
          <a:p>
            <a:endParaRPr lang="tr-TR" b="1" dirty="0"/>
          </a:p>
          <a:p>
            <a:r>
              <a:rPr lang="tr-TR" b="1" dirty="0"/>
              <a:t>Akım gerilim arasındaki faz açısı ,</a:t>
            </a:r>
          </a:p>
          <a:p>
            <a:endParaRPr lang="tr-TR" b="1" dirty="0"/>
          </a:p>
          <a:p>
            <a:endParaRPr lang="tr-TR" b="1" dirty="0"/>
          </a:p>
          <a:p>
            <a:endParaRPr lang="tr-TR" b="1" dirty="0"/>
          </a:p>
          <a:p>
            <a:endParaRPr lang="tr-TR" b="1" dirty="0"/>
          </a:p>
          <a:p>
            <a:endParaRPr lang="tr-TR" b="1" dirty="0"/>
          </a:p>
        </p:txBody>
      </p:sp>
      <p:pic>
        <p:nvPicPr>
          <p:cNvPr id="5" name="Resim 5" descr="nesne içeren bir resim&#10;&#10;Yüksek güvenilirlikle oluşturulmuş açıklama">
            <a:extLst>
              <a:ext uri="{FF2B5EF4-FFF2-40B4-BE49-F238E27FC236}">
                <a16:creationId xmlns:a16="http://schemas.microsoft.com/office/drawing/2014/main" id="{EE3B42DA-0E49-475F-876A-9DDD0977DD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9075" y="2428875"/>
            <a:ext cx="2743200" cy="119062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Resim 7" descr="nesne içeren bir resim&#10;&#10;Yüksek güvenilirlikle oluşturulmuş açıklama">
            <a:extLst>
              <a:ext uri="{FF2B5EF4-FFF2-40B4-BE49-F238E27FC236}">
                <a16:creationId xmlns:a16="http://schemas.microsoft.com/office/drawing/2014/main" id="{7C377235-FA1B-464C-8A6E-EFF8045B4D5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97677" y="2428875"/>
            <a:ext cx="2505075" cy="119697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Resim 9">
            <a:extLst>
              <a:ext uri="{FF2B5EF4-FFF2-40B4-BE49-F238E27FC236}">
                <a16:creationId xmlns:a16="http://schemas.microsoft.com/office/drawing/2014/main" id="{F256D266-4671-409C-B76A-2874384FB8A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9075" y="4371975"/>
            <a:ext cx="2420938" cy="49149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1" name="Resim 11">
            <a:extLst>
              <a:ext uri="{FF2B5EF4-FFF2-40B4-BE49-F238E27FC236}">
                <a16:creationId xmlns:a16="http://schemas.microsoft.com/office/drawing/2014/main" id="{37FACB8F-6617-429F-9441-8E661B41DD9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35917" y="4459729"/>
            <a:ext cx="3100661" cy="50468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3" name="Resim 13" descr="nesne içeren bir resim&#10;&#10;Yüksek güvenilirlikle oluşturulmuş açıklama">
            <a:extLst>
              <a:ext uri="{FF2B5EF4-FFF2-40B4-BE49-F238E27FC236}">
                <a16:creationId xmlns:a16="http://schemas.microsoft.com/office/drawing/2014/main" id="{A28A1609-3608-4D2B-850E-60554F5A907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47725" y="5475605"/>
            <a:ext cx="7388225" cy="122682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" name="Resim 2">
            <a:extLst>
              <a:ext uri="{FF2B5EF4-FFF2-40B4-BE49-F238E27FC236}">
                <a16:creationId xmlns:a16="http://schemas.microsoft.com/office/drawing/2014/main" id="{81DE1526-8266-4120-AC4D-524EC4B760B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0"/>
            <a:ext cx="992981" cy="992981"/>
          </a:xfrm>
          <a:prstGeom prst="rect">
            <a:avLst/>
          </a:prstGeom>
        </p:spPr>
      </p:pic>
      <p:pic>
        <p:nvPicPr>
          <p:cNvPr id="6" name="Resim 5">
            <a:extLst>
              <a:ext uri="{FF2B5EF4-FFF2-40B4-BE49-F238E27FC236}">
                <a16:creationId xmlns:a16="http://schemas.microsoft.com/office/drawing/2014/main" id="{96069179-EF22-47D0-A5FD-2B72CC7199B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180716" y="-14377"/>
            <a:ext cx="992981" cy="9929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994262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2ABE7B6F-3028-42B8-8A3D-FDADBDC7AB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1012" y="1861896"/>
            <a:ext cx="7055380" cy="1400530"/>
          </a:xfrm>
        </p:spPr>
        <p:txBody>
          <a:bodyPr/>
          <a:lstStyle/>
          <a:p>
            <a:pPr algn="ctr"/>
            <a:r>
              <a:rPr lang="tr-TR" sz="5400" b="1" u="sng" dirty="0">
                <a:solidFill>
                  <a:srgbClr val="4FB8C1"/>
                </a:solidFill>
              </a:rPr>
              <a:t>KAYNAKÇA</a:t>
            </a:r>
            <a:r>
              <a:rPr lang="tr-TR" sz="5400" b="1" dirty="0">
                <a:solidFill>
                  <a:srgbClr val="4FB8C1"/>
                </a:solidFill>
              </a:rPr>
              <a:t> </a:t>
            </a:r>
            <a:endParaRPr lang="tr-TR"/>
          </a:p>
        </p:txBody>
      </p:sp>
      <p:pic>
        <p:nvPicPr>
          <p:cNvPr id="4" name="Resim 4">
            <a:extLst>
              <a:ext uri="{FF2B5EF4-FFF2-40B4-BE49-F238E27FC236}">
                <a16:creationId xmlns:a16="http://schemas.microsoft.com/office/drawing/2014/main" id="{05747265-32B0-4363-9D1C-696D7F8D22F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099794" y="0"/>
            <a:ext cx="1028700" cy="1028700"/>
          </a:xfrm>
          <a:prstGeom prst="rect">
            <a:avLst/>
          </a:prstGeom>
        </p:spPr>
      </p:pic>
      <p:pic>
        <p:nvPicPr>
          <p:cNvPr id="6" name="Resim 6">
            <a:extLst>
              <a:ext uri="{FF2B5EF4-FFF2-40B4-BE49-F238E27FC236}">
                <a16:creationId xmlns:a16="http://schemas.microsoft.com/office/drawing/2014/main" id="{65F7E8EF-B56E-44AA-9DFC-4F635A295D6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28700" cy="1028700"/>
          </a:xfrm>
          <a:prstGeom prst="rect">
            <a:avLst/>
          </a:prstGeom>
        </p:spPr>
      </p:pic>
      <p:sp>
        <p:nvSpPr>
          <p:cNvPr id="3" name="Metin kutusu 2">
            <a:extLst>
              <a:ext uri="{FF2B5EF4-FFF2-40B4-BE49-F238E27FC236}">
                <a16:creationId xmlns:a16="http://schemas.microsoft.com/office/drawing/2014/main" id="{6997A177-92EF-4690-9DE4-AEAFEAF42336}"/>
              </a:ext>
            </a:extLst>
          </p:cNvPr>
          <p:cNvSpPr txBox="1"/>
          <p:nvPr/>
        </p:nvSpPr>
        <p:spPr>
          <a:xfrm>
            <a:off x="1431098" y="3396759"/>
            <a:ext cx="6610610" cy="2862322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tr-TR" dirty="0">
                <a:hlinkClick r:id="rId3"/>
              </a:rPr>
              <a:t>http://eng.harran.edu.tr/~nbesli/ETK/PQS/PQS.html</a:t>
            </a:r>
            <a:endParaRPr lang="tr-TR">
              <a:hlinkClick r:id="rId3"/>
            </a:endParaRPr>
          </a:p>
          <a:p>
            <a:pPr algn="ctr"/>
            <a:endParaRPr lang="tr-TR" dirty="0"/>
          </a:p>
          <a:p>
            <a:pPr algn="ctr"/>
            <a:r>
              <a:rPr lang="tr-TR" dirty="0">
                <a:hlinkClick r:id="rId4"/>
              </a:rPr>
              <a:t>http://teknikbilimlermyo.istanbul.edu.tr/elektrik/wp-content/uploads/2015/03/B%C3%B6l%C3%BCm-7.pdf</a:t>
            </a:r>
            <a:endParaRPr lang="tr-TR" dirty="0"/>
          </a:p>
          <a:p>
            <a:pPr algn="ctr"/>
            <a:endParaRPr lang="tr-TR" dirty="0"/>
          </a:p>
          <a:p>
            <a:pPr algn="ctr"/>
            <a:r>
              <a:rPr lang="tr-TR" dirty="0"/>
              <a:t>Prof. </a:t>
            </a:r>
            <a:r>
              <a:rPr lang="tr-TR" dirty="0" err="1"/>
              <a:t>Dr</a:t>
            </a:r>
            <a:r>
              <a:rPr lang="tr-TR" dirty="0"/>
              <a:t> . Arifoğlu , U.</a:t>
            </a:r>
            <a:endParaRPr lang="en-US" dirty="0"/>
          </a:p>
          <a:p>
            <a:pPr algn="ctr"/>
            <a:r>
              <a:rPr lang="tr-TR" dirty="0"/>
              <a:t> (Elektrik-Elektronik Mühendisliğinin Temelleri </a:t>
            </a:r>
            <a:endParaRPr lang="en-US" dirty="0"/>
          </a:p>
          <a:p>
            <a:pPr algn="ctr"/>
            <a:r>
              <a:rPr lang="tr-TR" dirty="0"/>
              <a:t>Alternatif Akım Devreleri Cilt-II </a:t>
            </a:r>
            <a:endParaRPr lang="en-US" dirty="0"/>
          </a:p>
          <a:p>
            <a:pPr algn="ctr"/>
            <a:r>
              <a:rPr lang="tr-TR" dirty="0"/>
              <a:t>Alfa Basım Yayın Dağıtım Ltd. Şti. </a:t>
            </a:r>
            <a:endParaRPr lang="en-US" dirty="0"/>
          </a:p>
          <a:p>
            <a:pPr algn="ctr"/>
            <a:r>
              <a:rPr lang="tr-TR" dirty="0"/>
              <a:t>5. Basım Şubat 2012 )</a:t>
            </a:r>
          </a:p>
        </p:txBody>
      </p:sp>
    </p:spTree>
    <p:extLst>
      <p:ext uri="{BB962C8B-B14F-4D97-AF65-F5344CB8AC3E}">
        <p14:creationId xmlns:p14="http://schemas.microsoft.com/office/powerpoint/2010/main" val="1978450692"/>
      </p:ext>
    </p:extLst>
  </p:cSld>
  <p:clrMapOvr>
    <a:masterClrMapping/>
  </p:clrMapOvr>
  <p:transition spd="slow">
    <p:push dir="u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A4D6F05-E17A-4156-A738-43D05837F0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2038" y="1598373"/>
            <a:ext cx="7053542" cy="1400530"/>
          </a:xfrm>
        </p:spPr>
        <p:txBody>
          <a:bodyPr/>
          <a:lstStyle/>
          <a:p>
            <a:r>
              <a:rPr lang="tr-TR" sz="4000" b="1" u="sng" dirty="0">
                <a:solidFill>
                  <a:srgbClr val="4FB8C1"/>
                </a:solidFill>
              </a:rPr>
              <a:t>İçindekiler</a:t>
            </a:r>
            <a:r>
              <a:rPr lang="tr-TR" sz="4000" b="1" dirty="0">
                <a:solidFill>
                  <a:srgbClr val="4FB8C1"/>
                </a:solidFill>
              </a:rPr>
              <a:t> 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4BD129C-4074-4533-8546-40E97878FA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2950" y="2362200"/>
            <a:ext cx="8682755" cy="4195481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sz="2500" b="1" dirty="0"/>
              <a:t>Seri bağlı direnç - bobin (R-L) , </a:t>
            </a:r>
          </a:p>
          <a:p>
            <a:pPr>
              <a:buClr>
                <a:srgbClr val="8AD0D6"/>
              </a:buClr>
            </a:pPr>
            <a:r>
              <a:rPr lang="tr-TR" sz="2500" b="1" dirty="0"/>
              <a:t>Direnç -kondansatör (R-C),</a:t>
            </a:r>
          </a:p>
          <a:p>
            <a:pPr>
              <a:buClr>
                <a:srgbClr val="8AD0D6"/>
              </a:buClr>
            </a:pPr>
            <a:r>
              <a:rPr lang="tr-TR" sz="2500" b="1" dirty="0" err="1"/>
              <a:t>Ohm</a:t>
            </a:r>
            <a:r>
              <a:rPr lang="tr-TR" sz="2500" b="1" dirty="0"/>
              <a:t> kanununun uygulanması ve örnekleri </a:t>
            </a:r>
          </a:p>
          <a:p>
            <a:pPr>
              <a:buClr>
                <a:srgbClr val="8AD0D6"/>
              </a:buClr>
            </a:pPr>
            <a:r>
              <a:rPr lang="tr-TR" sz="2500" b="1" dirty="0"/>
              <a:t>Örnek problemler </a:t>
            </a:r>
          </a:p>
          <a:p>
            <a:pPr>
              <a:buClr>
                <a:srgbClr val="8AD0D6"/>
              </a:buClr>
            </a:pPr>
            <a:endParaRPr lang="tr-TR" sz="2500" dirty="0"/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A9856DEA-77CF-4CAE-9783-D98DDE3D59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92981" cy="992981"/>
          </a:xfrm>
          <a:prstGeom prst="rect">
            <a:avLst/>
          </a:prstGeom>
        </p:spPr>
      </p:pic>
      <p:pic>
        <p:nvPicPr>
          <p:cNvPr id="7" name="Resim 6">
            <a:extLst>
              <a:ext uri="{FF2B5EF4-FFF2-40B4-BE49-F238E27FC236}">
                <a16:creationId xmlns:a16="http://schemas.microsoft.com/office/drawing/2014/main" id="{754C6227-0BB6-404F-B167-063B239860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80716" y="-14377"/>
            <a:ext cx="992981" cy="9929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24871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C7D83167-14CF-4F54-A5A0-0036312F4D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7348" y="703024"/>
            <a:ext cx="8165226" cy="1400530"/>
          </a:xfrm>
        </p:spPr>
        <p:txBody>
          <a:bodyPr/>
          <a:lstStyle/>
          <a:p>
            <a:r>
              <a:rPr lang="tr-TR" sz="4000" b="1" u="sng" dirty="0">
                <a:solidFill>
                  <a:srgbClr val="4FB8C1"/>
                </a:solidFill>
              </a:rPr>
              <a:t>Seri Bağlı Direnç-Bobin</a:t>
            </a:r>
            <a:br>
              <a:rPr lang="tr-TR" sz="4000" b="1" u="sng" dirty="0">
                <a:solidFill>
                  <a:srgbClr val="4FB8C1"/>
                </a:solidFill>
                <a:latin typeface="Century Gothic"/>
                <a:cs typeface="+mj-ea"/>
              </a:rPr>
            </a:br>
            <a:r>
              <a:rPr lang="tr-TR" sz="4000" b="1" u="sng" dirty="0">
                <a:solidFill>
                  <a:srgbClr val="4FB8C1"/>
                </a:solidFill>
              </a:rPr>
              <a:t>R-L Devreleri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5F9CA4E-0475-467B-98B4-FCAD471CFF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6019" y="2219586"/>
            <a:ext cx="7960187" cy="4854575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sz="1900" b="1" dirty="0"/>
              <a:t>• Seri R‐L Devresi</a:t>
            </a:r>
          </a:p>
          <a:p>
            <a:pPr>
              <a:buClr>
                <a:srgbClr val="8AD0D6"/>
              </a:buClr>
            </a:pPr>
            <a:r>
              <a:rPr lang="tr-TR" sz="1900" b="1" dirty="0"/>
              <a:t>•Seri R‐L devresinde direnç ve bobin elemanları alternatif gerilim kaynağı ile seri bağlanır. </a:t>
            </a:r>
          </a:p>
          <a:p>
            <a:pPr>
              <a:buClr>
                <a:srgbClr val="8AD0D6"/>
              </a:buClr>
            </a:pPr>
            <a:r>
              <a:rPr lang="tr-TR" sz="1900" b="1" dirty="0"/>
              <a:t>• Toplam gerilim direnç ve bobin gerilimlerinin </a:t>
            </a:r>
            <a:r>
              <a:rPr lang="tr-TR" sz="1900" b="1" dirty="0" err="1"/>
              <a:t>vektörel</a:t>
            </a:r>
            <a:r>
              <a:rPr lang="tr-TR" sz="1900" b="1" dirty="0"/>
              <a:t> toplamına eşittir. </a:t>
            </a:r>
          </a:p>
          <a:p>
            <a:pPr>
              <a:buClr>
                <a:srgbClr val="8AD0D6"/>
              </a:buClr>
            </a:pPr>
            <a:r>
              <a:rPr lang="tr-TR" sz="1900" b="1" dirty="0"/>
              <a:t>• Devre akımı hem direnç hem de bobin üzerinden geçer. </a:t>
            </a:r>
          </a:p>
          <a:p>
            <a:pPr>
              <a:buClr>
                <a:srgbClr val="8AD0D6"/>
              </a:buClr>
            </a:pPr>
            <a:r>
              <a:rPr lang="tr-TR" sz="1900" b="1" dirty="0"/>
              <a:t>• Direnç akımı ve gerilimi arasında faz farkı yoktur. </a:t>
            </a:r>
          </a:p>
          <a:p>
            <a:pPr>
              <a:buClr>
                <a:srgbClr val="8AD0D6"/>
              </a:buClr>
            </a:pPr>
            <a:r>
              <a:rPr lang="tr-TR" sz="1900" b="1" dirty="0"/>
              <a:t>• Bobin akımı bobin gerilimini 90°  geriden takip eder. </a:t>
            </a:r>
            <a:endParaRPr lang="tr-TR" b="1"/>
          </a:p>
          <a:p>
            <a:pPr>
              <a:buClr>
                <a:srgbClr val="8AD0D6"/>
              </a:buClr>
            </a:pPr>
            <a:r>
              <a:rPr lang="tr-TR" sz="1900" b="1" dirty="0"/>
              <a:t>• Direnç gerilimi       ile  bobin gerilimi      vektörel olarak toplanırsa devre gerilimi V bulunur . </a:t>
            </a:r>
          </a:p>
        </p:txBody>
      </p:sp>
      <p:pic>
        <p:nvPicPr>
          <p:cNvPr id="4" name="Resim 4">
            <a:extLst>
              <a:ext uri="{FF2B5EF4-FFF2-40B4-BE49-F238E27FC236}">
                <a16:creationId xmlns:a16="http://schemas.microsoft.com/office/drawing/2014/main" id="{76B72178-57F3-4011-8B52-CD989517360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5602" t="18881" r="43194" b="53497"/>
          <a:stretch/>
        </p:blipFill>
        <p:spPr>
          <a:xfrm>
            <a:off x="5379945" y="5345222"/>
            <a:ext cx="236537" cy="244785"/>
          </a:xfrm>
          <a:prstGeom prst="rect">
            <a:avLst/>
          </a:prstGeom>
        </p:spPr>
      </p:pic>
      <p:pic>
        <p:nvPicPr>
          <p:cNvPr id="8" name="Resim 8">
            <a:extLst>
              <a:ext uri="{FF2B5EF4-FFF2-40B4-BE49-F238E27FC236}">
                <a16:creationId xmlns:a16="http://schemas.microsoft.com/office/drawing/2014/main" id="{399F37EF-AEB0-4E8E-98D6-C5310D83E7A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2299" t="15676" r="27898" b="21946"/>
          <a:stretch/>
        </p:blipFill>
        <p:spPr>
          <a:xfrm>
            <a:off x="2943133" y="5359598"/>
            <a:ext cx="244089" cy="234950"/>
          </a:xfrm>
          <a:prstGeom prst="rect">
            <a:avLst/>
          </a:prstGeom>
        </p:spPr>
      </p:pic>
      <p:pic>
        <p:nvPicPr>
          <p:cNvPr id="5" name="Resim 4">
            <a:extLst>
              <a:ext uri="{FF2B5EF4-FFF2-40B4-BE49-F238E27FC236}">
                <a16:creationId xmlns:a16="http://schemas.microsoft.com/office/drawing/2014/main" id="{4A0D64E1-3996-4289-A83D-A28AF2052E9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992981" cy="992981"/>
          </a:xfrm>
          <a:prstGeom prst="rect">
            <a:avLst/>
          </a:prstGeom>
        </p:spPr>
      </p:pic>
      <p:pic>
        <p:nvPicPr>
          <p:cNvPr id="7" name="Resim 6">
            <a:extLst>
              <a:ext uri="{FF2B5EF4-FFF2-40B4-BE49-F238E27FC236}">
                <a16:creationId xmlns:a16="http://schemas.microsoft.com/office/drawing/2014/main" id="{6E923619-1FB9-4CBF-A563-D60C21C47EC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80716" y="-14377"/>
            <a:ext cx="992981" cy="9929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01618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A1BAA07-E3CF-47FB-91EF-21A880C799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19969" y="-42576"/>
            <a:ext cx="7820761" cy="1400530"/>
          </a:xfrm>
        </p:spPr>
        <p:txBody>
          <a:bodyPr/>
          <a:lstStyle/>
          <a:p>
            <a:r>
              <a:rPr lang="tr-TR" sz="4000" b="1" u="sng" dirty="0">
                <a:solidFill>
                  <a:srgbClr val="4FB8C1"/>
                </a:solidFill>
              </a:rPr>
              <a:t>Seri Bağlı Direnç-Bobin Devreleri</a:t>
            </a:r>
            <a:r>
              <a:rPr lang="tr-TR" sz="4000" b="1" dirty="0">
                <a:solidFill>
                  <a:srgbClr val="4FB8C1"/>
                </a:solidFill>
              </a:rPr>
              <a:t> </a:t>
            </a:r>
          </a:p>
        </p:txBody>
      </p:sp>
      <p:sp>
        <p:nvSpPr>
          <p:cNvPr id="8" name="Metin kutusu 7">
            <a:extLst>
              <a:ext uri="{FF2B5EF4-FFF2-40B4-BE49-F238E27FC236}">
                <a16:creationId xmlns:a16="http://schemas.microsoft.com/office/drawing/2014/main" id="{AA505C61-6737-4C84-947A-80B35CEBFA37}"/>
              </a:ext>
            </a:extLst>
          </p:cNvPr>
          <p:cNvSpPr txBox="1"/>
          <p:nvPr/>
        </p:nvSpPr>
        <p:spPr>
          <a:xfrm>
            <a:off x="361950" y="2695575"/>
            <a:ext cx="10346399" cy="6186309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endParaRPr lang="tr-TR" dirty="0"/>
          </a:p>
          <a:p>
            <a:endParaRPr lang="tr-TR" dirty="0"/>
          </a:p>
          <a:p>
            <a:r>
              <a:rPr lang="tr-TR" dirty="0"/>
              <a:t>Pisagor teoremine göre,                                     </a:t>
            </a:r>
          </a:p>
          <a:p>
            <a:endParaRPr lang="tr-TR"/>
          </a:p>
          <a:p>
            <a:endParaRPr lang="tr-TR" dirty="0"/>
          </a:p>
          <a:p>
            <a:endParaRPr lang="tr-TR" dirty="0"/>
          </a:p>
          <a:p>
            <a:r>
              <a:rPr lang="tr-TR" dirty="0"/>
              <a:t> Veya ,</a:t>
            </a:r>
          </a:p>
          <a:p>
            <a:endParaRPr lang="tr-TR" dirty="0"/>
          </a:p>
          <a:p>
            <a:endParaRPr lang="tr-TR" dirty="0"/>
          </a:p>
          <a:p>
            <a:endParaRPr lang="tr-TR" dirty="0"/>
          </a:p>
          <a:p>
            <a:endParaRPr lang="tr-TR" dirty="0"/>
          </a:p>
          <a:p>
            <a:r>
              <a:rPr lang="tr-TR" dirty="0"/>
              <a:t>Burada,                              </a:t>
            </a:r>
            <a:r>
              <a:rPr lang="tr-TR" dirty="0" err="1"/>
              <a:t>Ohm</a:t>
            </a:r>
            <a:r>
              <a:rPr lang="tr-TR" dirty="0"/>
              <a:t> kanununa göre ;</a:t>
            </a:r>
          </a:p>
          <a:p>
            <a:endParaRPr lang="tr-TR" dirty="0"/>
          </a:p>
          <a:p>
            <a:endParaRPr lang="tr-TR" dirty="0"/>
          </a:p>
          <a:p>
            <a:r>
              <a:rPr lang="tr-TR" dirty="0"/>
              <a:t>                                                                                                 Olarak bulunur.</a:t>
            </a:r>
          </a:p>
          <a:p>
            <a:endParaRPr lang="tr-TR" dirty="0"/>
          </a:p>
          <a:p>
            <a:endParaRPr lang="tr-TR" dirty="0"/>
          </a:p>
          <a:p>
            <a:endParaRPr lang="tr-TR" dirty="0"/>
          </a:p>
          <a:p>
            <a:endParaRPr lang="tr-TR" dirty="0"/>
          </a:p>
          <a:p>
            <a:endParaRPr lang="tr-TR" dirty="0"/>
          </a:p>
          <a:p>
            <a:endParaRPr lang="tr-TR" dirty="0"/>
          </a:p>
          <a:p>
            <a:endParaRPr lang="tr-TR" dirty="0"/>
          </a:p>
        </p:txBody>
      </p:sp>
      <p:pic>
        <p:nvPicPr>
          <p:cNvPr id="3" name="Resim 4">
            <a:extLst>
              <a:ext uri="{FF2B5EF4-FFF2-40B4-BE49-F238E27FC236}">
                <a16:creationId xmlns:a16="http://schemas.microsoft.com/office/drawing/2014/main" id="{B930BAC7-D0F7-4DB3-850E-AED7933A75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00837" y="3143250"/>
            <a:ext cx="1948542" cy="56016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Resim 8" descr="nesne, kol saati içeren bir resim&#10;&#10;Çok yüksek güvenilirlikle oluşturulmuş açıklama">
            <a:extLst>
              <a:ext uri="{FF2B5EF4-FFF2-40B4-BE49-F238E27FC236}">
                <a16:creationId xmlns:a16="http://schemas.microsoft.com/office/drawing/2014/main" id="{80CC1E60-12C8-437E-A33A-16906C92BDE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67533" y="4238625"/>
            <a:ext cx="1790474" cy="61912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" name="Resim 10" descr="nesne içeren bir resim&#10;&#10;Çok yüksek güvenilirlikle oluşturulmuş açıklama">
            <a:extLst>
              <a:ext uri="{FF2B5EF4-FFF2-40B4-BE49-F238E27FC236}">
                <a16:creationId xmlns:a16="http://schemas.microsoft.com/office/drawing/2014/main" id="{6F02CA72-3073-4033-B6CB-85BBFC11386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34130" y="5461906"/>
            <a:ext cx="1524000" cy="100965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2" name="Resim 12">
            <a:extLst>
              <a:ext uri="{FF2B5EF4-FFF2-40B4-BE49-F238E27FC236}">
                <a16:creationId xmlns:a16="http://schemas.microsoft.com/office/drawing/2014/main" id="{271730E4-EE4A-4C40-99E7-5347A15C405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26887" y="4044315"/>
            <a:ext cx="2919412" cy="242444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0" name="Resim 20" descr="nesne içeren bir resim&#10;&#10;Çok yüksek güvenilirlikle oluşturulmuş açıklama">
            <a:extLst>
              <a:ext uri="{FF2B5EF4-FFF2-40B4-BE49-F238E27FC236}">
                <a16:creationId xmlns:a16="http://schemas.microsoft.com/office/drawing/2014/main" id="{67360D1B-5C7F-4569-9BF5-41EF7A18B43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6"/>
          <a:stretch>
            <a:fillRect/>
          </a:stretch>
        </p:blipFill>
        <p:spPr>
          <a:xfrm>
            <a:off x="5458445" y="1352028"/>
            <a:ext cx="2333725" cy="160972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2" name="Resim 22">
            <a:extLst>
              <a:ext uri="{FF2B5EF4-FFF2-40B4-BE49-F238E27FC236}">
                <a16:creationId xmlns:a16="http://schemas.microsoft.com/office/drawing/2014/main" id="{3484620E-5C04-4CFA-9A48-FF4768E60BB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25752" y="1308896"/>
            <a:ext cx="2335213" cy="164908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Resim 3">
            <a:extLst>
              <a:ext uri="{FF2B5EF4-FFF2-40B4-BE49-F238E27FC236}">
                <a16:creationId xmlns:a16="http://schemas.microsoft.com/office/drawing/2014/main" id="{6F08FF6D-25A7-42F0-A9C6-4C6BC442051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0"/>
            <a:ext cx="992981" cy="992981"/>
          </a:xfrm>
          <a:prstGeom prst="rect">
            <a:avLst/>
          </a:prstGeom>
        </p:spPr>
      </p:pic>
      <p:pic>
        <p:nvPicPr>
          <p:cNvPr id="5" name="Resim 4">
            <a:extLst>
              <a:ext uri="{FF2B5EF4-FFF2-40B4-BE49-F238E27FC236}">
                <a16:creationId xmlns:a16="http://schemas.microsoft.com/office/drawing/2014/main" id="{97139F31-1E83-4A4F-8447-B6F6D1A82B4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180716" y="-14377"/>
            <a:ext cx="992981" cy="9929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22401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D8FB7CE5-C401-4857-87E6-60B8233850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6830" y="992038"/>
            <a:ext cx="7053542" cy="1400530"/>
          </a:xfrm>
        </p:spPr>
        <p:txBody>
          <a:bodyPr/>
          <a:lstStyle/>
          <a:p>
            <a:r>
              <a:rPr lang="tr-TR" sz="4000" b="1" u="sng" dirty="0">
                <a:solidFill>
                  <a:srgbClr val="4FB8C1"/>
                </a:solidFill>
              </a:rPr>
              <a:t>Seri Bağlı Direnç-Bobin Devreleri</a:t>
            </a:r>
            <a:r>
              <a:rPr lang="tr-TR" sz="4000" b="1" dirty="0">
                <a:solidFill>
                  <a:srgbClr val="4FB8C1"/>
                </a:solidFill>
              </a:rPr>
              <a:t> </a:t>
            </a:r>
            <a:endParaRPr lang="tr-TR" sz="4000">
              <a:solidFill>
                <a:srgbClr val="4FB8C1"/>
              </a:solidFill>
            </a:endParaRPr>
          </a:p>
        </p:txBody>
      </p:sp>
      <p:pic>
        <p:nvPicPr>
          <p:cNvPr id="4" name="Resim 4" descr="nesne içeren bir resim&#10;&#10;Çok yüksek güvenilirlikle oluşturulmuş açıklama">
            <a:extLst>
              <a:ext uri="{FF2B5EF4-FFF2-40B4-BE49-F238E27FC236}">
                <a16:creationId xmlns:a16="http://schemas.microsoft.com/office/drawing/2014/main" id="{D193AE57-097C-413F-AB34-BB228271083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90887" y="2543175"/>
            <a:ext cx="7141000" cy="296227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" name="Resim 2">
            <a:extLst>
              <a:ext uri="{FF2B5EF4-FFF2-40B4-BE49-F238E27FC236}">
                <a16:creationId xmlns:a16="http://schemas.microsoft.com/office/drawing/2014/main" id="{E505E88D-27CE-4CF8-AF57-23496410791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92981" cy="992981"/>
          </a:xfrm>
          <a:prstGeom prst="rect">
            <a:avLst/>
          </a:prstGeom>
        </p:spPr>
      </p:pic>
      <p:pic>
        <p:nvPicPr>
          <p:cNvPr id="7" name="Resim 6">
            <a:extLst>
              <a:ext uri="{FF2B5EF4-FFF2-40B4-BE49-F238E27FC236}">
                <a16:creationId xmlns:a16="http://schemas.microsoft.com/office/drawing/2014/main" id="{93FE4DD3-54FB-4917-8872-97FE6AD0E5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80716" y="-14377"/>
            <a:ext cx="992981" cy="9929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8539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EE12AAAA-2070-4244-931A-1FF70A4D28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4736" y="447505"/>
            <a:ext cx="7053542" cy="1400530"/>
          </a:xfrm>
        </p:spPr>
        <p:txBody>
          <a:bodyPr/>
          <a:lstStyle/>
          <a:p>
            <a:r>
              <a:rPr lang="tr-TR" sz="4000" b="1" u="sng" dirty="0">
                <a:solidFill>
                  <a:srgbClr val="4FB8C1"/>
                </a:solidFill>
              </a:rPr>
              <a:t>Seri Bağlı Direnç-Bobin Devreleri</a:t>
            </a:r>
            <a:r>
              <a:rPr lang="tr-TR" sz="4000" b="1" dirty="0">
                <a:solidFill>
                  <a:srgbClr val="4FB8C1"/>
                </a:solidFill>
              </a:rPr>
              <a:t> 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0DEDD44-8E58-4F2C-9AA2-C1652A43F7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0243" y="1842109"/>
            <a:ext cx="8027961" cy="4195763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sz="1800" b="1" dirty="0">
                <a:solidFill>
                  <a:srgbClr val="4FB8C1"/>
                </a:solidFill>
              </a:rPr>
              <a:t>Örnek:</a:t>
            </a:r>
            <a:r>
              <a:rPr lang="tr-TR" sz="1800" b="1" dirty="0"/>
              <a:t> Direnci 40 Ω ve </a:t>
            </a:r>
            <a:r>
              <a:rPr lang="tr-TR" sz="1800" b="1" dirty="0" err="1"/>
              <a:t>endüktansı</a:t>
            </a:r>
            <a:r>
              <a:rPr lang="tr-TR" sz="1800" b="1" dirty="0"/>
              <a:t> 95,5mH olan bir bobin seri bağlanmıştır. Devreye etkin değeri 220V ve frekansı 50Hz olan bir alternatif gerilim uygulanmaktadır.</a:t>
            </a:r>
          </a:p>
          <a:p>
            <a:pPr marL="0" indent="0">
              <a:buClr>
                <a:srgbClr val="8AD0D6"/>
              </a:buClr>
              <a:buNone/>
            </a:pPr>
            <a:r>
              <a:rPr lang="tr-TR" sz="1800" b="1" dirty="0"/>
              <a:t>a) Devrenin empedansını </a:t>
            </a:r>
          </a:p>
          <a:p>
            <a:pPr marL="0" indent="0">
              <a:buNone/>
            </a:pPr>
            <a:r>
              <a:rPr lang="tr-TR" sz="1800" b="1" dirty="0"/>
              <a:t>b) Bobinden geçen akımı </a:t>
            </a:r>
          </a:p>
          <a:p>
            <a:pPr marL="0" indent="0">
              <a:buNone/>
            </a:pPr>
            <a:r>
              <a:rPr lang="tr-TR" sz="1800" b="1" dirty="0"/>
              <a:t>c) Direnç ve bobin üzerindeki </a:t>
            </a:r>
            <a:r>
              <a:rPr lang="tr-TR" sz="1800" b="1" dirty="0" err="1"/>
              <a:t>gelirimleri</a:t>
            </a:r>
            <a:endParaRPr lang="tr-TR" sz="1800" b="1" dirty="0"/>
          </a:p>
          <a:p>
            <a:pPr marL="0" indent="0">
              <a:buNone/>
            </a:pPr>
            <a:r>
              <a:rPr lang="tr-TR" sz="1800" b="1" dirty="0"/>
              <a:t>d) Akım ile gerilim arasındaki faz açısını bulunuz. </a:t>
            </a:r>
          </a:p>
          <a:p>
            <a:pPr marL="0" indent="0">
              <a:buNone/>
            </a:pPr>
            <a:r>
              <a:rPr lang="tr-TR" sz="1800" b="1" dirty="0"/>
              <a:t>       Çözüm:</a:t>
            </a:r>
          </a:p>
          <a:p>
            <a:pPr marL="0" indent="0">
              <a:buNone/>
            </a:pPr>
            <a:r>
              <a:rPr lang="tr-TR" sz="1800" b="1" dirty="0"/>
              <a:t>a) Bobinin </a:t>
            </a:r>
            <a:r>
              <a:rPr lang="tr-TR" sz="1800" b="1" dirty="0" err="1"/>
              <a:t>endüktif</a:t>
            </a:r>
            <a:r>
              <a:rPr lang="tr-TR" sz="1800" b="1" dirty="0"/>
              <a:t> </a:t>
            </a:r>
            <a:r>
              <a:rPr lang="tr-TR" sz="1800" b="1" dirty="0" err="1"/>
              <a:t>reaktansı</a:t>
            </a:r>
            <a:r>
              <a:rPr lang="tr-TR" sz="1800" b="1" dirty="0"/>
              <a:t>                    b) Devrenin empedansı </a:t>
            </a:r>
          </a:p>
          <a:p>
            <a:pPr marL="0" indent="0">
              <a:buNone/>
            </a:pPr>
            <a:endParaRPr lang="tr-TR" b="1" dirty="0"/>
          </a:p>
        </p:txBody>
      </p:sp>
      <p:pic>
        <p:nvPicPr>
          <p:cNvPr id="7" name="Resim 7">
            <a:extLst>
              <a:ext uri="{FF2B5EF4-FFF2-40B4-BE49-F238E27FC236}">
                <a16:creationId xmlns:a16="http://schemas.microsoft.com/office/drawing/2014/main" id="{1E514327-D06D-4BB5-8A17-67B35ACA79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11290" y="2560529"/>
            <a:ext cx="2518211" cy="143351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Resim 9" descr="ekran görüntüsü içeren bir resim&#10;&#10;Çok yüksek güvenilirlikle oluşturulmuş açıklama">
            <a:extLst>
              <a:ext uri="{FF2B5EF4-FFF2-40B4-BE49-F238E27FC236}">
                <a16:creationId xmlns:a16="http://schemas.microsoft.com/office/drawing/2014/main" id="{C105CB75-59E0-46E1-BE7E-83B31FE2B4D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1585" y="5196737"/>
            <a:ext cx="2857062" cy="145216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1" name="Resim 11" descr="nesne içeren bir resim&#10;&#10;Yüksek güvenilirlikle oluşturulmuş açıklama">
            <a:extLst>
              <a:ext uri="{FF2B5EF4-FFF2-40B4-BE49-F238E27FC236}">
                <a16:creationId xmlns:a16="http://schemas.microsoft.com/office/drawing/2014/main" id="{64CCECF1-CFBC-45F1-AD3F-FE056BCCB37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66174" y="5167983"/>
            <a:ext cx="3129820" cy="147006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Resim 4">
            <a:extLst>
              <a:ext uri="{FF2B5EF4-FFF2-40B4-BE49-F238E27FC236}">
                <a16:creationId xmlns:a16="http://schemas.microsoft.com/office/drawing/2014/main" id="{37B9C695-0DCA-40D3-A179-43A42BC1852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992981" cy="992981"/>
          </a:xfrm>
          <a:prstGeom prst="rect">
            <a:avLst/>
          </a:prstGeom>
        </p:spPr>
      </p:pic>
      <p:pic>
        <p:nvPicPr>
          <p:cNvPr id="8" name="Resim 7">
            <a:extLst>
              <a:ext uri="{FF2B5EF4-FFF2-40B4-BE49-F238E27FC236}">
                <a16:creationId xmlns:a16="http://schemas.microsoft.com/office/drawing/2014/main" id="{322C58C5-609D-4828-A445-BCA79933F09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80716" y="-14377"/>
            <a:ext cx="992981" cy="9929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40921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768D0BA7-33FF-4B8A-A3AF-9B6A2C3D4B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96269" y="-64398"/>
            <a:ext cx="7053542" cy="1400530"/>
          </a:xfrm>
        </p:spPr>
        <p:txBody>
          <a:bodyPr/>
          <a:lstStyle/>
          <a:p>
            <a:r>
              <a:rPr lang="tr-TR" sz="4000" b="1" u="sng" dirty="0">
                <a:solidFill>
                  <a:srgbClr val="4FB8C1"/>
                </a:solidFill>
              </a:rPr>
              <a:t>Seri Bağlı Direnç -Bobin Devreleri</a:t>
            </a:r>
            <a:r>
              <a:rPr lang="tr-TR" sz="4000" b="1" dirty="0">
                <a:solidFill>
                  <a:srgbClr val="4FB8C1"/>
                </a:solidFill>
              </a:rPr>
              <a:t> </a:t>
            </a:r>
            <a:endParaRPr lang="tr-TR" sz="4000" b="1" u="sng" dirty="0">
              <a:solidFill>
                <a:srgbClr val="4FB8C1"/>
              </a:solidFill>
            </a:endParaRPr>
          </a:p>
        </p:txBody>
      </p:sp>
      <p:sp>
        <p:nvSpPr>
          <p:cNvPr id="7" name="Metin kutusu 6">
            <a:extLst>
              <a:ext uri="{FF2B5EF4-FFF2-40B4-BE49-F238E27FC236}">
                <a16:creationId xmlns:a16="http://schemas.microsoft.com/office/drawing/2014/main" id="{2462032F-4DA0-47D2-8500-B0499D7338F8}"/>
              </a:ext>
            </a:extLst>
          </p:cNvPr>
          <p:cNvSpPr txBox="1"/>
          <p:nvPr/>
        </p:nvSpPr>
        <p:spPr>
          <a:xfrm>
            <a:off x="438323" y="1400175"/>
            <a:ext cx="8152039" cy="3477875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tr-TR" sz="2000" b="1" dirty="0"/>
              <a:t> Devrenin akımı ,                               Direnç Gerilimi;</a:t>
            </a:r>
          </a:p>
          <a:p>
            <a:endParaRPr lang="tr-TR" sz="2000" b="1" dirty="0"/>
          </a:p>
          <a:p>
            <a:endParaRPr lang="tr-TR" sz="2000" b="1" dirty="0"/>
          </a:p>
          <a:p>
            <a:endParaRPr lang="tr-TR" sz="2000" b="1" dirty="0"/>
          </a:p>
          <a:p>
            <a:endParaRPr lang="tr-TR" sz="2000" b="1" dirty="0"/>
          </a:p>
          <a:p>
            <a:endParaRPr lang="tr-TR" sz="2000" b="1" dirty="0"/>
          </a:p>
          <a:p>
            <a:r>
              <a:rPr lang="tr-TR" sz="2000" b="1" dirty="0"/>
              <a:t>Bobin Gerilimi ,</a:t>
            </a:r>
          </a:p>
          <a:p>
            <a:endParaRPr lang="tr-TR" sz="2000" b="1" dirty="0"/>
          </a:p>
          <a:p>
            <a:endParaRPr lang="tr-TR" sz="2000" b="1" dirty="0"/>
          </a:p>
          <a:p>
            <a:endParaRPr lang="tr-TR" sz="2000" b="1" dirty="0"/>
          </a:p>
          <a:p>
            <a:r>
              <a:rPr lang="tr-TR" sz="2000" b="1" dirty="0"/>
              <a:t>Akım ile gerilim arasındaki faz açısı ,</a:t>
            </a:r>
          </a:p>
        </p:txBody>
      </p:sp>
      <p:pic>
        <p:nvPicPr>
          <p:cNvPr id="8" name="Resim 8" descr="nesne içeren bir resim&#10;&#10;Yüksek güvenilirlikle oluşturulmuş açıklama">
            <a:extLst>
              <a:ext uri="{FF2B5EF4-FFF2-40B4-BE49-F238E27FC236}">
                <a16:creationId xmlns:a16="http://schemas.microsoft.com/office/drawing/2014/main" id="{F9E35E47-5BAE-47A6-98E8-75E70AB782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0075" y="2066925"/>
            <a:ext cx="1733550" cy="47625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" name="Resim 10">
            <a:extLst>
              <a:ext uri="{FF2B5EF4-FFF2-40B4-BE49-F238E27FC236}">
                <a16:creationId xmlns:a16="http://schemas.microsoft.com/office/drawing/2014/main" id="{67B7DCD0-D4AF-4922-BD8A-FDAF09D9F9D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88149" y="1947891"/>
            <a:ext cx="2019300" cy="35242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2" name="Resim 12">
            <a:extLst>
              <a:ext uri="{FF2B5EF4-FFF2-40B4-BE49-F238E27FC236}">
                <a16:creationId xmlns:a16="http://schemas.microsoft.com/office/drawing/2014/main" id="{905833F6-016C-4940-8DCE-67C80062EAD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3169" y="3832573"/>
            <a:ext cx="2114550" cy="40957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4" name="Resim 14" descr="nesne içeren bir resim&#10;&#10;Yüksek güvenilirlikle oluşturulmuş açıklama">
            <a:extLst>
              <a:ext uri="{FF2B5EF4-FFF2-40B4-BE49-F238E27FC236}">
                <a16:creationId xmlns:a16="http://schemas.microsoft.com/office/drawing/2014/main" id="{1CD3DED7-2816-4F02-ADFB-3798F076375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09650" y="4876800"/>
            <a:ext cx="6642295" cy="171483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graphicFrame>
        <p:nvGraphicFramePr>
          <p:cNvPr id="16" name="Tablo 16">
            <a:extLst>
              <a:ext uri="{FF2B5EF4-FFF2-40B4-BE49-F238E27FC236}">
                <a16:creationId xmlns:a16="http://schemas.microsoft.com/office/drawing/2014/main" id="{5482AFBA-B3AA-4F84-A4D6-1BC7CDCBCA5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5983137"/>
              </p:ext>
            </p:extLst>
          </p:nvPr>
        </p:nvGraphicFramePr>
        <p:xfrm>
          <a:off x="141590" y="1257952"/>
          <a:ext cx="2844303" cy="13295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44303">
                  <a:extLst>
                    <a:ext uri="{9D8B030D-6E8A-4147-A177-3AD203B41FA5}">
                      <a16:colId xmlns:a16="http://schemas.microsoft.com/office/drawing/2014/main" val="3559685125"/>
                    </a:ext>
                  </a:extLst>
                </a:gridCol>
              </a:tblGrid>
              <a:tr h="670889">
                <a:tc>
                  <a:txBody>
                    <a:bodyPr/>
                    <a:lstStyle/>
                    <a:p>
                      <a:endParaRPr lang="tr-TR"/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27705661"/>
                  </a:ext>
                </a:extLst>
              </a:tr>
              <a:tr h="658691">
                <a:tc>
                  <a:txBody>
                    <a:bodyPr/>
                    <a:lstStyle/>
                    <a:p>
                      <a:endParaRPr lang="tr-TR"/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68113475"/>
                  </a:ext>
                </a:extLst>
              </a:tr>
            </a:tbl>
          </a:graphicData>
        </a:graphic>
      </p:graphicFrame>
      <p:graphicFrame>
        <p:nvGraphicFramePr>
          <p:cNvPr id="18" name="Tablo 16">
            <a:extLst>
              <a:ext uri="{FF2B5EF4-FFF2-40B4-BE49-F238E27FC236}">
                <a16:creationId xmlns:a16="http://schemas.microsoft.com/office/drawing/2014/main" id="{027F144F-DD76-4CED-9C92-E005D77E786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99600357"/>
              </p:ext>
            </p:extLst>
          </p:nvPr>
        </p:nvGraphicFramePr>
        <p:xfrm>
          <a:off x="170175" y="3073313"/>
          <a:ext cx="2844303" cy="126143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44303">
                  <a:extLst>
                    <a:ext uri="{9D8B030D-6E8A-4147-A177-3AD203B41FA5}">
                      <a16:colId xmlns:a16="http://schemas.microsoft.com/office/drawing/2014/main" val="3559685125"/>
                    </a:ext>
                  </a:extLst>
                </a:gridCol>
              </a:tblGrid>
              <a:tr h="670889">
                <a:tc>
                  <a:txBody>
                    <a:bodyPr/>
                    <a:lstStyle/>
                    <a:p>
                      <a:endParaRPr lang="tr-TR"/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27705661"/>
                  </a:ext>
                </a:extLst>
              </a:tr>
              <a:tr h="590549">
                <a:tc>
                  <a:txBody>
                    <a:bodyPr/>
                    <a:lstStyle/>
                    <a:p>
                      <a:endParaRPr lang="tr-TR"/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68113475"/>
                  </a:ext>
                </a:extLst>
              </a:tr>
            </a:tbl>
          </a:graphicData>
        </a:graphic>
      </p:graphicFrame>
      <p:graphicFrame>
        <p:nvGraphicFramePr>
          <p:cNvPr id="19" name="Tablo 16">
            <a:extLst>
              <a:ext uri="{FF2B5EF4-FFF2-40B4-BE49-F238E27FC236}">
                <a16:creationId xmlns:a16="http://schemas.microsoft.com/office/drawing/2014/main" id="{B5C6E1DB-7517-4487-A557-F0EEA02A6C6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75887215"/>
              </p:ext>
            </p:extLst>
          </p:nvPr>
        </p:nvGraphicFramePr>
        <p:xfrm>
          <a:off x="4322655" y="1146392"/>
          <a:ext cx="2844303" cy="13295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44303">
                  <a:extLst>
                    <a:ext uri="{9D8B030D-6E8A-4147-A177-3AD203B41FA5}">
                      <a16:colId xmlns:a16="http://schemas.microsoft.com/office/drawing/2014/main" val="3559685125"/>
                    </a:ext>
                  </a:extLst>
                </a:gridCol>
              </a:tblGrid>
              <a:tr h="670889">
                <a:tc>
                  <a:txBody>
                    <a:bodyPr/>
                    <a:lstStyle/>
                    <a:p>
                      <a:endParaRPr lang="tr-TR"/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27705661"/>
                  </a:ext>
                </a:extLst>
              </a:tr>
              <a:tr h="658691">
                <a:tc>
                  <a:txBody>
                    <a:bodyPr/>
                    <a:lstStyle/>
                    <a:p>
                      <a:endParaRPr lang="tr-TR"/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68113475"/>
                  </a:ext>
                </a:extLst>
              </a:tr>
            </a:tbl>
          </a:graphicData>
        </a:graphic>
      </p:graphicFrame>
      <p:pic>
        <p:nvPicPr>
          <p:cNvPr id="3" name="Resim 2">
            <a:extLst>
              <a:ext uri="{FF2B5EF4-FFF2-40B4-BE49-F238E27FC236}">
                <a16:creationId xmlns:a16="http://schemas.microsoft.com/office/drawing/2014/main" id="{CDFD5DF6-02A5-4E64-BD50-C31E3EA0922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0"/>
            <a:ext cx="992981" cy="992981"/>
          </a:xfrm>
          <a:prstGeom prst="rect">
            <a:avLst/>
          </a:prstGeom>
        </p:spPr>
      </p:pic>
      <p:pic>
        <p:nvPicPr>
          <p:cNvPr id="4" name="Resim 3">
            <a:extLst>
              <a:ext uri="{FF2B5EF4-FFF2-40B4-BE49-F238E27FC236}">
                <a16:creationId xmlns:a16="http://schemas.microsoft.com/office/drawing/2014/main" id="{FF81657D-5DA5-4B36-853A-5BF1C5B3FD2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180716" y="-14377"/>
            <a:ext cx="992981" cy="9929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73846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C217285-5EEF-43D1-B6B1-4B8E43CB3D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7843" y="693122"/>
            <a:ext cx="8176461" cy="1400175"/>
          </a:xfrm>
        </p:spPr>
        <p:txBody>
          <a:bodyPr/>
          <a:lstStyle/>
          <a:p>
            <a:r>
              <a:rPr lang="tr-TR" sz="4000" b="1" u="sng" dirty="0">
                <a:solidFill>
                  <a:srgbClr val="4FB8C1"/>
                </a:solidFill>
              </a:rPr>
              <a:t>Seri Bağlı Direnç -Kondansatör Devreleri</a:t>
            </a:r>
            <a:r>
              <a:rPr lang="tr-TR" sz="4000" b="1" dirty="0">
                <a:solidFill>
                  <a:srgbClr val="4FB8C1"/>
                </a:solidFill>
              </a:rPr>
              <a:t> </a:t>
            </a:r>
            <a:br>
              <a:rPr lang="tr-TR" sz="4000" b="1" dirty="0">
                <a:solidFill>
                  <a:srgbClr val="4FB8C1"/>
                </a:solidFill>
                <a:latin typeface="Century Gothic"/>
                <a:cs typeface="+mj-ea"/>
              </a:rPr>
            </a:br>
            <a:endParaRPr lang="tr-TR" sz="4000">
              <a:solidFill>
                <a:srgbClr val="4FB8C1"/>
              </a:solidFill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2E2D7A3E-EDCE-4883-B832-E028C10380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8197" y="2001294"/>
            <a:ext cx="7984762" cy="5059422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b="1" dirty="0"/>
              <a:t>Seri R‐C Devresi </a:t>
            </a:r>
          </a:p>
          <a:p>
            <a:pPr>
              <a:buClr>
                <a:srgbClr val="8AD0D6"/>
              </a:buClr>
            </a:pPr>
            <a:r>
              <a:rPr lang="tr-TR" b="1" dirty="0"/>
              <a:t>• Seri R‐C devresinde direnç ve kondansatör alternatif gerilim kaynağı ile seri bağlanır. </a:t>
            </a:r>
          </a:p>
          <a:p>
            <a:pPr>
              <a:buClr>
                <a:srgbClr val="8AD0D6"/>
              </a:buClr>
            </a:pPr>
            <a:r>
              <a:rPr lang="tr-TR" b="1" dirty="0"/>
              <a:t>• Toplam gerilim, direnç ve kondansatör gerilimlerinin vektöre toplamına eşittir. </a:t>
            </a:r>
          </a:p>
          <a:p>
            <a:pPr>
              <a:buClr>
                <a:srgbClr val="8AD0D6"/>
              </a:buClr>
            </a:pPr>
            <a:r>
              <a:rPr lang="tr-TR" b="1" dirty="0"/>
              <a:t>• Devre akımı hem direnç hem de kondansatör üzerinden geçer. </a:t>
            </a:r>
          </a:p>
          <a:p>
            <a:pPr>
              <a:buClr>
                <a:srgbClr val="8AD0D6"/>
              </a:buClr>
            </a:pPr>
            <a:r>
              <a:rPr lang="tr-TR" b="1" dirty="0"/>
              <a:t>• Direnç akımı ve gerilimi arasında faz farkı yoktur. </a:t>
            </a:r>
          </a:p>
          <a:p>
            <a:pPr>
              <a:buClr>
                <a:srgbClr val="8AD0D6"/>
              </a:buClr>
            </a:pPr>
            <a:r>
              <a:rPr lang="tr-TR" b="1" dirty="0"/>
              <a:t>• Kondansatör gerilimi, kondansatör akımını 90° geriden takip eder. </a:t>
            </a:r>
          </a:p>
          <a:p>
            <a:pPr>
              <a:buClr>
                <a:srgbClr val="8AD0D6"/>
              </a:buClr>
            </a:pPr>
            <a:r>
              <a:rPr lang="tr-TR" b="1" dirty="0"/>
              <a:t>• Direnç gerilimi        ile kondansatör gerilimi      </a:t>
            </a:r>
            <a:r>
              <a:rPr lang="tr-TR" b="1" dirty="0" err="1"/>
              <a:t>vektörel</a:t>
            </a:r>
            <a:r>
              <a:rPr lang="tr-TR" b="1" dirty="0"/>
              <a:t> olarak toplanırsa V gerilimi bulunur. </a:t>
            </a:r>
          </a:p>
        </p:txBody>
      </p:sp>
      <p:pic>
        <p:nvPicPr>
          <p:cNvPr id="5" name="Resim 8">
            <a:extLst>
              <a:ext uri="{FF2B5EF4-FFF2-40B4-BE49-F238E27FC236}">
                <a16:creationId xmlns:a16="http://schemas.microsoft.com/office/drawing/2014/main" id="{8D80B2A4-BF51-4B56-8C35-62310C8CBFA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2299" t="15676" r="27898" b="21946"/>
          <a:stretch/>
        </p:blipFill>
        <p:spPr>
          <a:xfrm>
            <a:off x="3026701" y="5884101"/>
            <a:ext cx="244089" cy="234950"/>
          </a:xfrm>
          <a:prstGeom prst="rect">
            <a:avLst/>
          </a:prstGeom>
        </p:spPr>
      </p:pic>
      <p:pic>
        <p:nvPicPr>
          <p:cNvPr id="7" name="Resim 4" descr="nesne içeren bir resim&#10;&#10;Yüksek güvenilirlikle oluşturulmuş açıklama">
            <a:extLst>
              <a:ext uri="{FF2B5EF4-FFF2-40B4-BE49-F238E27FC236}">
                <a16:creationId xmlns:a16="http://schemas.microsoft.com/office/drawing/2014/main" id="{8BE949AC-5340-4EF4-AE17-DDDB944D8E6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5602" t="18881" r="43194" b="53497"/>
          <a:stretch/>
        </p:blipFill>
        <p:spPr>
          <a:xfrm>
            <a:off x="6420997" y="5884100"/>
            <a:ext cx="236537" cy="244785"/>
          </a:xfrm>
          <a:prstGeom prst="rect">
            <a:avLst/>
          </a:prstGeom>
        </p:spPr>
      </p:pic>
      <p:pic>
        <p:nvPicPr>
          <p:cNvPr id="4" name="Resim 3">
            <a:extLst>
              <a:ext uri="{FF2B5EF4-FFF2-40B4-BE49-F238E27FC236}">
                <a16:creationId xmlns:a16="http://schemas.microsoft.com/office/drawing/2014/main" id="{BDCFAF95-2B9C-46AE-BFC4-B9FEB4E8753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992981" cy="992981"/>
          </a:xfrm>
          <a:prstGeom prst="rect">
            <a:avLst/>
          </a:prstGeom>
        </p:spPr>
      </p:pic>
      <p:pic>
        <p:nvPicPr>
          <p:cNvPr id="9" name="Resim 8">
            <a:extLst>
              <a:ext uri="{FF2B5EF4-FFF2-40B4-BE49-F238E27FC236}">
                <a16:creationId xmlns:a16="http://schemas.microsoft.com/office/drawing/2014/main" id="{1DB63CA8-A436-48A0-A436-A1C3EA64482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80716" y="-14377"/>
            <a:ext cx="992981" cy="9929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16378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A1BAA07-E3CF-47FB-91EF-21A880C799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9969" y="170602"/>
            <a:ext cx="8032976" cy="1400175"/>
          </a:xfrm>
        </p:spPr>
        <p:txBody>
          <a:bodyPr/>
          <a:lstStyle/>
          <a:p>
            <a:r>
              <a:rPr lang="tr-TR" sz="4000" b="1" u="sng" dirty="0">
                <a:solidFill>
                  <a:srgbClr val="4FB8C1"/>
                </a:solidFill>
              </a:rPr>
              <a:t>Seri Bağlı Direnç-Kondansatör Devreleri</a:t>
            </a:r>
            <a:r>
              <a:rPr lang="tr-TR" sz="4000" b="1" dirty="0">
                <a:solidFill>
                  <a:srgbClr val="4FB8C1"/>
                </a:solidFill>
              </a:rPr>
              <a:t> </a:t>
            </a:r>
          </a:p>
        </p:txBody>
      </p:sp>
      <p:sp>
        <p:nvSpPr>
          <p:cNvPr id="8" name="Metin kutusu 7">
            <a:extLst>
              <a:ext uri="{FF2B5EF4-FFF2-40B4-BE49-F238E27FC236}">
                <a16:creationId xmlns:a16="http://schemas.microsoft.com/office/drawing/2014/main" id="{AA505C61-6737-4C84-947A-80B35CEBFA37}"/>
              </a:ext>
            </a:extLst>
          </p:cNvPr>
          <p:cNvSpPr txBox="1"/>
          <p:nvPr/>
        </p:nvSpPr>
        <p:spPr>
          <a:xfrm>
            <a:off x="232761" y="3196734"/>
            <a:ext cx="10346399" cy="5632311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endParaRPr lang="tr-TR" dirty="0"/>
          </a:p>
          <a:p>
            <a:endParaRPr lang="tr-TR" dirty="0"/>
          </a:p>
          <a:p>
            <a:r>
              <a:rPr lang="tr-TR" dirty="0"/>
              <a:t>Pisagor teoremine göre,                                     </a:t>
            </a:r>
          </a:p>
          <a:p>
            <a:endParaRPr lang="tr-TR"/>
          </a:p>
          <a:p>
            <a:endParaRPr lang="tr-TR" dirty="0"/>
          </a:p>
          <a:p>
            <a:r>
              <a:rPr lang="tr-TR" dirty="0"/>
              <a:t> Veya ,</a:t>
            </a:r>
          </a:p>
          <a:p>
            <a:endParaRPr lang="tr-TR" dirty="0"/>
          </a:p>
          <a:p>
            <a:endParaRPr lang="tr-TR" dirty="0"/>
          </a:p>
          <a:p>
            <a:endParaRPr lang="tr-TR" dirty="0"/>
          </a:p>
          <a:p>
            <a:r>
              <a:rPr lang="tr-TR" dirty="0"/>
              <a:t>Burada,                              </a:t>
            </a:r>
            <a:r>
              <a:rPr lang="tr-TR" dirty="0" err="1"/>
              <a:t>Ohm</a:t>
            </a:r>
            <a:r>
              <a:rPr lang="tr-TR" dirty="0"/>
              <a:t> kanununa göre ;</a:t>
            </a:r>
          </a:p>
          <a:p>
            <a:endParaRPr lang="tr-TR" dirty="0"/>
          </a:p>
          <a:p>
            <a:endParaRPr lang="tr-TR" dirty="0"/>
          </a:p>
          <a:p>
            <a:r>
              <a:rPr lang="tr-TR" dirty="0"/>
              <a:t>                                                                                                 Olarak bulunur.</a:t>
            </a:r>
          </a:p>
          <a:p>
            <a:endParaRPr lang="tr-TR" dirty="0"/>
          </a:p>
          <a:p>
            <a:endParaRPr lang="tr-TR" dirty="0"/>
          </a:p>
          <a:p>
            <a:endParaRPr lang="tr-TR" dirty="0"/>
          </a:p>
          <a:p>
            <a:endParaRPr lang="tr-TR" dirty="0"/>
          </a:p>
          <a:p>
            <a:endParaRPr lang="tr-TR" dirty="0"/>
          </a:p>
          <a:p>
            <a:endParaRPr lang="tr-TR" dirty="0"/>
          </a:p>
          <a:p>
            <a:endParaRPr lang="tr-TR" dirty="0"/>
          </a:p>
        </p:txBody>
      </p:sp>
      <p:pic>
        <p:nvPicPr>
          <p:cNvPr id="14" name="Resim 14">
            <a:extLst>
              <a:ext uri="{FF2B5EF4-FFF2-40B4-BE49-F238E27FC236}">
                <a16:creationId xmlns:a16="http://schemas.microsoft.com/office/drawing/2014/main" id="{1759606D-65A8-4427-B4A0-B58F93D1136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784" t="4798" r="1892" b="13435"/>
          <a:stretch/>
        </p:blipFill>
        <p:spPr>
          <a:xfrm>
            <a:off x="782656" y="1526629"/>
            <a:ext cx="2148111" cy="183803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6" name="Resim 16">
            <a:extLst>
              <a:ext uri="{FF2B5EF4-FFF2-40B4-BE49-F238E27FC236}">
                <a16:creationId xmlns:a16="http://schemas.microsoft.com/office/drawing/2014/main" id="{44680254-7625-4DD3-BEEE-DD53A360BB2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34970" y="1490686"/>
            <a:ext cx="1858108" cy="1905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8" name="Resim 18" descr="nesne içeren bir resim&#10;&#10;Yüksek güvenilirlikle oluşturulmuş açıklama">
            <a:extLst>
              <a:ext uri="{FF2B5EF4-FFF2-40B4-BE49-F238E27FC236}">
                <a16:creationId xmlns:a16="http://schemas.microsoft.com/office/drawing/2014/main" id="{6925BB59-70CA-440E-9903-63350CAB433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49903" y="3757287"/>
            <a:ext cx="1886694" cy="54292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0" name="Resim 20" descr="nesne içeren bir resim&#10;&#10;Çok yüksek güvenilirlikle oluşturulmuş açıklama">
            <a:extLst>
              <a:ext uri="{FF2B5EF4-FFF2-40B4-BE49-F238E27FC236}">
                <a16:creationId xmlns:a16="http://schemas.microsoft.com/office/drawing/2014/main" id="{EBA3F2C6-8B9D-449C-A561-2DED90E24BC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07362" y="4547732"/>
            <a:ext cx="1448371" cy="71437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2" name="Resim 22" descr="nesne içeren bir resim&#10;&#10;Yüksek güvenilirlikle oluşturulmuş açıklama">
            <a:extLst>
              <a:ext uri="{FF2B5EF4-FFF2-40B4-BE49-F238E27FC236}">
                <a16:creationId xmlns:a16="http://schemas.microsoft.com/office/drawing/2014/main" id="{9C65BCAC-0CF2-4F0C-A80A-9D87C6F215F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64699" y="5418036"/>
            <a:ext cx="1133922" cy="9144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4" name="Resim 24">
            <a:extLst>
              <a:ext uri="{FF2B5EF4-FFF2-40B4-BE49-F238E27FC236}">
                <a16:creationId xmlns:a16="http://schemas.microsoft.com/office/drawing/2014/main" id="{F1DBCB7C-07D2-45F1-BF8B-CCA8C61DA70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979242" y="4458494"/>
            <a:ext cx="2744787" cy="194563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" name="Resim 2">
            <a:extLst>
              <a:ext uri="{FF2B5EF4-FFF2-40B4-BE49-F238E27FC236}">
                <a16:creationId xmlns:a16="http://schemas.microsoft.com/office/drawing/2014/main" id="{EDFB0751-A6C6-49B3-9BA1-ECD0F3460BE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0"/>
            <a:ext cx="992981" cy="992981"/>
          </a:xfrm>
          <a:prstGeom prst="rect">
            <a:avLst/>
          </a:prstGeom>
        </p:spPr>
      </p:pic>
      <p:pic>
        <p:nvPicPr>
          <p:cNvPr id="4" name="Resim 3">
            <a:extLst>
              <a:ext uri="{FF2B5EF4-FFF2-40B4-BE49-F238E27FC236}">
                <a16:creationId xmlns:a16="http://schemas.microsoft.com/office/drawing/2014/main" id="{13A4A244-C319-4706-A3B4-414B34A9437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180716" y="-14377"/>
            <a:ext cx="992981" cy="9929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133204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İyon">
  <a:themeElements>
    <a:clrScheme name="İy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İy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İy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0</TotalTime>
  <Words>0</Words>
  <Application>Microsoft Office PowerPoint</Application>
  <PresentationFormat>Ekran Gösterisi (4:3)</PresentationFormat>
  <Paragraphs>0</Paragraphs>
  <Slides>13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13</vt:i4>
      </vt:variant>
    </vt:vector>
  </HeadingPairs>
  <TitlesOfParts>
    <vt:vector size="14" baseType="lpstr">
      <vt:lpstr>İyon</vt:lpstr>
      <vt:lpstr>PowerPoint Sunusu</vt:lpstr>
      <vt:lpstr>İçindekiler </vt:lpstr>
      <vt:lpstr>Seri Bağlı Direnç-Bobin R-L Devreleri</vt:lpstr>
      <vt:lpstr>Seri Bağlı Direnç-Bobin Devreleri </vt:lpstr>
      <vt:lpstr>Seri Bağlı Direnç-Bobin Devreleri </vt:lpstr>
      <vt:lpstr>Seri Bağlı Direnç-Bobin Devreleri </vt:lpstr>
      <vt:lpstr>Seri Bağlı Direnç -Bobin Devreleri </vt:lpstr>
      <vt:lpstr>Seri Bağlı Direnç -Kondansatör Devreleri  </vt:lpstr>
      <vt:lpstr>Seri Bağlı Direnç-Kondansatör Devreleri </vt:lpstr>
      <vt:lpstr>Seri Bağlı Direnç-Kondansatör Devreleri </vt:lpstr>
      <vt:lpstr>Seri Bağlı Direnç-Kondansatör Devreleri </vt:lpstr>
      <vt:lpstr>Seri Bağlı Direnç-Kondansatör Devreleri </vt:lpstr>
      <vt:lpstr>KAYNAKÇA 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/>
  <cp:lastModifiedBy/>
  <cp:revision>10</cp:revision>
  <dcterms:created xsi:type="dcterms:W3CDTF">2012-08-15T22:53:30Z</dcterms:created>
  <dcterms:modified xsi:type="dcterms:W3CDTF">2018-03-23T19:13:30Z</dcterms:modified>
</cp:coreProperties>
</file>