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605" r:id="rId4"/>
    <p:sldId id="606" r:id="rId5"/>
    <p:sldId id="607" r:id="rId6"/>
    <p:sldId id="608" r:id="rId7"/>
    <p:sldId id="611" r:id="rId8"/>
    <p:sldId id="612" r:id="rId9"/>
    <p:sldId id="613" r:id="rId10"/>
    <p:sldId id="614" r:id="rId11"/>
    <p:sldId id="622" r:id="rId12"/>
    <p:sldId id="631" r:id="rId13"/>
    <p:sldId id="632" r:id="rId14"/>
    <p:sldId id="633" r:id="rId15"/>
    <p:sldId id="634" r:id="rId16"/>
    <p:sldId id="635" r:id="rId17"/>
    <p:sldId id="651"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a:srgbClr val="000066"/>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2" d="100"/>
          <a:sy n="82" d="100"/>
        </p:scale>
        <p:origin x="1728" y="96"/>
      </p:cViewPr>
      <p:guideLst>
        <p:guide orient="horz" pos="2160"/>
        <p:guide pos="2903"/>
      </p:guideLst>
    </p:cSldViewPr>
  </p:slideViewPr>
  <p:notesTextViewPr>
    <p:cViewPr>
      <p:scale>
        <a:sx n="66" d="100"/>
        <a:sy n="66"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53708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762711"/>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41434" y="1411016"/>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15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hasCustomPrompt="1"/>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26189121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58935870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0765496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2608" y="599090"/>
            <a:ext cx="7779297" cy="421521"/>
          </a:xfrm>
          <a:prstGeom prst="rect">
            <a:avLst/>
          </a:prstGeom>
        </p:spPr>
        <p:txBody>
          <a:bodyPr>
            <a:normAutofit/>
          </a:bodyPr>
          <a:lstStyle>
            <a:lvl1pPr algn="l">
              <a:defRPr lang="tr-TR" sz="2400" b="1" kern="1200" dirty="0" smtClean="0">
                <a:solidFill>
                  <a:srgbClr val="0000CC"/>
                </a:solidFill>
                <a:latin typeface="Arial" panose="020B0604020202020204" pitchFamily="34" charset="0"/>
                <a:ea typeface="+mn-ea"/>
                <a:cs typeface="Arial" panose="020B0604020202020204" pitchFamily="34"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428295" y="1360021"/>
            <a:ext cx="7848601" cy="1993530"/>
          </a:xfrm>
          <a:prstGeom prst="rect">
            <a:avLst/>
          </a:prstGeom>
        </p:spPr>
        <p:txBody>
          <a:bodyPr/>
          <a:lstStyle>
            <a:lvl1pPr marL="274320" indent="-274320">
              <a:buClr>
                <a:srgbClr val="0000CC"/>
              </a:buClr>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1pPr>
            <a:lvl2pPr marL="594360" indent="-274320">
              <a:buClr>
                <a:srgbClr val="0000CC"/>
              </a:buClr>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2pPr>
            <a:lvl3pPr marL="868680" indent="-228600">
              <a:buClr>
                <a:srgbClr val="0000CC"/>
              </a:buClr>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3pPr>
            <a:lvl4pPr marL="1143000" indent="-228600">
              <a:buClr>
                <a:srgbClr val="0000CC"/>
              </a:buClr>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1371600" indent="-228600">
              <a:buClr>
                <a:srgbClr val="0000CC"/>
              </a:buClr>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Tree>
    <p:extLst>
      <p:ext uri="{BB962C8B-B14F-4D97-AF65-F5344CB8AC3E}">
        <p14:creationId xmlns:p14="http://schemas.microsoft.com/office/powerpoint/2010/main" val="3359478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31317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5" r:id="rId3"/>
    <p:sldLayoutId id="2147483696"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3513" y="1640920"/>
            <a:ext cx="8012450" cy="3247043"/>
          </a:xfrm>
          <a:prstGeom prst="rect">
            <a:avLst/>
          </a:prstGeom>
        </p:spPr>
        <p:txBody>
          <a:bodyPr/>
          <a:lstStyle/>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13. </a:t>
            </a:r>
            <a:r>
              <a:rPr lang="tr-TR" sz="2800" b="1" dirty="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solidFill>
                  <a:schemeClr val="tx1">
                    <a:lumMod val="95000"/>
                    <a:lumOff val="5000"/>
                  </a:schemeClr>
                </a:solidFill>
              </a:rPr>
              <a:t>Kiralama veya satın alma kararları, projenin piyasada özümsenme süresi, rekabet ve pazarlama, arz ve talep analizi, yasal düzenlemelerin etkileri, etkin ve verimli kullanım, çevre sorunları ve sigorta incelemesi</a:t>
            </a:r>
          </a:p>
          <a:p>
            <a:pPr marL="0" lvl="1" algn="ctr">
              <a:spcBef>
                <a:spcPct val="20000"/>
              </a:spcBef>
              <a:buClr>
                <a:schemeClr val="accent1"/>
              </a:buClr>
            </a:pPr>
            <a:endParaRPr lang="tr-TR" sz="2800" b="1" dirty="0" smtClean="0">
              <a:solidFill>
                <a:schemeClr val="tx1">
                  <a:lumMod val="95000"/>
                  <a:lumOff val="5000"/>
                </a:schemeClr>
              </a:solidFill>
            </a:endParaRPr>
          </a:p>
          <a:p>
            <a:pPr algn="just" fontAlgn="base">
              <a:spcBef>
                <a:spcPts val="600"/>
              </a:spcBef>
              <a:spcAft>
                <a:spcPct val="0"/>
              </a:spcAft>
              <a:buClr>
                <a:srgbClr val="160093"/>
              </a:buClr>
            </a:pPr>
            <a:endParaRPr lang="tr-TR" sz="2000" dirty="0">
              <a:latin typeface="Arial" panose="020B0604020202020204" pitchFamily="34" charset="0"/>
              <a:cs typeface="Arial" panose="020B0604020202020204" pitchFamily="34" charset="0"/>
            </a:endParaRPr>
          </a:p>
          <a:p>
            <a:pPr algn="just" fontAlgn="base">
              <a:spcBef>
                <a:spcPts val="600"/>
              </a:spcBef>
              <a:spcAft>
                <a:spcPct val="0"/>
              </a:spcAft>
              <a:buClr>
                <a:srgbClr val="160093"/>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fontAlgn="base">
              <a:spcBef>
                <a:spcPts val="600"/>
              </a:spcBef>
              <a:spcAft>
                <a:spcPct val="0"/>
              </a:spcAft>
              <a:buClr>
                <a:srgbClr val="160093"/>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fontAlgn="base">
              <a:spcBef>
                <a:spcPts val="600"/>
              </a:spcBef>
              <a:spcAft>
                <a:spcPct val="0"/>
              </a:spcAft>
              <a:buClr>
                <a:srgbClr val="160093"/>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539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1434" y="536027"/>
            <a:ext cx="7917903" cy="468049"/>
          </a:xfrm>
        </p:spPr>
        <p:txBody>
          <a:bodyPr/>
          <a:lstStyle/>
          <a:p>
            <a:r>
              <a:rPr lang="tr-TR" dirty="0" smtClean="0"/>
              <a:t>Talep Analizi</a:t>
            </a:r>
            <a:endParaRPr lang="tr-TR" dirty="0"/>
          </a:p>
        </p:txBody>
      </p:sp>
      <p:sp>
        <p:nvSpPr>
          <p:cNvPr id="5" name="İçerik Yer Tutucusu 2"/>
          <p:cNvSpPr>
            <a:spLocks noGrp="1"/>
          </p:cNvSpPr>
          <p:nvPr>
            <p:ph idx="1"/>
          </p:nvPr>
        </p:nvSpPr>
        <p:spPr>
          <a:xfrm>
            <a:off x="220717" y="1213945"/>
            <a:ext cx="8718331" cy="4526303"/>
          </a:xfrm>
        </p:spPr>
        <p:txBody>
          <a:bodyPr anchor="t">
            <a:noAutofit/>
          </a:bodyPr>
          <a:lstStyle/>
          <a:p>
            <a:pPr algn="just">
              <a:lnSpc>
                <a:spcPct val="120000"/>
              </a:lnSpc>
              <a:spcBef>
                <a:spcPts val="0"/>
              </a:spcBef>
            </a:pPr>
            <a:r>
              <a:rPr lang="tr-TR" sz="1800" dirty="0" smtClean="0"/>
              <a:t>Talep bazı şeylerin değişmediği varsayımı ile alıcıların her fiyat seviyesinde bir maldan, zaman birimi başına satın almak istedikleri miktarları gösterir. Bu miktar rakamlarının her biri talep edilen miktar veya talep miktarı olarak adlandırılır. Talep terimi ise talep eğrisini veya talep tablosunu anlatır.</a:t>
            </a:r>
          </a:p>
          <a:p>
            <a:pPr algn="just">
              <a:lnSpc>
                <a:spcPct val="120000"/>
              </a:lnSpc>
              <a:spcBef>
                <a:spcPts val="0"/>
              </a:spcBef>
            </a:pPr>
            <a:r>
              <a:rPr lang="tr-TR" sz="1800" dirty="0" smtClean="0"/>
              <a:t>Tek tüketicinin talebine bireysel talep denir. Bireysel talep eğrilerinin yatay toplamı piyasa talep eğrisini verir.</a:t>
            </a:r>
          </a:p>
          <a:p>
            <a:pPr algn="just">
              <a:lnSpc>
                <a:spcPct val="120000"/>
              </a:lnSpc>
              <a:spcBef>
                <a:spcPts val="0"/>
              </a:spcBef>
            </a:pPr>
            <a:r>
              <a:rPr lang="tr-TR" sz="1800" dirty="0" smtClean="0"/>
              <a:t>Bireysel talep eğrisinin her noktası için sabit kabul edilenler tüketicinin nominal geliri, tüketicinin zevkleri ve söz konusu maldan başka malların fiyatlarıdır.</a:t>
            </a:r>
          </a:p>
          <a:p>
            <a:pPr algn="just">
              <a:lnSpc>
                <a:spcPct val="120000"/>
              </a:lnSpc>
              <a:spcBef>
                <a:spcPts val="0"/>
              </a:spcBef>
            </a:pPr>
            <a:r>
              <a:rPr lang="tr-TR" sz="1800" dirty="0" smtClean="0"/>
              <a:t>Sabit olarak kabul edilen faktörlerin değişmesi, talebi değiştirir. Talebin değişmesi talep eğrisinin bütünü ile sağa veya sola kaymasıdır. Sağa kayma talebin arttığını, sola kayma azaldığını gösterir.</a:t>
            </a:r>
          </a:p>
          <a:p>
            <a:pPr algn="just">
              <a:lnSpc>
                <a:spcPct val="120000"/>
              </a:lnSpc>
              <a:spcBef>
                <a:spcPts val="0"/>
              </a:spcBef>
            </a:pPr>
            <a:r>
              <a:rPr lang="tr-TR" sz="1800" dirty="0" smtClean="0"/>
              <a:t>Talep eğrisi negatif eğimlidir. Fiyat küçüldükçe talep edilen  miktarlar artar, fiyat yükseldikçe talep edilen miktarlar azalır. Talep eğrisinin negatif eğimli oluşuna Talep Kanunu denir.</a:t>
            </a:r>
            <a:endParaRPr lang="tr-TR" sz="1800" dirty="0"/>
          </a:p>
        </p:txBody>
      </p:sp>
    </p:spTree>
    <p:extLst>
      <p:ext uri="{BB962C8B-B14F-4D97-AF65-F5344CB8AC3E}">
        <p14:creationId xmlns:p14="http://schemas.microsoft.com/office/powerpoint/2010/main" val="57243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8372" y="614855"/>
            <a:ext cx="7980965" cy="389222"/>
          </a:xfrm>
        </p:spPr>
        <p:txBody>
          <a:bodyPr>
            <a:normAutofit fontScale="90000"/>
          </a:bodyPr>
          <a:lstStyle/>
          <a:p>
            <a:r>
              <a:rPr lang="tr-TR" dirty="0" smtClean="0"/>
              <a:t>Talep Analizi</a:t>
            </a:r>
            <a:endParaRPr lang="tr-TR" dirty="0"/>
          </a:p>
        </p:txBody>
      </p:sp>
      <p:sp>
        <p:nvSpPr>
          <p:cNvPr id="6" name="İçerik Yer Tutucusu 2"/>
          <p:cNvSpPr txBox="1">
            <a:spLocks/>
          </p:cNvSpPr>
          <p:nvPr/>
        </p:nvSpPr>
        <p:spPr>
          <a:xfrm>
            <a:off x="504497" y="1277007"/>
            <a:ext cx="3899863" cy="4759589"/>
          </a:xfrm>
          <a:prstGeom prst="rect">
            <a:avLst/>
          </a:prstGeom>
        </p:spPr>
        <p:txBody>
          <a:bodyPr vert="horz" lIns="91440" tIns="45720" rIns="91440" bIns="45720" rtlCol="0" anchor="ctr" anchorCtr="0">
            <a:normAutofit/>
          </a:bodyPr>
          <a:lstStyle>
            <a:lvl1pPr marL="274320" indent="-274320" algn="l" defTabSz="914400" rtl="0" eaLnBrk="1" latinLnBrk="0" hangingPunct="1">
              <a:spcBef>
                <a:spcPct val="20000"/>
              </a:spcBef>
              <a:buClrTx/>
              <a:buFont typeface="Courier New" panose="02070309020205020404" pitchFamily="49" charset="0"/>
              <a:buChar char="o"/>
              <a:defRPr sz="2000" kern="1200">
                <a:solidFill>
                  <a:schemeClr val="tx1"/>
                </a:solidFill>
                <a:latin typeface="+mn-lt"/>
                <a:ea typeface="+mn-ea"/>
                <a:cs typeface="+mn-cs"/>
              </a:defRPr>
            </a:lvl1pPr>
            <a:lvl2pPr marL="594360" indent="-274320" algn="l" defTabSz="914400" rtl="0" eaLnBrk="1" latinLnBrk="0" hangingPunct="1">
              <a:spcBef>
                <a:spcPct val="20000"/>
              </a:spcBef>
              <a:buClrTx/>
              <a:buFont typeface="Wingdings" panose="05000000000000000000" pitchFamily="2" charset="2"/>
              <a:buChar char="Ø"/>
              <a:defRPr sz="1900" kern="1200">
                <a:solidFill>
                  <a:schemeClr val="tx1"/>
                </a:solidFill>
                <a:latin typeface="+mn-lt"/>
                <a:ea typeface="+mn-ea"/>
                <a:cs typeface="+mn-cs"/>
              </a:defRPr>
            </a:lvl2pPr>
            <a:lvl3pPr marL="868680" indent="-228600" algn="l" defTabSz="914400" rtl="0" eaLnBrk="1" latinLnBrk="0" hangingPunct="1">
              <a:spcBef>
                <a:spcPct val="20000"/>
              </a:spcBef>
              <a:buClrTx/>
              <a:buFont typeface="Wingdings" panose="05000000000000000000" pitchFamily="2" charset="2"/>
              <a:buChar char="q"/>
              <a:defRPr sz="1800" kern="1200">
                <a:solidFill>
                  <a:schemeClr val="tx1"/>
                </a:solidFill>
                <a:latin typeface="+mn-lt"/>
                <a:ea typeface="+mn-ea"/>
                <a:cs typeface="+mn-cs"/>
              </a:defRPr>
            </a:lvl3pPr>
            <a:lvl4pPr marL="1143000" indent="-228600" algn="l" defTabSz="914400" rtl="0" eaLnBrk="1" latinLnBrk="0" hangingPunct="1">
              <a:spcBef>
                <a:spcPct val="20000"/>
              </a:spcBef>
              <a:buClrTx/>
              <a:buFont typeface="Wingdings" panose="05000000000000000000" pitchFamily="2" charset="2"/>
              <a:buChar char="ü"/>
              <a:defRPr sz="1700" kern="1200">
                <a:solidFill>
                  <a:schemeClr val="tx1"/>
                </a:solidFill>
                <a:latin typeface="+mn-lt"/>
                <a:ea typeface="+mn-ea"/>
                <a:cs typeface="+mn-cs"/>
              </a:defRPr>
            </a:lvl4pPr>
            <a:lvl5pPr marL="1371600" indent="-228600" algn="l" defTabSz="914400" rtl="0" eaLnBrk="1" latinLnBrk="0" hangingPunct="1">
              <a:spcBef>
                <a:spcPct val="20000"/>
              </a:spcBef>
              <a:buClrTx/>
              <a:buFont typeface="Wingdings" panose="05000000000000000000" pitchFamily="2" charset="2"/>
              <a:buChar char="v"/>
              <a:defRPr sz="1600" kern="1200" baseline="0">
                <a:solidFill>
                  <a:schemeClr val="tx1"/>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algn="just">
              <a:lnSpc>
                <a:spcPct val="110000"/>
              </a:lnSpc>
              <a:spcBef>
                <a:spcPts val="600"/>
              </a:spcBef>
              <a:buClr>
                <a:srgbClr val="0000CC"/>
              </a:buClr>
              <a:buFont typeface="Wingdings" panose="05000000000000000000" pitchFamily="2" charset="2"/>
              <a:buChar char="q"/>
            </a:pPr>
            <a:r>
              <a:rPr lang="tr-TR" dirty="0" smtClean="0">
                <a:latin typeface="Arial" panose="020B0604020202020204" pitchFamily="34" charset="0"/>
                <a:cs typeface="Arial" panose="020B0604020202020204" pitchFamily="34" charset="0"/>
              </a:rPr>
              <a:t>Talepteki değişme talep edilen miktardaki değişmeden farklıdır. </a:t>
            </a:r>
          </a:p>
          <a:p>
            <a:pPr algn="just">
              <a:lnSpc>
                <a:spcPct val="110000"/>
              </a:lnSpc>
              <a:spcBef>
                <a:spcPts val="600"/>
              </a:spcBef>
              <a:buClr>
                <a:srgbClr val="0000CC"/>
              </a:buClr>
              <a:buFont typeface="Wingdings" panose="05000000000000000000" pitchFamily="2" charset="2"/>
              <a:buChar char="q"/>
            </a:pPr>
            <a:r>
              <a:rPr lang="tr-TR" dirty="0" smtClean="0">
                <a:latin typeface="Arial" panose="020B0604020202020204" pitchFamily="34" charset="0"/>
                <a:cs typeface="Arial" panose="020B0604020202020204" pitchFamily="34" charset="0"/>
              </a:rPr>
              <a:t>Talepteki değişme, bir malın fiyatı dışında, o malın talebi üzerinde etkili olan diğer şartların değişmesi ile ortaya çıkar ve talep eğrisinin sağa veya sola kayması ile gösterilir.</a:t>
            </a:r>
            <a:endParaRPr lang="tr-TR" dirty="0">
              <a:latin typeface="Arial" panose="020B0604020202020204" pitchFamily="34" charset="0"/>
              <a:cs typeface="Arial" panose="020B0604020202020204" pitchFamily="34" charset="0"/>
            </a:endParaRPr>
          </a:p>
        </p:txBody>
      </p:sp>
      <p:pic>
        <p:nvPicPr>
          <p:cNvPr id="7" name="Picture 2" descr="C:\Users\asus\Desktop\Şekiller\3.3.jpg"/>
          <p:cNvPicPr>
            <a:picLocks noChangeAspect="1" noChangeArrowheads="1"/>
          </p:cNvPicPr>
          <p:nvPr/>
        </p:nvPicPr>
        <p:blipFill rotWithShape="1">
          <a:blip r:embed="rId2">
            <a:extLst>
              <a:ext uri="{28A0092B-C50C-407E-A947-70E740481C1C}">
                <a14:useLocalDpi xmlns:a14="http://schemas.microsoft.com/office/drawing/2010/main" val="0"/>
              </a:ext>
            </a:extLst>
          </a:blip>
          <a:srcRect t="3054" b="3992"/>
          <a:stretch/>
        </p:blipFill>
        <p:spPr bwMode="auto">
          <a:xfrm>
            <a:off x="4546327" y="1706391"/>
            <a:ext cx="4338593" cy="4044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1404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1434" y="677917"/>
            <a:ext cx="7917903" cy="326160"/>
          </a:xfrm>
        </p:spPr>
        <p:txBody>
          <a:bodyPr>
            <a:normAutofit fontScale="90000"/>
          </a:bodyPr>
          <a:lstStyle/>
          <a:p>
            <a:r>
              <a:rPr lang="tr-TR" dirty="0" smtClean="0"/>
              <a:t>Talep Analizi</a:t>
            </a:r>
            <a:endParaRPr lang="tr-TR" dirty="0"/>
          </a:p>
        </p:txBody>
      </p:sp>
      <p:sp>
        <p:nvSpPr>
          <p:cNvPr id="8" name="İçerik Yer Tutucusu 2"/>
          <p:cNvSpPr>
            <a:spLocks noGrp="1"/>
          </p:cNvSpPr>
          <p:nvPr>
            <p:ph idx="1"/>
          </p:nvPr>
        </p:nvSpPr>
        <p:spPr>
          <a:xfrm>
            <a:off x="5201083" y="1377197"/>
            <a:ext cx="3548779" cy="4139472"/>
          </a:xfrm>
        </p:spPr>
        <p:txBody>
          <a:bodyPr>
            <a:normAutofit/>
          </a:bodyPr>
          <a:lstStyle/>
          <a:p>
            <a:pPr algn="just"/>
            <a:endParaRPr lang="tr-TR" dirty="0" smtClean="0"/>
          </a:p>
          <a:p>
            <a:pPr algn="just"/>
            <a:r>
              <a:rPr lang="tr-TR" dirty="0" smtClean="0"/>
              <a:t>Talep </a:t>
            </a:r>
            <a:r>
              <a:rPr lang="tr-TR" dirty="0"/>
              <a:t>eğrisi, fiyat dışında diğer bütün etkenlerin sabit kaldığı varsayımı altında çizilmiştir. Sabit varsayılan diğer etkenlerden bir ya da daha fazlası sabit kalmayıp değişirse, o zaman talepte bir değişme olur. </a:t>
            </a:r>
            <a:r>
              <a:rPr lang="tr-TR" b="1" dirty="0" smtClean="0">
                <a:solidFill>
                  <a:srgbClr val="FF0000"/>
                </a:solidFill>
              </a:rPr>
              <a:t>Yandaki </a:t>
            </a:r>
            <a:r>
              <a:rPr lang="tr-TR" b="1" dirty="0">
                <a:solidFill>
                  <a:srgbClr val="FF0000"/>
                </a:solidFill>
              </a:rPr>
              <a:t>şekilde </a:t>
            </a:r>
            <a:r>
              <a:rPr lang="tr-TR" b="1" dirty="0" smtClean="0">
                <a:solidFill>
                  <a:srgbClr val="FF0000"/>
                </a:solidFill>
              </a:rPr>
              <a:t>görüldüğü </a:t>
            </a:r>
            <a:r>
              <a:rPr lang="tr-TR" b="1" dirty="0">
                <a:solidFill>
                  <a:srgbClr val="FF0000"/>
                </a:solidFill>
              </a:rPr>
              <a:t>gibi, </a:t>
            </a:r>
            <a:r>
              <a:rPr lang="tr-TR" b="1" dirty="0" smtClean="0">
                <a:solidFill>
                  <a:srgbClr val="FF0000"/>
                </a:solidFill>
              </a:rPr>
              <a:t>talep </a:t>
            </a:r>
            <a:r>
              <a:rPr lang="tr-TR" b="1" dirty="0">
                <a:solidFill>
                  <a:srgbClr val="FF0000"/>
                </a:solidFill>
              </a:rPr>
              <a:t>eğrisi sağa kaymış ise talepte bir artış, sola kaymış ise talepte bir azalış meydana </a:t>
            </a:r>
            <a:r>
              <a:rPr lang="tr-TR" b="1" dirty="0" smtClean="0">
                <a:solidFill>
                  <a:srgbClr val="FF0000"/>
                </a:solidFill>
              </a:rPr>
              <a:t>gelmiştir.</a:t>
            </a:r>
          </a:p>
          <a:p>
            <a:pPr algn="just"/>
            <a:endParaRPr lang="tr-TR" u="sng" dirty="0" smtClean="0"/>
          </a:p>
          <a:p>
            <a:pPr algn="just"/>
            <a:endParaRPr lang="tr-TR" u="sng" dirty="0" smtClean="0">
              <a:cs typeface="Times New Roman" panose="02020603050405020304" pitchFamily="18" charset="0"/>
            </a:endParaRPr>
          </a:p>
          <a:p>
            <a:pPr algn="just"/>
            <a:endParaRPr lang="tr-TR" u="sng" dirty="0" smtClean="0">
              <a:cs typeface="Times New Roman" panose="02020603050405020304" pitchFamily="18" charset="0"/>
            </a:endParaRPr>
          </a:p>
          <a:p>
            <a:pPr algn="just"/>
            <a:endParaRPr lang="tr-TR" u="sng" dirty="0" smtClean="0">
              <a:cs typeface="Times New Roman" panose="02020603050405020304" pitchFamily="18" charset="0"/>
            </a:endParaRPr>
          </a:p>
          <a:p>
            <a:pPr algn="just"/>
            <a:endParaRPr lang="tr-TR" u="sng" dirty="0" smtClean="0">
              <a:cs typeface="Times New Roman" panose="02020603050405020304" pitchFamily="18" charset="0"/>
            </a:endParaRPr>
          </a:p>
          <a:p>
            <a:pPr algn="just"/>
            <a:endParaRPr lang="tr-TR" dirty="0">
              <a:cs typeface="Times New Roman" panose="02020603050405020304" pitchFamily="18" charset="0"/>
            </a:endParaRPr>
          </a:p>
          <a:p>
            <a:endParaRPr lang="tr-TR" dirty="0"/>
          </a:p>
        </p:txBody>
      </p:sp>
      <p:pic>
        <p:nvPicPr>
          <p:cNvPr id="9" name="Resim 8"/>
          <p:cNvPicPr/>
          <p:nvPr/>
        </p:nvPicPr>
        <p:blipFill>
          <a:blip r:embed="rId2">
            <a:extLst>
              <a:ext uri="{28A0092B-C50C-407E-A947-70E740481C1C}">
                <a14:useLocalDpi xmlns:a14="http://schemas.microsoft.com/office/drawing/2010/main" val="0"/>
              </a:ext>
            </a:extLst>
          </a:blip>
          <a:stretch>
            <a:fillRect/>
          </a:stretch>
        </p:blipFill>
        <p:spPr>
          <a:xfrm>
            <a:off x="523881" y="1377197"/>
            <a:ext cx="4472249" cy="3976157"/>
          </a:xfrm>
          <a:prstGeom prst="rect">
            <a:avLst/>
          </a:prstGeom>
          <a:ln>
            <a:solidFill>
              <a:schemeClr val="tx1"/>
            </a:solidFill>
          </a:ln>
        </p:spPr>
      </p:pic>
    </p:spTree>
    <p:extLst>
      <p:ext uri="{BB962C8B-B14F-4D97-AF65-F5344CB8AC3E}">
        <p14:creationId xmlns:p14="http://schemas.microsoft.com/office/powerpoint/2010/main" val="2481466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30621"/>
            <a:ext cx="7902137" cy="373456"/>
          </a:xfrm>
        </p:spPr>
        <p:txBody>
          <a:bodyPr>
            <a:normAutofit fontScale="90000"/>
          </a:bodyPr>
          <a:lstStyle/>
          <a:p>
            <a:r>
              <a:rPr lang="tr-TR" dirty="0" smtClean="0"/>
              <a:t>Arz Analizi</a:t>
            </a:r>
            <a:endParaRPr lang="tr-TR" dirty="0"/>
          </a:p>
        </p:txBody>
      </p:sp>
      <p:sp>
        <p:nvSpPr>
          <p:cNvPr id="5" name="İçerik Yer Tutucusu 2"/>
          <p:cNvSpPr>
            <a:spLocks noGrp="1"/>
          </p:cNvSpPr>
          <p:nvPr>
            <p:ph idx="1"/>
          </p:nvPr>
        </p:nvSpPr>
        <p:spPr>
          <a:xfrm>
            <a:off x="538047" y="1269534"/>
            <a:ext cx="8369470" cy="4854469"/>
          </a:xfrm>
        </p:spPr>
        <p:txBody>
          <a:bodyPr anchor="t">
            <a:noAutofit/>
          </a:bodyPr>
          <a:lstStyle/>
          <a:p>
            <a:pPr algn="just">
              <a:lnSpc>
                <a:spcPct val="120000"/>
              </a:lnSpc>
              <a:spcBef>
                <a:spcPts val="600"/>
              </a:spcBef>
            </a:pPr>
            <a:r>
              <a:rPr lang="tr-TR" dirty="0"/>
              <a:t>Satıcıların değişik fiyatlar karşısında piyasaya çıkaracakları mal miktarına arz denir.</a:t>
            </a:r>
          </a:p>
          <a:p>
            <a:pPr algn="just">
              <a:lnSpc>
                <a:spcPct val="120000"/>
              </a:lnSpc>
              <a:spcBef>
                <a:spcPts val="600"/>
              </a:spcBef>
            </a:pPr>
            <a:r>
              <a:rPr lang="tr-TR" dirty="0"/>
              <a:t>Üreticilerin, belirli bir dönem içinde, bir malın fiyatı dışındaki faktörler sabit iken, o malın çeşitli fiyat seviyelerinde satmak (üretmek) istedikleri ve satabilecekleri mal miktarları arz ile ifade edilir.</a:t>
            </a:r>
          </a:p>
          <a:p>
            <a:pPr algn="just">
              <a:lnSpc>
                <a:spcPct val="120000"/>
              </a:lnSpc>
              <a:spcBef>
                <a:spcPts val="600"/>
              </a:spcBef>
            </a:pPr>
            <a:r>
              <a:rPr lang="tr-TR" dirty="0"/>
              <a:t>Arz, belirli bir dönemde fiyat dışındaki faktörler sabitken, tek bir üreticinin, malın değişik fiyat seviyelerinde üretmeye ve satmaya razı olduğu mal miktarı olarak tanımlanır.</a:t>
            </a:r>
          </a:p>
          <a:p>
            <a:pPr algn="just">
              <a:lnSpc>
                <a:spcPct val="120000"/>
              </a:lnSpc>
              <a:spcBef>
                <a:spcPts val="600"/>
              </a:spcBef>
            </a:pPr>
            <a:endParaRPr lang="tr-TR" dirty="0"/>
          </a:p>
        </p:txBody>
      </p:sp>
    </p:spTree>
    <p:extLst>
      <p:ext uri="{BB962C8B-B14F-4D97-AF65-F5344CB8AC3E}">
        <p14:creationId xmlns:p14="http://schemas.microsoft.com/office/powerpoint/2010/main" val="3058776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0262" y="536027"/>
            <a:ext cx="7839075" cy="468049"/>
          </a:xfrm>
        </p:spPr>
        <p:txBody>
          <a:bodyPr/>
          <a:lstStyle/>
          <a:p>
            <a:r>
              <a:rPr lang="tr-TR" dirty="0" smtClean="0"/>
              <a:t>Arz Analizi</a:t>
            </a:r>
            <a:endParaRPr lang="tr-TR" dirty="0"/>
          </a:p>
        </p:txBody>
      </p:sp>
      <p:sp>
        <p:nvSpPr>
          <p:cNvPr id="5" name="İçerik Yer Tutucusu 2"/>
          <p:cNvSpPr>
            <a:spLocks noGrp="1"/>
          </p:cNvSpPr>
          <p:nvPr>
            <p:ph idx="1"/>
          </p:nvPr>
        </p:nvSpPr>
        <p:spPr>
          <a:xfrm>
            <a:off x="567559" y="1198180"/>
            <a:ext cx="8180669" cy="4875836"/>
          </a:xfrm>
        </p:spPr>
        <p:txBody>
          <a:bodyPr anchor="t">
            <a:noAutofit/>
          </a:bodyPr>
          <a:lstStyle/>
          <a:p>
            <a:pPr algn="just">
              <a:lnSpc>
                <a:spcPct val="120000"/>
              </a:lnSpc>
              <a:spcBef>
                <a:spcPts val="600"/>
              </a:spcBef>
            </a:pPr>
            <a:r>
              <a:rPr lang="tr-TR" dirty="0"/>
              <a:t>X malının (</a:t>
            </a:r>
            <a:r>
              <a:rPr lang="tr-TR" dirty="0" err="1"/>
              <a:t>Px</a:t>
            </a:r>
            <a:r>
              <a:rPr lang="tr-TR" dirty="0"/>
              <a:t>), fiyatı artınca </a:t>
            </a:r>
            <a:r>
              <a:rPr lang="tr-TR" dirty="0" err="1"/>
              <a:t>ceteris</a:t>
            </a:r>
            <a:r>
              <a:rPr lang="tr-TR" dirty="0"/>
              <a:t> </a:t>
            </a:r>
            <a:r>
              <a:rPr lang="tr-TR" dirty="0" err="1"/>
              <a:t>paribus</a:t>
            </a:r>
            <a:r>
              <a:rPr lang="tr-TR" dirty="0"/>
              <a:t>, firmanın arz ettiği X malı (</a:t>
            </a:r>
            <a:r>
              <a:rPr lang="tr-TR" dirty="0" err="1"/>
              <a:t>qsx</a:t>
            </a:r>
            <a:r>
              <a:rPr lang="tr-TR" dirty="0"/>
              <a:t>) miktarı artar veya tam tersi olur. X malının fiyatı azalınca, </a:t>
            </a:r>
            <a:r>
              <a:rPr lang="tr-TR" dirty="0" err="1"/>
              <a:t>ceteris</a:t>
            </a:r>
            <a:r>
              <a:rPr lang="tr-TR" dirty="0"/>
              <a:t> </a:t>
            </a:r>
            <a:r>
              <a:rPr lang="tr-TR" dirty="0" err="1"/>
              <a:t>paribus</a:t>
            </a:r>
            <a:r>
              <a:rPr lang="tr-TR" dirty="0"/>
              <a:t>, firmanın arz ettiği x malı miktarı azalır. </a:t>
            </a:r>
          </a:p>
          <a:p>
            <a:pPr algn="just">
              <a:lnSpc>
                <a:spcPct val="120000"/>
              </a:lnSpc>
              <a:spcBef>
                <a:spcPts val="600"/>
              </a:spcBef>
            </a:pPr>
            <a:r>
              <a:rPr lang="tr-TR" dirty="0" err="1"/>
              <a:t>Px</a:t>
            </a:r>
            <a:r>
              <a:rPr lang="tr-TR" dirty="0"/>
              <a:t> ↑↓ → </a:t>
            </a:r>
            <a:r>
              <a:rPr lang="tr-TR" dirty="0" err="1"/>
              <a:t>qsx</a:t>
            </a:r>
            <a:r>
              <a:rPr lang="tr-TR" dirty="0"/>
              <a:t> ↑↓</a:t>
            </a:r>
          </a:p>
          <a:p>
            <a:pPr algn="just">
              <a:lnSpc>
                <a:spcPct val="120000"/>
              </a:lnSpc>
              <a:spcBef>
                <a:spcPts val="600"/>
              </a:spcBef>
            </a:pPr>
            <a:r>
              <a:rPr lang="tr-TR" dirty="0"/>
              <a:t>Bir malın fiyatındaki değişme ile o maldan arz edilen miktardaki değişme arasında </a:t>
            </a:r>
            <a:r>
              <a:rPr lang="tr-TR" dirty="0" err="1"/>
              <a:t>ceteris</a:t>
            </a:r>
            <a:r>
              <a:rPr lang="tr-TR" dirty="0"/>
              <a:t> </a:t>
            </a:r>
            <a:r>
              <a:rPr lang="tr-TR" dirty="0" err="1"/>
              <a:t>paribus</a:t>
            </a:r>
            <a:r>
              <a:rPr lang="tr-TR" dirty="0"/>
              <a:t> varsayımı üzerinden kurulan aynı yönlü ilişkiye, arz kanunu denir. </a:t>
            </a:r>
          </a:p>
          <a:p>
            <a:pPr algn="just">
              <a:lnSpc>
                <a:spcPct val="120000"/>
              </a:lnSpc>
              <a:spcBef>
                <a:spcPts val="600"/>
              </a:spcBef>
            </a:pPr>
            <a:r>
              <a:rPr lang="tr-TR" dirty="0"/>
              <a:t>Arz kanunu rakamlarla da ifade edilebilir. Bu durum bireysel arz </a:t>
            </a:r>
            <a:r>
              <a:rPr lang="tr-TR" dirty="0" err="1"/>
              <a:t>şedülü</a:t>
            </a:r>
            <a:r>
              <a:rPr lang="tr-TR" dirty="0"/>
              <a:t> ile gösterilebilir. </a:t>
            </a:r>
          </a:p>
        </p:txBody>
      </p:sp>
    </p:spTree>
    <p:extLst>
      <p:ext uri="{BB962C8B-B14F-4D97-AF65-F5344CB8AC3E}">
        <p14:creationId xmlns:p14="http://schemas.microsoft.com/office/powerpoint/2010/main" val="4219961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504497" y="1308538"/>
            <a:ext cx="7679384" cy="5019882"/>
          </a:xfrm>
        </p:spPr>
        <p:txBody>
          <a:bodyPr anchor="t">
            <a:normAutofit/>
          </a:bodyPr>
          <a:lstStyle/>
          <a:p>
            <a:pPr marL="0" indent="0" algn="just">
              <a:spcBef>
                <a:spcPts val="0"/>
              </a:spcBef>
              <a:buNone/>
            </a:pPr>
            <a:r>
              <a:rPr lang="tr-TR" dirty="0" err="1"/>
              <a:t>Tanrıvermiş</a:t>
            </a:r>
            <a:r>
              <a:rPr lang="tr-TR" dirty="0"/>
              <a:t>, H. </a:t>
            </a:r>
            <a:r>
              <a:rPr lang="tr-TR" dirty="0" smtClean="0"/>
              <a:t>2016. </a:t>
            </a:r>
            <a:r>
              <a:rPr lang="tr-TR" dirty="0"/>
              <a:t>Gayrimenkul değerleme esasları. SPL Sermaye Piyasası Lisanslama Sicil ve Eğitim Kuruluşu, Lisanslama Sınavları Çalışma Kitapları Ders Kodu, 1014</a:t>
            </a:r>
            <a:endParaRPr lang="tr-TR" dirty="0">
              <a:solidFill>
                <a:schemeClr val="tx1"/>
              </a:solidFill>
            </a:endParaRPr>
          </a:p>
        </p:txBody>
      </p:sp>
      <p:cxnSp>
        <p:nvCxnSpPr>
          <p:cNvPr id="15" name="Düz Bağlayıcı 14"/>
          <p:cNvCxnSpPr/>
          <p:nvPr/>
        </p:nvCxnSpPr>
        <p:spPr>
          <a:xfrm>
            <a:off x="7433648" y="6443060"/>
            <a:ext cx="0" cy="261258"/>
          </a:xfrm>
          <a:prstGeom prst="line">
            <a:avLst/>
          </a:prstGeom>
          <a:ln>
            <a:solidFill>
              <a:srgbClr val="481A6D"/>
            </a:solidFill>
          </a:ln>
        </p:spPr>
        <p:style>
          <a:lnRef idx="1">
            <a:schemeClr val="accent1"/>
          </a:lnRef>
          <a:fillRef idx="0">
            <a:schemeClr val="accent1"/>
          </a:fillRef>
          <a:effectRef idx="0">
            <a:schemeClr val="accent1"/>
          </a:effectRef>
          <a:fontRef idx="minor">
            <a:schemeClr val="tx1"/>
          </a:fontRef>
        </p:style>
      </p:cxnSp>
      <p:sp>
        <p:nvSpPr>
          <p:cNvPr id="8" name="Unvan 1"/>
          <p:cNvSpPr>
            <a:spLocks noGrp="1"/>
          </p:cNvSpPr>
          <p:nvPr>
            <p:ph type="title"/>
          </p:nvPr>
        </p:nvSpPr>
        <p:spPr>
          <a:xfrm>
            <a:off x="425669" y="662151"/>
            <a:ext cx="7933668" cy="341925"/>
          </a:xfrm>
        </p:spPr>
        <p:txBody>
          <a:bodyPr>
            <a:normAutofit fontScale="90000"/>
          </a:bodyPr>
          <a:lstStyle/>
          <a:p>
            <a:r>
              <a:rPr lang="tr-TR" dirty="0" smtClean="0"/>
              <a:t>Kaynaklar</a:t>
            </a:r>
            <a:endParaRPr lang="tr-TR" dirty="0"/>
          </a:p>
        </p:txBody>
      </p:sp>
    </p:spTree>
    <p:extLst>
      <p:ext uri="{BB962C8B-B14F-4D97-AF65-F5344CB8AC3E}">
        <p14:creationId xmlns:p14="http://schemas.microsoft.com/office/powerpoint/2010/main" val="2345311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5669" y="567559"/>
            <a:ext cx="7945000" cy="492274"/>
          </a:xfrm>
        </p:spPr>
        <p:txBody>
          <a:bodyPr/>
          <a:lstStyle/>
          <a:p>
            <a:r>
              <a:rPr lang="tr-TR" dirty="0" smtClean="0"/>
              <a:t>Kiralama ve Satın Alma Kararları</a:t>
            </a:r>
            <a:endParaRPr lang="tr-TR" dirty="0"/>
          </a:p>
        </p:txBody>
      </p:sp>
      <p:sp>
        <p:nvSpPr>
          <p:cNvPr id="3" name="İçerik Yer Tutucusu 2"/>
          <p:cNvSpPr>
            <a:spLocks noGrp="1"/>
          </p:cNvSpPr>
          <p:nvPr>
            <p:ph idx="1"/>
          </p:nvPr>
        </p:nvSpPr>
        <p:spPr>
          <a:xfrm>
            <a:off x="409903" y="1166646"/>
            <a:ext cx="8245366" cy="5059578"/>
          </a:xfrm>
        </p:spPr>
        <p:txBody>
          <a:bodyPr>
            <a:normAutofit lnSpcReduction="10000"/>
          </a:bodyPr>
          <a:lstStyle/>
          <a:p>
            <a:pPr algn="just"/>
            <a:r>
              <a:rPr lang="tr-TR" dirty="0"/>
              <a:t>Kira, yatırımcı ve malik açısından taşınmaz ediniminin önemli bir nedeni ve taşınmazın başlıca gelir kaynağıdır. Ancak her zaman bireyler kira geliri elde etmek için taşınmaz edinmemekte veya taşınmaz ediniminde kira geliri elde etme dışında başka amaçlar da olabilmektedir. Taşınmaz edinimindeki amaçlar; ülkelerin gelişmişlik düzeyleri ve taşınmazın niteliğine göre değişim göstermektedir. </a:t>
            </a:r>
            <a:endParaRPr lang="tr-TR" dirty="0" smtClean="0"/>
          </a:p>
          <a:p>
            <a:pPr algn="just"/>
            <a:r>
              <a:rPr lang="tr-TR" dirty="0" smtClean="0"/>
              <a:t>Gelişmekte </a:t>
            </a:r>
            <a:r>
              <a:rPr lang="tr-TR" dirty="0"/>
              <a:t>olan ülkelerde konut yatırımı, çoğunlukla oturmak ve arazi ise, üretim için satın alınmaktadır</a:t>
            </a:r>
            <a:r>
              <a:rPr lang="tr-TR" dirty="0" smtClean="0"/>
              <a:t>.</a:t>
            </a:r>
          </a:p>
          <a:p>
            <a:pPr algn="just"/>
            <a:r>
              <a:rPr lang="tr-TR" dirty="0" smtClean="0"/>
              <a:t> </a:t>
            </a:r>
            <a:r>
              <a:rPr lang="tr-TR" dirty="0"/>
              <a:t>Ancak gelişmiş ülkelerde bunlara birer yatırım aracı olarak bakılmaktadır. </a:t>
            </a:r>
            <a:endParaRPr lang="tr-TR" dirty="0" smtClean="0"/>
          </a:p>
          <a:p>
            <a:pPr algn="just"/>
            <a:r>
              <a:rPr lang="tr-TR" dirty="0" smtClean="0"/>
              <a:t>Gelişmekte </a:t>
            </a:r>
            <a:r>
              <a:rPr lang="tr-TR" dirty="0"/>
              <a:t>olan ülkelerde konut sorununun çözümlenememiş olması, hızlı nüfus artışı ve yetersiz sosyal konut arzı, konut edinimini, ekonomik bir yatırım olmaktan çok oturmak için bir taşınmaz satın alınması biçimine dönüştürmektedir. Bunların dışında gelir elde etmek, likit paranın özellikle yüksek enflasyon karşısında değer kaybının önlenmesi, sosyal ve politik güç elde etmek gibi amaçlarla da arazi ve bina satın alma kararlarının verildiği </a:t>
            </a:r>
            <a:r>
              <a:rPr lang="tr-TR" dirty="0" smtClean="0"/>
              <a:t>gözlenmektedir</a:t>
            </a:r>
            <a:r>
              <a:rPr lang="tr-TR" dirty="0"/>
              <a:t> </a:t>
            </a:r>
            <a:r>
              <a:rPr lang="tr-TR" dirty="0" smtClean="0"/>
              <a:t>(</a:t>
            </a:r>
            <a:r>
              <a:rPr lang="tr-TR" dirty="0" err="1" smtClean="0"/>
              <a:t>Tanrıvermiş</a:t>
            </a:r>
            <a:r>
              <a:rPr lang="tr-TR" dirty="0" smtClean="0"/>
              <a:t> 2016).</a:t>
            </a:r>
            <a:endParaRPr lang="tr-TR" dirty="0"/>
          </a:p>
        </p:txBody>
      </p:sp>
    </p:spTree>
    <p:extLst>
      <p:ext uri="{BB962C8B-B14F-4D97-AF65-F5344CB8AC3E}">
        <p14:creationId xmlns:p14="http://schemas.microsoft.com/office/powerpoint/2010/main" val="3970232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9903" y="536028"/>
            <a:ext cx="7960766" cy="523805"/>
          </a:xfrm>
        </p:spPr>
        <p:txBody>
          <a:bodyPr/>
          <a:lstStyle/>
          <a:p>
            <a:r>
              <a:rPr lang="tr-TR" dirty="0" smtClean="0"/>
              <a:t>Kiralama ve Satın Alma Kararları</a:t>
            </a:r>
            <a:endParaRPr lang="tr-TR" dirty="0"/>
          </a:p>
        </p:txBody>
      </p:sp>
      <p:sp>
        <p:nvSpPr>
          <p:cNvPr id="3" name="İçerik Yer Tutucusu 2"/>
          <p:cNvSpPr>
            <a:spLocks noGrp="1"/>
          </p:cNvSpPr>
          <p:nvPr>
            <p:ph idx="1"/>
          </p:nvPr>
        </p:nvSpPr>
        <p:spPr>
          <a:xfrm>
            <a:off x="362604" y="1087818"/>
            <a:ext cx="8308428" cy="5106874"/>
          </a:xfrm>
        </p:spPr>
        <p:txBody>
          <a:bodyPr>
            <a:normAutofit lnSpcReduction="10000"/>
          </a:bodyPr>
          <a:lstStyle/>
          <a:p>
            <a:pPr algn="just"/>
            <a:r>
              <a:rPr lang="tr-TR" sz="1980" dirty="0"/>
              <a:t>Ekonomi biliminde rant</a:t>
            </a:r>
            <a:r>
              <a:rPr lang="tr-TR" sz="1980" dirty="0" smtClean="0"/>
              <a:t>, İngilizce </a:t>
            </a:r>
            <a:r>
              <a:rPr lang="tr-TR" sz="1980" dirty="0"/>
              <a:t>“</a:t>
            </a:r>
            <a:r>
              <a:rPr lang="tr-TR" sz="1980" dirty="0" err="1"/>
              <a:t>rent</a:t>
            </a:r>
            <a:r>
              <a:rPr lang="tr-TR" sz="1980" dirty="0"/>
              <a:t>” kelimesinden gelmekte ve sözlük anlamı ise kiradır. Bu anlamdaki rant, birçok kimse için bir konut, dükkan, fabrika, depo ya da arazi için ödenmesi gereken kira anlamına gelir. </a:t>
            </a:r>
            <a:endParaRPr lang="tr-TR" sz="1980" dirty="0" smtClean="0"/>
          </a:p>
          <a:p>
            <a:pPr algn="just"/>
            <a:r>
              <a:rPr lang="tr-TR" sz="1980" dirty="0" smtClean="0"/>
              <a:t>Gerçek </a:t>
            </a:r>
            <a:r>
              <a:rPr lang="tr-TR" sz="1980" dirty="0"/>
              <a:t>anlamda kira, rantla eş anlamlı olmayıp, kavramsal olarak ranttan daha geniş anlamlıdır. Örneğin konut kirası; malikin inşaat için kullandığı sermayenin faizi, binanın amortisman, tamir ve bakım, vergi ve sigorta gibi masrafların karşılığı ile yatırımcının minimum kar payının karşılığıdır. Halbuki rant kavramı, ekonomistlerce daha dar anlamda; “doğal kaynakları belirli bir süre kullanabilmek ya da bu kaynaklardan üretim faktörü olarak faydalanabilmek için ödenen bedel</a:t>
            </a:r>
            <a:r>
              <a:rPr lang="tr-TR" sz="1980" dirty="0" smtClean="0"/>
              <a:t>” olarak </a:t>
            </a:r>
            <a:r>
              <a:rPr lang="tr-TR" sz="1980" dirty="0"/>
              <a:t>tanımlanmıştır</a:t>
            </a:r>
            <a:r>
              <a:rPr lang="tr-TR" sz="1980" dirty="0" smtClean="0"/>
              <a:t>.</a:t>
            </a:r>
          </a:p>
          <a:p>
            <a:pPr algn="just"/>
            <a:r>
              <a:rPr lang="tr-TR" sz="1980" dirty="0" smtClean="0"/>
              <a:t>Bir </a:t>
            </a:r>
            <a:r>
              <a:rPr lang="tr-TR" sz="1980" dirty="0"/>
              <a:t>üretim faktörü olarak doğal kaynaklar; miktar olarak sınırlı (kıt) olmaları, başka bir yere taşınamamaları, çoğaltılamamaları, kaynakların verimlilik düzeyleri, tüketim merkezlerine yakınlıkları ve mevkii farklılıkları gibi nitelikleri rantın oluşumunda etkili olmakta ve farklı rant kavramları ortaya çıkmaktadır. Bu farklılıklar, doğal kaynakların üretimde kullanılmaları karşılığında ödenmesi gereken rantların farklı olmasına neden </a:t>
            </a:r>
            <a:r>
              <a:rPr lang="tr-TR" sz="1980" dirty="0"/>
              <a:t>olur (</a:t>
            </a:r>
            <a:r>
              <a:rPr lang="tr-TR" sz="1980" dirty="0" err="1"/>
              <a:t>Tanrıvermiş</a:t>
            </a:r>
            <a:r>
              <a:rPr lang="tr-TR" sz="1980" dirty="0"/>
              <a:t> 2016).</a:t>
            </a:r>
            <a:r>
              <a:rPr lang="tr-TR" dirty="0"/>
              <a:t>. </a:t>
            </a:r>
            <a:endParaRPr lang="tr-TR" dirty="0"/>
          </a:p>
        </p:txBody>
      </p:sp>
    </p:spTree>
    <p:extLst>
      <p:ext uri="{BB962C8B-B14F-4D97-AF65-F5344CB8AC3E}">
        <p14:creationId xmlns:p14="http://schemas.microsoft.com/office/powerpoint/2010/main" val="965021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9903" y="551793"/>
            <a:ext cx="7960766" cy="508040"/>
          </a:xfrm>
        </p:spPr>
        <p:txBody>
          <a:bodyPr/>
          <a:lstStyle/>
          <a:p>
            <a:r>
              <a:rPr lang="tr-TR" dirty="0" smtClean="0"/>
              <a:t>Kiralama ve Satın Alma Kararları</a:t>
            </a:r>
            <a:endParaRPr lang="tr-TR" dirty="0"/>
          </a:p>
        </p:txBody>
      </p:sp>
      <p:sp>
        <p:nvSpPr>
          <p:cNvPr id="3" name="İçerik Yer Tutucusu 2"/>
          <p:cNvSpPr>
            <a:spLocks noGrp="1"/>
          </p:cNvSpPr>
          <p:nvPr>
            <p:ph idx="1"/>
          </p:nvPr>
        </p:nvSpPr>
        <p:spPr>
          <a:xfrm>
            <a:off x="283780" y="1119352"/>
            <a:ext cx="6025204" cy="4880004"/>
          </a:xfrm>
        </p:spPr>
        <p:txBody>
          <a:bodyPr>
            <a:normAutofit/>
          </a:bodyPr>
          <a:lstStyle/>
          <a:p>
            <a:pPr algn="just"/>
            <a:r>
              <a:rPr lang="tr-TR" dirty="0"/>
              <a:t>Arazi ve konut maliklerinin kullanıcılardan talep ettikleri kira bedelleri genellikle bu taşınmazların getirdikleri rantlardan farklı (genellikle yüksek, bazen de düşük) olmaktadır</a:t>
            </a:r>
            <a:r>
              <a:rPr lang="tr-TR" dirty="0" smtClean="0"/>
              <a:t>.</a:t>
            </a:r>
            <a:endParaRPr lang="tr-TR" dirty="0"/>
          </a:p>
          <a:p>
            <a:pPr algn="just"/>
            <a:r>
              <a:rPr lang="tr-TR" dirty="0"/>
              <a:t>Taşınmazdan yararlanabilmek için ödenmesi gereken kira bedeli; kullanım amacı, süre, taşınmazın özellikleri, piyasa koşulları, kullanıcı ve maliklerin </a:t>
            </a:r>
            <a:r>
              <a:rPr lang="tr-TR" dirty="0" err="1"/>
              <a:t>sosyo</a:t>
            </a:r>
            <a:r>
              <a:rPr lang="tr-TR" dirty="0"/>
              <a:t>-ekonomik nitelikleri ve alternatif yatırım araçlarının getirileri gibi birçok faktöre bağlı olarak </a:t>
            </a:r>
            <a:r>
              <a:rPr lang="tr-TR" dirty="0"/>
              <a:t>değişmektedir (</a:t>
            </a:r>
            <a:r>
              <a:rPr lang="tr-TR" dirty="0" err="1"/>
              <a:t>Tanrıvermiş</a:t>
            </a:r>
            <a:r>
              <a:rPr lang="tr-TR" dirty="0"/>
              <a:t> 2016</a:t>
            </a:r>
            <a:r>
              <a:rPr lang="tr-TR" dirty="0" smtClean="0"/>
              <a:t>).</a:t>
            </a:r>
            <a:endParaRPr lang="tr-TR" dirty="0" smtClean="0"/>
          </a:p>
          <a:p>
            <a:endParaRPr lang="tr-TR" dirty="0"/>
          </a:p>
        </p:txBody>
      </p:sp>
      <p:pic>
        <p:nvPicPr>
          <p:cNvPr id="1028" name="Picture 4" descr="rent png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1709619"/>
            <a:ext cx="2813246" cy="3750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811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5669" y="646385"/>
            <a:ext cx="7945000" cy="413447"/>
          </a:xfrm>
        </p:spPr>
        <p:txBody>
          <a:bodyPr>
            <a:normAutofit fontScale="90000"/>
          </a:bodyPr>
          <a:lstStyle/>
          <a:p>
            <a:r>
              <a:rPr lang="tr-TR" dirty="0" smtClean="0"/>
              <a:t>Kiralama ve Satın Alma Kararları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50441655"/>
              </p:ext>
            </p:extLst>
          </p:nvPr>
        </p:nvGraphicFramePr>
        <p:xfrm>
          <a:off x="586592" y="1231633"/>
          <a:ext cx="8068676" cy="4576344"/>
        </p:xfrm>
        <a:graphic>
          <a:graphicData uri="http://schemas.openxmlformats.org/drawingml/2006/table">
            <a:tbl>
              <a:tblPr>
                <a:tableStyleId>{BC89EF96-8CEA-46FF-86C4-4CE0E7609802}</a:tableStyleId>
              </a:tblPr>
              <a:tblGrid>
                <a:gridCol w="4069683">
                  <a:extLst>
                    <a:ext uri="{9D8B030D-6E8A-4147-A177-3AD203B41FA5}">
                      <a16:colId xmlns:a16="http://schemas.microsoft.com/office/drawing/2014/main" val="1391101673"/>
                    </a:ext>
                  </a:extLst>
                </a:gridCol>
                <a:gridCol w="2092630">
                  <a:extLst>
                    <a:ext uri="{9D8B030D-6E8A-4147-A177-3AD203B41FA5}">
                      <a16:colId xmlns:a16="http://schemas.microsoft.com/office/drawing/2014/main" val="2278135298"/>
                    </a:ext>
                  </a:extLst>
                </a:gridCol>
                <a:gridCol w="1906363">
                  <a:extLst>
                    <a:ext uri="{9D8B030D-6E8A-4147-A177-3AD203B41FA5}">
                      <a16:colId xmlns:a16="http://schemas.microsoft.com/office/drawing/2014/main" val="817309224"/>
                    </a:ext>
                  </a:extLst>
                </a:gridCol>
              </a:tblGrid>
              <a:tr h="335642">
                <a:tc>
                  <a:txBody>
                    <a:bodyPr/>
                    <a:lstStyle/>
                    <a:p>
                      <a:pPr algn="just">
                        <a:spcAft>
                          <a:spcPts val="0"/>
                        </a:spcAft>
                      </a:pPr>
                      <a:r>
                        <a:rPr lang="tr-TR" sz="1800">
                          <a:effectLst/>
                        </a:rPr>
                        <a:t>AVANTAJLAR</a:t>
                      </a:r>
                      <a:endParaRPr lang="tr-TR" sz="2800" b="1">
                        <a:solidFill>
                          <a:srgbClr val="000000"/>
                        </a:solidFill>
                        <a:effectLst/>
                        <a:latin typeface="Times New Roman" panose="02020603050405020304" pitchFamily="18" charset="0"/>
                      </a:endParaRPr>
                    </a:p>
                  </a:txBody>
                  <a:tcPr marL="33338" marR="33338" marT="0" marB="0"/>
                </a:tc>
                <a:tc>
                  <a:txBody>
                    <a:bodyPr/>
                    <a:lstStyle/>
                    <a:p>
                      <a:pPr algn="ctr">
                        <a:spcAft>
                          <a:spcPts val="0"/>
                        </a:spcAft>
                      </a:pPr>
                      <a:r>
                        <a:rPr lang="tr-TR" sz="1800">
                          <a:effectLst/>
                        </a:rPr>
                        <a:t>SATIN ALMA</a:t>
                      </a:r>
                      <a:endParaRPr lang="tr-TR" sz="2800" b="1">
                        <a:solidFill>
                          <a:srgbClr val="000000"/>
                        </a:solidFill>
                        <a:effectLst/>
                        <a:latin typeface="Times New Roman" panose="02020603050405020304" pitchFamily="18" charset="0"/>
                      </a:endParaRPr>
                    </a:p>
                  </a:txBody>
                  <a:tcPr marL="33338" marR="33338" marT="0" marB="0"/>
                </a:tc>
                <a:tc>
                  <a:txBody>
                    <a:bodyPr/>
                    <a:lstStyle/>
                    <a:p>
                      <a:pPr algn="ctr">
                        <a:spcAft>
                          <a:spcPts val="0"/>
                        </a:spcAft>
                      </a:pPr>
                      <a:r>
                        <a:rPr lang="tr-TR" sz="1800" dirty="0" smtClean="0">
                          <a:effectLst/>
                        </a:rPr>
                        <a:t>KİRALAMA</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3774728005"/>
                  </a:ext>
                </a:extLst>
              </a:tr>
              <a:tr h="335642">
                <a:tc>
                  <a:txBody>
                    <a:bodyPr/>
                    <a:lstStyle/>
                    <a:p>
                      <a:pPr algn="just">
                        <a:spcBef>
                          <a:spcPts val="600"/>
                        </a:spcBef>
                        <a:spcAft>
                          <a:spcPts val="0"/>
                        </a:spcAft>
                      </a:pPr>
                      <a:r>
                        <a:rPr lang="tr-TR" sz="1800" dirty="0">
                          <a:effectLst/>
                        </a:rPr>
                        <a:t>1.KDV Avantajı</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2099178630"/>
                  </a:ext>
                </a:extLst>
              </a:tr>
              <a:tr h="335642">
                <a:tc>
                  <a:txBody>
                    <a:bodyPr/>
                    <a:lstStyle/>
                    <a:p>
                      <a:pPr algn="just">
                        <a:spcBef>
                          <a:spcPts val="600"/>
                        </a:spcBef>
                        <a:spcAft>
                          <a:spcPts val="0"/>
                        </a:spcAft>
                      </a:pPr>
                      <a:r>
                        <a:rPr lang="tr-TR" sz="1800">
                          <a:effectLst/>
                        </a:rPr>
                        <a:t>2. Amortisman</a:t>
                      </a:r>
                      <a:endParaRPr lang="tr-TR" sz="2800" b="1">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4032644837"/>
                  </a:ext>
                </a:extLst>
              </a:tr>
              <a:tr h="335642">
                <a:tc>
                  <a:txBody>
                    <a:bodyPr/>
                    <a:lstStyle/>
                    <a:p>
                      <a:pPr algn="just">
                        <a:spcBef>
                          <a:spcPts val="600"/>
                        </a:spcBef>
                        <a:spcAft>
                          <a:spcPts val="0"/>
                        </a:spcAft>
                      </a:pPr>
                      <a:r>
                        <a:rPr lang="tr-TR" sz="1800">
                          <a:effectLst/>
                        </a:rPr>
                        <a:t>3. Hurda değeri</a:t>
                      </a:r>
                      <a:endParaRPr lang="tr-TR" sz="2800" b="1">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451852579"/>
                  </a:ext>
                </a:extLst>
              </a:tr>
              <a:tr h="335642">
                <a:tc>
                  <a:txBody>
                    <a:bodyPr/>
                    <a:lstStyle/>
                    <a:p>
                      <a:pPr algn="just">
                        <a:spcBef>
                          <a:spcPts val="600"/>
                        </a:spcBef>
                        <a:spcAft>
                          <a:spcPts val="0"/>
                        </a:spcAft>
                      </a:pPr>
                      <a:r>
                        <a:rPr lang="tr-TR" sz="1800" dirty="0">
                          <a:effectLst/>
                        </a:rPr>
                        <a:t>4. Yatırım indirimi  ve Teşvikler</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1251130449"/>
                  </a:ext>
                </a:extLst>
              </a:tr>
              <a:tr h="335642">
                <a:tc>
                  <a:txBody>
                    <a:bodyPr/>
                    <a:lstStyle/>
                    <a:p>
                      <a:pPr algn="just">
                        <a:spcBef>
                          <a:spcPts val="600"/>
                        </a:spcBef>
                        <a:spcAft>
                          <a:spcPts val="0"/>
                        </a:spcAft>
                      </a:pPr>
                      <a:r>
                        <a:rPr lang="tr-TR" sz="1800" dirty="0">
                          <a:effectLst/>
                        </a:rPr>
                        <a:t>5. Yabancı Sermayeden yararlanma</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949834144"/>
                  </a:ext>
                </a:extLst>
              </a:tr>
              <a:tr h="335642">
                <a:tc>
                  <a:txBody>
                    <a:bodyPr/>
                    <a:lstStyle/>
                    <a:p>
                      <a:pPr algn="just">
                        <a:spcBef>
                          <a:spcPts val="600"/>
                        </a:spcBef>
                        <a:spcAft>
                          <a:spcPts val="0"/>
                        </a:spcAft>
                      </a:pPr>
                      <a:r>
                        <a:rPr lang="tr-TR" sz="1800" dirty="0">
                          <a:effectLst/>
                        </a:rPr>
                        <a:t>6. Teknoloji ithaline izin verme</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3156915815"/>
                  </a:ext>
                </a:extLst>
              </a:tr>
              <a:tr h="335642">
                <a:tc>
                  <a:txBody>
                    <a:bodyPr/>
                    <a:lstStyle/>
                    <a:p>
                      <a:pPr algn="just">
                        <a:spcBef>
                          <a:spcPts val="600"/>
                        </a:spcBef>
                        <a:spcAft>
                          <a:spcPts val="0"/>
                        </a:spcAft>
                      </a:pPr>
                      <a:r>
                        <a:rPr lang="tr-TR" sz="1800" dirty="0">
                          <a:effectLst/>
                        </a:rPr>
                        <a:t>7. %100 finansman sağlama</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2377258763"/>
                  </a:ext>
                </a:extLst>
              </a:tr>
              <a:tr h="335642">
                <a:tc>
                  <a:txBody>
                    <a:bodyPr/>
                    <a:lstStyle/>
                    <a:p>
                      <a:pPr algn="just">
                        <a:spcBef>
                          <a:spcPts val="600"/>
                        </a:spcBef>
                        <a:spcAft>
                          <a:spcPts val="0"/>
                        </a:spcAft>
                      </a:pPr>
                      <a:r>
                        <a:rPr lang="tr-TR" sz="1800" dirty="0">
                          <a:effectLst/>
                        </a:rPr>
                        <a:t>8.  Ödemelerde  Esneklik</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2176802905"/>
                  </a:ext>
                </a:extLst>
              </a:tr>
              <a:tr h="335642">
                <a:tc>
                  <a:txBody>
                    <a:bodyPr/>
                    <a:lstStyle/>
                    <a:p>
                      <a:pPr algn="just">
                        <a:spcBef>
                          <a:spcPts val="600"/>
                        </a:spcBef>
                        <a:spcAft>
                          <a:spcPts val="0"/>
                        </a:spcAft>
                      </a:pPr>
                      <a:r>
                        <a:rPr lang="tr-TR" sz="1800">
                          <a:effectLst/>
                        </a:rPr>
                        <a:t>9. Enflasyon Etkisi</a:t>
                      </a:r>
                      <a:endParaRPr lang="tr-TR" sz="2800" b="1">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908428660"/>
                  </a:ext>
                </a:extLst>
              </a:tr>
              <a:tr h="544293">
                <a:tc>
                  <a:txBody>
                    <a:bodyPr/>
                    <a:lstStyle/>
                    <a:p>
                      <a:pPr algn="just">
                        <a:spcBef>
                          <a:spcPts val="600"/>
                        </a:spcBef>
                        <a:spcAft>
                          <a:spcPts val="0"/>
                        </a:spcAft>
                      </a:pPr>
                      <a:r>
                        <a:rPr lang="tr-TR" sz="1800">
                          <a:effectLst/>
                        </a:rPr>
                        <a:t>10.Firmanın kredi imkanlarının saklı  kalması</a:t>
                      </a:r>
                      <a:endParaRPr lang="tr-TR" sz="2800" b="1">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3685412671"/>
                  </a:ext>
                </a:extLst>
              </a:tr>
              <a:tr h="335642">
                <a:tc>
                  <a:txBody>
                    <a:bodyPr/>
                    <a:lstStyle/>
                    <a:p>
                      <a:pPr algn="just">
                        <a:spcBef>
                          <a:spcPts val="600"/>
                        </a:spcBef>
                        <a:spcAft>
                          <a:spcPts val="0"/>
                        </a:spcAft>
                      </a:pPr>
                      <a:r>
                        <a:rPr lang="tr-TR" sz="1800">
                          <a:effectLst/>
                        </a:rPr>
                        <a:t>11. Malın mülkiyetine  sahip olma</a:t>
                      </a:r>
                      <a:endParaRPr lang="tr-TR" sz="2800" b="1">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2063127229"/>
                  </a:ext>
                </a:extLst>
              </a:tr>
              <a:tr h="335642">
                <a:tc>
                  <a:txBody>
                    <a:bodyPr/>
                    <a:lstStyle/>
                    <a:p>
                      <a:pPr algn="just">
                        <a:spcBef>
                          <a:spcPts val="600"/>
                        </a:spcBef>
                        <a:spcAft>
                          <a:spcPts val="0"/>
                        </a:spcAft>
                      </a:pPr>
                      <a:r>
                        <a:rPr lang="nb-NO" sz="1800">
                          <a:effectLst/>
                        </a:rPr>
                        <a:t>12. Vergi, resim ve Harç Muafiyeti</a:t>
                      </a:r>
                      <a:endParaRPr lang="nb-NO" sz="2800" b="1">
                        <a:solidFill>
                          <a:srgbClr val="000000"/>
                        </a:solidFill>
                        <a:effectLst/>
                        <a:latin typeface="Times New Roman" panose="02020603050405020304" pitchFamily="18" charset="0"/>
                      </a:endParaRPr>
                    </a:p>
                  </a:txBody>
                  <a:tcPr marL="33338" marR="33338" marT="0" marB="0"/>
                </a:tc>
                <a:tc>
                  <a:txBody>
                    <a:bodyPr/>
                    <a:lstStyle/>
                    <a:p>
                      <a:pPr algn="ctr">
                        <a:spcBef>
                          <a:spcPts val="600"/>
                        </a:spcBef>
                        <a:spcAft>
                          <a:spcPts val="0"/>
                        </a:spcAft>
                      </a:pPr>
                      <a:r>
                        <a:rPr lang="tr-TR" sz="1800" dirty="0">
                          <a:effectLst/>
                        </a:rPr>
                        <a:t>-</a:t>
                      </a:r>
                      <a:endParaRPr lang="tr-TR" sz="2800" b="1" dirty="0">
                        <a:solidFill>
                          <a:srgbClr val="000000"/>
                        </a:solidFill>
                        <a:effectLst/>
                        <a:latin typeface="Times New Roman" panose="02020603050405020304" pitchFamily="18" charset="0"/>
                      </a:endParaRPr>
                    </a:p>
                  </a:txBody>
                  <a:tcPr marL="33338" marR="33338" marT="0" marB="0"/>
                </a:tc>
                <a:tc>
                  <a:txBody>
                    <a:bodyPr/>
                    <a:lstStyle/>
                    <a:p>
                      <a:pPr marL="228600" indent="-228600" algn="ctr">
                        <a:spcBef>
                          <a:spcPts val="600"/>
                        </a:spcBef>
                        <a:spcAft>
                          <a:spcPts val="0"/>
                        </a:spcAft>
                      </a:pPr>
                      <a:r>
                        <a:rPr lang="tr-TR" sz="1800" dirty="0" smtClean="0">
                          <a:effectLst/>
                        </a:rPr>
                        <a:t>ü</a:t>
                      </a:r>
                      <a:endParaRPr lang="tr-TR" sz="2800" b="1" dirty="0">
                        <a:solidFill>
                          <a:srgbClr val="000000"/>
                        </a:solidFill>
                        <a:effectLst/>
                        <a:latin typeface="Times New Roman" panose="02020603050405020304" pitchFamily="18" charset="0"/>
                      </a:endParaRPr>
                    </a:p>
                  </a:txBody>
                  <a:tcPr marL="33338" marR="33338" marT="0" marB="0"/>
                </a:tc>
                <a:extLst>
                  <a:ext uri="{0D108BD9-81ED-4DB2-BD59-A6C34878D82A}">
                    <a16:rowId xmlns:a16="http://schemas.microsoft.com/office/drawing/2014/main" val="2706744031"/>
                  </a:ext>
                </a:extLst>
              </a:tr>
            </a:tbl>
          </a:graphicData>
        </a:graphic>
      </p:graphicFrame>
    </p:spTree>
    <p:extLst>
      <p:ext uri="{BB962C8B-B14F-4D97-AF65-F5344CB8AC3E}">
        <p14:creationId xmlns:p14="http://schemas.microsoft.com/office/powerpoint/2010/main" val="3408019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5669" y="567559"/>
            <a:ext cx="7945000" cy="492274"/>
          </a:xfrm>
        </p:spPr>
        <p:txBody>
          <a:bodyPr/>
          <a:lstStyle/>
          <a:p>
            <a:r>
              <a:rPr lang="tr-TR" dirty="0" smtClean="0"/>
              <a:t>Kiralama ve Satın Alma Kararları</a:t>
            </a:r>
            <a:endParaRPr lang="tr-TR" dirty="0"/>
          </a:p>
        </p:txBody>
      </p:sp>
      <p:sp>
        <p:nvSpPr>
          <p:cNvPr id="3" name="İçerik Yer Tutucusu 2"/>
          <p:cNvSpPr>
            <a:spLocks noGrp="1"/>
          </p:cNvSpPr>
          <p:nvPr>
            <p:ph idx="1"/>
          </p:nvPr>
        </p:nvSpPr>
        <p:spPr>
          <a:xfrm>
            <a:off x="425669" y="1166648"/>
            <a:ext cx="8087710" cy="4810405"/>
          </a:xfrm>
        </p:spPr>
        <p:txBody>
          <a:bodyPr>
            <a:normAutofit/>
          </a:bodyPr>
          <a:lstStyle/>
          <a:p>
            <a:pPr algn="just"/>
            <a:r>
              <a:rPr lang="tr-TR" dirty="0"/>
              <a:t>Satın almaya karşın kiralamanın değerlendirilmesinde karar almaya yardımcı olacak bazı modellerin varlığından söz edilebilir. Bu modeller içinde literatürde en yaygın kullanılanı, net bugünkü değer (NBD) yöntemidir. </a:t>
            </a:r>
            <a:endParaRPr lang="tr-TR" dirty="0" smtClean="0"/>
          </a:p>
          <a:p>
            <a:pPr algn="just"/>
            <a:r>
              <a:rPr lang="tr-TR" dirty="0" smtClean="0"/>
              <a:t>Öz</a:t>
            </a:r>
            <a:r>
              <a:rPr lang="tr-TR" dirty="0"/>
              <a:t>  kaynak ya da yabancı kaynak kullanarak satın alma  ve finansal kiralama seçeneklerinin karşılaştırılmasında hangi seçenek için katlanılan maliyetin net bugünkü değeri düşükse, yatırımcının o seçeneği tercih etmesi gerektiği </a:t>
            </a:r>
            <a:r>
              <a:rPr lang="tr-TR" dirty="0" smtClean="0"/>
              <a:t>söylenebilir.</a:t>
            </a:r>
          </a:p>
          <a:p>
            <a:pPr algn="just"/>
            <a:r>
              <a:rPr lang="tr-TR" dirty="0"/>
              <a:t>Öz kaynak ya da kredi kullanılarak satın alma ile finansal kiralama alternatifleri ve bu alternatiflerin kıyaslanması için kullanılacak NBD formülleri </a:t>
            </a:r>
            <a:r>
              <a:rPr lang="tr-TR" dirty="0" smtClean="0"/>
              <a:t>şu şekilde ifade edilebilir;..</a:t>
            </a:r>
            <a:endParaRPr lang="tr-TR" dirty="0"/>
          </a:p>
        </p:txBody>
      </p:sp>
    </p:spTree>
    <p:extLst>
      <p:ext uri="{BB962C8B-B14F-4D97-AF65-F5344CB8AC3E}">
        <p14:creationId xmlns:p14="http://schemas.microsoft.com/office/powerpoint/2010/main" val="4283507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5669" y="488731"/>
            <a:ext cx="7945000" cy="571102"/>
          </a:xfrm>
        </p:spPr>
        <p:txBody>
          <a:bodyPr/>
          <a:lstStyle/>
          <a:p>
            <a:r>
              <a:rPr lang="tr-TR" dirty="0" smtClean="0"/>
              <a:t>Kiralama ve Satın Alma Kararları</a:t>
            </a:r>
            <a:endParaRPr lang="tr-TR" dirty="0"/>
          </a:p>
        </p:txBody>
      </p:sp>
      <p:graphicFrame>
        <p:nvGraphicFramePr>
          <p:cNvPr id="4" name="Tablo 3"/>
          <p:cNvGraphicFramePr>
            <a:graphicFrameLocks noGrp="1"/>
          </p:cNvGraphicFramePr>
          <p:nvPr/>
        </p:nvGraphicFramePr>
        <p:xfrm>
          <a:off x="838200" y="2727288"/>
          <a:ext cx="3847148" cy="2754219"/>
        </p:xfrm>
        <a:graphic>
          <a:graphicData uri="http://schemas.openxmlformats.org/drawingml/2006/table">
            <a:tbl>
              <a:tblPr/>
              <a:tblGrid>
                <a:gridCol w="376238">
                  <a:extLst>
                    <a:ext uri="{9D8B030D-6E8A-4147-A177-3AD203B41FA5}">
                      <a16:colId xmlns:a16="http://schemas.microsoft.com/office/drawing/2014/main" val="42441665"/>
                    </a:ext>
                  </a:extLst>
                </a:gridCol>
                <a:gridCol w="3470910">
                  <a:extLst>
                    <a:ext uri="{9D8B030D-6E8A-4147-A177-3AD203B41FA5}">
                      <a16:colId xmlns:a16="http://schemas.microsoft.com/office/drawing/2014/main" val="2343055751"/>
                    </a:ext>
                  </a:extLst>
                </a:gridCol>
              </a:tblGrid>
              <a:tr h="349113">
                <a:tc>
                  <a:txBody>
                    <a:bodyPr/>
                    <a:lstStyle/>
                    <a:p>
                      <a:pPr algn="r">
                        <a:spcAft>
                          <a:spcPts val="0"/>
                        </a:spcAft>
                      </a:pPr>
                      <a:r>
                        <a:rPr lang="tr-TR" sz="1600" b="1">
                          <a:effectLst/>
                          <a:latin typeface="+mn-lt"/>
                        </a:rPr>
                        <a:t>ÖS :</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n-lt"/>
                        </a:rPr>
                        <a:t>Öz kaynak kullanılarak satın alma,</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3895365265"/>
                  </a:ext>
                </a:extLst>
              </a:tr>
              <a:tr h="698226">
                <a:tc>
                  <a:txBody>
                    <a:bodyPr/>
                    <a:lstStyle/>
                    <a:p>
                      <a:pPr algn="r">
                        <a:spcAft>
                          <a:spcPts val="0"/>
                        </a:spcAft>
                      </a:pPr>
                      <a:r>
                        <a:rPr lang="tr-TR" sz="1600" b="1">
                          <a:effectLst/>
                          <a:latin typeface="+mn-lt"/>
                        </a:rPr>
                        <a:t>S</a:t>
                      </a:r>
                      <a:r>
                        <a:rPr lang="tr-TR" sz="1600" b="1" baseline="-25000">
                          <a:effectLst/>
                          <a:latin typeface="+mn-lt"/>
                        </a:rPr>
                        <a:t>VÖ</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a:effectLst/>
                          <a:latin typeface="+mn-lt"/>
                        </a:rPr>
                        <a:t>Satın alma halinde vergi öncesi nakit çıkışı (satın alma bedeli + sigorta bedeli + nakliye gideri),</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3859990781"/>
                  </a:ext>
                </a:extLst>
              </a:tr>
              <a:tr h="349113">
                <a:tc>
                  <a:txBody>
                    <a:bodyPr/>
                    <a:lstStyle/>
                    <a:p>
                      <a:pPr algn="r">
                        <a:spcAft>
                          <a:spcPts val="0"/>
                        </a:spcAft>
                      </a:pPr>
                      <a:r>
                        <a:rPr lang="tr-TR" sz="1600" b="1">
                          <a:effectLst/>
                          <a:latin typeface="+mn-lt"/>
                        </a:rPr>
                        <a:t>N</a:t>
                      </a:r>
                      <a:r>
                        <a:rPr lang="tr-TR" sz="1600" b="1" baseline="-25000">
                          <a:effectLst/>
                          <a:latin typeface="+mn-lt"/>
                        </a:rPr>
                        <a:t>VG</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a:effectLst/>
                          <a:latin typeface="+mn-lt"/>
                        </a:rPr>
                        <a:t>Vergiden düşülecek gider (sigorta bedeli + nakliye gideri + amortisman),</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3615003010"/>
                  </a:ext>
                </a:extLst>
              </a:tr>
              <a:tr h="349113">
                <a:tc>
                  <a:txBody>
                    <a:bodyPr/>
                    <a:lstStyle/>
                    <a:p>
                      <a:pPr algn="r">
                        <a:spcAft>
                          <a:spcPts val="0"/>
                        </a:spcAft>
                      </a:pPr>
                      <a:r>
                        <a:rPr lang="tr-TR" sz="1600" b="1" i="1">
                          <a:effectLst/>
                          <a:latin typeface="+mn-lt"/>
                        </a:rPr>
                        <a:t>T</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n-lt"/>
                        </a:rPr>
                        <a:t>Vergi oranı,</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894402201"/>
                  </a:ext>
                </a:extLst>
              </a:tr>
              <a:tr h="349113">
                <a:tc>
                  <a:txBody>
                    <a:bodyPr/>
                    <a:lstStyle/>
                    <a:p>
                      <a:pPr algn="r">
                        <a:spcAft>
                          <a:spcPts val="0"/>
                        </a:spcAft>
                      </a:pPr>
                      <a:r>
                        <a:rPr lang="tr-TR" sz="1600" b="1" i="1">
                          <a:effectLst/>
                          <a:latin typeface="+mn-lt"/>
                        </a:rPr>
                        <a:t>i</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err="1">
                          <a:effectLst/>
                          <a:latin typeface="+mn-lt"/>
                        </a:rPr>
                        <a:t>İskonto</a:t>
                      </a:r>
                      <a:r>
                        <a:rPr lang="tr-TR" sz="1600" dirty="0">
                          <a:effectLst/>
                          <a:latin typeface="+mn-lt"/>
                        </a:rPr>
                        <a:t> oranı,</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140545558"/>
                  </a:ext>
                </a:extLst>
              </a:tr>
              <a:tr h="349113">
                <a:tc>
                  <a:txBody>
                    <a:bodyPr/>
                    <a:lstStyle/>
                    <a:p>
                      <a:pPr algn="r">
                        <a:spcAft>
                          <a:spcPts val="0"/>
                        </a:spcAft>
                      </a:pPr>
                      <a:r>
                        <a:rPr lang="tr-TR" sz="1600" b="1" i="1">
                          <a:effectLst/>
                          <a:latin typeface="+mn-lt"/>
                        </a:rPr>
                        <a:t>n</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a:effectLst/>
                          <a:latin typeface="+mn-lt"/>
                        </a:rPr>
                        <a:t>Dönem.</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4104626582"/>
                  </a:ext>
                </a:extLst>
              </a:tr>
            </a:tbl>
          </a:graphicData>
        </a:graphic>
      </p:graphicFrame>
      <p:graphicFrame>
        <p:nvGraphicFramePr>
          <p:cNvPr id="5" name="Tablo 4"/>
          <p:cNvGraphicFramePr>
            <a:graphicFrameLocks noGrp="1"/>
          </p:cNvGraphicFramePr>
          <p:nvPr/>
        </p:nvGraphicFramePr>
        <p:xfrm>
          <a:off x="4868448" y="2727285"/>
          <a:ext cx="3847148" cy="2772215"/>
        </p:xfrm>
        <a:graphic>
          <a:graphicData uri="http://schemas.openxmlformats.org/drawingml/2006/table">
            <a:tbl>
              <a:tblPr/>
              <a:tblGrid>
                <a:gridCol w="376238">
                  <a:extLst>
                    <a:ext uri="{9D8B030D-6E8A-4147-A177-3AD203B41FA5}">
                      <a16:colId xmlns:a16="http://schemas.microsoft.com/office/drawing/2014/main" val="601817868"/>
                    </a:ext>
                  </a:extLst>
                </a:gridCol>
                <a:gridCol w="3470910">
                  <a:extLst>
                    <a:ext uri="{9D8B030D-6E8A-4147-A177-3AD203B41FA5}">
                      <a16:colId xmlns:a16="http://schemas.microsoft.com/office/drawing/2014/main" val="1907579176"/>
                    </a:ext>
                  </a:extLst>
                </a:gridCol>
              </a:tblGrid>
              <a:tr h="340116">
                <a:tc>
                  <a:txBody>
                    <a:bodyPr/>
                    <a:lstStyle/>
                    <a:p>
                      <a:pPr algn="r">
                        <a:spcAft>
                          <a:spcPts val="0"/>
                        </a:spcAft>
                      </a:pPr>
                      <a:r>
                        <a:rPr lang="tr-TR" sz="1600" b="1">
                          <a:effectLst/>
                          <a:latin typeface="+mn-lt"/>
                        </a:rPr>
                        <a:t>K:</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n-lt"/>
                        </a:rPr>
                        <a:t>Kiralama,</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204941719"/>
                  </a:ext>
                </a:extLst>
              </a:tr>
              <a:tr h="680231">
                <a:tc>
                  <a:txBody>
                    <a:bodyPr/>
                    <a:lstStyle/>
                    <a:p>
                      <a:pPr algn="r">
                        <a:spcAft>
                          <a:spcPts val="0"/>
                        </a:spcAft>
                      </a:pPr>
                      <a:r>
                        <a:rPr lang="tr-TR" sz="1600" b="1">
                          <a:effectLst/>
                          <a:latin typeface="+mn-lt"/>
                        </a:rPr>
                        <a:t>K</a:t>
                      </a:r>
                      <a:r>
                        <a:rPr lang="tr-TR" sz="1600" b="1" baseline="-25000">
                          <a:effectLst/>
                          <a:latin typeface="+mn-lt"/>
                        </a:rPr>
                        <a:t>VÖ</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kern="1200" dirty="0">
                          <a:solidFill>
                            <a:schemeClr val="tx1"/>
                          </a:solidFill>
                          <a:effectLst/>
                          <a:latin typeface="+mn-lt"/>
                          <a:ea typeface="+mn-ea"/>
                          <a:cs typeface="+mn-cs"/>
                        </a:rPr>
                        <a:t>Kiralama</a:t>
                      </a:r>
                      <a:r>
                        <a:rPr lang="tr-TR" sz="1600" dirty="0">
                          <a:effectLst/>
                          <a:latin typeface="+mn-lt"/>
                        </a:rPr>
                        <a:t> durumunda vergi öncesi nakit çıkışı (kiralama bedeli + sigorta bedeli + nakliye gideri),</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892795984"/>
                  </a:ext>
                </a:extLst>
              </a:tr>
              <a:tr h="680231">
                <a:tc>
                  <a:txBody>
                    <a:bodyPr/>
                    <a:lstStyle/>
                    <a:p>
                      <a:pPr algn="r">
                        <a:spcAft>
                          <a:spcPts val="0"/>
                        </a:spcAft>
                      </a:pPr>
                      <a:r>
                        <a:rPr lang="tr-TR" sz="1600" b="1">
                          <a:effectLst/>
                          <a:latin typeface="+mn-lt"/>
                        </a:rPr>
                        <a:t>N</a:t>
                      </a:r>
                      <a:r>
                        <a:rPr lang="tr-TR" sz="1600" b="1" baseline="-25000">
                          <a:effectLst/>
                          <a:latin typeface="+mn-lt"/>
                        </a:rPr>
                        <a:t>VG</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n-lt"/>
                        </a:rPr>
                        <a:t>Vergiden düşülecek gider (sigorta bedeli + nakliye gideri + kiralama bedeli),</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97685079"/>
                  </a:ext>
                </a:extLst>
              </a:tr>
              <a:tr h="340116">
                <a:tc>
                  <a:txBody>
                    <a:bodyPr/>
                    <a:lstStyle/>
                    <a:p>
                      <a:pPr algn="r">
                        <a:spcAft>
                          <a:spcPts val="0"/>
                        </a:spcAft>
                      </a:pPr>
                      <a:r>
                        <a:rPr lang="tr-TR" sz="1600" b="1" i="1">
                          <a:effectLst/>
                          <a:latin typeface="+mn-lt"/>
                        </a:rPr>
                        <a:t>T</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n-lt"/>
                        </a:rPr>
                        <a:t>Vergi oranı,</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3083027010"/>
                  </a:ext>
                </a:extLst>
              </a:tr>
              <a:tr h="340116">
                <a:tc>
                  <a:txBody>
                    <a:bodyPr/>
                    <a:lstStyle/>
                    <a:p>
                      <a:pPr algn="r">
                        <a:spcAft>
                          <a:spcPts val="0"/>
                        </a:spcAft>
                      </a:pPr>
                      <a:r>
                        <a:rPr lang="tr-TR" sz="1600" b="1" i="1">
                          <a:effectLst/>
                          <a:latin typeface="+mn-lt"/>
                        </a:rPr>
                        <a:t>i</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n-lt"/>
                        </a:rPr>
                        <a:t>İskonto oranı,</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431243204"/>
                  </a:ext>
                </a:extLst>
              </a:tr>
              <a:tr h="340116">
                <a:tc>
                  <a:txBody>
                    <a:bodyPr/>
                    <a:lstStyle/>
                    <a:p>
                      <a:pPr algn="r">
                        <a:spcAft>
                          <a:spcPts val="0"/>
                        </a:spcAft>
                      </a:pPr>
                      <a:r>
                        <a:rPr lang="tr-TR" sz="1600" b="1" i="1">
                          <a:effectLst/>
                          <a:latin typeface="+mn-lt"/>
                        </a:rPr>
                        <a:t>N</a:t>
                      </a:r>
                      <a:r>
                        <a:rPr lang="tr-TR" sz="1600" b="1">
                          <a:effectLst/>
                          <a:latin typeface="+mn-lt"/>
                        </a:rPr>
                        <a:t>:</a:t>
                      </a:r>
                      <a:endParaRPr lang="tr-TR" sz="1600">
                        <a:effectLst/>
                        <a:latin typeface="+mn-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a:effectLst/>
                          <a:latin typeface="+mn-lt"/>
                        </a:rPr>
                        <a:t>Dönem.</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104911953"/>
                  </a:ext>
                </a:extLst>
              </a:tr>
            </a:tbl>
          </a:graphicData>
        </a:graphic>
      </p:graphicFrame>
      <p:pic>
        <p:nvPicPr>
          <p:cNvPr id="3074" name="Picture 2" descr="http://www.basarmevzuat.com/dergi/2004-05/a/03_files/image001.gif"/>
          <p:cNvPicPr>
            <a:picLocks noChangeAspect="1" noChangeArrowheads="1"/>
          </p:cNvPicPr>
          <p:nvPr/>
        </p:nvPicPr>
        <p:blipFill rotWithShape="1">
          <a:blip r:embed="rId2">
            <a:extLst>
              <a:ext uri="{28A0092B-C50C-407E-A947-70E740481C1C}">
                <a14:useLocalDpi xmlns:a14="http://schemas.microsoft.com/office/drawing/2010/main" val="0"/>
              </a:ext>
            </a:extLst>
          </a:blip>
          <a:srcRect r="25254"/>
          <a:stretch/>
        </p:blipFill>
        <p:spPr bwMode="auto">
          <a:xfrm>
            <a:off x="913773" y="1590512"/>
            <a:ext cx="3696577" cy="109693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basarmevzuat.com/dergi/2004-05/a/03_files/image002.gif"/>
          <p:cNvPicPr>
            <a:picLocks noChangeAspect="1" noChangeArrowheads="1"/>
          </p:cNvPicPr>
          <p:nvPr/>
        </p:nvPicPr>
        <p:blipFill rotWithShape="1">
          <a:blip r:embed="rId3">
            <a:extLst>
              <a:ext uri="{28A0092B-C50C-407E-A947-70E740481C1C}">
                <a14:useLocalDpi xmlns:a14="http://schemas.microsoft.com/office/drawing/2010/main" val="0"/>
              </a:ext>
            </a:extLst>
          </a:blip>
          <a:srcRect r="35366" b="-13397"/>
          <a:stretch/>
        </p:blipFill>
        <p:spPr bwMode="auto">
          <a:xfrm>
            <a:off x="5080484" y="1783462"/>
            <a:ext cx="3290184" cy="814772"/>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558549" y="1590512"/>
            <a:ext cx="710451" cy="923330"/>
          </a:xfrm>
          <a:prstGeom prst="rect">
            <a:avLst/>
          </a:prstGeom>
          <a:noFill/>
        </p:spPr>
        <p:txBody>
          <a:bodyPr wrap="none" lIns="91440" tIns="45720" rIns="91440" bIns="45720">
            <a:spAutoFit/>
          </a:bodyPr>
          <a:lstStyle/>
          <a:p>
            <a:pPr algn="ctr"/>
            <a:r>
              <a:rPr lang="tr-TR" sz="5400" dirty="0" smtClean="0">
                <a:ln w="0"/>
                <a:solidFill>
                  <a:schemeClr val="accent1"/>
                </a:solidFill>
                <a:effectLst>
                  <a:outerShdw blurRad="38100" dist="25400" dir="5400000" algn="ctr" rotWithShape="0">
                    <a:srgbClr val="6E747A">
                      <a:alpha val="43000"/>
                    </a:srgbClr>
                  </a:outerShdw>
                </a:effectLst>
              </a:rPr>
              <a:t>1.</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
        <p:nvSpPr>
          <p:cNvPr id="8" name="Dikdörtgen 7"/>
          <p:cNvSpPr/>
          <p:nvPr/>
        </p:nvSpPr>
        <p:spPr>
          <a:xfrm>
            <a:off x="4615777" y="1590512"/>
            <a:ext cx="710451" cy="923330"/>
          </a:xfrm>
          <a:prstGeom prst="rect">
            <a:avLst/>
          </a:prstGeom>
          <a:noFill/>
        </p:spPr>
        <p:txBody>
          <a:bodyPr wrap="none" lIns="91440" tIns="45720" rIns="91440" bIns="45720">
            <a:spAutoFit/>
          </a:bodyPr>
          <a:lstStyle/>
          <a:p>
            <a:pPr algn="ctr"/>
            <a:r>
              <a:rPr lang="tr-TR" sz="5400" dirty="0">
                <a:ln w="0"/>
                <a:solidFill>
                  <a:schemeClr val="accent1"/>
                </a:solidFill>
                <a:effectLst>
                  <a:outerShdw blurRad="38100" dist="25400" dir="5400000" algn="ctr" rotWithShape="0">
                    <a:srgbClr val="6E747A">
                      <a:alpha val="43000"/>
                    </a:srgbClr>
                  </a:outerShdw>
                </a:effectLst>
              </a:rPr>
              <a:t>2</a:t>
            </a:r>
            <a:r>
              <a:rPr lang="tr-TR" sz="5400" dirty="0" smtClean="0">
                <a:ln w="0"/>
                <a:solidFill>
                  <a:schemeClr val="accent1"/>
                </a:solidFill>
                <a:effectLst>
                  <a:outerShdw blurRad="38100" dist="25400" dir="5400000" algn="ctr" rotWithShape="0">
                    <a:srgbClr val="6E747A">
                      <a:alpha val="43000"/>
                    </a:srgbClr>
                  </a:outerShdw>
                </a:effectLst>
              </a:rPr>
              <a:t>.</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241438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2974" y="551793"/>
            <a:ext cx="7887695" cy="508040"/>
          </a:xfrm>
        </p:spPr>
        <p:txBody>
          <a:bodyPr/>
          <a:lstStyle/>
          <a:p>
            <a:r>
              <a:rPr lang="tr-TR" dirty="0" smtClean="0"/>
              <a:t>Kiralama ve Satın Alma Kararları</a:t>
            </a:r>
            <a:endParaRPr lang="tr-TR" dirty="0"/>
          </a:p>
        </p:txBody>
      </p:sp>
      <p:sp>
        <p:nvSpPr>
          <p:cNvPr id="3" name="Dikdörtgen 2"/>
          <p:cNvSpPr/>
          <p:nvPr/>
        </p:nvSpPr>
        <p:spPr>
          <a:xfrm>
            <a:off x="575275" y="2061386"/>
            <a:ext cx="710451" cy="923330"/>
          </a:xfrm>
          <a:prstGeom prst="rect">
            <a:avLst/>
          </a:prstGeom>
          <a:noFill/>
        </p:spPr>
        <p:txBody>
          <a:bodyPr wrap="none" lIns="91440" tIns="45720" rIns="91440" bIns="45720">
            <a:spAutoFit/>
          </a:bodyPr>
          <a:lstStyle/>
          <a:p>
            <a:pPr algn="ctr"/>
            <a:r>
              <a:rPr lang="tr-TR" sz="5400" dirty="0">
                <a:ln w="0"/>
                <a:solidFill>
                  <a:schemeClr val="accent1"/>
                </a:solidFill>
                <a:effectLst>
                  <a:outerShdw blurRad="38100" dist="25400" dir="5400000" algn="ctr" rotWithShape="0">
                    <a:srgbClr val="6E747A">
                      <a:alpha val="43000"/>
                    </a:srgbClr>
                  </a:outerShdw>
                </a:effectLst>
              </a:rPr>
              <a:t>3</a:t>
            </a:r>
            <a:r>
              <a:rPr lang="tr-TR" sz="5400" dirty="0" smtClean="0">
                <a:ln w="0"/>
                <a:solidFill>
                  <a:schemeClr val="accent1"/>
                </a:solidFill>
                <a:effectLst>
                  <a:outerShdw blurRad="38100" dist="25400" dir="5400000" algn="ctr" rotWithShape="0">
                    <a:srgbClr val="6E747A">
                      <a:alpha val="43000"/>
                    </a:srgbClr>
                  </a:outerShdw>
                </a:effectLst>
              </a:rPr>
              <a:t>.</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
        <p:nvSpPr>
          <p:cNvPr id="8" name="Dikdörtgen 7"/>
          <p:cNvSpPr/>
          <p:nvPr/>
        </p:nvSpPr>
        <p:spPr>
          <a:xfrm>
            <a:off x="482974" y="4627944"/>
            <a:ext cx="710451" cy="923330"/>
          </a:xfrm>
          <a:prstGeom prst="rect">
            <a:avLst/>
          </a:prstGeom>
          <a:noFill/>
        </p:spPr>
        <p:txBody>
          <a:bodyPr wrap="none" lIns="91440" tIns="45720" rIns="91440" bIns="45720">
            <a:spAutoFit/>
          </a:bodyPr>
          <a:lstStyle/>
          <a:p>
            <a:pPr algn="ctr"/>
            <a:r>
              <a:rPr lang="tr-TR" sz="5400" dirty="0" smtClean="0">
                <a:ln w="0"/>
                <a:solidFill>
                  <a:schemeClr val="accent1"/>
                </a:solidFill>
                <a:effectLst>
                  <a:outerShdw blurRad="38100" dist="25400" dir="5400000" algn="ctr" rotWithShape="0">
                    <a:srgbClr val="6E747A">
                      <a:alpha val="43000"/>
                    </a:srgbClr>
                  </a:outerShdw>
                </a:effectLst>
              </a:rPr>
              <a:t>4.</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pic>
        <p:nvPicPr>
          <p:cNvPr id="4098" name="Picture 2" descr="http://www.basarmevzuat.com/dergi/2004-05/a/03_files/image003.gif"/>
          <p:cNvPicPr>
            <a:picLocks noChangeAspect="1" noChangeArrowheads="1"/>
          </p:cNvPicPr>
          <p:nvPr/>
        </p:nvPicPr>
        <p:blipFill rotWithShape="1">
          <a:blip r:embed="rId2">
            <a:extLst>
              <a:ext uri="{28A0092B-C50C-407E-A947-70E740481C1C}">
                <a14:useLocalDpi xmlns:a14="http://schemas.microsoft.com/office/drawing/2010/main" val="0"/>
              </a:ext>
            </a:extLst>
          </a:blip>
          <a:srcRect r="40361"/>
          <a:stretch/>
        </p:blipFill>
        <p:spPr bwMode="auto">
          <a:xfrm>
            <a:off x="1208687" y="2029284"/>
            <a:ext cx="3029931" cy="92197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basarmevzuat.com/dergi/2004-05/a/03_files/image004.gif"/>
          <p:cNvPicPr>
            <a:picLocks noChangeAspect="1" noChangeArrowheads="1"/>
          </p:cNvPicPr>
          <p:nvPr/>
        </p:nvPicPr>
        <p:blipFill rotWithShape="1">
          <a:blip r:embed="rId3">
            <a:extLst>
              <a:ext uri="{28A0092B-C50C-407E-A947-70E740481C1C}">
                <a14:useLocalDpi xmlns:a14="http://schemas.microsoft.com/office/drawing/2010/main" val="0"/>
              </a:ext>
            </a:extLst>
          </a:blip>
          <a:srcRect t="32565" r="18100"/>
          <a:stretch/>
        </p:blipFill>
        <p:spPr bwMode="auto">
          <a:xfrm>
            <a:off x="1078633" y="4716935"/>
            <a:ext cx="4096810" cy="731520"/>
          </a:xfrm>
          <a:prstGeom prst="rect">
            <a:avLst/>
          </a:prstGeom>
          <a:noFill/>
          <a:ln w="12700">
            <a:solidFill>
              <a:schemeClr val="accent1"/>
            </a:solidFill>
          </a:ln>
          <a:extLst>
            <a:ext uri="{909E8E84-426E-40DD-AFC4-6F175D3DCCD1}">
              <a14:hiddenFill xmlns:a14="http://schemas.microsoft.com/office/drawing/2010/main">
                <a:solidFill>
                  <a:srgbClr val="FFFFFF"/>
                </a:solidFill>
              </a14:hiddenFill>
            </a:ext>
          </a:extLst>
        </p:spPr>
      </p:pic>
      <p:graphicFrame>
        <p:nvGraphicFramePr>
          <p:cNvPr id="6" name="Tablo 5"/>
          <p:cNvGraphicFramePr>
            <a:graphicFrameLocks noGrp="1"/>
          </p:cNvGraphicFramePr>
          <p:nvPr>
            <p:extLst>
              <p:ext uri="{D42A27DB-BD31-4B8C-83A1-F6EECF244321}">
                <p14:modId xmlns:p14="http://schemas.microsoft.com/office/powerpoint/2010/main" val="3223826962"/>
              </p:ext>
            </p:extLst>
          </p:nvPr>
        </p:nvGraphicFramePr>
        <p:xfrm>
          <a:off x="4393614" y="1520822"/>
          <a:ext cx="3847148" cy="2194560"/>
        </p:xfrm>
        <a:graphic>
          <a:graphicData uri="http://schemas.openxmlformats.org/drawingml/2006/table">
            <a:tbl>
              <a:tblPr/>
              <a:tblGrid>
                <a:gridCol w="376238">
                  <a:extLst>
                    <a:ext uri="{9D8B030D-6E8A-4147-A177-3AD203B41FA5}">
                      <a16:colId xmlns:a16="http://schemas.microsoft.com/office/drawing/2014/main" val="2986237891"/>
                    </a:ext>
                  </a:extLst>
                </a:gridCol>
                <a:gridCol w="3470910">
                  <a:extLst>
                    <a:ext uri="{9D8B030D-6E8A-4147-A177-3AD203B41FA5}">
                      <a16:colId xmlns:a16="http://schemas.microsoft.com/office/drawing/2014/main" val="2806158841"/>
                    </a:ext>
                  </a:extLst>
                </a:gridCol>
              </a:tblGrid>
              <a:tr h="0">
                <a:tc>
                  <a:txBody>
                    <a:bodyPr/>
                    <a:lstStyle/>
                    <a:p>
                      <a:pPr algn="r">
                        <a:spcAft>
                          <a:spcPts val="0"/>
                        </a:spcAft>
                      </a:pPr>
                      <a:r>
                        <a:rPr lang="tr-TR" sz="1600" b="1">
                          <a:effectLst/>
                          <a:latin typeface="+mj-lt"/>
                        </a:rPr>
                        <a:t>BS:</a:t>
                      </a:r>
                      <a:endParaRPr lang="tr-TR" sz="1600">
                        <a:effectLst/>
                        <a:latin typeface="+mj-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j-lt"/>
                        </a:rPr>
                        <a:t>Banka kredisiyle satın alma,</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380402597"/>
                  </a:ext>
                </a:extLst>
              </a:tr>
              <a:tr h="0">
                <a:tc>
                  <a:txBody>
                    <a:bodyPr/>
                    <a:lstStyle/>
                    <a:p>
                      <a:pPr algn="r">
                        <a:spcAft>
                          <a:spcPts val="0"/>
                        </a:spcAft>
                      </a:pPr>
                      <a:r>
                        <a:rPr lang="tr-TR" sz="1600" b="1">
                          <a:effectLst/>
                          <a:latin typeface="+mj-lt"/>
                        </a:rPr>
                        <a:t>B</a:t>
                      </a:r>
                      <a:r>
                        <a:rPr lang="tr-TR" sz="1600" b="1" baseline="-25000">
                          <a:effectLst/>
                          <a:latin typeface="+mj-lt"/>
                        </a:rPr>
                        <a:t>VÖ</a:t>
                      </a:r>
                      <a:r>
                        <a:rPr lang="tr-TR" sz="1600" b="1">
                          <a:effectLst/>
                          <a:latin typeface="+mj-lt"/>
                        </a:rPr>
                        <a:t>:</a:t>
                      </a:r>
                      <a:endParaRPr lang="tr-TR" sz="1600">
                        <a:effectLst/>
                        <a:latin typeface="+mj-lt"/>
                      </a:endParaRPr>
                    </a:p>
                  </a:txBody>
                  <a:tcPr marL="33338" marR="33338" marT="0" marB="0">
                    <a:lnL>
                      <a:noFill/>
                    </a:lnL>
                    <a:lnR>
                      <a:noFill/>
                    </a:lnR>
                    <a:lnT>
                      <a:noFill/>
                    </a:lnT>
                    <a:lnB>
                      <a:noFill/>
                    </a:lnB>
                    <a:solidFill>
                      <a:srgbClr val="CCCCCC"/>
                    </a:solidFill>
                  </a:tcPr>
                </a:tc>
                <a:tc>
                  <a:txBody>
                    <a:bodyPr/>
                    <a:lstStyle/>
                    <a:p>
                      <a:pPr marL="396240" indent="-396240">
                        <a:spcAft>
                          <a:spcPts val="0"/>
                        </a:spcAft>
                      </a:pPr>
                      <a:r>
                        <a:rPr lang="tr-TR" sz="1600">
                          <a:effectLst/>
                          <a:latin typeface="+mj-lt"/>
                        </a:rPr>
                        <a:t>Banka kredisi ile Satın alma halinde vergi öncesi nakit çıkışı (ana para + faiz + sigorta bedeli + nakliye gideri),</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467205059"/>
                  </a:ext>
                </a:extLst>
              </a:tr>
              <a:tr h="0">
                <a:tc>
                  <a:txBody>
                    <a:bodyPr/>
                    <a:lstStyle/>
                    <a:p>
                      <a:pPr algn="r">
                        <a:spcAft>
                          <a:spcPts val="0"/>
                        </a:spcAft>
                      </a:pPr>
                      <a:r>
                        <a:rPr lang="tr-TR" sz="1600" b="1">
                          <a:effectLst/>
                          <a:latin typeface="+mj-lt"/>
                        </a:rPr>
                        <a:t>N</a:t>
                      </a:r>
                      <a:r>
                        <a:rPr lang="tr-TR" sz="1600" b="1" baseline="-25000">
                          <a:effectLst/>
                          <a:latin typeface="+mj-lt"/>
                        </a:rPr>
                        <a:t>VG</a:t>
                      </a:r>
                      <a:r>
                        <a:rPr lang="tr-TR" sz="1600" b="1">
                          <a:effectLst/>
                          <a:latin typeface="+mj-lt"/>
                        </a:rPr>
                        <a:t>:</a:t>
                      </a:r>
                      <a:endParaRPr lang="tr-TR" sz="1600">
                        <a:effectLst/>
                        <a:latin typeface="+mj-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j-lt"/>
                        </a:rPr>
                        <a:t>Vergiden düşülecek gider (sigorta bedeli + nakliye gideri + amortisman),</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3899221704"/>
                  </a:ext>
                </a:extLst>
              </a:tr>
              <a:tr h="0">
                <a:tc>
                  <a:txBody>
                    <a:bodyPr/>
                    <a:lstStyle/>
                    <a:p>
                      <a:pPr algn="r">
                        <a:spcAft>
                          <a:spcPts val="0"/>
                        </a:spcAft>
                      </a:pPr>
                      <a:r>
                        <a:rPr lang="tr-TR" sz="1600" b="1" i="1">
                          <a:effectLst/>
                          <a:latin typeface="+mj-lt"/>
                        </a:rPr>
                        <a:t>T</a:t>
                      </a:r>
                      <a:r>
                        <a:rPr lang="tr-TR" sz="1600" b="1">
                          <a:effectLst/>
                          <a:latin typeface="+mj-lt"/>
                        </a:rPr>
                        <a:t>:</a:t>
                      </a:r>
                      <a:endParaRPr lang="tr-TR" sz="1600">
                        <a:effectLst/>
                        <a:latin typeface="+mj-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a:effectLst/>
                          <a:latin typeface="+mj-lt"/>
                        </a:rPr>
                        <a:t>Vergi oranı,</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661535446"/>
                  </a:ext>
                </a:extLst>
              </a:tr>
              <a:tr h="0">
                <a:tc>
                  <a:txBody>
                    <a:bodyPr/>
                    <a:lstStyle/>
                    <a:p>
                      <a:pPr algn="r">
                        <a:spcAft>
                          <a:spcPts val="0"/>
                        </a:spcAft>
                      </a:pPr>
                      <a:r>
                        <a:rPr lang="tr-TR" sz="1600" b="1" i="1">
                          <a:effectLst/>
                          <a:latin typeface="+mj-lt"/>
                        </a:rPr>
                        <a:t>i</a:t>
                      </a:r>
                      <a:r>
                        <a:rPr lang="tr-TR" sz="1600" b="1">
                          <a:effectLst/>
                          <a:latin typeface="+mj-lt"/>
                        </a:rPr>
                        <a:t>:</a:t>
                      </a:r>
                      <a:endParaRPr lang="tr-TR" sz="1600">
                        <a:effectLst/>
                        <a:latin typeface="+mj-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a:effectLst/>
                          <a:latin typeface="+mj-lt"/>
                        </a:rPr>
                        <a:t>İskonto oranı,</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2083735468"/>
                  </a:ext>
                </a:extLst>
              </a:tr>
              <a:tr h="0">
                <a:tc>
                  <a:txBody>
                    <a:bodyPr/>
                    <a:lstStyle/>
                    <a:p>
                      <a:pPr algn="r">
                        <a:spcAft>
                          <a:spcPts val="0"/>
                        </a:spcAft>
                      </a:pPr>
                      <a:r>
                        <a:rPr lang="tr-TR" sz="1600" b="1" i="1">
                          <a:effectLst/>
                          <a:latin typeface="+mj-lt"/>
                        </a:rPr>
                        <a:t>n</a:t>
                      </a:r>
                      <a:r>
                        <a:rPr lang="tr-TR" sz="1600" b="1">
                          <a:effectLst/>
                          <a:latin typeface="+mj-lt"/>
                        </a:rPr>
                        <a:t>:</a:t>
                      </a:r>
                      <a:endParaRPr lang="tr-TR" sz="1600">
                        <a:effectLst/>
                        <a:latin typeface="+mj-lt"/>
                      </a:endParaRPr>
                    </a:p>
                  </a:txBody>
                  <a:tcPr marL="33338" marR="33338" marT="0" marB="0">
                    <a:lnL>
                      <a:noFill/>
                    </a:lnL>
                    <a:lnR>
                      <a:noFill/>
                    </a:lnR>
                    <a:lnT>
                      <a:noFill/>
                    </a:lnT>
                    <a:lnB>
                      <a:noFill/>
                    </a:lnB>
                    <a:solidFill>
                      <a:srgbClr val="CCCCCC"/>
                    </a:solidFill>
                  </a:tcPr>
                </a:tc>
                <a:tc>
                  <a:txBody>
                    <a:bodyPr/>
                    <a:lstStyle/>
                    <a:p>
                      <a:pPr>
                        <a:spcAft>
                          <a:spcPts val="0"/>
                        </a:spcAft>
                      </a:pPr>
                      <a:r>
                        <a:rPr lang="tr-TR" sz="1600" dirty="0">
                          <a:effectLst/>
                          <a:latin typeface="+mj-lt"/>
                        </a:rPr>
                        <a:t>Dönem.</a:t>
                      </a:r>
                    </a:p>
                  </a:txBody>
                  <a:tcPr marL="33338" marR="33338" marT="0" marB="0">
                    <a:lnL>
                      <a:noFill/>
                    </a:lnL>
                    <a:lnR>
                      <a:noFill/>
                    </a:lnR>
                    <a:lnT>
                      <a:noFill/>
                    </a:lnT>
                    <a:lnB>
                      <a:noFill/>
                    </a:lnB>
                    <a:solidFill>
                      <a:srgbClr val="CCCCCC"/>
                    </a:solidFill>
                  </a:tcPr>
                </a:tc>
                <a:extLst>
                  <a:ext uri="{0D108BD9-81ED-4DB2-BD59-A6C34878D82A}">
                    <a16:rowId xmlns:a16="http://schemas.microsoft.com/office/drawing/2014/main" val="1314698145"/>
                  </a:ext>
                </a:extLst>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617388534"/>
              </p:ext>
            </p:extLst>
          </p:nvPr>
        </p:nvGraphicFramePr>
        <p:xfrm>
          <a:off x="5175442" y="4716935"/>
          <a:ext cx="3847147" cy="731520"/>
        </p:xfrm>
        <a:graphic>
          <a:graphicData uri="http://schemas.openxmlformats.org/drawingml/2006/table">
            <a:tbl>
              <a:tblPr>
                <a:tableStyleId>{3C2FFA5D-87B4-456A-9821-1D502468CF0F}</a:tableStyleId>
              </a:tblPr>
              <a:tblGrid>
                <a:gridCol w="524084">
                  <a:extLst>
                    <a:ext uri="{9D8B030D-6E8A-4147-A177-3AD203B41FA5}">
                      <a16:colId xmlns:a16="http://schemas.microsoft.com/office/drawing/2014/main" val="2639377426"/>
                    </a:ext>
                  </a:extLst>
                </a:gridCol>
                <a:gridCol w="3323063">
                  <a:extLst>
                    <a:ext uri="{9D8B030D-6E8A-4147-A177-3AD203B41FA5}">
                      <a16:colId xmlns:a16="http://schemas.microsoft.com/office/drawing/2014/main" val="2727375545"/>
                    </a:ext>
                  </a:extLst>
                </a:gridCol>
              </a:tblGrid>
              <a:tr h="679789">
                <a:tc>
                  <a:txBody>
                    <a:bodyPr/>
                    <a:lstStyle/>
                    <a:p>
                      <a:pPr algn="ctr">
                        <a:spcAft>
                          <a:spcPts val="0"/>
                        </a:spcAft>
                      </a:pPr>
                      <a:r>
                        <a:rPr lang="tr-TR" sz="1600" b="1" dirty="0">
                          <a:effectLst/>
                        </a:rPr>
                        <a:t>KNA</a:t>
                      </a:r>
                      <a:r>
                        <a:rPr lang="tr-TR" sz="1600" dirty="0">
                          <a:effectLst/>
                        </a:rPr>
                        <a:t>:</a:t>
                      </a:r>
                      <a:endParaRPr lang="tr-TR" sz="1600" dirty="0">
                        <a:effectLst/>
                        <a:latin typeface="+mj-lt"/>
                      </a:endParaRPr>
                    </a:p>
                  </a:txBody>
                  <a:tcPr marL="33338" marR="33338" marT="0" marB="0" anchor="ctr"/>
                </a:tc>
                <a:tc>
                  <a:txBody>
                    <a:bodyPr/>
                    <a:lstStyle/>
                    <a:p>
                      <a:pPr algn="just">
                        <a:spcAft>
                          <a:spcPts val="0"/>
                        </a:spcAft>
                      </a:pPr>
                      <a:r>
                        <a:rPr lang="tr-TR" sz="1600" dirty="0">
                          <a:effectLst/>
                        </a:rPr>
                        <a:t>Kiralamanın Net </a:t>
                      </a:r>
                      <a:r>
                        <a:rPr lang="tr-TR" sz="1600" dirty="0" smtClean="0">
                          <a:effectLst/>
                        </a:rPr>
                        <a:t>Avantajı (Sonucun</a:t>
                      </a:r>
                      <a:r>
                        <a:rPr lang="tr-TR" sz="1600" baseline="0" dirty="0" smtClean="0">
                          <a:effectLst/>
                        </a:rPr>
                        <a:t> negatif olması durumunda Kiralamanın Net Dezavantajı)</a:t>
                      </a:r>
                      <a:endParaRPr lang="tr-TR" sz="1600" b="1" dirty="0">
                        <a:solidFill>
                          <a:srgbClr val="000000"/>
                        </a:solidFill>
                        <a:effectLst/>
                        <a:latin typeface="+mj-lt"/>
                      </a:endParaRPr>
                    </a:p>
                  </a:txBody>
                  <a:tcPr marL="33338" marR="33338" marT="0" marB="0"/>
                </a:tc>
                <a:extLst>
                  <a:ext uri="{0D108BD9-81ED-4DB2-BD59-A6C34878D82A}">
                    <a16:rowId xmlns:a16="http://schemas.microsoft.com/office/drawing/2014/main" val="487982866"/>
                  </a:ext>
                </a:extLst>
              </a:tr>
            </a:tbl>
          </a:graphicData>
        </a:graphic>
      </p:graphicFrame>
    </p:spTree>
    <p:extLst>
      <p:ext uri="{BB962C8B-B14F-4D97-AF65-F5344CB8AC3E}">
        <p14:creationId xmlns:p14="http://schemas.microsoft.com/office/powerpoint/2010/main" val="3591305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1076" y="520261"/>
            <a:ext cx="8028261" cy="483815"/>
          </a:xfrm>
        </p:spPr>
        <p:txBody>
          <a:bodyPr/>
          <a:lstStyle/>
          <a:p>
            <a:r>
              <a:rPr lang="tr-TR" dirty="0" smtClean="0"/>
              <a:t>Talep Analizi</a:t>
            </a:r>
            <a:endParaRPr lang="tr-TR" dirty="0"/>
          </a:p>
        </p:txBody>
      </p:sp>
      <p:sp>
        <p:nvSpPr>
          <p:cNvPr id="3" name="İçerik Yer Tutucusu 2"/>
          <p:cNvSpPr>
            <a:spLocks noGrp="1"/>
          </p:cNvSpPr>
          <p:nvPr>
            <p:ph idx="1"/>
          </p:nvPr>
        </p:nvSpPr>
        <p:spPr>
          <a:xfrm>
            <a:off x="394139" y="1213946"/>
            <a:ext cx="7902370" cy="4763108"/>
          </a:xfrm>
        </p:spPr>
        <p:txBody>
          <a:bodyPr>
            <a:normAutofit/>
          </a:bodyPr>
          <a:lstStyle/>
          <a:p>
            <a:pPr marL="0" indent="0" algn="just">
              <a:buNone/>
            </a:pPr>
            <a:r>
              <a:rPr lang="tr-TR" b="1" dirty="0">
                <a:cs typeface="Times New Roman" panose="02020603050405020304" pitchFamily="18" charset="0"/>
              </a:rPr>
              <a:t>Talep Kanunu</a:t>
            </a:r>
            <a:endParaRPr lang="tr-TR" dirty="0">
              <a:cs typeface="Times New Roman" panose="02020603050405020304" pitchFamily="18" charset="0"/>
            </a:endParaRPr>
          </a:p>
          <a:p>
            <a:pPr algn="just"/>
            <a:r>
              <a:rPr lang="tr-TR" dirty="0">
                <a:cs typeface="Times New Roman" panose="02020603050405020304" pitchFamily="18" charset="0"/>
              </a:rPr>
              <a:t>Bir malın bir miktarını elde etmek için ödenen para miktarı demek olan fiyat artınca diğer şartlar sabit iken (ceteris paribus), tüketicinin satın almak istediği ve satın alma gücüne sahip olduğu mal miktarı azalır. </a:t>
            </a:r>
            <a:endParaRPr lang="tr-TR" dirty="0" smtClean="0">
              <a:cs typeface="Times New Roman" panose="02020603050405020304" pitchFamily="18" charset="0"/>
            </a:endParaRPr>
          </a:p>
          <a:p>
            <a:pPr algn="just"/>
            <a:r>
              <a:rPr lang="tr-TR" dirty="0" smtClean="0">
                <a:cs typeface="Times New Roman" panose="02020603050405020304" pitchFamily="18" charset="0"/>
              </a:rPr>
              <a:t>Bir </a:t>
            </a:r>
            <a:r>
              <a:rPr lang="tr-TR" dirty="0">
                <a:cs typeface="Times New Roman" panose="02020603050405020304" pitchFamily="18" charset="0"/>
              </a:rPr>
              <a:t>malın fiyatı arttıkça talep edilen miktarı azalır, fiyatı azaldıkça talep edilen miktarı artmaktadır. Bu ilişki </a:t>
            </a:r>
            <a:r>
              <a:rPr lang="tr-TR" b="1" dirty="0">
                <a:cs typeface="Times New Roman" panose="02020603050405020304" pitchFamily="18" charset="0"/>
              </a:rPr>
              <a:t>Talep Kanunu </a:t>
            </a:r>
            <a:r>
              <a:rPr lang="tr-TR" dirty="0">
                <a:cs typeface="Times New Roman" panose="02020603050405020304" pitchFamily="18" charset="0"/>
              </a:rPr>
              <a:t>olarak adlandırılır.</a:t>
            </a:r>
          </a:p>
          <a:p>
            <a:pPr marL="0" indent="0" algn="just">
              <a:buNone/>
            </a:pPr>
            <a:endParaRPr lang="tr-TR" dirty="0">
              <a:cs typeface="Times New Roman" panose="02020603050405020304" pitchFamily="18" charset="0"/>
            </a:endParaRPr>
          </a:p>
          <a:p>
            <a:pPr algn="just"/>
            <a:endParaRPr lang="tr-TR" dirty="0">
              <a:cs typeface="Times New Roman" panose="02020603050405020304" pitchFamily="18" charset="0"/>
            </a:endParaRPr>
          </a:p>
          <a:p>
            <a:pPr algn="just"/>
            <a:endParaRPr lang="tr-TR" dirty="0">
              <a:cs typeface="Times New Roman" panose="02020603050405020304" pitchFamily="18" charset="0"/>
            </a:endParaRPr>
          </a:p>
          <a:p>
            <a:pPr marL="0" indent="0" algn="just">
              <a:buNone/>
            </a:pPr>
            <a:endParaRPr lang="tr-TR" dirty="0">
              <a:cs typeface="Times New Roman" panose="02020603050405020304" pitchFamily="18" charset="0"/>
            </a:endParaRPr>
          </a:p>
          <a:p>
            <a:pPr marL="0" indent="0">
              <a:buNone/>
            </a:pPr>
            <a:endParaRPr lang="tr-TR" dirty="0"/>
          </a:p>
        </p:txBody>
      </p:sp>
      <p:grpSp>
        <p:nvGrpSpPr>
          <p:cNvPr id="4" name="Grup 3"/>
          <p:cNvGrpSpPr/>
          <p:nvPr/>
        </p:nvGrpSpPr>
        <p:grpSpPr>
          <a:xfrm>
            <a:off x="1547149" y="3547242"/>
            <a:ext cx="5824772" cy="2396560"/>
            <a:chOff x="3062176" y="4529469"/>
            <a:chExt cx="5810057" cy="1977657"/>
          </a:xfrm>
        </p:grpSpPr>
        <p:sp>
          <p:nvSpPr>
            <p:cNvPr id="5" name="Aşağı Ok 4"/>
            <p:cNvSpPr/>
            <p:nvPr/>
          </p:nvSpPr>
          <p:spPr>
            <a:xfrm rot="10800000">
              <a:off x="3062176" y="4529469"/>
              <a:ext cx="1477925" cy="1977656"/>
            </a:xfrm>
            <a:prstGeom prst="downArrow">
              <a:avLst/>
            </a:prstGeom>
            <a:solidFill>
              <a:schemeClr val="accent1">
                <a:lumMod val="40000"/>
                <a:lumOff val="60000"/>
              </a:schemeClr>
            </a:solidFill>
            <a:ln>
              <a:no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tr-TR"/>
            </a:p>
          </p:txBody>
        </p:sp>
        <p:sp>
          <p:nvSpPr>
            <p:cNvPr id="6" name="Aşağı Ok 5"/>
            <p:cNvSpPr/>
            <p:nvPr/>
          </p:nvSpPr>
          <p:spPr>
            <a:xfrm>
              <a:off x="4431819" y="4529469"/>
              <a:ext cx="1370197" cy="1977657"/>
            </a:xfrm>
            <a:prstGeom prst="downArrow">
              <a:avLst/>
            </a:prstGeom>
            <a:solidFill>
              <a:srgbClr val="0070C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endParaRPr lang="tr-TR" b="1">
                <a:ln/>
                <a:solidFill>
                  <a:schemeClr val="accent3"/>
                </a:solidFill>
              </a:endParaRPr>
            </a:p>
          </p:txBody>
        </p:sp>
        <p:sp>
          <p:nvSpPr>
            <p:cNvPr id="7" name="Aşağı Ok 6"/>
            <p:cNvSpPr/>
            <p:nvPr/>
          </p:nvSpPr>
          <p:spPr>
            <a:xfrm>
              <a:off x="6095551" y="4529469"/>
              <a:ext cx="1370197" cy="1977657"/>
            </a:xfrm>
            <a:prstGeom prst="downArrow">
              <a:avLst/>
            </a:prstGeom>
            <a:solidFill>
              <a:srgbClr val="0070C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
          <p:nvSpPr>
            <p:cNvPr id="8" name="Aşağı Ok 7"/>
            <p:cNvSpPr/>
            <p:nvPr/>
          </p:nvSpPr>
          <p:spPr>
            <a:xfrm rot="10800000">
              <a:off x="7394308" y="4529469"/>
              <a:ext cx="1477925" cy="1977656"/>
            </a:xfrm>
            <a:prstGeom prst="downArrow">
              <a:avLst/>
            </a:prstGeom>
            <a:solidFill>
              <a:schemeClr val="accent1">
                <a:lumMod val="40000"/>
                <a:lumOff val="6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a:p>
          </p:txBody>
        </p:sp>
        <p:sp>
          <p:nvSpPr>
            <p:cNvPr id="9" name="Metin kutusu 8"/>
            <p:cNvSpPr txBox="1"/>
            <p:nvPr/>
          </p:nvSpPr>
          <p:spPr>
            <a:xfrm>
              <a:off x="3372806" y="4869336"/>
              <a:ext cx="850605" cy="954107"/>
            </a:xfrm>
            <a:prstGeom prst="rect">
              <a:avLst/>
            </a:prstGeom>
            <a:noFill/>
          </p:spPr>
          <p:txBody>
            <a:bodyPr wrap="square" rtlCol="0">
              <a:spAutoFit/>
            </a:bodyPr>
            <a:lstStyle/>
            <a:p>
              <a:pPr algn="ctr"/>
              <a:r>
                <a:rPr lang="tr-TR" sz="1400" b="1" dirty="0" smtClean="0"/>
                <a:t>Malın fiyatı arttıkça…</a:t>
              </a:r>
              <a:endParaRPr lang="tr-TR" sz="1400" b="1" dirty="0"/>
            </a:p>
          </p:txBody>
        </p:sp>
        <p:sp>
          <p:nvSpPr>
            <p:cNvPr id="10" name="Metin kutusu 9"/>
            <p:cNvSpPr txBox="1"/>
            <p:nvPr/>
          </p:nvSpPr>
          <p:spPr>
            <a:xfrm>
              <a:off x="7677447" y="4869335"/>
              <a:ext cx="850605" cy="954107"/>
            </a:xfrm>
            <a:prstGeom prst="rect">
              <a:avLst/>
            </a:prstGeom>
            <a:noFill/>
          </p:spPr>
          <p:txBody>
            <a:bodyPr wrap="square" rtlCol="0">
              <a:spAutoFit/>
            </a:bodyPr>
            <a:lstStyle/>
            <a:p>
              <a:pPr algn="ctr"/>
              <a:r>
                <a:rPr lang="tr-TR" sz="1400" b="1" dirty="0"/>
                <a:t>…talep edilen miktar </a:t>
              </a:r>
              <a:r>
                <a:rPr lang="tr-TR" sz="1400" b="1" dirty="0" smtClean="0"/>
                <a:t>artar</a:t>
              </a:r>
              <a:r>
                <a:rPr lang="tr-TR" sz="1400" b="1" dirty="0"/>
                <a:t>.</a:t>
              </a:r>
            </a:p>
          </p:txBody>
        </p:sp>
        <p:sp>
          <p:nvSpPr>
            <p:cNvPr id="11" name="Metin kutusu 10"/>
            <p:cNvSpPr txBox="1"/>
            <p:nvPr/>
          </p:nvSpPr>
          <p:spPr>
            <a:xfrm>
              <a:off x="4701454" y="5378544"/>
              <a:ext cx="850605" cy="954107"/>
            </a:xfrm>
            <a:prstGeom prst="rect">
              <a:avLst/>
            </a:prstGeom>
            <a:noFill/>
          </p:spPr>
          <p:txBody>
            <a:bodyPr wrap="square" rtlCol="0">
              <a:spAutoFit/>
            </a:bodyPr>
            <a:lstStyle/>
            <a:p>
              <a:pPr algn="ctr"/>
              <a:r>
                <a:rPr lang="tr-TR" sz="1400" b="1" dirty="0" smtClean="0"/>
                <a:t>…talep edilen miktar azalır.</a:t>
              </a:r>
              <a:endParaRPr lang="tr-TR" sz="1400" b="1" dirty="0"/>
            </a:p>
          </p:txBody>
        </p:sp>
        <p:sp>
          <p:nvSpPr>
            <p:cNvPr id="12" name="Metin kutusu 11"/>
            <p:cNvSpPr txBox="1"/>
            <p:nvPr/>
          </p:nvSpPr>
          <p:spPr>
            <a:xfrm>
              <a:off x="6315292" y="5378544"/>
              <a:ext cx="973166" cy="943628"/>
            </a:xfrm>
            <a:prstGeom prst="rect">
              <a:avLst/>
            </a:prstGeom>
            <a:noFill/>
          </p:spPr>
          <p:txBody>
            <a:bodyPr wrap="square" rtlCol="0">
              <a:spAutoFit/>
            </a:bodyPr>
            <a:lstStyle/>
            <a:p>
              <a:pPr algn="ctr"/>
              <a:r>
                <a:rPr lang="tr-TR" sz="1400" b="1" dirty="0"/>
                <a:t>Malın </a:t>
              </a:r>
              <a:endParaRPr lang="tr-TR" sz="1400" b="1" dirty="0" smtClean="0"/>
            </a:p>
            <a:p>
              <a:pPr algn="ctr"/>
              <a:r>
                <a:rPr lang="tr-TR" sz="1400" b="1" dirty="0" smtClean="0"/>
                <a:t>fiyatı azaldıkça</a:t>
              </a:r>
              <a:r>
                <a:rPr lang="tr-TR" sz="1400" b="1" dirty="0"/>
                <a:t>…</a:t>
              </a:r>
            </a:p>
          </p:txBody>
        </p:sp>
      </p:grpSp>
    </p:spTree>
    <p:extLst>
      <p:ext uri="{BB962C8B-B14F-4D97-AF65-F5344CB8AC3E}">
        <p14:creationId xmlns:p14="http://schemas.microsoft.com/office/powerpoint/2010/main" val="37504782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13377</TotalTime>
  <Words>1370</Words>
  <Application>Microsoft Office PowerPoint</Application>
  <PresentationFormat>Ekran Gösterisi (4:3)</PresentationFormat>
  <Paragraphs>146</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Times New Roman</vt:lpstr>
      <vt:lpstr>Wingdings</vt:lpstr>
      <vt:lpstr>ekonomi</vt:lpstr>
      <vt:lpstr>1_Rics</vt:lpstr>
      <vt:lpstr>h.t.</vt:lpstr>
      <vt:lpstr>PowerPoint Sunusu</vt:lpstr>
      <vt:lpstr>Kiralama ve Satın Alma Kararları</vt:lpstr>
      <vt:lpstr>Kiralama ve Satın Alma Kararları</vt:lpstr>
      <vt:lpstr>Kiralama ve Satın Alma Kararları</vt:lpstr>
      <vt:lpstr>Kiralama ve Satın Alma Kararları</vt:lpstr>
      <vt:lpstr>Kiralama ve Satın Alma Kararları</vt:lpstr>
      <vt:lpstr>Kiralama ve Satın Alma Kararları</vt:lpstr>
      <vt:lpstr>Kiralama ve Satın Alma Kararları</vt:lpstr>
      <vt:lpstr>Talep Analizi</vt:lpstr>
      <vt:lpstr>Talep Analizi</vt:lpstr>
      <vt:lpstr>Talep Analizi</vt:lpstr>
      <vt:lpstr>Talep Analizi</vt:lpstr>
      <vt:lpstr>Arz Analizi</vt:lpstr>
      <vt:lpstr>Arz Analizi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726</cp:revision>
  <cp:lastPrinted>2016-10-24T07:53:35Z</cp:lastPrinted>
  <dcterms:created xsi:type="dcterms:W3CDTF">2016-09-18T09:35:24Z</dcterms:created>
  <dcterms:modified xsi:type="dcterms:W3CDTF">2020-02-13T13:14:15Z</dcterms:modified>
</cp:coreProperties>
</file>