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0" d="100"/>
          <a:sy n="60" d="100"/>
        </p:scale>
        <p:origin x="-196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406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959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849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857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5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78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661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696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038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4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813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1E3D8C-AF71-2646-AADA-C735D885E414}" type="datetimeFigureOut">
              <a:rPr lang="en-US" smtClean="0"/>
              <a:t>5.07.18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50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000" b="1" dirty="0" smtClean="0">
                <a:latin typeface="Calibri"/>
                <a:cs typeface="Calibri"/>
              </a:rPr>
              <a:t>SIVI ELEKTROLİT DENGESİ</a:t>
            </a:r>
            <a:endParaRPr lang="en-US" sz="4000" b="1" dirty="0">
              <a:latin typeface="Calibri"/>
              <a:cs typeface="Calibri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Prof. Dr.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Emel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EMREGÜL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Ankara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Üniversitesi</a:t>
            </a:r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Kimya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Bölümü</a:t>
            </a:r>
            <a:endParaRPr lang="en-US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3225" y="719031"/>
            <a:ext cx="663515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smtClean="0"/>
              <a:t>KİM 455 KLİNİK BİYOKİMYA </a:t>
            </a:r>
            <a:endParaRPr lang="en-US" sz="44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39910" y="502162"/>
            <a:ext cx="1236579" cy="1236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902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tr-TR" dirty="0" smtClean="0">
                <a:solidFill>
                  <a:srgbClr val="000000"/>
                </a:solidFill>
                <a:latin typeface="Calibri"/>
                <a:cs typeface="Calibri"/>
              </a:rPr>
              <a:t>Su</a:t>
            </a: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, </a:t>
            </a:r>
            <a:r>
              <a:rPr lang="tr-TR" dirty="0" err="1">
                <a:solidFill>
                  <a:srgbClr val="000000"/>
                </a:solidFill>
                <a:latin typeface="Calibri"/>
                <a:cs typeface="Calibri"/>
              </a:rPr>
              <a:t>makromoleküllerin</a:t>
            </a: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 yapı taşıdır. Hidrojen köprüleriyle su molekülüne bağlanan </a:t>
            </a:r>
            <a:r>
              <a:rPr lang="tr-TR" dirty="0" err="1">
                <a:solidFill>
                  <a:srgbClr val="000000"/>
                </a:solidFill>
                <a:latin typeface="Calibri"/>
                <a:cs typeface="Calibri"/>
              </a:rPr>
              <a:t>polisakkarit</a:t>
            </a: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, protein, nükleik asitler gibi kompleks </a:t>
            </a:r>
            <a:r>
              <a:rPr lang="tr-TR" dirty="0" err="1">
                <a:solidFill>
                  <a:srgbClr val="000000"/>
                </a:solidFill>
                <a:latin typeface="Calibri"/>
                <a:cs typeface="Calibri"/>
              </a:rPr>
              <a:t>makromoleküller</a:t>
            </a: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, suyu düzenli bir şekilde tutma yeteneğine sahiptirler. </a:t>
            </a:r>
          </a:p>
          <a:p>
            <a:pPr marL="0" indent="0" algn="ctr">
              <a:buNone/>
            </a:pPr>
            <a:r>
              <a:rPr lang="tr-TR" dirty="0" smtClean="0">
                <a:solidFill>
                  <a:srgbClr val="000000"/>
                </a:solidFill>
                <a:latin typeface="Calibri"/>
                <a:cs typeface="Calibri"/>
              </a:rPr>
              <a:t>Su</a:t>
            </a: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, küçük moleküllü maddeler için iyi bir çözücüdür. Organizmada birçok </a:t>
            </a:r>
            <a:r>
              <a:rPr lang="tr-TR" dirty="0" err="1">
                <a:solidFill>
                  <a:srgbClr val="000000"/>
                </a:solidFill>
                <a:latin typeface="Calibri"/>
                <a:cs typeface="Calibri"/>
              </a:rPr>
              <a:t>substrat</a:t>
            </a: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, suda çözünmüş olarak bulunur, birçok metabolizma olayı sulu ortamda gerçekleşir ve metabolizma olayları sonucunda oluşan birçok artık ürün suda çözünmüş olarak atılır. </a:t>
            </a:r>
          </a:p>
          <a:p>
            <a:pPr marL="0" indent="0" algn="ctr">
              <a:buNone/>
            </a:pPr>
            <a:endParaRPr lang="en-US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381097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tr-TR" dirty="0" smtClean="0"/>
              <a:t>Su</a:t>
            </a:r>
            <a:r>
              <a:rPr lang="tr-TR" dirty="0"/>
              <a:t>, iyi bir </a:t>
            </a:r>
            <a:r>
              <a:rPr lang="tr-TR" dirty="0" err="1"/>
              <a:t>substrattır</a:t>
            </a:r>
            <a:r>
              <a:rPr lang="tr-TR" dirty="0"/>
              <a:t>. Su, metabolizmanın birçok tepkimesine katılır; </a:t>
            </a:r>
            <a:r>
              <a:rPr lang="tr-TR" dirty="0" err="1"/>
              <a:t>hidrolaz</a:t>
            </a:r>
            <a:r>
              <a:rPr lang="tr-TR" dirty="0"/>
              <a:t> ve </a:t>
            </a:r>
            <a:r>
              <a:rPr lang="tr-TR" dirty="0" err="1"/>
              <a:t>hidrataz</a:t>
            </a:r>
            <a:r>
              <a:rPr lang="tr-TR" dirty="0"/>
              <a:t> grubu enzimler, </a:t>
            </a:r>
            <a:r>
              <a:rPr lang="tr-TR" dirty="0" err="1"/>
              <a:t>kosubstrat</a:t>
            </a:r>
            <a:r>
              <a:rPr lang="tr-TR" dirty="0"/>
              <a:t> olarak suya gereksinim gösterirler; </a:t>
            </a:r>
            <a:r>
              <a:rPr lang="tr-TR" dirty="0" err="1"/>
              <a:t>oksidazlar</a:t>
            </a:r>
            <a:r>
              <a:rPr lang="tr-TR" dirty="0"/>
              <a:t> ve solunum enzimleri, tepkime ürünü olarak su oluştururlar. </a:t>
            </a:r>
            <a:endParaRPr lang="tr-TR" dirty="0" smtClean="0"/>
          </a:p>
          <a:p>
            <a:pPr marL="0" indent="0" algn="ctr">
              <a:buNone/>
            </a:pPr>
            <a:r>
              <a:rPr lang="tr-TR" dirty="0"/>
              <a:t>Su, iyi bir ısı düzenleyicisidir. Organizmadan küçük miktarda su çıkması, büyük oranda ısı kaybına neden olur; terlemenin vücudu soğutucu etkisi bundan dolayıdır. </a:t>
            </a:r>
            <a:endParaRPr lang="tr-TR" dirty="0" smtClean="0"/>
          </a:p>
          <a:p>
            <a:pPr marL="0" indent="0" algn="ctr">
              <a:buNone/>
            </a:pPr>
            <a:r>
              <a:rPr lang="tr-TR" dirty="0"/>
              <a:t>Su, bir kayganlaştırıcı olarak işlev görür. Hareketli organların çevrelerinde veya aralarındaki boşluklarda bulunan su, bunların hareketini </a:t>
            </a:r>
            <a:r>
              <a:rPr lang="tr-TR" dirty="0" smtClean="0"/>
              <a:t>kolaylaştırmaktadır.</a:t>
            </a:r>
            <a:endParaRPr lang="tr-TR" dirty="0"/>
          </a:p>
          <a:p>
            <a:pPr marL="0" indent="0" algn="ctr">
              <a:buNone/>
            </a:pPr>
            <a:endParaRPr lang="tr-TR" dirty="0"/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20943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Transsellüler</a:t>
            </a:r>
            <a:r>
              <a:rPr lang="en-US" dirty="0" smtClean="0"/>
              <a:t> </a:t>
            </a:r>
            <a:r>
              <a:rPr lang="en-US" dirty="0" err="1" smtClean="0"/>
              <a:t>Sıvılar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tr-TR" dirty="0" err="1">
                <a:solidFill>
                  <a:srgbClr val="000000"/>
                </a:solidFill>
                <a:latin typeface="Calibri"/>
                <a:cs typeface="Calibri"/>
              </a:rPr>
              <a:t>Transsellüler</a:t>
            </a: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 sıvılar, hücrelerin transport aktivitesi sonucu oluşan sıvılardır</a:t>
            </a:r>
            <a:r>
              <a:rPr lang="tr-TR" dirty="0" smtClean="0">
                <a:solidFill>
                  <a:srgbClr val="000000"/>
                </a:solidFill>
                <a:latin typeface="Calibri"/>
                <a:cs typeface="Calibri"/>
              </a:rPr>
              <a:t>.</a:t>
            </a:r>
            <a:endParaRPr lang="tr-TR" dirty="0">
              <a:solidFill>
                <a:srgbClr val="000000"/>
              </a:solidFill>
              <a:latin typeface="Calibri"/>
              <a:cs typeface="Calibri"/>
            </a:endParaRPr>
          </a:p>
          <a:p>
            <a:pPr marL="0" indent="0" algn="just">
              <a:buNone/>
            </a:pPr>
            <a:endParaRPr lang="tr-TR" dirty="0">
              <a:solidFill>
                <a:srgbClr val="000000"/>
              </a:solidFill>
              <a:latin typeface="Calibri"/>
              <a:cs typeface="Calibri"/>
            </a:endParaRPr>
          </a:p>
          <a:p>
            <a:pPr algn="just">
              <a:buClr>
                <a:srgbClr val="FF3399"/>
              </a:buClr>
            </a:pP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Tükürük bezlerinde, </a:t>
            </a:r>
          </a:p>
          <a:p>
            <a:pPr algn="just">
              <a:buClr>
                <a:srgbClr val="FF3399"/>
              </a:buClr>
            </a:pP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pankreasta, karaciğerde ve</a:t>
            </a:r>
          </a:p>
          <a:p>
            <a:pPr algn="just">
              <a:buClr>
                <a:srgbClr val="FF3399"/>
              </a:buClr>
            </a:pP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safra yollarında, </a:t>
            </a:r>
          </a:p>
          <a:p>
            <a:pPr algn="just">
              <a:buClr>
                <a:srgbClr val="FF3399"/>
              </a:buClr>
            </a:pPr>
            <a:r>
              <a:rPr lang="tr-TR" dirty="0" err="1">
                <a:solidFill>
                  <a:srgbClr val="000000"/>
                </a:solidFill>
                <a:latin typeface="Calibri"/>
                <a:cs typeface="Calibri"/>
              </a:rPr>
              <a:t>tiroid</a:t>
            </a: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tr-TR" dirty="0" err="1">
                <a:solidFill>
                  <a:srgbClr val="000000"/>
                </a:solidFill>
                <a:latin typeface="Calibri"/>
                <a:cs typeface="Calibri"/>
              </a:rPr>
              <a:t>folliküllerinde</a:t>
            </a: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, </a:t>
            </a:r>
          </a:p>
          <a:p>
            <a:pPr algn="just">
              <a:buClr>
                <a:srgbClr val="FF3399"/>
              </a:buClr>
            </a:pPr>
            <a:r>
              <a:rPr lang="tr-TR" dirty="0" err="1">
                <a:solidFill>
                  <a:srgbClr val="000000"/>
                </a:solidFill>
                <a:latin typeface="Calibri"/>
                <a:cs typeface="Calibri"/>
              </a:rPr>
              <a:t>gonadlarda</a:t>
            </a: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, </a:t>
            </a:r>
          </a:p>
          <a:p>
            <a:pPr algn="just">
              <a:buClr>
                <a:srgbClr val="FF3399"/>
              </a:buClr>
            </a:pP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böbreklerde, </a:t>
            </a:r>
          </a:p>
          <a:p>
            <a:pPr algn="just">
              <a:buClr>
                <a:srgbClr val="FF3399"/>
              </a:buClr>
            </a:pPr>
            <a:r>
              <a:rPr lang="tr-TR" dirty="0" err="1">
                <a:solidFill>
                  <a:srgbClr val="000000"/>
                </a:solidFill>
                <a:latin typeface="Calibri"/>
                <a:cs typeface="Calibri"/>
              </a:rPr>
              <a:t>gastrointestinal</a:t>
            </a: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 kanalda, </a:t>
            </a:r>
          </a:p>
          <a:p>
            <a:pPr algn="just">
              <a:buClr>
                <a:srgbClr val="FF3399"/>
              </a:buClr>
            </a:pP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eklemlerde, </a:t>
            </a:r>
          </a:p>
          <a:p>
            <a:pPr algn="just">
              <a:buClr>
                <a:srgbClr val="FF3399"/>
              </a:buClr>
            </a:pP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göz içinde, </a:t>
            </a:r>
          </a:p>
          <a:p>
            <a:pPr algn="just">
              <a:buClr>
                <a:srgbClr val="FF3399"/>
              </a:buClr>
            </a:pP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deride, </a:t>
            </a:r>
          </a:p>
          <a:p>
            <a:pPr algn="just">
              <a:buClr>
                <a:srgbClr val="FF3399"/>
              </a:buClr>
            </a:pPr>
            <a:r>
              <a:rPr lang="tr-TR" dirty="0" err="1">
                <a:solidFill>
                  <a:srgbClr val="000000"/>
                </a:solidFill>
                <a:latin typeface="Calibri"/>
                <a:cs typeface="Calibri"/>
              </a:rPr>
              <a:t>müköz</a:t>
            </a: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tr-TR" dirty="0" err="1">
                <a:solidFill>
                  <a:srgbClr val="000000"/>
                </a:solidFill>
                <a:latin typeface="Calibri"/>
                <a:cs typeface="Calibri"/>
              </a:rPr>
              <a:t>membranlarda</a:t>
            </a: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 bulunan sıvılar ve </a:t>
            </a:r>
          </a:p>
          <a:p>
            <a:pPr algn="just">
              <a:buClr>
                <a:srgbClr val="FF3399"/>
              </a:buClr>
            </a:pP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beyin-omurilik sıvısı (BOS, </a:t>
            </a:r>
            <a:r>
              <a:rPr lang="tr-TR" dirty="0" err="1">
                <a:solidFill>
                  <a:srgbClr val="000000"/>
                </a:solidFill>
                <a:latin typeface="Calibri"/>
                <a:cs typeface="Calibri"/>
              </a:rPr>
              <a:t>serebrospinal</a:t>
            </a:r>
            <a:r>
              <a:rPr lang="tr-TR" dirty="0">
                <a:solidFill>
                  <a:srgbClr val="000000"/>
                </a:solidFill>
                <a:latin typeface="Calibri"/>
                <a:cs typeface="Calibri"/>
              </a:rPr>
              <a:t> sıvı</a:t>
            </a:r>
            <a:r>
              <a:rPr lang="tr-TR" dirty="0" smtClean="0">
                <a:solidFill>
                  <a:srgbClr val="000000"/>
                </a:solidFill>
                <a:latin typeface="Calibri"/>
                <a:cs typeface="Calibri"/>
              </a:rPr>
              <a:t>)</a:t>
            </a:r>
            <a:endParaRPr lang="tr-TR" dirty="0">
              <a:solidFill>
                <a:srgbClr val="000000"/>
              </a:solidFill>
              <a:latin typeface="Calibri"/>
              <a:cs typeface="Calibri"/>
            </a:endParaRP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94777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tr-TR" dirty="0" smtClean="0">
                <a:solidFill>
                  <a:srgbClr val="000000"/>
                </a:solidFill>
              </a:rPr>
              <a:t>Su Atılmasında Kontrol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buFont typeface="Arial" pitchFamily="34" charset="0"/>
              <a:buChar char="•"/>
            </a:pPr>
            <a:r>
              <a:rPr lang="tr-TR" dirty="0" err="1" smtClean="0">
                <a:solidFill>
                  <a:srgbClr val="000000"/>
                </a:solidFill>
              </a:rPr>
              <a:t>Antidiüretik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>
                <a:solidFill>
                  <a:srgbClr val="000000"/>
                </a:solidFill>
              </a:rPr>
              <a:t>hormon (ADH, </a:t>
            </a:r>
            <a:r>
              <a:rPr lang="tr-TR" dirty="0" err="1">
                <a:solidFill>
                  <a:srgbClr val="000000"/>
                </a:solidFill>
              </a:rPr>
              <a:t>vazopressin</a:t>
            </a:r>
            <a:r>
              <a:rPr lang="tr-TR" dirty="0">
                <a:solidFill>
                  <a:srgbClr val="000000"/>
                </a:solidFill>
              </a:rPr>
              <a:t>) tarafından düzenlenir. </a:t>
            </a:r>
          </a:p>
          <a:p>
            <a:pPr algn="just">
              <a:buFont typeface="Arial" pitchFamily="34" charset="0"/>
              <a:buChar char="•"/>
            </a:pPr>
            <a:r>
              <a:rPr lang="tr-TR" dirty="0">
                <a:solidFill>
                  <a:srgbClr val="000000"/>
                </a:solidFill>
              </a:rPr>
              <a:t>Dolaşım volümünün azalması veya plazma </a:t>
            </a:r>
            <a:r>
              <a:rPr lang="tr-TR" dirty="0" err="1">
                <a:solidFill>
                  <a:srgbClr val="000000"/>
                </a:solidFill>
              </a:rPr>
              <a:t>ozmolalitesinin</a:t>
            </a:r>
            <a:r>
              <a:rPr lang="tr-TR" dirty="0">
                <a:solidFill>
                  <a:srgbClr val="000000"/>
                </a:solidFill>
              </a:rPr>
              <a:t> artması, ADH salgılanmasını uyarır. </a:t>
            </a:r>
          </a:p>
          <a:p>
            <a:pPr algn="just">
              <a:buFont typeface="Arial" pitchFamily="34" charset="0"/>
              <a:buChar char="•"/>
            </a:pPr>
            <a:r>
              <a:rPr lang="tr-TR" dirty="0">
                <a:solidFill>
                  <a:srgbClr val="000000"/>
                </a:solidFill>
              </a:rPr>
              <a:t>Plazma </a:t>
            </a:r>
            <a:r>
              <a:rPr lang="tr-TR" dirty="0" err="1">
                <a:solidFill>
                  <a:srgbClr val="000000"/>
                </a:solidFill>
              </a:rPr>
              <a:t>ozmolalitesinde</a:t>
            </a:r>
            <a:r>
              <a:rPr lang="tr-TR" dirty="0">
                <a:solidFill>
                  <a:srgbClr val="000000"/>
                </a:solidFill>
              </a:rPr>
              <a:t> bir artış, </a:t>
            </a:r>
            <a:r>
              <a:rPr lang="tr-TR" dirty="0" err="1">
                <a:solidFill>
                  <a:srgbClr val="000000"/>
                </a:solidFill>
              </a:rPr>
              <a:t>hipotalamusun</a:t>
            </a:r>
            <a:r>
              <a:rPr lang="tr-TR" dirty="0">
                <a:solidFill>
                  <a:srgbClr val="000000"/>
                </a:solidFill>
              </a:rPr>
              <a:t> </a:t>
            </a:r>
            <a:r>
              <a:rPr lang="tr-TR" dirty="0" err="1">
                <a:solidFill>
                  <a:srgbClr val="000000"/>
                </a:solidFill>
              </a:rPr>
              <a:t>ozmoreseptörleri</a:t>
            </a:r>
            <a:r>
              <a:rPr lang="tr-TR" dirty="0">
                <a:solidFill>
                  <a:srgbClr val="000000"/>
                </a:solidFill>
              </a:rPr>
              <a:t> tarafından algılanır ve ADH üretimi ve salgısı artar. ADH da </a:t>
            </a:r>
            <a:r>
              <a:rPr lang="tr-TR" dirty="0" err="1">
                <a:solidFill>
                  <a:srgbClr val="000000"/>
                </a:solidFill>
              </a:rPr>
              <a:t>renal</a:t>
            </a:r>
            <a:r>
              <a:rPr lang="tr-TR" dirty="0">
                <a:solidFill>
                  <a:srgbClr val="000000"/>
                </a:solidFill>
              </a:rPr>
              <a:t> </a:t>
            </a:r>
            <a:r>
              <a:rPr lang="tr-TR" dirty="0" err="1">
                <a:solidFill>
                  <a:srgbClr val="000000"/>
                </a:solidFill>
              </a:rPr>
              <a:t>tubulusların</a:t>
            </a:r>
            <a:r>
              <a:rPr lang="tr-TR" dirty="0">
                <a:solidFill>
                  <a:srgbClr val="000000"/>
                </a:solidFill>
              </a:rPr>
              <a:t> </a:t>
            </a:r>
            <a:r>
              <a:rPr lang="tr-TR" dirty="0" err="1">
                <a:solidFill>
                  <a:srgbClr val="000000"/>
                </a:solidFill>
              </a:rPr>
              <a:t>hücrelerindenden</a:t>
            </a:r>
            <a:r>
              <a:rPr lang="tr-TR" dirty="0">
                <a:solidFill>
                  <a:srgbClr val="000000"/>
                </a:solidFill>
              </a:rPr>
              <a:t> suyun geri emilimini artırarak su atılımını önler. </a:t>
            </a:r>
          </a:p>
          <a:p>
            <a:pPr algn="just">
              <a:buFont typeface="Arial" pitchFamily="34" charset="0"/>
              <a:buChar char="•"/>
            </a:pPr>
            <a:r>
              <a:rPr lang="tr-TR" dirty="0">
                <a:solidFill>
                  <a:srgbClr val="000000"/>
                </a:solidFill>
              </a:rPr>
              <a:t>Su alınımı yetersiz olduğunda, vücut sıvılarının </a:t>
            </a:r>
            <a:r>
              <a:rPr lang="tr-TR" dirty="0" err="1">
                <a:solidFill>
                  <a:srgbClr val="000000"/>
                </a:solidFill>
              </a:rPr>
              <a:t>ozmotik</a:t>
            </a:r>
            <a:r>
              <a:rPr lang="tr-TR" dirty="0">
                <a:solidFill>
                  <a:srgbClr val="000000"/>
                </a:solidFill>
              </a:rPr>
              <a:t> basıncı artar, ADH salgısının uyarılması sonucu böbreklerden az miktarda ve yoğunluğu fazla (</a:t>
            </a:r>
            <a:r>
              <a:rPr lang="tr-TR" dirty="0" err="1">
                <a:solidFill>
                  <a:srgbClr val="000000"/>
                </a:solidFill>
              </a:rPr>
              <a:t>hipertonik</a:t>
            </a:r>
            <a:r>
              <a:rPr lang="tr-TR" dirty="0">
                <a:solidFill>
                  <a:srgbClr val="000000"/>
                </a:solidFill>
              </a:rPr>
              <a:t>) idrar çıkarılır. Fazla miktarda su alınmasında ise, vücut sıvılarının </a:t>
            </a:r>
            <a:r>
              <a:rPr lang="tr-TR" dirty="0" err="1">
                <a:solidFill>
                  <a:srgbClr val="000000"/>
                </a:solidFill>
              </a:rPr>
              <a:t>ozmotik</a:t>
            </a:r>
            <a:r>
              <a:rPr lang="tr-TR" dirty="0">
                <a:solidFill>
                  <a:srgbClr val="000000"/>
                </a:solidFill>
              </a:rPr>
              <a:t> basıncı azalır, ADH salıverilişinin bastırılması sonucu böbreklerden bol miktarda ve yoğunluğu az (</a:t>
            </a:r>
            <a:r>
              <a:rPr lang="tr-TR" dirty="0" err="1">
                <a:solidFill>
                  <a:srgbClr val="000000"/>
                </a:solidFill>
              </a:rPr>
              <a:t>hipotonik</a:t>
            </a:r>
            <a:r>
              <a:rPr lang="tr-TR" dirty="0">
                <a:solidFill>
                  <a:srgbClr val="000000"/>
                </a:solidFill>
              </a:rPr>
              <a:t>) idrar çıkarılır. </a:t>
            </a:r>
            <a:r>
              <a:rPr lang="tr-TR" dirty="0" err="1">
                <a:solidFill>
                  <a:srgbClr val="000000"/>
                </a:solidFill>
              </a:rPr>
              <a:t>ADH’un</a:t>
            </a:r>
            <a:r>
              <a:rPr lang="tr-TR" dirty="0">
                <a:solidFill>
                  <a:srgbClr val="000000"/>
                </a:solidFill>
              </a:rPr>
              <a:t> devamlı yetersizliği, veya böbreklerin </a:t>
            </a:r>
            <a:r>
              <a:rPr lang="tr-TR" dirty="0" err="1">
                <a:solidFill>
                  <a:srgbClr val="000000"/>
                </a:solidFill>
              </a:rPr>
              <a:t>ADH’a</a:t>
            </a:r>
            <a:r>
              <a:rPr lang="tr-TR" dirty="0">
                <a:solidFill>
                  <a:srgbClr val="000000"/>
                </a:solidFill>
              </a:rPr>
              <a:t> yanıt vermemesi, </a:t>
            </a:r>
            <a:r>
              <a:rPr lang="tr-TR" dirty="0" err="1">
                <a:solidFill>
                  <a:srgbClr val="000000"/>
                </a:solidFill>
              </a:rPr>
              <a:t>diyabetes</a:t>
            </a:r>
            <a:r>
              <a:rPr lang="tr-TR" dirty="0">
                <a:solidFill>
                  <a:srgbClr val="000000"/>
                </a:solidFill>
              </a:rPr>
              <a:t> </a:t>
            </a:r>
            <a:r>
              <a:rPr lang="tr-TR" dirty="0" err="1">
                <a:solidFill>
                  <a:srgbClr val="000000"/>
                </a:solidFill>
              </a:rPr>
              <a:t>insipitus</a:t>
            </a:r>
            <a:r>
              <a:rPr lang="tr-TR" dirty="0">
                <a:solidFill>
                  <a:srgbClr val="000000"/>
                </a:solidFill>
              </a:rPr>
              <a:t> (şekersiz şeker hastalığı) denen klinik tabloya yol açar .</a:t>
            </a:r>
          </a:p>
          <a:p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89807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tr-TR" sz="3200" dirty="0" err="1" smtClean="0">
                <a:solidFill>
                  <a:srgbClr val="000000"/>
                </a:solidFill>
              </a:rPr>
              <a:t>Ekstrasellüler</a:t>
            </a:r>
            <a:r>
              <a:rPr lang="tr-TR" sz="3200" dirty="0" smtClean="0">
                <a:solidFill>
                  <a:srgbClr val="000000"/>
                </a:solidFill>
              </a:rPr>
              <a:t> Sıvı Volümünün Düzenlenmesi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endParaRPr lang="tr-TR" dirty="0">
              <a:solidFill>
                <a:srgbClr val="000000"/>
              </a:solidFill>
            </a:endParaRPr>
          </a:p>
          <a:p>
            <a:pPr algn="just">
              <a:buFont typeface="Wingdings" pitchFamily="2" charset="2"/>
              <a:buChar char="v"/>
            </a:pPr>
            <a:r>
              <a:rPr lang="tr-TR" dirty="0">
                <a:solidFill>
                  <a:srgbClr val="000000"/>
                </a:solidFill>
              </a:rPr>
              <a:t>Bu sıvı bölüğünün </a:t>
            </a:r>
            <a:r>
              <a:rPr lang="tr-TR" dirty="0" err="1">
                <a:solidFill>
                  <a:srgbClr val="000000"/>
                </a:solidFill>
              </a:rPr>
              <a:t>volümi</a:t>
            </a:r>
            <a:r>
              <a:rPr lang="tr-TR" dirty="0">
                <a:solidFill>
                  <a:srgbClr val="000000"/>
                </a:solidFill>
              </a:rPr>
              <a:t> </a:t>
            </a:r>
            <a:r>
              <a:rPr lang="tr-TR" dirty="0" err="1">
                <a:solidFill>
                  <a:srgbClr val="000000"/>
                </a:solidFill>
              </a:rPr>
              <a:t>Na</a:t>
            </a:r>
            <a:r>
              <a:rPr lang="tr-TR" dirty="0">
                <a:solidFill>
                  <a:srgbClr val="000000"/>
                </a:solidFill>
              </a:rPr>
              <a:t> iyonları ile belirlenir. </a:t>
            </a:r>
            <a:r>
              <a:rPr lang="tr-TR" dirty="0" err="1">
                <a:solidFill>
                  <a:srgbClr val="000000"/>
                </a:solidFill>
              </a:rPr>
              <a:t>Ekstrasellüler</a:t>
            </a:r>
            <a:r>
              <a:rPr lang="tr-TR" dirty="0">
                <a:solidFill>
                  <a:srgbClr val="000000"/>
                </a:solidFill>
              </a:rPr>
              <a:t> sıvıda </a:t>
            </a:r>
            <a:r>
              <a:rPr lang="tr-TR" dirty="0" err="1">
                <a:solidFill>
                  <a:srgbClr val="000000"/>
                </a:solidFill>
              </a:rPr>
              <a:t>Na</a:t>
            </a:r>
            <a:r>
              <a:rPr lang="tr-TR" dirty="0">
                <a:solidFill>
                  <a:srgbClr val="000000"/>
                </a:solidFill>
              </a:rPr>
              <a:t> konsantrasyonu arttıkça su tutulumu da artar.</a:t>
            </a:r>
          </a:p>
          <a:p>
            <a:pPr algn="just">
              <a:buFont typeface="Wingdings" pitchFamily="2" charset="2"/>
              <a:buChar char="v"/>
            </a:pPr>
            <a:endParaRPr lang="tr-TR" dirty="0">
              <a:solidFill>
                <a:srgbClr val="000000"/>
              </a:solidFill>
            </a:endParaRPr>
          </a:p>
          <a:p>
            <a:pPr algn="just">
              <a:buFont typeface="Wingdings" pitchFamily="2" charset="2"/>
              <a:buChar char="v"/>
            </a:pPr>
            <a:r>
              <a:rPr lang="tr-TR" dirty="0" err="1">
                <a:solidFill>
                  <a:srgbClr val="000000"/>
                </a:solidFill>
              </a:rPr>
              <a:t>Ekstrasellüler</a:t>
            </a:r>
            <a:r>
              <a:rPr lang="tr-TR" dirty="0">
                <a:solidFill>
                  <a:srgbClr val="000000"/>
                </a:solidFill>
              </a:rPr>
              <a:t> sıvıdaki </a:t>
            </a:r>
            <a:r>
              <a:rPr lang="tr-TR" dirty="0" err="1">
                <a:solidFill>
                  <a:srgbClr val="000000"/>
                </a:solidFill>
              </a:rPr>
              <a:t>Na</a:t>
            </a:r>
            <a:r>
              <a:rPr lang="tr-TR" dirty="0">
                <a:solidFill>
                  <a:srgbClr val="000000"/>
                </a:solidFill>
              </a:rPr>
              <a:t> konsantrasyonu böbreklerden </a:t>
            </a:r>
            <a:r>
              <a:rPr lang="tr-TR" dirty="0" err="1">
                <a:solidFill>
                  <a:srgbClr val="000000"/>
                </a:solidFill>
              </a:rPr>
              <a:t>Na</a:t>
            </a:r>
            <a:r>
              <a:rPr lang="tr-TR" dirty="0">
                <a:solidFill>
                  <a:srgbClr val="000000"/>
                </a:solidFill>
              </a:rPr>
              <a:t> </a:t>
            </a:r>
            <a:r>
              <a:rPr lang="tr-TR" dirty="0" err="1">
                <a:solidFill>
                  <a:srgbClr val="000000"/>
                </a:solidFill>
              </a:rPr>
              <a:t>atılımıının</a:t>
            </a:r>
            <a:r>
              <a:rPr lang="tr-TR" dirty="0">
                <a:solidFill>
                  <a:srgbClr val="000000"/>
                </a:solidFill>
              </a:rPr>
              <a:t> kontrolü le düzenlenir.</a:t>
            </a:r>
          </a:p>
          <a:p>
            <a:pPr algn="just">
              <a:buFont typeface="Wingdings" pitchFamily="2" charset="2"/>
              <a:buChar char="v"/>
            </a:pPr>
            <a:endParaRPr lang="tr-TR" dirty="0">
              <a:solidFill>
                <a:srgbClr val="000000"/>
              </a:solidFill>
            </a:endParaRPr>
          </a:p>
          <a:p>
            <a:pPr algn="just">
              <a:buFont typeface="Wingdings" pitchFamily="2" charset="2"/>
              <a:buChar char="v"/>
            </a:pPr>
            <a:r>
              <a:rPr lang="tr-TR" dirty="0">
                <a:solidFill>
                  <a:srgbClr val="000000"/>
                </a:solidFill>
              </a:rPr>
              <a:t>Böbreklerden sodyum (</a:t>
            </a:r>
            <a:r>
              <a:rPr lang="tr-TR" dirty="0" err="1">
                <a:solidFill>
                  <a:srgbClr val="000000"/>
                </a:solidFill>
              </a:rPr>
              <a:t>Na</a:t>
            </a:r>
            <a:r>
              <a:rPr lang="tr-TR" baseline="30000" dirty="0">
                <a:solidFill>
                  <a:srgbClr val="000000"/>
                </a:solidFill>
              </a:rPr>
              <a:t>+</a:t>
            </a:r>
            <a:r>
              <a:rPr lang="tr-TR" dirty="0">
                <a:solidFill>
                  <a:srgbClr val="000000"/>
                </a:solidFill>
              </a:rPr>
              <a:t>) atılımını kontrol eden çeşitli mekanizmalardan en önemlileri </a:t>
            </a:r>
            <a:r>
              <a:rPr lang="tr-TR" dirty="0" err="1">
                <a:solidFill>
                  <a:srgbClr val="000000"/>
                </a:solidFill>
              </a:rPr>
              <a:t>glomerüler</a:t>
            </a:r>
            <a:r>
              <a:rPr lang="tr-TR" dirty="0">
                <a:solidFill>
                  <a:srgbClr val="000000"/>
                </a:solidFill>
              </a:rPr>
              <a:t> </a:t>
            </a:r>
            <a:r>
              <a:rPr lang="tr-TR" dirty="0" err="1">
                <a:solidFill>
                  <a:srgbClr val="000000"/>
                </a:solidFill>
              </a:rPr>
              <a:t>filtrasyon</a:t>
            </a:r>
            <a:r>
              <a:rPr lang="tr-TR" dirty="0">
                <a:solidFill>
                  <a:srgbClr val="000000"/>
                </a:solidFill>
              </a:rPr>
              <a:t> hızı (GFR) ve renin-</a:t>
            </a:r>
            <a:r>
              <a:rPr lang="tr-TR" dirty="0" err="1">
                <a:solidFill>
                  <a:srgbClr val="000000"/>
                </a:solidFill>
              </a:rPr>
              <a:t>anjiotensin</a:t>
            </a:r>
            <a:r>
              <a:rPr lang="tr-TR" dirty="0">
                <a:solidFill>
                  <a:srgbClr val="000000"/>
                </a:solidFill>
              </a:rPr>
              <a:t>-</a:t>
            </a:r>
            <a:r>
              <a:rPr lang="tr-TR" dirty="0" err="1">
                <a:solidFill>
                  <a:srgbClr val="000000"/>
                </a:solidFill>
              </a:rPr>
              <a:t>aldosteron</a:t>
            </a:r>
            <a:r>
              <a:rPr lang="tr-TR" dirty="0">
                <a:solidFill>
                  <a:srgbClr val="000000"/>
                </a:solidFill>
              </a:rPr>
              <a:t> sistemidir.</a:t>
            </a:r>
          </a:p>
          <a:p>
            <a:pPr marL="0" indent="0">
              <a:buNone/>
            </a:pP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87807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Asidoz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Alkalozlar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tr-TR" dirty="0" smtClean="0">
                <a:latin typeface="Calibri"/>
                <a:cs typeface="Calibri"/>
              </a:rPr>
              <a:t>Kan </a:t>
            </a:r>
            <a:r>
              <a:rPr lang="tr-TR" dirty="0" err="1" smtClean="0">
                <a:latin typeface="Calibri"/>
                <a:cs typeface="Calibri"/>
              </a:rPr>
              <a:t>pH’sının</a:t>
            </a:r>
            <a:r>
              <a:rPr lang="tr-TR" dirty="0" smtClean="0">
                <a:latin typeface="Calibri"/>
                <a:cs typeface="Calibri"/>
              </a:rPr>
              <a:t> fizyolojik değişimi çok dar bir sahada kalır ve yaklaşık 7,35-7,45 arasında değişir. Hafif bozukluklar giderilebilir fakat giderilemezse </a:t>
            </a:r>
            <a:r>
              <a:rPr lang="tr-TR" dirty="0" err="1" smtClean="0">
                <a:latin typeface="Calibri"/>
                <a:cs typeface="Calibri"/>
              </a:rPr>
              <a:t>alkaloz</a:t>
            </a:r>
            <a:r>
              <a:rPr lang="tr-TR" dirty="0" smtClean="0">
                <a:latin typeface="Calibri"/>
                <a:cs typeface="Calibri"/>
              </a:rPr>
              <a:t> veya </a:t>
            </a:r>
            <a:r>
              <a:rPr lang="tr-TR" dirty="0" err="1" smtClean="0">
                <a:latin typeface="Calibri"/>
                <a:cs typeface="Calibri"/>
              </a:rPr>
              <a:t>asidoz</a:t>
            </a:r>
            <a:r>
              <a:rPr lang="tr-TR" dirty="0" smtClean="0">
                <a:latin typeface="Calibri"/>
                <a:cs typeface="Calibri"/>
              </a:rPr>
              <a:t> görülür. </a:t>
            </a:r>
          </a:p>
          <a:p>
            <a:pPr algn="just"/>
            <a:endParaRPr lang="tr-TR" dirty="0" smtClean="0">
              <a:latin typeface="Calibri"/>
              <a:cs typeface="Calibri"/>
            </a:endParaRPr>
          </a:p>
          <a:p>
            <a:pPr algn="just"/>
            <a:r>
              <a:rPr lang="tr-TR" dirty="0" smtClean="0">
                <a:latin typeface="Calibri"/>
                <a:cs typeface="Calibri"/>
              </a:rPr>
              <a:t>Kan </a:t>
            </a:r>
            <a:r>
              <a:rPr lang="tr-TR" dirty="0" err="1" smtClean="0">
                <a:latin typeface="Calibri"/>
                <a:cs typeface="Calibri"/>
              </a:rPr>
              <a:t>pH’sının</a:t>
            </a:r>
            <a:r>
              <a:rPr lang="tr-TR" dirty="0" smtClean="0">
                <a:latin typeface="Calibri"/>
                <a:cs typeface="Calibri"/>
              </a:rPr>
              <a:t> değişim nedenleri çeşitlidir.</a:t>
            </a:r>
          </a:p>
          <a:p>
            <a:pPr lvl="1" algn="just">
              <a:buFont typeface="Wingdings" pitchFamily="2" charset="2"/>
              <a:buChar char="v"/>
            </a:pPr>
            <a:r>
              <a:rPr lang="tr-TR" dirty="0" smtClean="0">
                <a:latin typeface="Calibri"/>
                <a:cs typeface="Calibri"/>
              </a:rPr>
              <a:t>Beslenme</a:t>
            </a:r>
          </a:p>
          <a:p>
            <a:pPr lvl="1" algn="just">
              <a:buFont typeface="Wingdings" pitchFamily="2" charset="2"/>
              <a:buChar char="v"/>
            </a:pPr>
            <a:r>
              <a:rPr lang="tr-TR" dirty="0" smtClean="0">
                <a:latin typeface="Calibri"/>
                <a:cs typeface="Calibri"/>
              </a:rPr>
              <a:t>Sindirim salgıları</a:t>
            </a:r>
          </a:p>
          <a:p>
            <a:pPr lvl="1" algn="just">
              <a:buFont typeface="Wingdings" pitchFamily="2" charset="2"/>
              <a:buChar char="v"/>
            </a:pPr>
            <a:r>
              <a:rPr lang="tr-TR" dirty="0" smtClean="0">
                <a:latin typeface="Calibri"/>
                <a:cs typeface="Calibri"/>
              </a:rPr>
              <a:t>Kusma </a:t>
            </a:r>
          </a:p>
          <a:p>
            <a:pPr lvl="1" algn="just">
              <a:buFont typeface="Wingdings" pitchFamily="2" charset="2"/>
              <a:buChar char="v"/>
            </a:pPr>
            <a:r>
              <a:rPr lang="tr-TR" dirty="0" smtClean="0">
                <a:latin typeface="Calibri"/>
                <a:cs typeface="Calibri"/>
              </a:rPr>
              <a:t>İshal</a:t>
            </a:r>
          </a:p>
          <a:p>
            <a:pPr lvl="1" algn="just">
              <a:buFont typeface="Wingdings" pitchFamily="2" charset="2"/>
              <a:buChar char="v"/>
            </a:pPr>
            <a:r>
              <a:rPr lang="tr-TR" dirty="0" smtClean="0">
                <a:latin typeface="Calibri"/>
                <a:cs typeface="Calibri"/>
              </a:rPr>
              <a:t>Diyabete bağlı keton cisimlerinin oluşumu</a:t>
            </a:r>
          </a:p>
          <a:p>
            <a:pPr algn="just"/>
            <a:endParaRPr lang="tr-TR" dirty="0" smtClean="0">
              <a:latin typeface="Calibri"/>
              <a:cs typeface="Calibri"/>
            </a:endParaRPr>
          </a:p>
          <a:p>
            <a:pPr algn="just"/>
            <a:r>
              <a:rPr lang="tr-TR" dirty="0" smtClean="0">
                <a:latin typeface="Calibri"/>
                <a:cs typeface="Calibri"/>
              </a:rPr>
              <a:t>Düzenleyici mekanizmaların yokluğunda düşük konsantrasyonlardaki asit ya da bazlar esnek olmayan bu asit-baz dengesini bozabilirler. En önemli düzenleyici mekanizmalar tampon sistemleri ve bazı organlardır.</a:t>
            </a:r>
          </a:p>
        </p:txBody>
      </p:sp>
    </p:spTree>
    <p:extLst>
      <p:ext uri="{BB962C8B-B14F-4D97-AF65-F5344CB8AC3E}">
        <p14:creationId xmlns:p14="http://schemas.microsoft.com/office/powerpoint/2010/main" val="8552051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626</TotalTime>
  <Words>492</Words>
  <Application>Microsoft Macintosh PowerPoint</Application>
  <PresentationFormat>On-screen Show (4:3)</PresentationFormat>
  <Paragraphs>51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SIVI ELEKTROLİT DENGESİ</vt:lpstr>
      <vt:lpstr>SU</vt:lpstr>
      <vt:lpstr>SU</vt:lpstr>
      <vt:lpstr>Transsellüler Sıvılar</vt:lpstr>
      <vt:lpstr>Su Atılmasında Kontrol</vt:lpstr>
      <vt:lpstr>Ekstrasellüler Sıvı Volümünün Düzenlenmesi</vt:lpstr>
      <vt:lpstr>Asidoz ve Alkalozlar</vt:lpstr>
    </vt:vector>
  </TitlesOfParts>
  <Company>AU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BİYOKİMYAYA GİRİŞ ve YAŞAMIN MOLEKÜLER ANLAMI ve SU</dc:title>
  <dc:creator>hatice ercan</dc:creator>
  <cp:lastModifiedBy>hatice ercan</cp:lastModifiedBy>
  <cp:revision>21</cp:revision>
  <dcterms:created xsi:type="dcterms:W3CDTF">2018-05-08T12:08:33Z</dcterms:created>
  <dcterms:modified xsi:type="dcterms:W3CDTF">2018-07-05T06:23:36Z</dcterms:modified>
</cp:coreProperties>
</file>