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SIVI ELEKTROLİT DENGESİ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6635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455 KLİNİK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Su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makromoleküllerin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yapı taşıdır. Hidrojen köprüleriyle su molekülüne bağlanan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polisakkarit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, protein, nükleik asitler gibi kompleks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makromoleküller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, suyu düzenli bir şekilde tutma yeteneğine sahiptirler. </a:t>
            </a:r>
          </a:p>
          <a:p>
            <a:pPr marL="0" indent="0" algn="ctr">
              <a:buNone/>
            </a:pP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Su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, küçük moleküllü maddeler için iyi bir çözücüdür. Organizmada birçok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substrat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, suda çözünmüş olarak bulunur, birçok metabolizma olayı sulu ortamda gerçekleşir ve metabolizma olayları sonucunda oluşan birçok artık ürün suda çözünmüş olarak atılır. </a:t>
            </a: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810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tr-TR" dirty="0" smtClean="0"/>
              <a:t>Su</a:t>
            </a:r>
            <a:r>
              <a:rPr lang="tr-TR" dirty="0"/>
              <a:t>, iyi bir </a:t>
            </a:r>
            <a:r>
              <a:rPr lang="tr-TR" dirty="0" err="1"/>
              <a:t>substrattır</a:t>
            </a:r>
            <a:r>
              <a:rPr lang="tr-TR" dirty="0"/>
              <a:t>. Su, metabolizmanın birçok tepkimesine katılır; </a:t>
            </a:r>
            <a:r>
              <a:rPr lang="tr-TR" dirty="0" err="1"/>
              <a:t>hidrolaz</a:t>
            </a:r>
            <a:r>
              <a:rPr lang="tr-TR" dirty="0"/>
              <a:t> ve </a:t>
            </a:r>
            <a:r>
              <a:rPr lang="tr-TR" dirty="0" err="1"/>
              <a:t>hidrataz</a:t>
            </a:r>
            <a:r>
              <a:rPr lang="tr-TR" dirty="0"/>
              <a:t> grubu enzimler, </a:t>
            </a:r>
            <a:r>
              <a:rPr lang="tr-TR" dirty="0" err="1"/>
              <a:t>kosubstrat</a:t>
            </a:r>
            <a:r>
              <a:rPr lang="tr-TR" dirty="0"/>
              <a:t> olarak suya gereksinim gösterirler; </a:t>
            </a:r>
            <a:r>
              <a:rPr lang="tr-TR" dirty="0" err="1"/>
              <a:t>oksidazlar</a:t>
            </a:r>
            <a:r>
              <a:rPr lang="tr-TR" dirty="0"/>
              <a:t> ve solunum enzimleri, tepkime ürünü olarak su oluştururlar.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/>
              <a:t>Su, iyi bir ısı düzenleyicisidir. Organizmadan küçük miktarda su çıkması, büyük oranda ısı kaybına neden olur; terlemenin vücudu soğutucu etkisi bundan dolayıdır.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/>
              <a:t>Su, bir kayganlaştırıcı olarak işlev görür. Hareketli organların çevrelerinde veya aralarındaki boşluklarda bulunan su, bunların hareketini </a:t>
            </a:r>
            <a:r>
              <a:rPr lang="tr-TR" dirty="0" smtClean="0"/>
              <a:t>kolaylaştırmaktadır.</a:t>
            </a: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9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Transsellüler</a:t>
            </a:r>
            <a:r>
              <a:rPr lang="en-US" dirty="0" smtClean="0"/>
              <a:t> </a:t>
            </a:r>
            <a:r>
              <a:rPr lang="en-US" dirty="0" err="1" smtClean="0"/>
              <a:t>Sıvılar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Transsellüler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sıvılar, hücrelerin transport aktivitesi sonucu oluşan sıvılardır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FF3399"/>
              </a:buClr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Tükürük bezlerinde, </a:t>
            </a:r>
          </a:p>
          <a:p>
            <a:pPr algn="just">
              <a:buClr>
                <a:srgbClr val="FF3399"/>
              </a:buClr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pankreasta, karaciğerde ve</a:t>
            </a:r>
          </a:p>
          <a:p>
            <a:pPr algn="just">
              <a:buClr>
                <a:srgbClr val="FF3399"/>
              </a:buClr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safra yollarında, </a:t>
            </a:r>
          </a:p>
          <a:p>
            <a:pPr algn="just">
              <a:buClr>
                <a:srgbClr val="FF3399"/>
              </a:buClr>
            </a:pP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tiroid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folliküllerinde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</a:p>
          <a:p>
            <a:pPr algn="just">
              <a:buClr>
                <a:srgbClr val="FF3399"/>
              </a:buClr>
            </a:pP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gonadlarda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</a:p>
          <a:p>
            <a:pPr algn="just">
              <a:buClr>
                <a:srgbClr val="FF3399"/>
              </a:buClr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böbreklerde, </a:t>
            </a:r>
          </a:p>
          <a:p>
            <a:pPr algn="just">
              <a:buClr>
                <a:srgbClr val="FF3399"/>
              </a:buClr>
            </a:pP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gastrointestinal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kanalda, </a:t>
            </a:r>
          </a:p>
          <a:p>
            <a:pPr algn="just">
              <a:buClr>
                <a:srgbClr val="FF3399"/>
              </a:buClr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eklemlerde, </a:t>
            </a:r>
          </a:p>
          <a:p>
            <a:pPr algn="just">
              <a:buClr>
                <a:srgbClr val="FF3399"/>
              </a:buClr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göz içinde, </a:t>
            </a:r>
          </a:p>
          <a:p>
            <a:pPr algn="just">
              <a:buClr>
                <a:srgbClr val="FF3399"/>
              </a:buClr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deride, </a:t>
            </a:r>
          </a:p>
          <a:p>
            <a:pPr algn="just">
              <a:buClr>
                <a:srgbClr val="FF3399"/>
              </a:buClr>
            </a:pP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müköz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membranlarda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bulunan sıvılar ve </a:t>
            </a:r>
          </a:p>
          <a:p>
            <a:pPr algn="just">
              <a:buClr>
                <a:srgbClr val="FF3399"/>
              </a:buClr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beyin-omurilik sıvısı (BOS,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serebrospinal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sıvı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47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>
                <a:solidFill>
                  <a:srgbClr val="000000"/>
                </a:solidFill>
              </a:rPr>
              <a:t>Su Atılmasında Kontrol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tr-TR" dirty="0" err="1" smtClean="0">
                <a:solidFill>
                  <a:srgbClr val="000000"/>
                </a:solidFill>
              </a:rPr>
              <a:t>Antidiüretik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hormon (ADH, </a:t>
            </a:r>
            <a:r>
              <a:rPr lang="tr-TR" dirty="0" err="1">
                <a:solidFill>
                  <a:srgbClr val="000000"/>
                </a:solidFill>
              </a:rPr>
              <a:t>vazopressin</a:t>
            </a:r>
            <a:r>
              <a:rPr lang="tr-TR" dirty="0">
                <a:solidFill>
                  <a:srgbClr val="000000"/>
                </a:solidFill>
              </a:rPr>
              <a:t>) tarafından düzenlenir. 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rgbClr val="000000"/>
                </a:solidFill>
              </a:rPr>
              <a:t>Dolaşım volümünün azalması veya plazma </a:t>
            </a:r>
            <a:r>
              <a:rPr lang="tr-TR" dirty="0" err="1">
                <a:solidFill>
                  <a:srgbClr val="000000"/>
                </a:solidFill>
              </a:rPr>
              <a:t>ozmolalitesinin</a:t>
            </a:r>
            <a:r>
              <a:rPr lang="tr-TR" dirty="0">
                <a:solidFill>
                  <a:srgbClr val="000000"/>
                </a:solidFill>
              </a:rPr>
              <a:t> artması, ADH salgılanmasını uyarır. 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rgbClr val="000000"/>
                </a:solidFill>
              </a:rPr>
              <a:t>Plazma </a:t>
            </a:r>
            <a:r>
              <a:rPr lang="tr-TR" dirty="0" err="1">
                <a:solidFill>
                  <a:srgbClr val="000000"/>
                </a:solidFill>
              </a:rPr>
              <a:t>ozmolalitesinde</a:t>
            </a:r>
            <a:r>
              <a:rPr lang="tr-TR" dirty="0">
                <a:solidFill>
                  <a:srgbClr val="000000"/>
                </a:solidFill>
              </a:rPr>
              <a:t> bir artış, </a:t>
            </a:r>
            <a:r>
              <a:rPr lang="tr-TR" dirty="0" err="1">
                <a:solidFill>
                  <a:srgbClr val="000000"/>
                </a:solidFill>
              </a:rPr>
              <a:t>hipotalamusun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err="1">
                <a:solidFill>
                  <a:srgbClr val="000000"/>
                </a:solidFill>
              </a:rPr>
              <a:t>ozmoreseptörleri</a:t>
            </a:r>
            <a:r>
              <a:rPr lang="tr-TR" dirty="0">
                <a:solidFill>
                  <a:srgbClr val="000000"/>
                </a:solidFill>
              </a:rPr>
              <a:t> tarafından algılanır ve ADH üretimi ve salgısı artar. ADH da </a:t>
            </a:r>
            <a:r>
              <a:rPr lang="tr-TR" dirty="0" err="1">
                <a:solidFill>
                  <a:srgbClr val="000000"/>
                </a:solidFill>
              </a:rPr>
              <a:t>renal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err="1">
                <a:solidFill>
                  <a:srgbClr val="000000"/>
                </a:solidFill>
              </a:rPr>
              <a:t>tubulusların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err="1">
                <a:solidFill>
                  <a:srgbClr val="000000"/>
                </a:solidFill>
              </a:rPr>
              <a:t>hücrelerindenden</a:t>
            </a:r>
            <a:r>
              <a:rPr lang="tr-TR" dirty="0">
                <a:solidFill>
                  <a:srgbClr val="000000"/>
                </a:solidFill>
              </a:rPr>
              <a:t> suyun geri emilimini artırarak su atılımını önler. 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>
                <a:solidFill>
                  <a:srgbClr val="000000"/>
                </a:solidFill>
              </a:rPr>
              <a:t>Su alınımı yetersiz olduğunda, vücut sıvılarının </a:t>
            </a:r>
            <a:r>
              <a:rPr lang="tr-TR" dirty="0" err="1">
                <a:solidFill>
                  <a:srgbClr val="000000"/>
                </a:solidFill>
              </a:rPr>
              <a:t>ozmotik</a:t>
            </a:r>
            <a:r>
              <a:rPr lang="tr-TR" dirty="0">
                <a:solidFill>
                  <a:srgbClr val="000000"/>
                </a:solidFill>
              </a:rPr>
              <a:t> basıncı artar, ADH salgısının uyarılması sonucu böbreklerden az miktarda ve yoğunluğu fazla (</a:t>
            </a:r>
            <a:r>
              <a:rPr lang="tr-TR" dirty="0" err="1">
                <a:solidFill>
                  <a:srgbClr val="000000"/>
                </a:solidFill>
              </a:rPr>
              <a:t>hipertonik</a:t>
            </a:r>
            <a:r>
              <a:rPr lang="tr-TR" dirty="0">
                <a:solidFill>
                  <a:srgbClr val="000000"/>
                </a:solidFill>
              </a:rPr>
              <a:t>) idrar çıkarılır. Fazla miktarda su alınmasında ise, vücut sıvılarının </a:t>
            </a:r>
            <a:r>
              <a:rPr lang="tr-TR" dirty="0" err="1">
                <a:solidFill>
                  <a:srgbClr val="000000"/>
                </a:solidFill>
              </a:rPr>
              <a:t>ozmotik</a:t>
            </a:r>
            <a:r>
              <a:rPr lang="tr-TR" dirty="0">
                <a:solidFill>
                  <a:srgbClr val="000000"/>
                </a:solidFill>
              </a:rPr>
              <a:t> basıncı azalır, ADH salıverilişinin bastırılması sonucu böbreklerden bol miktarda ve yoğunluğu az (</a:t>
            </a:r>
            <a:r>
              <a:rPr lang="tr-TR" dirty="0" err="1">
                <a:solidFill>
                  <a:srgbClr val="000000"/>
                </a:solidFill>
              </a:rPr>
              <a:t>hipotonik</a:t>
            </a:r>
            <a:r>
              <a:rPr lang="tr-TR" dirty="0">
                <a:solidFill>
                  <a:srgbClr val="000000"/>
                </a:solidFill>
              </a:rPr>
              <a:t>) idrar çıkarılır. </a:t>
            </a:r>
            <a:r>
              <a:rPr lang="tr-TR" dirty="0" err="1">
                <a:solidFill>
                  <a:srgbClr val="000000"/>
                </a:solidFill>
              </a:rPr>
              <a:t>ADH’un</a:t>
            </a:r>
            <a:r>
              <a:rPr lang="tr-TR" dirty="0">
                <a:solidFill>
                  <a:srgbClr val="000000"/>
                </a:solidFill>
              </a:rPr>
              <a:t> devamlı yetersizliği, veya böbreklerin </a:t>
            </a:r>
            <a:r>
              <a:rPr lang="tr-TR" dirty="0" err="1">
                <a:solidFill>
                  <a:srgbClr val="000000"/>
                </a:solidFill>
              </a:rPr>
              <a:t>ADH’a</a:t>
            </a:r>
            <a:r>
              <a:rPr lang="tr-TR" dirty="0">
                <a:solidFill>
                  <a:srgbClr val="000000"/>
                </a:solidFill>
              </a:rPr>
              <a:t> yanıt vermemesi, </a:t>
            </a:r>
            <a:r>
              <a:rPr lang="tr-TR" dirty="0" err="1">
                <a:solidFill>
                  <a:srgbClr val="000000"/>
                </a:solidFill>
              </a:rPr>
              <a:t>diyabetes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err="1">
                <a:solidFill>
                  <a:srgbClr val="000000"/>
                </a:solidFill>
              </a:rPr>
              <a:t>insipitus</a:t>
            </a:r>
            <a:r>
              <a:rPr lang="tr-TR" dirty="0">
                <a:solidFill>
                  <a:srgbClr val="000000"/>
                </a:solidFill>
              </a:rPr>
              <a:t> (şekersiz şeker hastalığı) denen klinik tabloya yol açar .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8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200" dirty="0" err="1" smtClean="0">
                <a:solidFill>
                  <a:srgbClr val="000000"/>
                </a:solidFill>
              </a:rPr>
              <a:t>Ekstrasellüler</a:t>
            </a:r>
            <a:r>
              <a:rPr lang="tr-TR" sz="3200" dirty="0" smtClean="0">
                <a:solidFill>
                  <a:srgbClr val="000000"/>
                </a:solidFill>
              </a:rPr>
              <a:t> Sıvı Volümünün Düzenlenmesi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tr-TR" dirty="0">
              <a:solidFill>
                <a:srgbClr val="00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tr-TR" dirty="0">
                <a:solidFill>
                  <a:srgbClr val="000000"/>
                </a:solidFill>
              </a:rPr>
              <a:t>Bu sıvı bölüğünün </a:t>
            </a:r>
            <a:r>
              <a:rPr lang="tr-TR" dirty="0" err="1">
                <a:solidFill>
                  <a:srgbClr val="000000"/>
                </a:solidFill>
              </a:rPr>
              <a:t>volümi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err="1">
                <a:solidFill>
                  <a:srgbClr val="000000"/>
                </a:solidFill>
              </a:rPr>
              <a:t>Na</a:t>
            </a:r>
            <a:r>
              <a:rPr lang="tr-TR" dirty="0">
                <a:solidFill>
                  <a:srgbClr val="000000"/>
                </a:solidFill>
              </a:rPr>
              <a:t> iyonları ile belirlenir. </a:t>
            </a:r>
            <a:r>
              <a:rPr lang="tr-TR" dirty="0" err="1">
                <a:solidFill>
                  <a:srgbClr val="000000"/>
                </a:solidFill>
              </a:rPr>
              <a:t>Ekstrasellüler</a:t>
            </a:r>
            <a:r>
              <a:rPr lang="tr-TR" dirty="0">
                <a:solidFill>
                  <a:srgbClr val="000000"/>
                </a:solidFill>
              </a:rPr>
              <a:t> sıvıda </a:t>
            </a:r>
            <a:r>
              <a:rPr lang="tr-TR" dirty="0" err="1">
                <a:solidFill>
                  <a:srgbClr val="000000"/>
                </a:solidFill>
              </a:rPr>
              <a:t>Na</a:t>
            </a:r>
            <a:r>
              <a:rPr lang="tr-TR" dirty="0">
                <a:solidFill>
                  <a:srgbClr val="000000"/>
                </a:solidFill>
              </a:rPr>
              <a:t> konsantrasyonu arttıkça su tutulumu da artar.</a:t>
            </a:r>
          </a:p>
          <a:p>
            <a:pPr algn="just">
              <a:buFont typeface="Wingdings" pitchFamily="2" charset="2"/>
              <a:buChar char="v"/>
            </a:pPr>
            <a:endParaRPr lang="tr-TR" dirty="0">
              <a:solidFill>
                <a:srgbClr val="00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tr-TR" dirty="0" err="1">
                <a:solidFill>
                  <a:srgbClr val="000000"/>
                </a:solidFill>
              </a:rPr>
              <a:t>Ekstrasellüler</a:t>
            </a:r>
            <a:r>
              <a:rPr lang="tr-TR" dirty="0">
                <a:solidFill>
                  <a:srgbClr val="000000"/>
                </a:solidFill>
              </a:rPr>
              <a:t> sıvıdaki </a:t>
            </a:r>
            <a:r>
              <a:rPr lang="tr-TR" dirty="0" err="1">
                <a:solidFill>
                  <a:srgbClr val="000000"/>
                </a:solidFill>
              </a:rPr>
              <a:t>Na</a:t>
            </a:r>
            <a:r>
              <a:rPr lang="tr-TR" dirty="0">
                <a:solidFill>
                  <a:srgbClr val="000000"/>
                </a:solidFill>
              </a:rPr>
              <a:t> konsantrasyonu böbreklerden </a:t>
            </a:r>
            <a:r>
              <a:rPr lang="tr-TR" dirty="0" err="1">
                <a:solidFill>
                  <a:srgbClr val="000000"/>
                </a:solidFill>
              </a:rPr>
              <a:t>Na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err="1">
                <a:solidFill>
                  <a:srgbClr val="000000"/>
                </a:solidFill>
              </a:rPr>
              <a:t>atılımıının</a:t>
            </a:r>
            <a:r>
              <a:rPr lang="tr-TR" dirty="0">
                <a:solidFill>
                  <a:srgbClr val="000000"/>
                </a:solidFill>
              </a:rPr>
              <a:t> kontrolü le düzenlenir.</a:t>
            </a:r>
          </a:p>
          <a:p>
            <a:pPr algn="just">
              <a:buFont typeface="Wingdings" pitchFamily="2" charset="2"/>
              <a:buChar char="v"/>
            </a:pPr>
            <a:endParaRPr lang="tr-TR" dirty="0">
              <a:solidFill>
                <a:srgbClr val="00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tr-TR" dirty="0">
                <a:solidFill>
                  <a:srgbClr val="000000"/>
                </a:solidFill>
              </a:rPr>
              <a:t>Böbreklerden sodyum (</a:t>
            </a:r>
            <a:r>
              <a:rPr lang="tr-TR" dirty="0" err="1">
                <a:solidFill>
                  <a:srgbClr val="000000"/>
                </a:solidFill>
              </a:rPr>
              <a:t>Na</a:t>
            </a:r>
            <a:r>
              <a:rPr lang="tr-TR" baseline="30000" dirty="0">
                <a:solidFill>
                  <a:srgbClr val="000000"/>
                </a:solidFill>
              </a:rPr>
              <a:t>+</a:t>
            </a:r>
            <a:r>
              <a:rPr lang="tr-TR" dirty="0">
                <a:solidFill>
                  <a:srgbClr val="000000"/>
                </a:solidFill>
              </a:rPr>
              <a:t>) atılımını kontrol eden çeşitli mekanizmalardan en önemlileri </a:t>
            </a:r>
            <a:r>
              <a:rPr lang="tr-TR" dirty="0" err="1">
                <a:solidFill>
                  <a:srgbClr val="000000"/>
                </a:solidFill>
              </a:rPr>
              <a:t>glomerüler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err="1">
                <a:solidFill>
                  <a:srgbClr val="000000"/>
                </a:solidFill>
              </a:rPr>
              <a:t>filtrasyon</a:t>
            </a:r>
            <a:r>
              <a:rPr lang="tr-TR" dirty="0">
                <a:solidFill>
                  <a:srgbClr val="000000"/>
                </a:solidFill>
              </a:rPr>
              <a:t> hızı (GFR) ve renin-</a:t>
            </a:r>
            <a:r>
              <a:rPr lang="tr-TR" dirty="0" err="1">
                <a:solidFill>
                  <a:srgbClr val="000000"/>
                </a:solidFill>
              </a:rPr>
              <a:t>anjiotensin</a:t>
            </a:r>
            <a:r>
              <a:rPr lang="tr-TR" dirty="0">
                <a:solidFill>
                  <a:srgbClr val="000000"/>
                </a:solidFill>
              </a:rPr>
              <a:t>-</a:t>
            </a:r>
            <a:r>
              <a:rPr lang="tr-TR" dirty="0" err="1">
                <a:solidFill>
                  <a:srgbClr val="000000"/>
                </a:solidFill>
              </a:rPr>
              <a:t>aldosteron</a:t>
            </a:r>
            <a:r>
              <a:rPr lang="tr-TR" dirty="0">
                <a:solidFill>
                  <a:srgbClr val="000000"/>
                </a:solidFill>
              </a:rPr>
              <a:t> sistemidir.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780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Asidoz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Alkalozlar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tr-TR" dirty="0" smtClean="0">
                <a:latin typeface="Calibri"/>
                <a:cs typeface="Calibri"/>
              </a:rPr>
              <a:t>Kan </a:t>
            </a:r>
            <a:r>
              <a:rPr lang="tr-TR" dirty="0" err="1" smtClean="0">
                <a:latin typeface="Calibri"/>
                <a:cs typeface="Calibri"/>
              </a:rPr>
              <a:t>pH’sının</a:t>
            </a:r>
            <a:r>
              <a:rPr lang="tr-TR" dirty="0" smtClean="0">
                <a:latin typeface="Calibri"/>
                <a:cs typeface="Calibri"/>
              </a:rPr>
              <a:t> fizyolojik değişimi çok dar bir sahada kalır ve yaklaşık 7,35-7,45 arasında değişir. Hafif bozukluklar giderilebilir fakat giderilemezse </a:t>
            </a:r>
            <a:r>
              <a:rPr lang="tr-TR" dirty="0" err="1" smtClean="0">
                <a:latin typeface="Calibri"/>
                <a:cs typeface="Calibri"/>
              </a:rPr>
              <a:t>alkaloz</a:t>
            </a:r>
            <a:r>
              <a:rPr lang="tr-TR" dirty="0" smtClean="0">
                <a:latin typeface="Calibri"/>
                <a:cs typeface="Calibri"/>
              </a:rPr>
              <a:t> veya </a:t>
            </a:r>
            <a:r>
              <a:rPr lang="tr-TR" dirty="0" err="1" smtClean="0">
                <a:latin typeface="Calibri"/>
                <a:cs typeface="Calibri"/>
              </a:rPr>
              <a:t>asidoz</a:t>
            </a:r>
            <a:r>
              <a:rPr lang="tr-TR" dirty="0" smtClean="0">
                <a:latin typeface="Calibri"/>
                <a:cs typeface="Calibri"/>
              </a:rPr>
              <a:t> görülür. </a:t>
            </a:r>
          </a:p>
          <a:p>
            <a:pPr algn="just"/>
            <a:endParaRPr lang="tr-TR" dirty="0" smtClean="0">
              <a:latin typeface="Calibri"/>
              <a:cs typeface="Calibri"/>
            </a:endParaRPr>
          </a:p>
          <a:p>
            <a:pPr algn="just"/>
            <a:r>
              <a:rPr lang="tr-TR" dirty="0" smtClean="0">
                <a:latin typeface="Calibri"/>
                <a:cs typeface="Calibri"/>
              </a:rPr>
              <a:t>Kan </a:t>
            </a:r>
            <a:r>
              <a:rPr lang="tr-TR" dirty="0" err="1" smtClean="0">
                <a:latin typeface="Calibri"/>
                <a:cs typeface="Calibri"/>
              </a:rPr>
              <a:t>pH’sının</a:t>
            </a:r>
            <a:r>
              <a:rPr lang="tr-TR" dirty="0" smtClean="0">
                <a:latin typeface="Calibri"/>
                <a:cs typeface="Calibri"/>
              </a:rPr>
              <a:t> değişim nedenleri çeşitlidir.</a:t>
            </a:r>
          </a:p>
          <a:p>
            <a:pPr lvl="1" algn="just">
              <a:buFont typeface="Wingdings" pitchFamily="2" charset="2"/>
              <a:buChar char="v"/>
            </a:pPr>
            <a:r>
              <a:rPr lang="tr-TR" dirty="0" smtClean="0">
                <a:latin typeface="Calibri"/>
                <a:cs typeface="Calibri"/>
              </a:rPr>
              <a:t>Beslenme</a:t>
            </a:r>
          </a:p>
          <a:p>
            <a:pPr lvl="1" algn="just">
              <a:buFont typeface="Wingdings" pitchFamily="2" charset="2"/>
              <a:buChar char="v"/>
            </a:pPr>
            <a:r>
              <a:rPr lang="tr-TR" dirty="0" smtClean="0">
                <a:latin typeface="Calibri"/>
                <a:cs typeface="Calibri"/>
              </a:rPr>
              <a:t>Sindirim salgıları</a:t>
            </a:r>
          </a:p>
          <a:p>
            <a:pPr lvl="1" algn="just">
              <a:buFont typeface="Wingdings" pitchFamily="2" charset="2"/>
              <a:buChar char="v"/>
            </a:pPr>
            <a:r>
              <a:rPr lang="tr-TR" dirty="0" smtClean="0">
                <a:latin typeface="Calibri"/>
                <a:cs typeface="Calibri"/>
              </a:rPr>
              <a:t>Kusma </a:t>
            </a:r>
          </a:p>
          <a:p>
            <a:pPr lvl="1" algn="just">
              <a:buFont typeface="Wingdings" pitchFamily="2" charset="2"/>
              <a:buChar char="v"/>
            </a:pPr>
            <a:r>
              <a:rPr lang="tr-TR" dirty="0" smtClean="0">
                <a:latin typeface="Calibri"/>
                <a:cs typeface="Calibri"/>
              </a:rPr>
              <a:t>İshal</a:t>
            </a:r>
          </a:p>
          <a:p>
            <a:pPr lvl="1" algn="just">
              <a:buFont typeface="Wingdings" pitchFamily="2" charset="2"/>
              <a:buChar char="v"/>
            </a:pPr>
            <a:r>
              <a:rPr lang="tr-TR" dirty="0" smtClean="0">
                <a:latin typeface="Calibri"/>
                <a:cs typeface="Calibri"/>
              </a:rPr>
              <a:t>Diyabete bağlı keton cisimlerinin oluşumu</a:t>
            </a:r>
          </a:p>
          <a:p>
            <a:pPr algn="just"/>
            <a:endParaRPr lang="tr-TR" dirty="0" smtClean="0">
              <a:latin typeface="Calibri"/>
              <a:cs typeface="Calibri"/>
            </a:endParaRPr>
          </a:p>
          <a:p>
            <a:pPr algn="just"/>
            <a:r>
              <a:rPr lang="tr-TR" dirty="0" smtClean="0">
                <a:latin typeface="Calibri"/>
                <a:cs typeface="Calibri"/>
              </a:rPr>
              <a:t>Düzenleyici mekanizmaların yokluğunda düşük konsantrasyonlardaki asit ya da bazlar esnek olmayan bu asit-baz dengesini bozabilirler. En önemli düzenleyici mekanizmalar tampon sistemleri ve bazı organlardır.</a:t>
            </a:r>
          </a:p>
        </p:txBody>
      </p:sp>
    </p:spTree>
    <p:extLst>
      <p:ext uri="{BB962C8B-B14F-4D97-AF65-F5344CB8AC3E}">
        <p14:creationId xmlns:p14="http://schemas.microsoft.com/office/powerpoint/2010/main" val="85520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492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SIVI ELEKTROLİT DENGESİ</vt:lpstr>
      <vt:lpstr>SU</vt:lpstr>
      <vt:lpstr>SU</vt:lpstr>
      <vt:lpstr>Transsellüler Sıvılar</vt:lpstr>
      <vt:lpstr>Su Atılmasında Kontrol</vt:lpstr>
      <vt:lpstr>Ekstrasellüler Sıvı Volümünün Düzenlenmesi</vt:lpstr>
      <vt:lpstr>Asidoz ve Alkalozlar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21</cp:revision>
  <dcterms:created xsi:type="dcterms:W3CDTF">2018-05-08T12:08:33Z</dcterms:created>
  <dcterms:modified xsi:type="dcterms:W3CDTF">2018-07-05T06:23:36Z</dcterms:modified>
</cp:coreProperties>
</file>