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2"/>
  </p:notesMasterIdLst>
  <p:sldIdLst>
    <p:sldId id="256" r:id="rId2"/>
    <p:sldId id="27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92496" y="1638287"/>
            <a:ext cx="4114800" cy="3794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smtClean="0"/>
              <a:t> 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702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80" r:id="rId12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CHE138-6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Connecting flowchart symbols</a:t>
            </a:r>
          </a:p>
        </p:txBody>
      </p:sp>
      <p:sp>
        <p:nvSpPr>
          <p:cNvPr id="3" name="object 3"/>
          <p:cNvSpPr/>
          <p:nvPr/>
        </p:nvSpPr>
        <p:spPr>
          <a:xfrm>
            <a:off x="2028444" y="13334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80">
                <a:moveTo>
                  <a:pt x="0" y="231647"/>
                </a:move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3" y="461771"/>
                </a:lnTo>
                <a:lnTo>
                  <a:pt x="925067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7" y="0"/>
                </a:lnTo>
                <a:lnTo>
                  <a:pt x="176783" y="0"/>
                </a:ln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28444" y="13334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80">
                <a:moveTo>
                  <a:pt x="176783" y="0"/>
                </a:move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3" y="461771"/>
                </a:lnTo>
                <a:lnTo>
                  <a:pt x="925067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7" y="0"/>
                </a:lnTo>
                <a:lnTo>
                  <a:pt x="17678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79395" y="1358887"/>
            <a:ext cx="600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Start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34895" y="22478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0" y="795527"/>
                </a:moveTo>
                <a:lnTo>
                  <a:pt x="1117092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34895" y="22478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280415" y="0"/>
                </a:moveTo>
                <a:lnTo>
                  <a:pt x="1403603" y="0"/>
                </a:lnTo>
                <a:lnTo>
                  <a:pt x="1117092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09292" y="2256523"/>
            <a:ext cx="652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6296" y="3467087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43204">
              <a:lnSpc>
                <a:spcPct val="100000"/>
              </a:lnSpc>
              <a:spcBef>
                <a:spcPts val="1175"/>
              </a:spcBef>
            </a:pPr>
            <a:r>
              <a:rPr sz="2400" b="1" spc="-5" dirty="0">
                <a:latin typeface="Times New Roman"/>
                <a:cs typeface="Times New Roman"/>
              </a:rPr>
              <a:t>C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A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58695" y="4681715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3" y="761999"/>
                </a:lnTo>
                <a:lnTo>
                  <a:pt x="1600200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58695" y="4681715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200" y="0"/>
                </a:lnTo>
                <a:lnTo>
                  <a:pt x="1274063" y="761999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55164" y="1790687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55164" y="3034271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6"/>
                </a:moveTo>
                <a:lnTo>
                  <a:pt x="76200" y="432816"/>
                </a:lnTo>
                <a:lnTo>
                  <a:pt x="152400" y="280416"/>
                </a:lnTo>
                <a:lnTo>
                  <a:pt x="102107" y="280416"/>
                </a:lnTo>
                <a:lnTo>
                  <a:pt x="102107" y="306324"/>
                </a:lnTo>
                <a:lnTo>
                  <a:pt x="51815" y="306324"/>
                </a:lnTo>
                <a:lnTo>
                  <a:pt x="51815" y="280416"/>
                </a:lnTo>
                <a:lnTo>
                  <a:pt x="0" y="280416"/>
                </a:lnTo>
                <a:close/>
              </a:path>
              <a:path w="152400" h="433070">
                <a:moveTo>
                  <a:pt x="51815" y="280416"/>
                </a:moveTo>
                <a:lnTo>
                  <a:pt x="51815" y="306324"/>
                </a:lnTo>
                <a:lnTo>
                  <a:pt x="102107" y="306324"/>
                </a:lnTo>
                <a:lnTo>
                  <a:pt x="102107" y="280416"/>
                </a:lnTo>
                <a:lnTo>
                  <a:pt x="51815" y="280416"/>
                </a:lnTo>
                <a:close/>
              </a:path>
              <a:path w="152400" h="433070">
                <a:moveTo>
                  <a:pt x="51815" y="0"/>
                </a:moveTo>
                <a:lnTo>
                  <a:pt x="51815" y="280416"/>
                </a:lnTo>
                <a:lnTo>
                  <a:pt x="102107" y="28041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55164" y="4178795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20">
                <a:moveTo>
                  <a:pt x="0" y="350520"/>
                </a:moveTo>
                <a:lnTo>
                  <a:pt x="76200" y="502920"/>
                </a:lnTo>
                <a:lnTo>
                  <a:pt x="152400" y="350520"/>
                </a:lnTo>
                <a:lnTo>
                  <a:pt x="102107" y="350520"/>
                </a:lnTo>
                <a:lnTo>
                  <a:pt x="102107" y="376428"/>
                </a:lnTo>
                <a:lnTo>
                  <a:pt x="51815" y="376428"/>
                </a:lnTo>
                <a:lnTo>
                  <a:pt x="51815" y="350520"/>
                </a:lnTo>
                <a:lnTo>
                  <a:pt x="0" y="350520"/>
                </a:lnTo>
                <a:close/>
              </a:path>
              <a:path w="152400" h="502920">
                <a:moveTo>
                  <a:pt x="51815" y="350520"/>
                </a:moveTo>
                <a:lnTo>
                  <a:pt x="51815" y="376428"/>
                </a:lnTo>
                <a:lnTo>
                  <a:pt x="102107" y="376428"/>
                </a:lnTo>
                <a:lnTo>
                  <a:pt x="102107" y="350520"/>
                </a:lnTo>
                <a:lnTo>
                  <a:pt x="51815" y="350520"/>
                </a:lnTo>
                <a:close/>
              </a:path>
              <a:path w="152400" h="502920">
                <a:moveTo>
                  <a:pt x="51815" y="0"/>
                </a:moveTo>
                <a:lnTo>
                  <a:pt x="51815" y="350520"/>
                </a:lnTo>
                <a:lnTo>
                  <a:pt x="102107" y="35052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55164" y="5472671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3"/>
                </a:lnTo>
                <a:lnTo>
                  <a:pt x="152400" y="352044"/>
                </a:lnTo>
                <a:lnTo>
                  <a:pt x="102107" y="352044"/>
                </a:lnTo>
                <a:lnTo>
                  <a:pt x="102107" y="377951"/>
                </a:lnTo>
                <a:lnTo>
                  <a:pt x="51815" y="377951"/>
                </a:lnTo>
                <a:lnTo>
                  <a:pt x="51815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1815" y="352044"/>
                </a:moveTo>
                <a:lnTo>
                  <a:pt x="51815" y="377951"/>
                </a:lnTo>
                <a:lnTo>
                  <a:pt x="102107" y="377951"/>
                </a:lnTo>
                <a:lnTo>
                  <a:pt x="102107" y="352044"/>
                </a:lnTo>
                <a:lnTo>
                  <a:pt x="51815" y="352044"/>
                </a:lnTo>
                <a:close/>
              </a:path>
              <a:path w="152400" h="504825">
                <a:moveTo>
                  <a:pt x="51815" y="0"/>
                </a:moveTo>
                <a:lnTo>
                  <a:pt x="51815" y="352044"/>
                </a:lnTo>
                <a:lnTo>
                  <a:pt x="102107" y="352044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87295" y="5977115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79">
                <a:moveTo>
                  <a:pt x="0" y="230124"/>
                </a:moveTo>
                <a:lnTo>
                  <a:pt x="4674" y="283264"/>
                </a:lnTo>
                <a:lnTo>
                  <a:pt x="17985" y="332032"/>
                </a:lnTo>
                <a:lnTo>
                  <a:pt x="38868" y="375041"/>
                </a:lnTo>
                <a:lnTo>
                  <a:pt x="66256" y="410906"/>
                </a:lnTo>
                <a:lnTo>
                  <a:pt x="99082" y="438241"/>
                </a:lnTo>
                <a:lnTo>
                  <a:pt x="136280" y="455658"/>
                </a:lnTo>
                <a:lnTo>
                  <a:pt x="176783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8" y="0"/>
                </a:lnTo>
                <a:lnTo>
                  <a:pt x="176783" y="0"/>
                </a:lnTo>
                <a:lnTo>
                  <a:pt x="136280" y="6109"/>
                </a:lnTo>
                <a:lnTo>
                  <a:pt x="99082" y="23495"/>
                </a:lnTo>
                <a:lnTo>
                  <a:pt x="66256" y="50745"/>
                </a:lnTo>
                <a:lnTo>
                  <a:pt x="38868" y="86445"/>
                </a:lnTo>
                <a:lnTo>
                  <a:pt x="17985" y="129184"/>
                </a:lnTo>
                <a:lnTo>
                  <a:pt x="4674" y="177548"/>
                </a:lnTo>
                <a:lnTo>
                  <a:pt x="0" y="2301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87295" y="5977115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60" h="462279">
                <a:moveTo>
                  <a:pt x="176783" y="0"/>
                </a:moveTo>
                <a:lnTo>
                  <a:pt x="136280" y="6109"/>
                </a:lnTo>
                <a:lnTo>
                  <a:pt x="99082" y="23495"/>
                </a:lnTo>
                <a:lnTo>
                  <a:pt x="66256" y="50745"/>
                </a:lnTo>
                <a:lnTo>
                  <a:pt x="38868" y="86445"/>
                </a:lnTo>
                <a:lnTo>
                  <a:pt x="17985" y="129184"/>
                </a:lnTo>
                <a:lnTo>
                  <a:pt x="4674" y="177548"/>
                </a:lnTo>
                <a:lnTo>
                  <a:pt x="0" y="230124"/>
                </a:lnTo>
                <a:lnTo>
                  <a:pt x="4674" y="283264"/>
                </a:lnTo>
                <a:lnTo>
                  <a:pt x="17985" y="332032"/>
                </a:lnTo>
                <a:lnTo>
                  <a:pt x="38868" y="375041"/>
                </a:lnTo>
                <a:lnTo>
                  <a:pt x="66256" y="410906"/>
                </a:lnTo>
                <a:lnTo>
                  <a:pt x="99082" y="438241"/>
                </a:lnTo>
                <a:lnTo>
                  <a:pt x="136280" y="455658"/>
                </a:lnTo>
                <a:lnTo>
                  <a:pt x="176783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8" y="0"/>
                </a:lnTo>
                <a:lnTo>
                  <a:pt x="17678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056892" y="4856467"/>
            <a:ext cx="1000760" cy="153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Print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marR="29845" algn="ctr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75835" y="1584439"/>
            <a:ext cx="488569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</a:pPr>
            <a:r>
              <a:rPr sz="2800" spc="-10" dirty="0">
                <a:latin typeface="Times New Roman"/>
                <a:cs typeface="Times New Roman"/>
              </a:rPr>
              <a:t>This chart gives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typical </a:t>
            </a:r>
            <a:r>
              <a:rPr sz="2800" spc="-5" dirty="0">
                <a:latin typeface="Times New Roman"/>
                <a:cs typeface="Times New Roman"/>
              </a:rPr>
              <a:t>example  of Input, Process,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Output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75835" y="2952360"/>
            <a:ext cx="3119755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Input two numbers,  </a:t>
            </a:r>
            <a:r>
              <a:rPr sz="2800" spc="-10" dirty="0">
                <a:latin typeface="Times New Roman"/>
                <a:cs typeface="Times New Roman"/>
              </a:rPr>
              <a:t>compute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new value,  </a:t>
            </a:r>
            <a:r>
              <a:rPr sz="2800" spc="-5" dirty="0">
                <a:latin typeface="Times New Roman"/>
                <a:cs typeface="Times New Roman"/>
              </a:rPr>
              <a:t>Output </a:t>
            </a:r>
            <a:r>
              <a:rPr sz="2800" spc="-10" dirty="0">
                <a:latin typeface="Times New Roman"/>
                <a:cs typeface="Times New Roman"/>
              </a:rPr>
              <a:t>new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4682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7836" y="1351267"/>
            <a:ext cx="68040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Flowchart operations </a:t>
            </a:r>
            <a:r>
              <a:rPr sz="3200" dirty="0">
                <a:latin typeface="Times New Roman"/>
                <a:cs typeface="Times New Roman"/>
              </a:rPr>
              <a:t>are connected </a:t>
            </a:r>
            <a:r>
              <a:rPr sz="3200" spc="-5" dirty="0">
                <a:latin typeface="Times New Roman"/>
                <a:cs typeface="Times New Roman"/>
              </a:rPr>
              <a:t>using  three basic control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structures…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</a:t>
            </a:r>
          </a:p>
        </p:txBody>
      </p:sp>
      <p:sp>
        <p:nvSpPr>
          <p:cNvPr id="4" name="object 4"/>
          <p:cNvSpPr/>
          <p:nvPr/>
        </p:nvSpPr>
        <p:spPr>
          <a:xfrm>
            <a:off x="7168895" y="2666987"/>
            <a:ext cx="762000" cy="228600"/>
          </a:xfrm>
          <a:custGeom>
            <a:avLst/>
            <a:gdLst/>
            <a:ahLst/>
            <a:cxnLst/>
            <a:rect l="l" t="t" r="r" b="b"/>
            <a:pathLst>
              <a:path w="762000" h="228600">
                <a:moveTo>
                  <a:pt x="533400" y="152400"/>
                </a:moveTo>
                <a:lnTo>
                  <a:pt x="533400" y="228600"/>
                </a:lnTo>
                <a:lnTo>
                  <a:pt x="762000" y="114300"/>
                </a:lnTo>
                <a:lnTo>
                  <a:pt x="571500" y="19050"/>
                </a:lnTo>
                <a:lnTo>
                  <a:pt x="571500" y="152400"/>
                </a:lnTo>
                <a:lnTo>
                  <a:pt x="533400" y="152400"/>
                </a:lnTo>
                <a:close/>
              </a:path>
              <a:path w="762000" h="228600">
                <a:moveTo>
                  <a:pt x="0" y="76200"/>
                </a:moveTo>
                <a:lnTo>
                  <a:pt x="0" y="152400"/>
                </a:lnTo>
                <a:lnTo>
                  <a:pt x="571500" y="152400"/>
                </a:lnTo>
                <a:lnTo>
                  <a:pt x="571500" y="76200"/>
                </a:lnTo>
                <a:lnTo>
                  <a:pt x="0" y="76200"/>
                </a:lnTo>
                <a:close/>
              </a:path>
              <a:path w="762000" h="228600">
                <a:moveTo>
                  <a:pt x="533400" y="0"/>
                </a:moveTo>
                <a:lnTo>
                  <a:pt x="533400" y="76200"/>
                </a:lnTo>
                <a:lnTo>
                  <a:pt x="571500" y="76200"/>
                </a:lnTo>
                <a:lnTo>
                  <a:pt x="571500" y="19050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80236" y="2494267"/>
            <a:ext cx="21259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5" dirty="0">
                <a:latin typeface="Times New Roman"/>
                <a:cs typeface="Times New Roman"/>
              </a:rPr>
              <a:t>Sequencing</a:t>
            </a:r>
            <a:r>
              <a:rPr sz="3200" spc="-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85108" y="2546083"/>
            <a:ext cx="31318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just follow the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arrows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0236" y="4870183"/>
            <a:ext cx="5583555" cy="94551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-635">
              <a:lnSpc>
                <a:spcPct val="101000"/>
              </a:lnSpc>
              <a:spcBef>
                <a:spcPts val="65"/>
              </a:spcBef>
            </a:pPr>
            <a:r>
              <a:rPr sz="3200" b="1" spc="-5" dirty="0">
                <a:latin typeface="Times New Roman"/>
                <a:cs typeface="Times New Roman"/>
              </a:rPr>
              <a:t>Repetition: </a:t>
            </a:r>
            <a:r>
              <a:rPr sz="2800" spc="-10" dirty="0">
                <a:latin typeface="Times New Roman"/>
                <a:cs typeface="Times New Roman"/>
              </a:rPr>
              <a:t>Come back </a:t>
            </a:r>
            <a:r>
              <a:rPr sz="2800" spc="-5" dirty="0">
                <a:latin typeface="Times New Roman"/>
                <a:cs typeface="Times New Roman"/>
              </a:rPr>
              <a:t>to an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already  visited point (with </a:t>
            </a:r>
            <a:r>
              <a:rPr sz="2800" spc="-10" dirty="0">
                <a:latin typeface="Times New Roman"/>
                <a:cs typeface="Times New Roman"/>
              </a:rPr>
              <a:t>new </a:t>
            </a:r>
            <a:r>
              <a:rPr sz="2800" spc="-5" dirty="0">
                <a:latin typeface="Times New Roman"/>
                <a:cs typeface="Times New Roman"/>
              </a:rPr>
              <a:t>values)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0232" y="3408667"/>
            <a:ext cx="6219825" cy="94424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75"/>
              </a:spcBef>
              <a:tabLst>
                <a:tab pos="1771014" algn="l"/>
              </a:tabLst>
            </a:pPr>
            <a:r>
              <a:rPr sz="3200" b="1" spc="-5" dirty="0">
                <a:latin typeface="Times New Roman"/>
                <a:cs typeface="Times New Roman"/>
              </a:rPr>
              <a:t>Decision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2800" spc="-5" dirty="0">
                <a:latin typeface="Times New Roman"/>
                <a:cs typeface="Times New Roman"/>
              </a:rPr>
              <a:t>Answer the question and  follow the correct path going out of 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box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036052" y="3566147"/>
            <a:ext cx="1074420" cy="1043940"/>
          </a:xfrm>
          <a:custGeom>
            <a:avLst/>
            <a:gdLst/>
            <a:ahLst/>
            <a:cxnLst/>
            <a:rect l="l" t="t" r="r" b="b"/>
            <a:pathLst>
              <a:path w="1074420" h="1043939">
                <a:moveTo>
                  <a:pt x="0" y="521208"/>
                </a:moveTo>
                <a:lnTo>
                  <a:pt x="536448" y="1043939"/>
                </a:lnTo>
                <a:lnTo>
                  <a:pt x="1074420" y="521207"/>
                </a:lnTo>
                <a:lnTo>
                  <a:pt x="536448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36052" y="3566147"/>
            <a:ext cx="1074420" cy="1043940"/>
          </a:xfrm>
          <a:custGeom>
            <a:avLst/>
            <a:gdLst/>
            <a:ahLst/>
            <a:cxnLst/>
            <a:rect l="l" t="t" r="r" b="b"/>
            <a:pathLst>
              <a:path w="1074420" h="1043939">
                <a:moveTo>
                  <a:pt x="536448" y="0"/>
                </a:moveTo>
                <a:lnTo>
                  <a:pt x="0" y="521208"/>
                </a:lnTo>
                <a:lnTo>
                  <a:pt x="536448" y="1043939"/>
                </a:lnTo>
                <a:lnTo>
                  <a:pt x="1074420" y="521207"/>
                </a:lnTo>
                <a:lnTo>
                  <a:pt x="53644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273288" y="3949687"/>
            <a:ext cx="5975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 &gt;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110471" y="4012679"/>
            <a:ext cx="315595" cy="152400"/>
          </a:xfrm>
          <a:custGeom>
            <a:avLst/>
            <a:gdLst/>
            <a:ahLst/>
            <a:cxnLst/>
            <a:rect l="l" t="t" r="r" b="b"/>
            <a:pathLst>
              <a:path w="315595" h="152400">
                <a:moveTo>
                  <a:pt x="163068" y="101899"/>
                </a:moveTo>
                <a:lnTo>
                  <a:pt x="163068" y="152400"/>
                </a:lnTo>
                <a:lnTo>
                  <a:pt x="315468" y="76200"/>
                </a:lnTo>
                <a:lnTo>
                  <a:pt x="188976" y="12953"/>
                </a:lnTo>
                <a:lnTo>
                  <a:pt x="188976" y="102108"/>
                </a:lnTo>
                <a:lnTo>
                  <a:pt x="163068" y="101899"/>
                </a:lnTo>
                <a:close/>
              </a:path>
              <a:path w="315595" h="152400">
                <a:moveTo>
                  <a:pt x="0" y="50291"/>
                </a:moveTo>
                <a:lnTo>
                  <a:pt x="0" y="100584"/>
                </a:lnTo>
                <a:lnTo>
                  <a:pt x="188976" y="102108"/>
                </a:lnTo>
                <a:lnTo>
                  <a:pt x="188976" y="50291"/>
                </a:lnTo>
                <a:lnTo>
                  <a:pt x="0" y="50291"/>
                </a:lnTo>
                <a:close/>
              </a:path>
              <a:path w="315595" h="152400">
                <a:moveTo>
                  <a:pt x="163068" y="0"/>
                </a:moveTo>
                <a:lnTo>
                  <a:pt x="163068" y="50291"/>
                </a:lnTo>
                <a:lnTo>
                  <a:pt x="188976" y="50291"/>
                </a:lnTo>
                <a:lnTo>
                  <a:pt x="188976" y="12953"/>
                </a:lnTo>
                <a:lnTo>
                  <a:pt x="163068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02295" y="4012679"/>
            <a:ext cx="315595" cy="152400"/>
          </a:xfrm>
          <a:custGeom>
            <a:avLst/>
            <a:gdLst/>
            <a:ahLst/>
            <a:cxnLst/>
            <a:rect l="l" t="t" r="r" b="b"/>
            <a:pathLst>
              <a:path w="315595" h="152400">
                <a:moveTo>
                  <a:pt x="126492" y="50291"/>
                </a:moveTo>
                <a:lnTo>
                  <a:pt x="126492" y="102108"/>
                </a:lnTo>
                <a:lnTo>
                  <a:pt x="315468" y="100584"/>
                </a:lnTo>
                <a:lnTo>
                  <a:pt x="315468" y="50291"/>
                </a:lnTo>
                <a:lnTo>
                  <a:pt x="126492" y="50291"/>
                </a:lnTo>
                <a:close/>
              </a:path>
              <a:path w="315595" h="152400">
                <a:moveTo>
                  <a:pt x="0" y="76200"/>
                </a:moveTo>
                <a:lnTo>
                  <a:pt x="152400" y="152400"/>
                </a:lnTo>
                <a:lnTo>
                  <a:pt x="152400" y="101899"/>
                </a:lnTo>
                <a:lnTo>
                  <a:pt x="126492" y="102108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315595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91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88680" y="3238487"/>
            <a:ext cx="152400" cy="327660"/>
          </a:xfrm>
          <a:custGeom>
            <a:avLst/>
            <a:gdLst/>
            <a:ahLst/>
            <a:cxnLst/>
            <a:rect l="l" t="t" r="r" b="b"/>
            <a:pathLst>
              <a:path w="152400" h="327660">
                <a:moveTo>
                  <a:pt x="0" y="175260"/>
                </a:moveTo>
                <a:lnTo>
                  <a:pt x="76199" y="327660"/>
                </a:lnTo>
                <a:lnTo>
                  <a:pt x="152399" y="175260"/>
                </a:lnTo>
                <a:lnTo>
                  <a:pt x="100583" y="175260"/>
                </a:lnTo>
                <a:lnTo>
                  <a:pt x="100583" y="199644"/>
                </a:lnTo>
                <a:lnTo>
                  <a:pt x="50291" y="199644"/>
                </a:lnTo>
                <a:lnTo>
                  <a:pt x="50291" y="175260"/>
                </a:lnTo>
                <a:lnTo>
                  <a:pt x="0" y="175260"/>
                </a:lnTo>
                <a:close/>
              </a:path>
              <a:path w="152400" h="327660">
                <a:moveTo>
                  <a:pt x="50291" y="175260"/>
                </a:moveTo>
                <a:lnTo>
                  <a:pt x="50291" y="199644"/>
                </a:lnTo>
                <a:lnTo>
                  <a:pt x="100583" y="199644"/>
                </a:lnTo>
                <a:lnTo>
                  <a:pt x="100583" y="175260"/>
                </a:lnTo>
                <a:lnTo>
                  <a:pt x="50291" y="175260"/>
                </a:lnTo>
                <a:close/>
              </a:path>
              <a:path w="152400" h="327660">
                <a:moveTo>
                  <a:pt x="50291" y="0"/>
                </a:moveTo>
                <a:lnTo>
                  <a:pt x="50291" y="175260"/>
                </a:lnTo>
                <a:lnTo>
                  <a:pt x="100583" y="175260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829804" y="4256011"/>
            <a:ext cx="3022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Yes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76381" y="4256011"/>
            <a:ext cx="242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Times New Roman"/>
                <a:cs typeface="Times New Roman"/>
              </a:rPr>
              <a:t>N</a:t>
            </a:r>
            <a:r>
              <a:rPr sz="1400" b="1" dirty="0">
                <a:latin typeface="Times New Roman"/>
                <a:cs typeface="Times New Roman"/>
              </a:rPr>
              <a:t>o</a:t>
            </a:r>
            <a:endParaRPr sz="1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2619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297940"/>
            <a:ext cx="8052434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0"/>
              </a:spcBef>
              <a:tabLst>
                <a:tab pos="426720" algn="l"/>
                <a:tab pos="1760220" algn="l"/>
              </a:tabLst>
            </a:pPr>
            <a:r>
              <a:rPr sz="2800" spc="-5" dirty="0">
                <a:latin typeface="Times New Roman"/>
                <a:cs typeface="Times New Roman"/>
              </a:rPr>
              <a:t>If	value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b="1" spc="-5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is greater than 10, then output the number  (otherwise do not output 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number).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4" name="object 4"/>
          <p:cNvSpPr/>
          <p:nvPr/>
        </p:nvSpPr>
        <p:spPr>
          <a:xfrm>
            <a:off x="3358896" y="29626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0" y="435863"/>
                </a:move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58896" y="29626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1001268" y="0"/>
                </a:moveTo>
                <a:lnTo>
                  <a:pt x="0" y="435863"/>
                </a:ln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82644" y="3199879"/>
            <a:ext cx="956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A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10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13988" y="472895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481" y="495561"/>
                </a:lnTo>
                <a:lnTo>
                  <a:pt x="84963" y="501205"/>
                </a:lnTo>
                <a:lnTo>
                  <a:pt x="126873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904" y="523279"/>
                </a:lnTo>
                <a:lnTo>
                  <a:pt x="430529" y="521017"/>
                </a:lnTo>
                <a:lnTo>
                  <a:pt x="464010" y="518469"/>
                </a:lnTo>
                <a:lnTo>
                  <a:pt x="489203" y="516636"/>
                </a:lnTo>
                <a:lnTo>
                  <a:pt x="541400" y="511111"/>
                </a:lnTo>
                <a:lnTo>
                  <a:pt x="591311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2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5" y="452628"/>
                </a:lnTo>
                <a:lnTo>
                  <a:pt x="902112" y="448508"/>
                </a:lnTo>
                <a:lnTo>
                  <a:pt x="930020" y="443674"/>
                </a:lnTo>
                <a:lnTo>
                  <a:pt x="959643" y="439126"/>
                </a:lnTo>
                <a:lnTo>
                  <a:pt x="992123" y="435864"/>
                </a:lnTo>
                <a:lnTo>
                  <a:pt x="1024008" y="432887"/>
                </a:lnTo>
                <a:lnTo>
                  <a:pt x="1056322" y="429196"/>
                </a:lnTo>
                <a:lnTo>
                  <a:pt x="1090064" y="425791"/>
                </a:lnTo>
                <a:lnTo>
                  <a:pt x="1126235" y="423672"/>
                </a:lnTo>
                <a:lnTo>
                  <a:pt x="1165955" y="423195"/>
                </a:lnTo>
                <a:lnTo>
                  <a:pt x="1207388" y="422148"/>
                </a:lnTo>
                <a:lnTo>
                  <a:pt x="1250537" y="421100"/>
                </a:lnTo>
                <a:lnTo>
                  <a:pt x="1295399" y="420624"/>
                </a:lnTo>
                <a:lnTo>
                  <a:pt x="1295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13988" y="472895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481" y="495561"/>
                </a:lnTo>
                <a:lnTo>
                  <a:pt x="84963" y="501205"/>
                </a:lnTo>
                <a:lnTo>
                  <a:pt x="126873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904" y="523279"/>
                </a:lnTo>
                <a:lnTo>
                  <a:pt x="430529" y="521017"/>
                </a:lnTo>
                <a:lnTo>
                  <a:pt x="464010" y="518469"/>
                </a:lnTo>
                <a:lnTo>
                  <a:pt x="489203" y="516636"/>
                </a:lnTo>
                <a:lnTo>
                  <a:pt x="541400" y="511111"/>
                </a:lnTo>
                <a:lnTo>
                  <a:pt x="591311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2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5" y="452628"/>
                </a:lnTo>
                <a:lnTo>
                  <a:pt x="902112" y="448508"/>
                </a:lnTo>
                <a:lnTo>
                  <a:pt x="930020" y="443674"/>
                </a:lnTo>
                <a:lnTo>
                  <a:pt x="959643" y="439126"/>
                </a:lnTo>
                <a:lnTo>
                  <a:pt x="992123" y="435864"/>
                </a:lnTo>
                <a:lnTo>
                  <a:pt x="1024008" y="432887"/>
                </a:lnTo>
                <a:lnTo>
                  <a:pt x="1056322" y="429196"/>
                </a:lnTo>
                <a:lnTo>
                  <a:pt x="1090064" y="425791"/>
                </a:lnTo>
                <a:lnTo>
                  <a:pt x="1126235" y="423672"/>
                </a:lnTo>
                <a:lnTo>
                  <a:pt x="1165955" y="423195"/>
                </a:lnTo>
                <a:lnTo>
                  <a:pt x="1207388" y="422148"/>
                </a:lnTo>
                <a:lnTo>
                  <a:pt x="1250537" y="421100"/>
                </a:lnTo>
                <a:lnTo>
                  <a:pt x="1295399" y="420624"/>
                </a:lnTo>
                <a:lnTo>
                  <a:pt x="1295399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794248" y="3949693"/>
            <a:ext cx="954405" cy="1167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  <a:spcBef>
                <a:spcPts val="165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396" y="303529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85488" y="2400287"/>
            <a:ext cx="152400" cy="536575"/>
          </a:xfrm>
          <a:custGeom>
            <a:avLst/>
            <a:gdLst/>
            <a:ahLst/>
            <a:cxnLst/>
            <a:rect l="l" t="t" r="r" b="b"/>
            <a:pathLst>
              <a:path w="152400" h="536575">
                <a:moveTo>
                  <a:pt x="0" y="384047"/>
                </a:moveTo>
                <a:lnTo>
                  <a:pt x="74675" y="536447"/>
                </a:lnTo>
                <a:lnTo>
                  <a:pt x="152400" y="384047"/>
                </a:lnTo>
                <a:lnTo>
                  <a:pt x="100680" y="384047"/>
                </a:lnTo>
                <a:lnTo>
                  <a:pt x="100584" y="409955"/>
                </a:lnTo>
                <a:lnTo>
                  <a:pt x="50291" y="409955"/>
                </a:lnTo>
                <a:lnTo>
                  <a:pt x="50291" y="384047"/>
                </a:lnTo>
                <a:lnTo>
                  <a:pt x="0" y="384047"/>
                </a:lnTo>
                <a:close/>
              </a:path>
              <a:path w="152400" h="536575">
                <a:moveTo>
                  <a:pt x="50388" y="384047"/>
                </a:moveTo>
                <a:lnTo>
                  <a:pt x="100680" y="384047"/>
                </a:lnTo>
                <a:lnTo>
                  <a:pt x="102108" y="0"/>
                </a:lnTo>
                <a:lnTo>
                  <a:pt x="51815" y="0"/>
                </a:lnTo>
                <a:lnTo>
                  <a:pt x="50388" y="384047"/>
                </a:lnTo>
                <a:close/>
              </a:path>
              <a:path w="152400" h="536575">
                <a:moveTo>
                  <a:pt x="50291" y="409955"/>
                </a:moveTo>
                <a:lnTo>
                  <a:pt x="100584" y="409955"/>
                </a:lnTo>
                <a:lnTo>
                  <a:pt x="100680" y="384047"/>
                </a:lnTo>
                <a:lnTo>
                  <a:pt x="50388" y="384047"/>
                </a:lnTo>
                <a:lnTo>
                  <a:pt x="50291" y="409955"/>
                </a:lnTo>
                <a:close/>
              </a:path>
              <a:path w="152400" h="536575">
                <a:moveTo>
                  <a:pt x="50291" y="384047"/>
                </a:moveTo>
                <a:lnTo>
                  <a:pt x="50291" y="409955"/>
                </a:lnTo>
                <a:lnTo>
                  <a:pt x="50388" y="38404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85488" y="3860279"/>
            <a:ext cx="152400" cy="843280"/>
          </a:xfrm>
          <a:custGeom>
            <a:avLst/>
            <a:gdLst/>
            <a:ahLst/>
            <a:cxnLst/>
            <a:rect l="l" t="t" r="r" b="b"/>
            <a:pathLst>
              <a:path w="152400" h="843279">
                <a:moveTo>
                  <a:pt x="0" y="691895"/>
                </a:moveTo>
                <a:lnTo>
                  <a:pt x="76200" y="842771"/>
                </a:lnTo>
                <a:lnTo>
                  <a:pt x="152400" y="690371"/>
                </a:lnTo>
                <a:lnTo>
                  <a:pt x="102108" y="690874"/>
                </a:lnTo>
                <a:lnTo>
                  <a:pt x="102108" y="716279"/>
                </a:lnTo>
                <a:lnTo>
                  <a:pt x="50291" y="716279"/>
                </a:lnTo>
                <a:lnTo>
                  <a:pt x="50291" y="691393"/>
                </a:lnTo>
                <a:lnTo>
                  <a:pt x="0" y="691895"/>
                </a:lnTo>
                <a:close/>
              </a:path>
              <a:path w="152400" h="843279">
                <a:moveTo>
                  <a:pt x="50291" y="691393"/>
                </a:moveTo>
                <a:lnTo>
                  <a:pt x="50291" y="716279"/>
                </a:lnTo>
                <a:lnTo>
                  <a:pt x="102108" y="716279"/>
                </a:lnTo>
                <a:lnTo>
                  <a:pt x="102053" y="690875"/>
                </a:lnTo>
                <a:lnTo>
                  <a:pt x="50291" y="691393"/>
                </a:lnTo>
                <a:close/>
              </a:path>
              <a:path w="152400" h="843279">
                <a:moveTo>
                  <a:pt x="102053" y="690875"/>
                </a:moveTo>
                <a:lnTo>
                  <a:pt x="102108" y="716279"/>
                </a:lnTo>
                <a:lnTo>
                  <a:pt x="102108" y="690874"/>
                </a:lnTo>
                <a:close/>
              </a:path>
              <a:path w="152400" h="843279">
                <a:moveTo>
                  <a:pt x="50291" y="0"/>
                </a:moveTo>
                <a:lnTo>
                  <a:pt x="50291" y="691393"/>
                </a:lnTo>
                <a:lnTo>
                  <a:pt x="102053" y="690875"/>
                </a:lnTo>
                <a:lnTo>
                  <a:pt x="100584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23588" y="5219687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914400"/>
                </a:moveTo>
                <a:lnTo>
                  <a:pt x="76200" y="1066800"/>
                </a:lnTo>
                <a:lnTo>
                  <a:pt x="152400" y="914400"/>
                </a:lnTo>
                <a:lnTo>
                  <a:pt x="102107" y="914400"/>
                </a:lnTo>
                <a:lnTo>
                  <a:pt x="102107" y="940308"/>
                </a:lnTo>
                <a:lnTo>
                  <a:pt x="51815" y="940308"/>
                </a:lnTo>
                <a:lnTo>
                  <a:pt x="51815" y="914400"/>
                </a:lnTo>
                <a:lnTo>
                  <a:pt x="0" y="914400"/>
                </a:lnTo>
                <a:close/>
              </a:path>
              <a:path w="152400" h="1066800">
                <a:moveTo>
                  <a:pt x="51815" y="914400"/>
                </a:moveTo>
                <a:lnTo>
                  <a:pt x="51815" y="940308"/>
                </a:lnTo>
                <a:lnTo>
                  <a:pt x="102107" y="940308"/>
                </a:lnTo>
                <a:lnTo>
                  <a:pt x="102107" y="914400"/>
                </a:lnTo>
                <a:lnTo>
                  <a:pt x="51815" y="914400"/>
                </a:lnTo>
                <a:close/>
              </a:path>
              <a:path w="152400" h="1066800">
                <a:moveTo>
                  <a:pt x="51815" y="0"/>
                </a:moveTo>
                <a:lnTo>
                  <a:pt x="51815" y="914400"/>
                </a:lnTo>
                <a:lnTo>
                  <a:pt x="102107" y="91440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90388" y="3390887"/>
            <a:ext cx="685800" cy="1905"/>
          </a:xfrm>
          <a:custGeom>
            <a:avLst/>
            <a:gdLst/>
            <a:ahLst/>
            <a:cxnLst/>
            <a:rect l="l" t="t" r="r" b="b"/>
            <a:pathLst>
              <a:path w="685800" h="1904">
                <a:moveTo>
                  <a:pt x="0" y="0"/>
                </a:moveTo>
                <a:lnTo>
                  <a:pt x="685800" y="1524"/>
                </a:lnTo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76188" y="3390887"/>
            <a:ext cx="0" cy="2362200"/>
          </a:xfrm>
          <a:custGeom>
            <a:avLst/>
            <a:gdLst/>
            <a:ahLst/>
            <a:cxnLst/>
            <a:rect l="l" t="t" r="r" b="b"/>
            <a:pathLst>
              <a:path h="2362200">
                <a:moveTo>
                  <a:pt x="0" y="0"/>
                </a:moveTo>
                <a:lnTo>
                  <a:pt x="0" y="236219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99788" y="5676887"/>
            <a:ext cx="1676400" cy="152400"/>
          </a:xfrm>
          <a:custGeom>
            <a:avLst/>
            <a:gdLst/>
            <a:ahLst/>
            <a:cxnLst/>
            <a:rect l="l" t="t" r="r" b="b"/>
            <a:pathLst>
              <a:path w="1676400" h="152400">
                <a:moveTo>
                  <a:pt x="128015" y="50292"/>
                </a:moveTo>
                <a:lnTo>
                  <a:pt x="128015" y="102108"/>
                </a:lnTo>
                <a:lnTo>
                  <a:pt x="1676400" y="100584"/>
                </a:lnTo>
                <a:lnTo>
                  <a:pt x="1676400" y="48768"/>
                </a:lnTo>
                <a:lnTo>
                  <a:pt x="128015" y="50292"/>
                </a:lnTo>
                <a:close/>
              </a:path>
              <a:path w="1676400" h="152400">
                <a:moveTo>
                  <a:pt x="0" y="76200"/>
                </a:moveTo>
                <a:lnTo>
                  <a:pt x="152400" y="152400"/>
                </a:lnTo>
                <a:lnTo>
                  <a:pt x="152400" y="102084"/>
                </a:lnTo>
                <a:lnTo>
                  <a:pt x="128015" y="102108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676400" h="152400">
                <a:moveTo>
                  <a:pt x="128015" y="12192"/>
                </a:moveTo>
                <a:lnTo>
                  <a:pt x="128015" y="50292"/>
                </a:lnTo>
                <a:lnTo>
                  <a:pt x="152400" y="50268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406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297940"/>
            <a:ext cx="796544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-635">
              <a:lnSpc>
                <a:spcPct val="100400"/>
              </a:lnSpc>
              <a:spcBef>
                <a:spcPts val="80"/>
              </a:spcBef>
              <a:tabLst>
                <a:tab pos="426084" algn="l"/>
                <a:tab pos="2281555" algn="l"/>
              </a:tabLst>
            </a:pPr>
            <a:r>
              <a:rPr sz="2800" spc="-5" dirty="0">
                <a:latin typeface="Times New Roman"/>
                <a:cs typeface="Times New Roman"/>
              </a:rPr>
              <a:t>If	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	</a:t>
            </a:r>
            <a:r>
              <a:rPr sz="2800" b="1" spc="-5" dirty="0">
                <a:latin typeface="Times New Roman"/>
                <a:cs typeface="Times New Roman"/>
              </a:rPr>
              <a:t>I </a:t>
            </a:r>
            <a:r>
              <a:rPr sz="2800" spc="-5" dirty="0">
                <a:latin typeface="Times New Roman"/>
                <a:cs typeface="Times New Roman"/>
              </a:rPr>
              <a:t>is greater than </a:t>
            </a:r>
            <a:r>
              <a:rPr sz="2800" b="1" dirty="0">
                <a:latin typeface="Times New Roman"/>
                <a:cs typeface="Times New Roman"/>
              </a:rPr>
              <a:t>3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then output the </a:t>
            </a:r>
            <a:r>
              <a:rPr sz="2800" spc="-10" dirty="0">
                <a:latin typeface="Times New Roman"/>
                <a:cs typeface="Times New Roman"/>
              </a:rPr>
              <a:t>value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, otherwise output the value 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4" name="object 4"/>
          <p:cNvSpPr/>
          <p:nvPr/>
        </p:nvSpPr>
        <p:spPr>
          <a:xfrm>
            <a:off x="3587496" y="27340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0" y="435863"/>
                </a:move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87496" y="2734043"/>
            <a:ext cx="2002789" cy="873760"/>
          </a:xfrm>
          <a:custGeom>
            <a:avLst/>
            <a:gdLst/>
            <a:ahLst/>
            <a:cxnLst/>
            <a:rect l="l" t="t" r="r" b="b"/>
            <a:pathLst>
              <a:path w="2002789" h="873760">
                <a:moveTo>
                  <a:pt x="1001268" y="0"/>
                </a:moveTo>
                <a:lnTo>
                  <a:pt x="0" y="435863"/>
                </a:lnTo>
                <a:lnTo>
                  <a:pt x="1001268" y="873251"/>
                </a:lnTo>
                <a:lnTo>
                  <a:pt x="2002536" y="435863"/>
                </a:lnTo>
                <a:lnTo>
                  <a:pt x="10012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27067" y="2971279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I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3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41395" y="2885935"/>
            <a:ext cx="6350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spc="16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r>
              <a:rPr sz="2000" u="heavy" spc="8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7998" y="2809735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14088" y="2171687"/>
            <a:ext cx="152400" cy="536575"/>
          </a:xfrm>
          <a:custGeom>
            <a:avLst/>
            <a:gdLst/>
            <a:ahLst/>
            <a:cxnLst/>
            <a:rect l="l" t="t" r="r" b="b"/>
            <a:pathLst>
              <a:path w="152400" h="536575">
                <a:moveTo>
                  <a:pt x="0" y="384047"/>
                </a:moveTo>
                <a:lnTo>
                  <a:pt x="74675" y="536447"/>
                </a:lnTo>
                <a:lnTo>
                  <a:pt x="152400" y="384047"/>
                </a:lnTo>
                <a:lnTo>
                  <a:pt x="100680" y="384047"/>
                </a:lnTo>
                <a:lnTo>
                  <a:pt x="100584" y="409955"/>
                </a:lnTo>
                <a:lnTo>
                  <a:pt x="50291" y="409955"/>
                </a:lnTo>
                <a:lnTo>
                  <a:pt x="50291" y="384047"/>
                </a:lnTo>
                <a:lnTo>
                  <a:pt x="0" y="384047"/>
                </a:lnTo>
                <a:close/>
              </a:path>
              <a:path w="152400" h="536575">
                <a:moveTo>
                  <a:pt x="50388" y="384047"/>
                </a:moveTo>
                <a:lnTo>
                  <a:pt x="100680" y="384047"/>
                </a:lnTo>
                <a:lnTo>
                  <a:pt x="102108" y="0"/>
                </a:lnTo>
                <a:lnTo>
                  <a:pt x="51815" y="0"/>
                </a:lnTo>
                <a:lnTo>
                  <a:pt x="50388" y="384047"/>
                </a:lnTo>
                <a:close/>
              </a:path>
              <a:path w="152400" h="536575">
                <a:moveTo>
                  <a:pt x="50291" y="409955"/>
                </a:moveTo>
                <a:lnTo>
                  <a:pt x="100584" y="409955"/>
                </a:lnTo>
                <a:lnTo>
                  <a:pt x="100680" y="384047"/>
                </a:lnTo>
                <a:lnTo>
                  <a:pt x="50388" y="384047"/>
                </a:lnTo>
                <a:lnTo>
                  <a:pt x="50291" y="409955"/>
                </a:lnTo>
                <a:close/>
              </a:path>
              <a:path w="152400" h="536575">
                <a:moveTo>
                  <a:pt x="50291" y="384047"/>
                </a:moveTo>
                <a:lnTo>
                  <a:pt x="50291" y="409955"/>
                </a:lnTo>
                <a:lnTo>
                  <a:pt x="50388" y="38404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52188" y="4917935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914400"/>
                </a:moveTo>
                <a:lnTo>
                  <a:pt x="76200" y="1066800"/>
                </a:lnTo>
                <a:lnTo>
                  <a:pt x="152400" y="914400"/>
                </a:lnTo>
                <a:lnTo>
                  <a:pt x="102107" y="914400"/>
                </a:lnTo>
                <a:lnTo>
                  <a:pt x="102107" y="940308"/>
                </a:lnTo>
                <a:lnTo>
                  <a:pt x="51815" y="940308"/>
                </a:lnTo>
                <a:lnTo>
                  <a:pt x="51815" y="914400"/>
                </a:lnTo>
                <a:lnTo>
                  <a:pt x="0" y="914400"/>
                </a:lnTo>
                <a:close/>
              </a:path>
              <a:path w="152400" h="1066800">
                <a:moveTo>
                  <a:pt x="51815" y="914400"/>
                </a:moveTo>
                <a:lnTo>
                  <a:pt x="51815" y="940308"/>
                </a:lnTo>
                <a:lnTo>
                  <a:pt x="102107" y="940308"/>
                </a:lnTo>
                <a:lnTo>
                  <a:pt x="102107" y="914400"/>
                </a:lnTo>
                <a:lnTo>
                  <a:pt x="51815" y="914400"/>
                </a:lnTo>
                <a:close/>
              </a:path>
              <a:path w="152400" h="1066800">
                <a:moveTo>
                  <a:pt x="51815" y="0"/>
                </a:moveTo>
                <a:lnTo>
                  <a:pt x="51815" y="914400"/>
                </a:lnTo>
                <a:lnTo>
                  <a:pt x="102107" y="91440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8696" y="3165335"/>
            <a:ext cx="685800" cy="1905"/>
          </a:xfrm>
          <a:custGeom>
            <a:avLst/>
            <a:gdLst/>
            <a:ahLst/>
            <a:cxnLst/>
            <a:rect l="l" t="t" r="r" b="b"/>
            <a:pathLst>
              <a:path w="685800" h="1905">
                <a:moveTo>
                  <a:pt x="0" y="0"/>
                </a:moveTo>
                <a:lnTo>
                  <a:pt x="685800" y="1524"/>
                </a:lnTo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28388" y="4841735"/>
            <a:ext cx="1676400" cy="152400"/>
          </a:xfrm>
          <a:custGeom>
            <a:avLst/>
            <a:gdLst/>
            <a:ahLst/>
            <a:cxnLst/>
            <a:rect l="l" t="t" r="r" b="b"/>
            <a:pathLst>
              <a:path w="1676400" h="152400">
                <a:moveTo>
                  <a:pt x="128015" y="50292"/>
                </a:moveTo>
                <a:lnTo>
                  <a:pt x="128015" y="102108"/>
                </a:lnTo>
                <a:lnTo>
                  <a:pt x="1676400" y="100583"/>
                </a:lnTo>
                <a:lnTo>
                  <a:pt x="1676400" y="48768"/>
                </a:lnTo>
                <a:lnTo>
                  <a:pt x="128015" y="50292"/>
                </a:lnTo>
                <a:close/>
              </a:path>
              <a:path w="1676400" h="152400">
                <a:moveTo>
                  <a:pt x="0" y="76200"/>
                </a:moveTo>
                <a:lnTo>
                  <a:pt x="152400" y="152400"/>
                </a:lnTo>
                <a:lnTo>
                  <a:pt x="152400" y="102084"/>
                </a:lnTo>
                <a:lnTo>
                  <a:pt x="128015" y="102108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676400" h="152400">
                <a:moveTo>
                  <a:pt x="128015" y="12192"/>
                </a:moveTo>
                <a:lnTo>
                  <a:pt x="128015" y="50292"/>
                </a:lnTo>
                <a:lnTo>
                  <a:pt x="152400" y="50268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30696" y="4384535"/>
            <a:ext cx="0" cy="533400"/>
          </a:xfrm>
          <a:custGeom>
            <a:avLst/>
            <a:gdLst/>
            <a:ahLst/>
            <a:cxnLst/>
            <a:rect l="l" t="t" r="r" b="b"/>
            <a:pathLst>
              <a:path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21096" y="3851135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267" y="495561"/>
                </a:lnTo>
                <a:lnTo>
                  <a:pt x="84391" y="501205"/>
                </a:lnTo>
                <a:lnTo>
                  <a:pt x="126230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111"/>
                </a:lnTo>
                <a:lnTo>
                  <a:pt x="591312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3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6" y="452628"/>
                </a:lnTo>
                <a:lnTo>
                  <a:pt x="901469" y="448508"/>
                </a:lnTo>
                <a:lnTo>
                  <a:pt x="929449" y="443674"/>
                </a:lnTo>
                <a:lnTo>
                  <a:pt x="959429" y="439126"/>
                </a:lnTo>
                <a:lnTo>
                  <a:pt x="992124" y="435864"/>
                </a:lnTo>
                <a:lnTo>
                  <a:pt x="1023985" y="432887"/>
                </a:lnTo>
                <a:lnTo>
                  <a:pt x="1056131" y="429196"/>
                </a:lnTo>
                <a:lnTo>
                  <a:pt x="1089421" y="425791"/>
                </a:lnTo>
                <a:lnTo>
                  <a:pt x="1124712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721096" y="3851135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267" y="495561"/>
                </a:lnTo>
                <a:lnTo>
                  <a:pt x="84391" y="501205"/>
                </a:lnTo>
                <a:lnTo>
                  <a:pt x="126230" y="506563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111"/>
                </a:lnTo>
                <a:lnTo>
                  <a:pt x="591312" y="504444"/>
                </a:lnTo>
                <a:lnTo>
                  <a:pt x="612838" y="500300"/>
                </a:lnTo>
                <a:lnTo>
                  <a:pt x="634364" y="496443"/>
                </a:lnTo>
                <a:lnTo>
                  <a:pt x="656463" y="492013"/>
                </a:lnTo>
                <a:lnTo>
                  <a:pt x="679703" y="486156"/>
                </a:lnTo>
                <a:lnTo>
                  <a:pt x="701944" y="483322"/>
                </a:lnTo>
                <a:lnTo>
                  <a:pt x="725042" y="479488"/>
                </a:lnTo>
                <a:lnTo>
                  <a:pt x="748712" y="474797"/>
                </a:lnTo>
                <a:lnTo>
                  <a:pt x="772667" y="469392"/>
                </a:lnTo>
                <a:lnTo>
                  <a:pt x="797623" y="465486"/>
                </a:lnTo>
                <a:lnTo>
                  <a:pt x="822578" y="461010"/>
                </a:lnTo>
                <a:lnTo>
                  <a:pt x="848105" y="456533"/>
                </a:lnTo>
                <a:lnTo>
                  <a:pt x="874776" y="452628"/>
                </a:lnTo>
                <a:lnTo>
                  <a:pt x="901469" y="448508"/>
                </a:lnTo>
                <a:lnTo>
                  <a:pt x="929449" y="443674"/>
                </a:lnTo>
                <a:lnTo>
                  <a:pt x="959429" y="439126"/>
                </a:lnTo>
                <a:lnTo>
                  <a:pt x="992124" y="435864"/>
                </a:lnTo>
                <a:lnTo>
                  <a:pt x="1023985" y="432887"/>
                </a:lnTo>
                <a:lnTo>
                  <a:pt x="1056131" y="429196"/>
                </a:lnTo>
                <a:lnTo>
                  <a:pt x="1089421" y="425791"/>
                </a:lnTo>
                <a:lnTo>
                  <a:pt x="1124712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982715" y="3908539"/>
            <a:ext cx="7721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054095" y="4841735"/>
            <a:ext cx="1600200" cy="152400"/>
          </a:xfrm>
          <a:custGeom>
            <a:avLst/>
            <a:gdLst/>
            <a:ahLst/>
            <a:cxnLst/>
            <a:rect l="l" t="t" r="r" b="b"/>
            <a:pathLst>
              <a:path w="1600200" h="152400">
                <a:moveTo>
                  <a:pt x="1447799" y="102108"/>
                </a:moveTo>
                <a:lnTo>
                  <a:pt x="1447799" y="152400"/>
                </a:lnTo>
                <a:lnTo>
                  <a:pt x="1600199" y="76200"/>
                </a:lnTo>
                <a:lnTo>
                  <a:pt x="1473707" y="12954"/>
                </a:lnTo>
                <a:lnTo>
                  <a:pt x="1473707" y="102108"/>
                </a:lnTo>
                <a:lnTo>
                  <a:pt x="1447799" y="102108"/>
                </a:lnTo>
                <a:close/>
              </a:path>
              <a:path w="1600200" h="152400">
                <a:moveTo>
                  <a:pt x="0" y="50292"/>
                </a:moveTo>
                <a:lnTo>
                  <a:pt x="0" y="102108"/>
                </a:lnTo>
                <a:lnTo>
                  <a:pt x="1473707" y="102108"/>
                </a:lnTo>
                <a:lnTo>
                  <a:pt x="1473707" y="50292"/>
                </a:lnTo>
                <a:lnTo>
                  <a:pt x="0" y="50292"/>
                </a:lnTo>
                <a:close/>
              </a:path>
              <a:path w="1600200" h="152400">
                <a:moveTo>
                  <a:pt x="1447799" y="0"/>
                </a:moveTo>
                <a:lnTo>
                  <a:pt x="1447799" y="50292"/>
                </a:lnTo>
                <a:lnTo>
                  <a:pt x="1473707" y="50292"/>
                </a:lnTo>
                <a:lnTo>
                  <a:pt x="1473707" y="12954"/>
                </a:lnTo>
                <a:lnTo>
                  <a:pt x="14477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54095" y="4308335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6096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77895" y="3165335"/>
            <a:ext cx="152400" cy="762000"/>
          </a:xfrm>
          <a:custGeom>
            <a:avLst/>
            <a:gdLst/>
            <a:ahLst/>
            <a:cxnLst/>
            <a:rect l="l" t="t" r="r" b="b"/>
            <a:pathLst>
              <a:path w="152400" h="762000">
                <a:moveTo>
                  <a:pt x="0" y="609600"/>
                </a:moveTo>
                <a:lnTo>
                  <a:pt x="76200" y="762000"/>
                </a:lnTo>
                <a:lnTo>
                  <a:pt x="152400" y="609600"/>
                </a:lnTo>
                <a:lnTo>
                  <a:pt x="102108" y="609600"/>
                </a:lnTo>
                <a:lnTo>
                  <a:pt x="102108" y="635508"/>
                </a:lnTo>
                <a:lnTo>
                  <a:pt x="50292" y="635508"/>
                </a:lnTo>
                <a:lnTo>
                  <a:pt x="50292" y="609600"/>
                </a:lnTo>
                <a:lnTo>
                  <a:pt x="0" y="609600"/>
                </a:lnTo>
                <a:close/>
              </a:path>
              <a:path w="152400" h="762000">
                <a:moveTo>
                  <a:pt x="50292" y="609600"/>
                </a:moveTo>
                <a:lnTo>
                  <a:pt x="50292" y="635508"/>
                </a:lnTo>
                <a:lnTo>
                  <a:pt x="102108" y="635508"/>
                </a:lnTo>
                <a:lnTo>
                  <a:pt x="102108" y="609600"/>
                </a:lnTo>
                <a:lnTo>
                  <a:pt x="50292" y="609600"/>
                </a:lnTo>
                <a:close/>
              </a:path>
              <a:path w="152400" h="762000">
                <a:moveTo>
                  <a:pt x="50291" y="0"/>
                </a:moveTo>
                <a:lnTo>
                  <a:pt x="50292" y="609600"/>
                </a:lnTo>
                <a:lnTo>
                  <a:pt x="102108" y="6096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78296" y="3165335"/>
            <a:ext cx="152400" cy="685800"/>
          </a:xfrm>
          <a:custGeom>
            <a:avLst/>
            <a:gdLst/>
            <a:ahLst/>
            <a:cxnLst/>
            <a:rect l="l" t="t" r="r" b="b"/>
            <a:pathLst>
              <a:path w="152400" h="685800">
                <a:moveTo>
                  <a:pt x="0" y="533400"/>
                </a:moveTo>
                <a:lnTo>
                  <a:pt x="76200" y="685800"/>
                </a:lnTo>
                <a:lnTo>
                  <a:pt x="152400" y="533400"/>
                </a:lnTo>
                <a:lnTo>
                  <a:pt x="102107" y="533400"/>
                </a:lnTo>
                <a:lnTo>
                  <a:pt x="102107" y="559308"/>
                </a:lnTo>
                <a:lnTo>
                  <a:pt x="50291" y="559308"/>
                </a:lnTo>
                <a:lnTo>
                  <a:pt x="50291" y="533400"/>
                </a:lnTo>
                <a:lnTo>
                  <a:pt x="0" y="533400"/>
                </a:lnTo>
                <a:close/>
              </a:path>
              <a:path w="152400" h="685800">
                <a:moveTo>
                  <a:pt x="50291" y="533400"/>
                </a:moveTo>
                <a:lnTo>
                  <a:pt x="50291" y="559308"/>
                </a:lnTo>
                <a:lnTo>
                  <a:pt x="102107" y="559308"/>
                </a:lnTo>
                <a:lnTo>
                  <a:pt x="102107" y="533400"/>
                </a:lnTo>
                <a:lnTo>
                  <a:pt x="50291" y="533400"/>
                </a:lnTo>
                <a:close/>
              </a:path>
              <a:path w="152400" h="685800">
                <a:moveTo>
                  <a:pt x="50291" y="0"/>
                </a:moveTo>
                <a:lnTo>
                  <a:pt x="50291" y="533400"/>
                </a:lnTo>
                <a:lnTo>
                  <a:pt x="102107" y="533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68295" y="393647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6"/>
                </a:lnTo>
                <a:lnTo>
                  <a:pt x="126230" y="506777"/>
                </a:lnTo>
                <a:lnTo>
                  <a:pt x="167639" y="512063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2"/>
                </a:lnTo>
                <a:lnTo>
                  <a:pt x="591311" y="504444"/>
                </a:lnTo>
                <a:lnTo>
                  <a:pt x="634365" y="497205"/>
                </a:lnTo>
                <a:lnTo>
                  <a:pt x="679703" y="487680"/>
                </a:lnTo>
                <a:lnTo>
                  <a:pt x="701944" y="483989"/>
                </a:lnTo>
                <a:lnTo>
                  <a:pt x="748712" y="475464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7"/>
                </a:lnTo>
                <a:lnTo>
                  <a:pt x="901469" y="448722"/>
                </a:lnTo>
                <a:lnTo>
                  <a:pt x="929449" y="444245"/>
                </a:lnTo>
                <a:lnTo>
                  <a:pt x="959429" y="439769"/>
                </a:lnTo>
                <a:lnTo>
                  <a:pt x="992124" y="435863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1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68295" y="3936479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10">
                <a:moveTo>
                  <a:pt x="0" y="489204"/>
                </a:moveTo>
                <a:lnTo>
                  <a:pt x="42267" y="496204"/>
                </a:lnTo>
                <a:lnTo>
                  <a:pt x="84391" y="501776"/>
                </a:lnTo>
                <a:lnTo>
                  <a:pt x="126230" y="506777"/>
                </a:lnTo>
                <a:lnTo>
                  <a:pt x="167639" y="512063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2"/>
                </a:lnTo>
                <a:lnTo>
                  <a:pt x="591311" y="504444"/>
                </a:lnTo>
                <a:lnTo>
                  <a:pt x="634365" y="497205"/>
                </a:lnTo>
                <a:lnTo>
                  <a:pt x="679703" y="487680"/>
                </a:lnTo>
                <a:lnTo>
                  <a:pt x="701944" y="483989"/>
                </a:lnTo>
                <a:lnTo>
                  <a:pt x="748712" y="475464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7"/>
                </a:lnTo>
                <a:lnTo>
                  <a:pt x="901469" y="448722"/>
                </a:lnTo>
                <a:lnTo>
                  <a:pt x="929449" y="444245"/>
                </a:lnTo>
                <a:lnTo>
                  <a:pt x="959429" y="439769"/>
                </a:lnTo>
                <a:lnTo>
                  <a:pt x="992124" y="435863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1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28392" y="3993883"/>
            <a:ext cx="774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838523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 of control: Decision</a:t>
            </a:r>
          </a:p>
        </p:txBody>
      </p:sp>
      <p:sp>
        <p:nvSpPr>
          <p:cNvPr id="3" name="object 3"/>
          <p:cNvSpPr/>
          <p:nvPr/>
        </p:nvSpPr>
        <p:spPr>
          <a:xfrm>
            <a:off x="3360420" y="20954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48768" y="0"/>
                </a:moveTo>
                <a:lnTo>
                  <a:pt x="48768" y="50291"/>
                </a:lnTo>
                <a:lnTo>
                  <a:pt x="100584" y="50291"/>
                </a:lnTo>
                <a:lnTo>
                  <a:pt x="100584" y="0"/>
                </a:lnTo>
                <a:lnTo>
                  <a:pt x="48768" y="0"/>
                </a:lnTo>
                <a:close/>
              </a:path>
              <a:path w="152400" h="533400">
                <a:moveTo>
                  <a:pt x="50291" y="102108"/>
                </a:moveTo>
                <a:lnTo>
                  <a:pt x="50291" y="152400"/>
                </a:lnTo>
                <a:lnTo>
                  <a:pt x="100583" y="152400"/>
                </a:lnTo>
                <a:lnTo>
                  <a:pt x="100583" y="102108"/>
                </a:lnTo>
                <a:lnTo>
                  <a:pt x="50291" y="102108"/>
                </a:lnTo>
                <a:close/>
              </a:path>
              <a:path w="152400" h="533400">
                <a:moveTo>
                  <a:pt x="50291" y="202691"/>
                </a:moveTo>
                <a:lnTo>
                  <a:pt x="50291" y="254507"/>
                </a:lnTo>
                <a:lnTo>
                  <a:pt x="100583" y="254507"/>
                </a:lnTo>
                <a:lnTo>
                  <a:pt x="100583" y="202691"/>
                </a:lnTo>
                <a:lnTo>
                  <a:pt x="50291" y="202691"/>
                </a:lnTo>
                <a:close/>
              </a:path>
              <a:path w="152400" h="533400">
                <a:moveTo>
                  <a:pt x="50291" y="304800"/>
                </a:moveTo>
                <a:lnTo>
                  <a:pt x="50291" y="355091"/>
                </a:lnTo>
                <a:lnTo>
                  <a:pt x="100583" y="355091"/>
                </a:lnTo>
                <a:lnTo>
                  <a:pt x="100583" y="304800"/>
                </a:lnTo>
                <a:lnTo>
                  <a:pt x="50291" y="304800"/>
                </a:lnTo>
                <a:close/>
              </a:path>
              <a:path w="152400" h="533400">
                <a:moveTo>
                  <a:pt x="0" y="381000"/>
                </a:moveTo>
                <a:lnTo>
                  <a:pt x="76200" y="533400"/>
                </a:lnTo>
                <a:lnTo>
                  <a:pt x="152400" y="381000"/>
                </a:lnTo>
                <a:lnTo>
                  <a:pt x="100583" y="381000"/>
                </a:lnTo>
                <a:lnTo>
                  <a:pt x="100583" y="403859"/>
                </a:lnTo>
                <a:lnTo>
                  <a:pt x="50291" y="408431"/>
                </a:lnTo>
                <a:lnTo>
                  <a:pt x="50291" y="381000"/>
                </a:lnTo>
                <a:lnTo>
                  <a:pt x="0" y="381000"/>
                </a:lnTo>
                <a:close/>
              </a:path>
              <a:path w="152400" h="533400">
                <a:moveTo>
                  <a:pt x="50291" y="381000"/>
                </a:moveTo>
                <a:lnTo>
                  <a:pt x="50291" y="408431"/>
                </a:lnTo>
                <a:lnTo>
                  <a:pt x="100583" y="403859"/>
                </a:lnTo>
                <a:lnTo>
                  <a:pt x="100583" y="381000"/>
                </a:lnTo>
                <a:lnTo>
                  <a:pt x="50291" y="381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08220" y="3873995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5092"/>
                </a:lnTo>
                <a:lnTo>
                  <a:pt x="100791" y="355092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092"/>
                </a:lnTo>
                <a:lnTo>
                  <a:pt x="0" y="355092"/>
                </a:lnTo>
                <a:close/>
              </a:path>
              <a:path w="152400" h="508000">
                <a:moveTo>
                  <a:pt x="50395" y="355092"/>
                </a:moveTo>
                <a:lnTo>
                  <a:pt x="100791" y="355092"/>
                </a:lnTo>
                <a:lnTo>
                  <a:pt x="103631" y="0"/>
                </a:lnTo>
                <a:lnTo>
                  <a:pt x="51815" y="0"/>
                </a:lnTo>
                <a:lnTo>
                  <a:pt x="50395" y="355092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91" y="355092"/>
                </a:lnTo>
                <a:lnTo>
                  <a:pt x="50395" y="355092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092"/>
                </a:moveTo>
                <a:lnTo>
                  <a:pt x="50291" y="381000"/>
                </a:lnTo>
                <a:lnTo>
                  <a:pt x="50395" y="3550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4036" y="1346836"/>
            <a:ext cx="7816215" cy="166941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  <a:tabLst>
                <a:tab pos="1633855" algn="l"/>
              </a:tabLst>
            </a:pPr>
            <a:r>
              <a:rPr sz="2400" dirty="0">
                <a:latin typeface="Times New Roman"/>
                <a:cs typeface="Times New Roman"/>
              </a:rPr>
              <a:t>Let </a:t>
            </a:r>
            <a:r>
              <a:rPr sz="2400" b="1" spc="-5" dirty="0">
                <a:latin typeface="Times New Roman"/>
                <a:cs typeface="Times New Roman"/>
              </a:rPr>
              <a:t>ID </a:t>
            </a:r>
            <a:r>
              <a:rPr sz="2400" dirty="0">
                <a:latin typeface="Times New Roman"/>
                <a:cs typeface="Times New Roman"/>
              </a:rPr>
              <a:t>be a student id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b="1" spc="-5" dirty="0">
                <a:latin typeface="Times New Roman"/>
                <a:cs typeface="Times New Roman"/>
              </a:rPr>
              <a:t>S </a:t>
            </a:r>
            <a:r>
              <a:rPr sz="2400" dirty="0">
                <a:latin typeface="Times New Roman"/>
                <a:cs typeface="Times New Roman"/>
              </a:rPr>
              <a:t>be a </a:t>
            </a:r>
            <a:r>
              <a:rPr sz="2400" spc="-5" dirty="0">
                <a:latin typeface="Times New Roman"/>
                <a:cs typeface="Times New Roman"/>
              </a:rPr>
              <a:t>numeric </a:t>
            </a:r>
            <a:r>
              <a:rPr sz="2400" dirty="0">
                <a:latin typeface="Times New Roman"/>
                <a:cs typeface="Times New Roman"/>
              </a:rPr>
              <a:t>student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grade  </a:t>
            </a:r>
            <a:r>
              <a:rPr sz="2400" spc="-5" dirty="0">
                <a:latin typeface="Times New Roman"/>
                <a:cs typeface="Times New Roman"/>
              </a:rPr>
              <a:t>(100</a:t>
            </a:r>
            <a:r>
              <a:rPr sz="2400" spc="-5" dirty="0">
                <a:latin typeface="Symbol"/>
                <a:cs typeface="Symbol"/>
              </a:rPr>
              <a:t></a:t>
            </a:r>
            <a:r>
              <a:rPr sz="2400" b="1" spc="-5" dirty="0">
                <a:latin typeface="Times New Roman"/>
                <a:cs typeface="Times New Roman"/>
              </a:rPr>
              <a:t>S</a:t>
            </a:r>
            <a:r>
              <a:rPr sz="2400" spc="-5" dirty="0">
                <a:latin typeface="Symbol"/>
                <a:cs typeface="Symbol"/>
              </a:rPr>
              <a:t></a:t>
            </a:r>
            <a:r>
              <a:rPr sz="2400" spc="-5" dirty="0">
                <a:latin typeface="Times New Roman"/>
                <a:cs typeface="Times New Roman"/>
              </a:rPr>
              <a:t>0)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.	Print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id and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letter grade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student.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00" dirty="0">
              <a:latin typeface="Times New Roman"/>
              <a:cs typeface="Times New Roman"/>
            </a:endParaRPr>
          </a:p>
          <a:p>
            <a:pPr marR="1606550" algn="ctr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240" y="3263881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58896" y="3272015"/>
            <a:ext cx="152400" cy="692150"/>
          </a:xfrm>
          <a:custGeom>
            <a:avLst/>
            <a:gdLst/>
            <a:ahLst/>
            <a:cxnLst/>
            <a:rect l="l" t="t" r="r" b="b"/>
            <a:pathLst>
              <a:path w="152400" h="692150">
                <a:moveTo>
                  <a:pt x="0" y="539496"/>
                </a:moveTo>
                <a:lnTo>
                  <a:pt x="76200" y="691896"/>
                </a:lnTo>
                <a:lnTo>
                  <a:pt x="152400" y="539496"/>
                </a:lnTo>
                <a:lnTo>
                  <a:pt x="102108" y="539496"/>
                </a:lnTo>
                <a:lnTo>
                  <a:pt x="102108" y="565403"/>
                </a:lnTo>
                <a:lnTo>
                  <a:pt x="50292" y="565403"/>
                </a:lnTo>
                <a:lnTo>
                  <a:pt x="50292" y="539496"/>
                </a:lnTo>
                <a:lnTo>
                  <a:pt x="0" y="539496"/>
                </a:lnTo>
                <a:close/>
              </a:path>
              <a:path w="152400" h="692150">
                <a:moveTo>
                  <a:pt x="50292" y="539496"/>
                </a:moveTo>
                <a:lnTo>
                  <a:pt x="50292" y="565403"/>
                </a:lnTo>
                <a:lnTo>
                  <a:pt x="102108" y="565403"/>
                </a:lnTo>
                <a:lnTo>
                  <a:pt x="102108" y="539496"/>
                </a:lnTo>
                <a:lnTo>
                  <a:pt x="50292" y="539496"/>
                </a:lnTo>
                <a:close/>
              </a:path>
              <a:path w="152400" h="692150">
                <a:moveTo>
                  <a:pt x="50291" y="0"/>
                </a:moveTo>
                <a:lnTo>
                  <a:pt x="50292" y="539496"/>
                </a:lnTo>
                <a:lnTo>
                  <a:pt x="102108" y="539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3095" y="2628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7"/>
                </a:moveTo>
                <a:lnTo>
                  <a:pt x="758951" y="632459"/>
                </a:lnTo>
                <a:lnTo>
                  <a:pt x="1519428" y="315467"/>
                </a:lnTo>
                <a:lnTo>
                  <a:pt x="758951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73095" y="2628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7"/>
                </a:lnTo>
                <a:lnTo>
                  <a:pt x="758951" y="632459"/>
                </a:lnTo>
                <a:lnTo>
                  <a:pt x="1519428" y="315467"/>
                </a:lnTo>
                <a:lnTo>
                  <a:pt x="758951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09976" y="2809735"/>
            <a:ext cx="644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90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25467" y="32156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2"/>
                </a:move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25467" y="32156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2"/>
                </a:ln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73267" y="38252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73267" y="38252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44896" y="34670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92695" y="40736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52971" y="44576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24571" y="50672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399" y="356615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352035" y="3270975"/>
            <a:ext cx="854710" cy="85725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10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80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99830" y="3892718"/>
            <a:ext cx="854710" cy="829944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9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70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330696" y="35432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02295" y="4152887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380999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940295" y="44576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8"/>
                </a:moveTo>
                <a:lnTo>
                  <a:pt x="758952" y="632460"/>
                </a:lnTo>
                <a:lnTo>
                  <a:pt x="1519428" y="315467"/>
                </a:lnTo>
                <a:lnTo>
                  <a:pt x="758952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940295" y="44576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2" y="0"/>
                </a:moveTo>
                <a:lnTo>
                  <a:pt x="0" y="315468"/>
                </a:lnTo>
                <a:lnTo>
                  <a:pt x="758952" y="632460"/>
                </a:lnTo>
                <a:lnTo>
                  <a:pt x="1519428" y="315467"/>
                </a:lnTo>
                <a:lnTo>
                  <a:pt x="7589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171425" y="4531245"/>
            <a:ext cx="850265" cy="81661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940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60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197096" y="28574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199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882896" y="29336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901695" y="39334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'A'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73296" y="43906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'B'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721096" y="49240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'C'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245095" y="5600687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'D'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16695" y="5600687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'F'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464295" y="46832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399"/>
                </a:moveTo>
                <a:lnTo>
                  <a:pt x="609600" y="79247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399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1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073895" y="4762487"/>
            <a:ext cx="0" cy="838200"/>
          </a:xfrm>
          <a:custGeom>
            <a:avLst/>
            <a:gdLst/>
            <a:ahLst/>
            <a:cxnLst/>
            <a:rect l="l" t="t" r="r" b="b"/>
            <a:pathLst>
              <a:path h="838200">
                <a:moveTo>
                  <a:pt x="0" y="838199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58896" y="4381487"/>
            <a:ext cx="152400" cy="2057400"/>
          </a:xfrm>
          <a:custGeom>
            <a:avLst/>
            <a:gdLst/>
            <a:ahLst/>
            <a:cxnLst/>
            <a:rect l="l" t="t" r="r" b="b"/>
            <a:pathLst>
              <a:path w="152400" h="2057400">
                <a:moveTo>
                  <a:pt x="0" y="1904999"/>
                </a:moveTo>
                <a:lnTo>
                  <a:pt x="76200" y="2057399"/>
                </a:lnTo>
                <a:lnTo>
                  <a:pt x="152400" y="1904999"/>
                </a:lnTo>
                <a:lnTo>
                  <a:pt x="102108" y="1904999"/>
                </a:lnTo>
                <a:lnTo>
                  <a:pt x="102108" y="1930907"/>
                </a:lnTo>
                <a:lnTo>
                  <a:pt x="50292" y="1930907"/>
                </a:lnTo>
                <a:lnTo>
                  <a:pt x="50292" y="1904999"/>
                </a:lnTo>
                <a:lnTo>
                  <a:pt x="0" y="1904999"/>
                </a:lnTo>
                <a:close/>
              </a:path>
              <a:path w="152400" h="2057400">
                <a:moveTo>
                  <a:pt x="50292" y="1904999"/>
                </a:moveTo>
                <a:lnTo>
                  <a:pt x="50292" y="1930907"/>
                </a:lnTo>
                <a:lnTo>
                  <a:pt x="102108" y="1930907"/>
                </a:lnTo>
                <a:lnTo>
                  <a:pt x="102108" y="1904999"/>
                </a:lnTo>
                <a:lnTo>
                  <a:pt x="50292" y="1904999"/>
                </a:lnTo>
                <a:close/>
              </a:path>
              <a:path w="152400" h="2057400">
                <a:moveTo>
                  <a:pt x="50292" y="0"/>
                </a:moveTo>
                <a:lnTo>
                  <a:pt x="50292" y="1904999"/>
                </a:lnTo>
                <a:lnTo>
                  <a:pt x="102108" y="1904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806696" y="4838687"/>
            <a:ext cx="152400" cy="1600200"/>
          </a:xfrm>
          <a:custGeom>
            <a:avLst/>
            <a:gdLst/>
            <a:ahLst/>
            <a:cxnLst/>
            <a:rect l="l" t="t" r="r" b="b"/>
            <a:pathLst>
              <a:path w="152400" h="1600200">
                <a:moveTo>
                  <a:pt x="0" y="1447800"/>
                </a:moveTo>
                <a:lnTo>
                  <a:pt x="76200" y="1600200"/>
                </a:lnTo>
                <a:lnTo>
                  <a:pt x="152400" y="1447800"/>
                </a:lnTo>
                <a:lnTo>
                  <a:pt x="102107" y="1447800"/>
                </a:lnTo>
                <a:lnTo>
                  <a:pt x="102107" y="1473708"/>
                </a:lnTo>
                <a:lnTo>
                  <a:pt x="50291" y="1473708"/>
                </a:lnTo>
                <a:lnTo>
                  <a:pt x="50291" y="1447800"/>
                </a:lnTo>
                <a:lnTo>
                  <a:pt x="0" y="1447800"/>
                </a:lnTo>
                <a:close/>
              </a:path>
              <a:path w="152400" h="1600200">
                <a:moveTo>
                  <a:pt x="50291" y="1447800"/>
                </a:moveTo>
                <a:lnTo>
                  <a:pt x="50291" y="1473708"/>
                </a:lnTo>
                <a:lnTo>
                  <a:pt x="102107" y="1473708"/>
                </a:lnTo>
                <a:lnTo>
                  <a:pt x="102107" y="1447800"/>
                </a:lnTo>
                <a:lnTo>
                  <a:pt x="50291" y="1447800"/>
                </a:lnTo>
                <a:close/>
              </a:path>
              <a:path w="152400" h="1600200">
                <a:moveTo>
                  <a:pt x="50291" y="0"/>
                </a:moveTo>
                <a:lnTo>
                  <a:pt x="50291" y="1447800"/>
                </a:lnTo>
                <a:lnTo>
                  <a:pt x="102107" y="14478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54496" y="5365991"/>
            <a:ext cx="152400" cy="1073150"/>
          </a:xfrm>
          <a:custGeom>
            <a:avLst/>
            <a:gdLst/>
            <a:ahLst/>
            <a:cxnLst/>
            <a:rect l="l" t="t" r="r" b="b"/>
            <a:pathLst>
              <a:path w="152400" h="1073150">
                <a:moveTo>
                  <a:pt x="0" y="920496"/>
                </a:moveTo>
                <a:lnTo>
                  <a:pt x="76200" y="1072896"/>
                </a:lnTo>
                <a:lnTo>
                  <a:pt x="152400" y="920496"/>
                </a:lnTo>
                <a:lnTo>
                  <a:pt x="102107" y="920496"/>
                </a:lnTo>
                <a:lnTo>
                  <a:pt x="102107" y="946404"/>
                </a:lnTo>
                <a:lnTo>
                  <a:pt x="50291" y="946404"/>
                </a:lnTo>
                <a:lnTo>
                  <a:pt x="50291" y="920496"/>
                </a:lnTo>
                <a:lnTo>
                  <a:pt x="0" y="920496"/>
                </a:lnTo>
                <a:close/>
              </a:path>
              <a:path w="152400" h="1073150">
                <a:moveTo>
                  <a:pt x="50291" y="920496"/>
                </a:moveTo>
                <a:lnTo>
                  <a:pt x="50291" y="946404"/>
                </a:lnTo>
                <a:lnTo>
                  <a:pt x="102107" y="946404"/>
                </a:lnTo>
                <a:lnTo>
                  <a:pt x="102107" y="920496"/>
                </a:lnTo>
                <a:lnTo>
                  <a:pt x="50291" y="920496"/>
                </a:lnTo>
                <a:close/>
              </a:path>
              <a:path w="152400" h="1073150">
                <a:moveTo>
                  <a:pt x="50291" y="0"/>
                </a:moveTo>
                <a:lnTo>
                  <a:pt x="50291" y="920496"/>
                </a:lnTo>
                <a:lnTo>
                  <a:pt x="102107" y="920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626095" y="60578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599"/>
                </a:moveTo>
                <a:lnTo>
                  <a:pt x="76200" y="380999"/>
                </a:lnTo>
                <a:lnTo>
                  <a:pt x="152400" y="228599"/>
                </a:lnTo>
                <a:lnTo>
                  <a:pt x="102108" y="228599"/>
                </a:lnTo>
                <a:lnTo>
                  <a:pt x="102108" y="254507"/>
                </a:lnTo>
                <a:lnTo>
                  <a:pt x="50292" y="254507"/>
                </a:lnTo>
                <a:lnTo>
                  <a:pt x="50292" y="228599"/>
                </a:lnTo>
                <a:lnTo>
                  <a:pt x="0" y="228599"/>
                </a:lnTo>
                <a:close/>
              </a:path>
              <a:path w="152400" h="381000">
                <a:moveTo>
                  <a:pt x="50292" y="228599"/>
                </a:moveTo>
                <a:lnTo>
                  <a:pt x="50292" y="254507"/>
                </a:lnTo>
                <a:lnTo>
                  <a:pt x="102108" y="254507"/>
                </a:lnTo>
                <a:lnTo>
                  <a:pt x="102108" y="228599"/>
                </a:lnTo>
                <a:lnTo>
                  <a:pt x="50292" y="228599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599"/>
                </a:lnTo>
                <a:lnTo>
                  <a:pt x="102108" y="2285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997695" y="60578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600"/>
                </a:moveTo>
                <a:lnTo>
                  <a:pt x="76200" y="381000"/>
                </a:lnTo>
                <a:lnTo>
                  <a:pt x="152400" y="228600"/>
                </a:lnTo>
                <a:lnTo>
                  <a:pt x="102108" y="228600"/>
                </a:lnTo>
                <a:lnTo>
                  <a:pt x="102108" y="254508"/>
                </a:lnTo>
                <a:lnTo>
                  <a:pt x="50292" y="254508"/>
                </a:lnTo>
                <a:lnTo>
                  <a:pt x="50292" y="228600"/>
                </a:lnTo>
                <a:lnTo>
                  <a:pt x="0" y="228600"/>
                </a:lnTo>
                <a:close/>
              </a:path>
              <a:path w="152400" h="381000">
                <a:moveTo>
                  <a:pt x="50292" y="228600"/>
                </a:moveTo>
                <a:lnTo>
                  <a:pt x="50292" y="254508"/>
                </a:lnTo>
                <a:lnTo>
                  <a:pt x="102108" y="254508"/>
                </a:lnTo>
                <a:lnTo>
                  <a:pt x="102108" y="228600"/>
                </a:lnTo>
                <a:lnTo>
                  <a:pt x="50292" y="228600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600"/>
                </a:lnTo>
                <a:lnTo>
                  <a:pt x="102108" y="2286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30295" y="6362687"/>
            <a:ext cx="5943600" cy="152400"/>
          </a:xfrm>
          <a:custGeom>
            <a:avLst/>
            <a:gdLst/>
            <a:ahLst/>
            <a:cxnLst/>
            <a:rect l="l" t="t" r="r" b="b"/>
            <a:pathLst>
              <a:path w="5943600" h="152400">
                <a:moveTo>
                  <a:pt x="126492" y="50291"/>
                </a:moveTo>
                <a:lnTo>
                  <a:pt x="126492" y="102107"/>
                </a:lnTo>
                <a:lnTo>
                  <a:pt x="5943600" y="94487"/>
                </a:lnTo>
                <a:lnTo>
                  <a:pt x="5943600" y="44195"/>
                </a:lnTo>
                <a:lnTo>
                  <a:pt x="126492" y="50291"/>
                </a:lnTo>
                <a:close/>
              </a:path>
              <a:path w="5943600" h="152400">
                <a:moveTo>
                  <a:pt x="0" y="76199"/>
                </a:moveTo>
                <a:lnTo>
                  <a:pt x="152400" y="152399"/>
                </a:lnTo>
                <a:lnTo>
                  <a:pt x="152400" y="102074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199"/>
                </a:lnTo>
                <a:close/>
              </a:path>
              <a:path w="59436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64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834895" y="62194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34895" y="62194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489204"/>
                </a:move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934972" y="6276840"/>
            <a:ext cx="1095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ID,L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1225296" y="6362687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559307" y="50292"/>
                </a:moveTo>
                <a:lnTo>
                  <a:pt x="559307" y="102108"/>
                </a:lnTo>
                <a:lnTo>
                  <a:pt x="609600" y="102108"/>
                </a:lnTo>
                <a:lnTo>
                  <a:pt x="609600" y="50292"/>
                </a:lnTo>
                <a:lnTo>
                  <a:pt x="559307" y="50292"/>
                </a:lnTo>
                <a:close/>
              </a:path>
              <a:path w="609600" h="152400">
                <a:moveTo>
                  <a:pt x="457200" y="50292"/>
                </a:moveTo>
                <a:lnTo>
                  <a:pt x="457200" y="102108"/>
                </a:lnTo>
                <a:lnTo>
                  <a:pt x="507492" y="102108"/>
                </a:lnTo>
                <a:lnTo>
                  <a:pt x="507492" y="50292"/>
                </a:lnTo>
                <a:lnTo>
                  <a:pt x="457200" y="50292"/>
                </a:lnTo>
                <a:close/>
              </a:path>
              <a:path w="609600" h="152400">
                <a:moveTo>
                  <a:pt x="355092" y="50292"/>
                </a:moveTo>
                <a:lnTo>
                  <a:pt x="355092" y="102108"/>
                </a:lnTo>
                <a:lnTo>
                  <a:pt x="406908" y="102108"/>
                </a:lnTo>
                <a:lnTo>
                  <a:pt x="406908" y="50292"/>
                </a:lnTo>
                <a:lnTo>
                  <a:pt x="355092" y="50292"/>
                </a:lnTo>
                <a:close/>
              </a:path>
              <a:path w="609600" h="152400">
                <a:moveTo>
                  <a:pt x="254507" y="50292"/>
                </a:moveTo>
                <a:lnTo>
                  <a:pt x="254507" y="102108"/>
                </a:lnTo>
                <a:lnTo>
                  <a:pt x="304800" y="102108"/>
                </a:lnTo>
                <a:lnTo>
                  <a:pt x="304800" y="50292"/>
                </a:lnTo>
                <a:lnTo>
                  <a:pt x="254507" y="50292"/>
                </a:lnTo>
                <a:close/>
              </a:path>
              <a:path w="609600" h="152400">
                <a:moveTo>
                  <a:pt x="152400" y="50292"/>
                </a:moveTo>
                <a:lnTo>
                  <a:pt x="152400" y="102108"/>
                </a:lnTo>
                <a:lnTo>
                  <a:pt x="202692" y="102108"/>
                </a:lnTo>
                <a:lnTo>
                  <a:pt x="202692" y="50292"/>
                </a:lnTo>
                <a:lnTo>
                  <a:pt x="152400" y="50292"/>
                </a:lnTo>
                <a:close/>
              </a:path>
              <a:path w="609600" h="152400">
                <a:moveTo>
                  <a:pt x="0" y="762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613908" y="31724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61702" y="3782044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433296" y="4391642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6752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16014" y="6264874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69020" y="6264874"/>
            <a:ext cx="8509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22947" y="6264874"/>
            <a:ext cx="14160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96602" y="6264874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69116" y="5960076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88603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72154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41707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11261" y="5960076"/>
            <a:ext cx="9906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*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10265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3596" y="6264874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12494" y="4550376"/>
            <a:ext cx="14922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31930" y="4550376"/>
            <a:ext cx="14160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22135" y="5297918"/>
            <a:ext cx="1657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87253" y="5297918"/>
            <a:ext cx="1016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dirty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88786" y="5297918"/>
            <a:ext cx="895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76315" y="59600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59867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29420" y="5960076"/>
            <a:ext cx="17018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spc="-5" dirty="0">
                <a:latin typeface="Arial"/>
                <a:cs typeface="Arial"/>
              </a:rPr>
              <a:t>S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89320" y="4550376"/>
            <a:ext cx="18415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Repetition</a:t>
            </a:r>
          </a:p>
        </p:txBody>
      </p:sp>
      <p:sp>
        <p:nvSpPr>
          <p:cNvPr id="23" name="object 23"/>
          <p:cNvSpPr/>
          <p:nvPr/>
        </p:nvSpPr>
        <p:spPr>
          <a:xfrm>
            <a:off x="6254496" y="4457687"/>
            <a:ext cx="152400" cy="1447800"/>
          </a:xfrm>
          <a:custGeom>
            <a:avLst/>
            <a:gdLst/>
            <a:ahLst/>
            <a:cxnLst/>
            <a:rect l="l" t="t" r="r" b="b"/>
            <a:pathLst>
              <a:path w="152400" h="1447800">
                <a:moveTo>
                  <a:pt x="0" y="1295400"/>
                </a:moveTo>
                <a:lnTo>
                  <a:pt x="76200" y="1447800"/>
                </a:lnTo>
                <a:lnTo>
                  <a:pt x="152400" y="1295400"/>
                </a:lnTo>
                <a:lnTo>
                  <a:pt x="102107" y="1295400"/>
                </a:lnTo>
                <a:lnTo>
                  <a:pt x="102107" y="1321308"/>
                </a:lnTo>
                <a:lnTo>
                  <a:pt x="50291" y="1321308"/>
                </a:lnTo>
                <a:lnTo>
                  <a:pt x="50291" y="1295400"/>
                </a:lnTo>
                <a:lnTo>
                  <a:pt x="0" y="1295400"/>
                </a:lnTo>
                <a:close/>
              </a:path>
              <a:path w="152400" h="1447800">
                <a:moveTo>
                  <a:pt x="50291" y="1295400"/>
                </a:moveTo>
                <a:lnTo>
                  <a:pt x="50291" y="1321308"/>
                </a:lnTo>
                <a:lnTo>
                  <a:pt x="102107" y="1321308"/>
                </a:lnTo>
                <a:lnTo>
                  <a:pt x="102107" y="1295400"/>
                </a:lnTo>
                <a:lnTo>
                  <a:pt x="50291" y="1295400"/>
                </a:lnTo>
                <a:close/>
              </a:path>
              <a:path w="152400" h="1447800">
                <a:moveTo>
                  <a:pt x="50291" y="0"/>
                </a:moveTo>
                <a:lnTo>
                  <a:pt x="50291" y="1295400"/>
                </a:lnTo>
                <a:lnTo>
                  <a:pt x="102107" y="1295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21096" y="4076687"/>
            <a:ext cx="1219200" cy="1219200"/>
          </a:xfrm>
          <a:custGeom>
            <a:avLst/>
            <a:gdLst/>
            <a:ahLst/>
            <a:cxnLst/>
            <a:rect l="l" t="t" r="r" b="b"/>
            <a:pathLst>
              <a:path w="1219200" h="1219200">
                <a:moveTo>
                  <a:pt x="0" y="609600"/>
                </a:moveTo>
                <a:lnTo>
                  <a:pt x="609600" y="1219199"/>
                </a:lnTo>
                <a:lnTo>
                  <a:pt x="1219200" y="609599"/>
                </a:lnTo>
                <a:lnTo>
                  <a:pt x="60960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21096" y="4076687"/>
            <a:ext cx="1219200" cy="1219200"/>
          </a:xfrm>
          <a:custGeom>
            <a:avLst/>
            <a:gdLst/>
            <a:ahLst/>
            <a:cxnLst/>
            <a:rect l="l" t="t" r="r" b="b"/>
            <a:pathLst>
              <a:path w="1219200" h="1219200">
                <a:moveTo>
                  <a:pt x="609600" y="0"/>
                </a:moveTo>
                <a:lnTo>
                  <a:pt x="0" y="609600"/>
                </a:lnTo>
                <a:lnTo>
                  <a:pt x="609600" y="1219199"/>
                </a:lnTo>
                <a:lnTo>
                  <a:pt x="1219200" y="609599"/>
                </a:lnTo>
                <a:lnTo>
                  <a:pt x="60960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929628" y="4611611"/>
            <a:ext cx="1001394" cy="152400"/>
          </a:xfrm>
          <a:custGeom>
            <a:avLst/>
            <a:gdLst/>
            <a:ahLst/>
            <a:cxnLst/>
            <a:rect l="l" t="t" r="r" b="b"/>
            <a:pathLst>
              <a:path w="1001395" h="152400">
                <a:moveTo>
                  <a:pt x="848867" y="102062"/>
                </a:moveTo>
                <a:lnTo>
                  <a:pt x="848867" y="152399"/>
                </a:lnTo>
                <a:lnTo>
                  <a:pt x="1001267" y="76199"/>
                </a:lnTo>
                <a:lnTo>
                  <a:pt x="874776" y="12953"/>
                </a:lnTo>
                <a:lnTo>
                  <a:pt x="874776" y="102107"/>
                </a:lnTo>
                <a:lnTo>
                  <a:pt x="848867" y="102062"/>
                </a:lnTo>
                <a:close/>
              </a:path>
              <a:path w="1001395" h="152400">
                <a:moveTo>
                  <a:pt x="0" y="48768"/>
                </a:moveTo>
                <a:lnTo>
                  <a:pt x="0" y="100583"/>
                </a:lnTo>
                <a:lnTo>
                  <a:pt x="874776" y="102107"/>
                </a:lnTo>
                <a:lnTo>
                  <a:pt x="874776" y="50291"/>
                </a:lnTo>
                <a:lnTo>
                  <a:pt x="0" y="48768"/>
                </a:lnTo>
                <a:close/>
              </a:path>
              <a:path w="1001395" h="152400">
                <a:moveTo>
                  <a:pt x="848867" y="0"/>
                </a:moveTo>
                <a:lnTo>
                  <a:pt x="848867" y="50246"/>
                </a:lnTo>
                <a:lnTo>
                  <a:pt x="874776" y="50291"/>
                </a:lnTo>
                <a:lnTo>
                  <a:pt x="874776" y="12953"/>
                </a:lnTo>
                <a:lnTo>
                  <a:pt x="848867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17691" y="1333487"/>
            <a:ext cx="1102360" cy="304800"/>
          </a:xfrm>
          <a:custGeom>
            <a:avLst/>
            <a:gdLst/>
            <a:ahLst/>
            <a:cxnLst/>
            <a:rect l="l" t="t" r="r" b="b"/>
            <a:pathLst>
              <a:path w="1102359" h="304800">
                <a:moveTo>
                  <a:pt x="0" y="152400"/>
                </a:moveTo>
                <a:lnTo>
                  <a:pt x="6321" y="192793"/>
                </a:lnTo>
                <a:lnTo>
                  <a:pt x="24158" y="229164"/>
                </a:lnTo>
                <a:lnTo>
                  <a:pt x="51816" y="260032"/>
                </a:lnTo>
                <a:lnTo>
                  <a:pt x="87601" y="283915"/>
                </a:lnTo>
                <a:lnTo>
                  <a:pt x="129822" y="299331"/>
                </a:lnTo>
                <a:lnTo>
                  <a:pt x="176784" y="304800"/>
                </a:lnTo>
                <a:lnTo>
                  <a:pt x="925068" y="304800"/>
                </a:lnTo>
                <a:lnTo>
                  <a:pt x="972029" y="299331"/>
                </a:lnTo>
                <a:lnTo>
                  <a:pt x="1014250" y="283915"/>
                </a:lnTo>
                <a:lnTo>
                  <a:pt x="1050036" y="260032"/>
                </a:lnTo>
                <a:lnTo>
                  <a:pt x="1077693" y="229164"/>
                </a:lnTo>
                <a:lnTo>
                  <a:pt x="1095530" y="192793"/>
                </a:lnTo>
                <a:lnTo>
                  <a:pt x="1101852" y="152400"/>
                </a:lnTo>
                <a:lnTo>
                  <a:pt x="1095530" y="112006"/>
                </a:lnTo>
                <a:lnTo>
                  <a:pt x="1077693" y="75635"/>
                </a:lnTo>
                <a:lnTo>
                  <a:pt x="1050036" y="44767"/>
                </a:lnTo>
                <a:lnTo>
                  <a:pt x="1014250" y="20884"/>
                </a:lnTo>
                <a:lnTo>
                  <a:pt x="972029" y="5468"/>
                </a:lnTo>
                <a:lnTo>
                  <a:pt x="925068" y="0"/>
                </a:lnTo>
                <a:lnTo>
                  <a:pt x="176784" y="0"/>
                </a:lnTo>
                <a:lnTo>
                  <a:pt x="129822" y="5468"/>
                </a:lnTo>
                <a:lnTo>
                  <a:pt x="87601" y="20884"/>
                </a:lnTo>
                <a:lnTo>
                  <a:pt x="51816" y="44767"/>
                </a:lnTo>
                <a:lnTo>
                  <a:pt x="24158" y="75635"/>
                </a:lnTo>
                <a:lnTo>
                  <a:pt x="6321" y="112006"/>
                </a:lnTo>
                <a:lnTo>
                  <a:pt x="0" y="1524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17691" y="1333487"/>
            <a:ext cx="1102360" cy="304800"/>
          </a:xfrm>
          <a:custGeom>
            <a:avLst/>
            <a:gdLst/>
            <a:ahLst/>
            <a:cxnLst/>
            <a:rect l="l" t="t" r="r" b="b"/>
            <a:pathLst>
              <a:path w="1102359" h="304800">
                <a:moveTo>
                  <a:pt x="176784" y="0"/>
                </a:moveTo>
                <a:lnTo>
                  <a:pt x="129822" y="5468"/>
                </a:lnTo>
                <a:lnTo>
                  <a:pt x="87601" y="20884"/>
                </a:lnTo>
                <a:lnTo>
                  <a:pt x="51815" y="44767"/>
                </a:lnTo>
                <a:lnTo>
                  <a:pt x="24158" y="75635"/>
                </a:lnTo>
                <a:lnTo>
                  <a:pt x="6321" y="112006"/>
                </a:lnTo>
                <a:lnTo>
                  <a:pt x="0" y="152400"/>
                </a:lnTo>
                <a:lnTo>
                  <a:pt x="6321" y="192793"/>
                </a:lnTo>
                <a:lnTo>
                  <a:pt x="24158" y="229164"/>
                </a:lnTo>
                <a:lnTo>
                  <a:pt x="51816" y="260032"/>
                </a:lnTo>
                <a:lnTo>
                  <a:pt x="87601" y="283915"/>
                </a:lnTo>
                <a:lnTo>
                  <a:pt x="129822" y="299331"/>
                </a:lnTo>
                <a:lnTo>
                  <a:pt x="176784" y="304800"/>
                </a:lnTo>
                <a:lnTo>
                  <a:pt x="925068" y="304800"/>
                </a:lnTo>
                <a:lnTo>
                  <a:pt x="972029" y="299331"/>
                </a:lnTo>
                <a:lnTo>
                  <a:pt x="1014250" y="283915"/>
                </a:lnTo>
                <a:lnTo>
                  <a:pt x="1050036" y="260032"/>
                </a:lnTo>
                <a:lnTo>
                  <a:pt x="1077693" y="229164"/>
                </a:lnTo>
                <a:lnTo>
                  <a:pt x="1095530" y="192793"/>
                </a:lnTo>
                <a:lnTo>
                  <a:pt x="1101852" y="152400"/>
                </a:lnTo>
                <a:lnTo>
                  <a:pt x="1095530" y="112006"/>
                </a:lnTo>
                <a:lnTo>
                  <a:pt x="1077693" y="75635"/>
                </a:lnTo>
                <a:lnTo>
                  <a:pt x="1050036" y="44767"/>
                </a:lnTo>
                <a:lnTo>
                  <a:pt x="1014250" y="20884"/>
                </a:lnTo>
                <a:lnTo>
                  <a:pt x="972029" y="5468"/>
                </a:lnTo>
                <a:lnTo>
                  <a:pt x="925068" y="0"/>
                </a:lnTo>
                <a:lnTo>
                  <a:pt x="17678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188455" y="1313167"/>
            <a:ext cx="562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689091" y="1943087"/>
            <a:ext cx="1403985" cy="609600"/>
          </a:xfrm>
          <a:custGeom>
            <a:avLst/>
            <a:gdLst/>
            <a:ahLst/>
            <a:cxnLst/>
            <a:rect l="l" t="t" r="r" b="b"/>
            <a:pathLst>
              <a:path w="1403984" h="609600">
                <a:moveTo>
                  <a:pt x="0" y="609600"/>
                </a:moveTo>
                <a:lnTo>
                  <a:pt x="1118616" y="609600"/>
                </a:lnTo>
                <a:lnTo>
                  <a:pt x="1403604" y="0"/>
                </a:lnTo>
                <a:lnTo>
                  <a:pt x="280416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89091" y="1943087"/>
            <a:ext cx="1403985" cy="609600"/>
          </a:xfrm>
          <a:custGeom>
            <a:avLst/>
            <a:gdLst/>
            <a:ahLst/>
            <a:cxnLst/>
            <a:rect l="l" t="t" r="r" b="b"/>
            <a:pathLst>
              <a:path w="1403984" h="609600">
                <a:moveTo>
                  <a:pt x="280416" y="0"/>
                </a:moveTo>
                <a:lnTo>
                  <a:pt x="1403604" y="0"/>
                </a:lnTo>
                <a:lnTo>
                  <a:pt x="1118616" y="609600"/>
                </a:lnTo>
                <a:lnTo>
                  <a:pt x="0" y="609600"/>
                </a:lnTo>
                <a:lnTo>
                  <a:pt x="28041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072632" y="1922767"/>
            <a:ext cx="6350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Read</a:t>
            </a:r>
            <a:endParaRPr sz="200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A,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36691" y="3009887"/>
            <a:ext cx="1784985" cy="4572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 marL="415925">
              <a:lnSpc>
                <a:spcPct val="100000"/>
              </a:lnSpc>
              <a:spcBef>
                <a:spcPts val="540"/>
              </a:spcBef>
            </a:pPr>
            <a:r>
              <a:rPr sz="2000" b="1" spc="-5" dirty="0">
                <a:latin typeface="Arial"/>
                <a:cs typeface="Arial"/>
              </a:rPr>
              <a:t>RES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854695" y="4229087"/>
            <a:ext cx="1676400" cy="685800"/>
          </a:xfrm>
          <a:custGeom>
            <a:avLst/>
            <a:gdLst/>
            <a:ahLst/>
            <a:cxnLst/>
            <a:rect l="l" t="t" r="r" b="b"/>
            <a:pathLst>
              <a:path w="1676400" h="685800">
                <a:moveTo>
                  <a:pt x="0" y="685800"/>
                </a:moveTo>
                <a:lnTo>
                  <a:pt x="1335024" y="685800"/>
                </a:lnTo>
                <a:lnTo>
                  <a:pt x="1676400" y="0"/>
                </a:lnTo>
                <a:lnTo>
                  <a:pt x="33528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854695" y="4229087"/>
            <a:ext cx="1676400" cy="685800"/>
          </a:xfrm>
          <a:custGeom>
            <a:avLst/>
            <a:gdLst/>
            <a:ahLst/>
            <a:cxnLst/>
            <a:rect l="l" t="t" r="r" b="b"/>
            <a:pathLst>
              <a:path w="1676400" h="685800">
                <a:moveTo>
                  <a:pt x="335280" y="0"/>
                </a:moveTo>
                <a:lnTo>
                  <a:pt x="1676400" y="0"/>
                </a:lnTo>
                <a:lnTo>
                  <a:pt x="1335024" y="685800"/>
                </a:lnTo>
                <a:lnTo>
                  <a:pt x="0" y="685800"/>
                </a:lnTo>
                <a:lnTo>
                  <a:pt x="3352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8151368" y="4416031"/>
            <a:ext cx="1080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Print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298691" y="1638287"/>
            <a:ext cx="152400" cy="304800"/>
          </a:xfrm>
          <a:custGeom>
            <a:avLst/>
            <a:gdLst/>
            <a:ahLst/>
            <a:cxnLst/>
            <a:rect l="l" t="t" r="r" b="b"/>
            <a:pathLst>
              <a:path w="152400" h="304800">
                <a:moveTo>
                  <a:pt x="0" y="152400"/>
                </a:moveTo>
                <a:lnTo>
                  <a:pt x="76200" y="304800"/>
                </a:lnTo>
                <a:lnTo>
                  <a:pt x="152400" y="152400"/>
                </a:lnTo>
                <a:lnTo>
                  <a:pt x="102108" y="152400"/>
                </a:lnTo>
                <a:lnTo>
                  <a:pt x="102108" y="178308"/>
                </a:lnTo>
                <a:lnTo>
                  <a:pt x="50292" y="178308"/>
                </a:lnTo>
                <a:lnTo>
                  <a:pt x="50292" y="152400"/>
                </a:lnTo>
                <a:lnTo>
                  <a:pt x="0" y="152400"/>
                </a:lnTo>
                <a:close/>
              </a:path>
              <a:path w="152400" h="304800">
                <a:moveTo>
                  <a:pt x="50292" y="152400"/>
                </a:moveTo>
                <a:lnTo>
                  <a:pt x="50292" y="178308"/>
                </a:lnTo>
                <a:lnTo>
                  <a:pt x="102108" y="178308"/>
                </a:lnTo>
                <a:lnTo>
                  <a:pt x="102108" y="152400"/>
                </a:lnTo>
                <a:lnTo>
                  <a:pt x="50292" y="152400"/>
                </a:lnTo>
                <a:close/>
              </a:path>
              <a:path w="152400" h="304800">
                <a:moveTo>
                  <a:pt x="50291" y="0"/>
                </a:moveTo>
                <a:lnTo>
                  <a:pt x="50292" y="152400"/>
                </a:lnTo>
                <a:lnTo>
                  <a:pt x="102108" y="1524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98691" y="2552687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69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6324"/>
                </a:lnTo>
                <a:lnTo>
                  <a:pt x="50292" y="306324"/>
                </a:lnTo>
                <a:lnTo>
                  <a:pt x="50292" y="280415"/>
                </a:lnTo>
                <a:lnTo>
                  <a:pt x="0" y="280415"/>
                </a:lnTo>
                <a:close/>
              </a:path>
              <a:path w="152400" h="433069">
                <a:moveTo>
                  <a:pt x="50292" y="280415"/>
                </a:moveTo>
                <a:lnTo>
                  <a:pt x="50292" y="306324"/>
                </a:lnTo>
                <a:lnTo>
                  <a:pt x="102108" y="306324"/>
                </a:lnTo>
                <a:lnTo>
                  <a:pt x="102108" y="280415"/>
                </a:lnTo>
                <a:lnTo>
                  <a:pt x="50292" y="280415"/>
                </a:lnTo>
                <a:close/>
              </a:path>
              <a:path w="152400" h="433069">
                <a:moveTo>
                  <a:pt x="50292" y="0"/>
                </a:moveTo>
                <a:lnTo>
                  <a:pt x="50292" y="280415"/>
                </a:lnTo>
                <a:lnTo>
                  <a:pt x="102108" y="280415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254496" y="3467087"/>
            <a:ext cx="152400" cy="609600"/>
          </a:xfrm>
          <a:custGeom>
            <a:avLst/>
            <a:gdLst/>
            <a:ahLst/>
            <a:cxnLst/>
            <a:rect l="l" t="t" r="r" b="b"/>
            <a:pathLst>
              <a:path w="152400" h="609600">
                <a:moveTo>
                  <a:pt x="0" y="457200"/>
                </a:moveTo>
                <a:lnTo>
                  <a:pt x="76200" y="609600"/>
                </a:lnTo>
                <a:lnTo>
                  <a:pt x="152400" y="457200"/>
                </a:lnTo>
                <a:lnTo>
                  <a:pt x="102107" y="457200"/>
                </a:lnTo>
                <a:lnTo>
                  <a:pt x="102107" y="483108"/>
                </a:lnTo>
                <a:lnTo>
                  <a:pt x="50291" y="483108"/>
                </a:lnTo>
                <a:lnTo>
                  <a:pt x="50291" y="457200"/>
                </a:lnTo>
                <a:lnTo>
                  <a:pt x="0" y="457200"/>
                </a:lnTo>
                <a:close/>
              </a:path>
              <a:path w="152400" h="609600">
                <a:moveTo>
                  <a:pt x="50291" y="457200"/>
                </a:moveTo>
                <a:lnTo>
                  <a:pt x="50291" y="483108"/>
                </a:lnTo>
                <a:lnTo>
                  <a:pt x="102107" y="483108"/>
                </a:lnTo>
                <a:lnTo>
                  <a:pt x="102107" y="457200"/>
                </a:lnTo>
                <a:lnTo>
                  <a:pt x="50291" y="457200"/>
                </a:lnTo>
                <a:close/>
              </a:path>
              <a:path w="152400" h="609600">
                <a:moveTo>
                  <a:pt x="50291" y="0"/>
                </a:moveTo>
                <a:lnTo>
                  <a:pt x="50291" y="457200"/>
                </a:lnTo>
                <a:lnTo>
                  <a:pt x="102107" y="4572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35695" y="53720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0" y="231647"/>
                </a:move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4" y="461771"/>
                </a:lnTo>
                <a:lnTo>
                  <a:pt x="925068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8" y="0"/>
                </a:lnTo>
                <a:lnTo>
                  <a:pt x="176784" y="0"/>
                </a:ln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235695" y="5372087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176784" y="0"/>
                </a:moveTo>
                <a:lnTo>
                  <a:pt x="136280" y="6113"/>
                </a:lnTo>
                <a:lnTo>
                  <a:pt x="99082" y="23530"/>
                </a:lnTo>
                <a:lnTo>
                  <a:pt x="66256" y="50865"/>
                </a:lnTo>
                <a:lnTo>
                  <a:pt x="38868" y="86730"/>
                </a:lnTo>
                <a:lnTo>
                  <a:pt x="17985" y="129739"/>
                </a:lnTo>
                <a:lnTo>
                  <a:pt x="4674" y="178507"/>
                </a:lnTo>
                <a:lnTo>
                  <a:pt x="0" y="231647"/>
                </a:lnTo>
                <a:lnTo>
                  <a:pt x="4674" y="284223"/>
                </a:lnTo>
                <a:lnTo>
                  <a:pt x="17985" y="332587"/>
                </a:lnTo>
                <a:lnTo>
                  <a:pt x="38868" y="375326"/>
                </a:lnTo>
                <a:lnTo>
                  <a:pt x="66256" y="411026"/>
                </a:lnTo>
                <a:lnTo>
                  <a:pt x="99082" y="438276"/>
                </a:lnTo>
                <a:lnTo>
                  <a:pt x="136280" y="455662"/>
                </a:lnTo>
                <a:lnTo>
                  <a:pt x="176784" y="461771"/>
                </a:lnTo>
                <a:lnTo>
                  <a:pt x="925068" y="461771"/>
                </a:lnTo>
                <a:lnTo>
                  <a:pt x="965571" y="455662"/>
                </a:lnTo>
                <a:lnTo>
                  <a:pt x="1002769" y="438276"/>
                </a:lnTo>
                <a:lnTo>
                  <a:pt x="1035595" y="411026"/>
                </a:lnTo>
                <a:lnTo>
                  <a:pt x="1062983" y="375326"/>
                </a:lnTo>
                <a:lnTo>
                  <a:pt x="1083866" y="332587"/>
                </a:lnTo>
                <a:lnTo>
                  <a:pt x="1097177" y="284223"/>
                </a:lnTo>
                <a:lnTo>
                  <a:pt x="1101852" y="231647"/>
                </a:lnTo>
                <a:lnTo>
                  <a:pt x="1097177" y="178507"/>
                </a:lnTo>
                <a:lnTo>
                  <a:pt x="1083866" y="129739"/>
                </a:lnTo>
                <a:lnTo>
                  <a:pt x="1062983" y="86730"/>
                </a:lnTo>
                <a:lnTo>
                  <a:pt x="1035595" y="50865"/>
                </a:lnTo>
                <a:lnTo>
                  <a:pt x="1002769" y="23530"/>
                </a:lnTo>
                <a:lnTo>
                  <a:pt x="965571" y="6113"/>
                </a:lnTo>
                <a:lnTo>
                  <a:pt x="925068" y="0"/>
                </a:lnTo>
                <a:lnTo>
                  <a:pt x="17678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8512556" y="5431015"/>
            <a:ext cx="548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955535" y="4368278"/>
            <a:ext cx="1651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10" dirty="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120082" y="4368278"/>
            <a:ext cx="1143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800" b="1" spc="-5" dirty="0">
                <a:latin typeface="Times New Roman"/>
                <a:cs typeface="Times New Roman"/>
              </a:rPr>
              <a:t>o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8540495" y="49148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0" y="380999"/>
                </a:moveTo>
                <a:lnTo>
                  <a:pt x="76200" y="533399"/>
                </a:lnTo>
                <a:lnTo>
                  <a:pt x="152400" y="380999"/>
                </a:lnTo>
                <a:lnTo>
                  <a:pt x="102108" y="380999"/>
                </a:lnTo>
                <a:lnTo>
                  <a:pt x="102108" y="406907"/>
                </a:lnTo>
                <a:lnTo>
                  <a:pt x="50292" y="406907"/>
                </a:lnTo>
                <a:lnTo>
                  <a:pt x="50292" y="380999"/>
                </a:lnTo>
                <a:lnTo>
                  <a:pt x="0" y="380999"/>
                </a:lnTo>
                <a:close/>
              </a:path>
              <a:path w="152400" h="533400">
                <a:moveTo>
                  <a:pt x="50292" y="380999"/>
                </a:moveTo>
                <a:lnTo>
                  <a:pt x="50292" y="406907"/>
                </a:lnTo>
                <a:lnTo>
                  <a:pt x="102108" y="406907"/>
                </a:lnTo>
                <a:lnTo>
                  <a:pt x="102108" y="380999"/>
                </a:lnTo>
                <a:lnTo>
                  <a:pt x="50292" y="380999"/>
                </a:lnTo>
                <a:close/>
              </a:path>
              <a:path w="152400" h="533400">
                <a:moveTo>
                  <a:pt x="50292" y="0"/>
                </a:moveTo>
                <a:lnTo>
                  <a:pt x="50292" y="380999"/>
                </a:lnTo>
                <a:lnTo>
                  <a:pt x="102108" y="380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492496" y="5905487"/>
            <a:ext cx="1783080" cy="685800"/>
          </a:xfrm>
          <a:custGeom>
            <a:avLst/>
            <a:gdLst/>
            <a:ahLst/>
            <a:cxnLst/>
            <a:rect l="l" t="t" r="r" b="b"/>
            <a:pathLst>
              <a:path w="1783079" h="685800">
                <a:moveTo>
                  <a:pt x="0" y="685800"/>
                </a:moveTo>
                <a:lnTo>
                  <a:pt x="0" y="0"/>
                </a:lnTo>
                <a:lnTo>
                  <a:pt x="1783079" y="0"/>
                </a:lnTo>
                <a:lnTo>
                  <a:pt x="1783079" y="685799"/>
                </a:lnTo>
                <a:lnTo>
                  <a:pt x="0" y="6858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492496" y="5905487"/>
            <a:ext cx="1784985" cy="685800"/>
          </a:xfrm>
          <a:custGeom>
            <a:avLst/>
            <a:gdLst/>
            <a:ahLst/>
            <a:cxnLst/>
            <a:rect l="l" t="t" r="r" b="b"/>
            <a:pathLst>
              <a:path w="1784984" h="685800">
                <a:moveTo>
                  <a:pt x="1784603" y="685799"/>
                </a:moveTo>
                <a:lnTo>
                  <a:pt x="1784603" y="0"/>
                </a:lnTo>
                <a:lnTo>
                  <a:pt x="0" y="0"/>
                </a:lnTo>
                <a:lnTo>
                  <a:pt x="0" y="685800"/>
                </a:lnTo>
                <a:lnTo>
                  <a:pt x="1784603" y="685799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882896" y="6057887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609600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882896" y="3695687"/>
            <a:ext cx="0" cy="2360930"/>
          </a:xfrm>
          <a:custGeom>
            <a:avLst/>
            <a:gdLst/>
            <a:ahLst/>
            <a:cxnLst/>
            <a:rect l="l" t="t" r="r" b="b"/>
            <a:pathLst>
              <a:path h="2360929">
                <a:moveTo>
                  <a:pt x="0" y="236067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882896" y="3619487"/>
            <a:ext cx="1447800" cy="152400"/>
          </a:xfrm>
          <a:custGeom>
            <a:avLst/>
            <a:gdLst/>
            <a:ahLst/>
            <a:cxnLst/>
            <a:rect l="l" t="t" r="r" b="b"/>
            <a:pathLst>
              <a:path w="1447800" h="152400">
                <a:moveTo>
                  <a:pt x="1295400" y="102107"/>
                </a:moveTo>
                <a:lnTo>
                  <a:pt x="1295400" y="152400"/>
                </a:lnTo>
                <a:lnTo>
                  <a:pt x="1447800" y="76200"/>
                </a:lnTo>
                <a:lnTo>
                  <a:pt x="1321308" y="12953"/>
                </a:lnTo>
                <a:lnTo>
                  <a:pt x="1321308" y="102107"/>
                </a:lnTo>
                <a:lnTo>
                  <a:pt x="1295400" y="102107"/>
                </a:lnTo>
                <a:close/>
              </a:path>
              <a:path w="1447800" h="152400">
                <a:moveTo>
                  <a:pt x="0" y="50291"/>
                </a:moveTo>
                <a:lnTo>
                  <a:pt x="0" y="102107"/>
                </a:lnTo>
                <a:lnTo>
                  <a:pt x="1321308" y="102107"/>
                </a:lnTo>
                <a:lnTo>
                  <a:pt x="1321308" y="50291"/>
                </a:lnTo>
                <a:lnTo>
                  <a:pt x="0" y="50291"/>
                </a:lnTo>
                <a:close/>
              </a:path>
              <a:path w="1447800" h="152400">
                <a:moveTo>
                  <a:pt x="1295400" y="0"/>
                </a:moveTo>
                <a:lnTo>
                  <a:pt x="1295400" y="50291"/>
                </a:lnTo>
                <a:lnTo>
                  <a:pt x="1321308" y="50291"/>
                </a:lnTo>
                <a:lnTo>
                  <a:pt x="1321308" y="12953"/>
                </a:lnTo>
                <a:lnTo>
                  <a:pt x="1295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227835" y="1237615"/>
            <a:ext cx="4389755" cy="1702435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5"/>
              </a:spcBef>
              <a:tabLst>
                <a:tab pos="2964180" algn="l"/>
                <a:tab pos="3486785" algn="l"/>
              </a:tabLst>
            </a:pPr>
            <a:r>
              <a:rPr sz="2800" spc="-5" dirty="0">
                <a:latin typeface="Times New Roman"/>
                <a:cs typeface="Times New Roman"/>
              </a:rPr>
              <a:t>Input two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numbers,	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,	</a:t>
            </a:r>
            <a:r>
              <a:rPr sz="2800" b="1" spc="-5" dirty="0">
                <a:latin typeface="Times New Roman"/>
                <a:cs typeface="Times New Roman"/>
              </a:rPr>
              <a:t>N </a:t>
            </a:r>
            <a:r>
              <a:rPr sz="3600" dirty="0">
                <a:latin typeface="Symbol"/>
                <a:cs typeface="Symbol"/>
              </a:rPr>
              <a:t></a:t>
            </a:r>
            <a:r>
              <a:rPr sz="3600" spc="-27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0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800" spc="-10" dirty="0">
                <a:latin typeface="Times New Roman"/>
                <a:cs typeface="Times New Roman"/>
              </a:rPr>
              <a:t>Compute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A</a:t>
            </a:r>
            <a:r>
              <a:rPr sz="2850" b="1" spc="-15" baseline="23391" dirty="0">
                <a:latin typeface="Times New Roman"/>
                <a:cs typeface="Times New Roman"/>
              </a:rPr>
              <a:t>N</a:t>
            </a:r>
            <a:endParaRPr sz="2850" baseline="23391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Output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result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578096" y="3543287"/>
            <a:ext cx="3048000" cy="137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78096" y="368044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78096" y="381913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78096" y="395781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78096" y="409649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8096" y="423518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578096" y="437386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8096" y="451255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578096" y="465123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8096" y="478991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78096" y="492860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8096" y="506728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578096" y="520597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8096" y="534465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578096" y="548333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578096" y="5622023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78096" y="5760707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78096" y="5899391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78096" y="6038075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578096" y="6176759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578096" y="6315448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578096" y="6454132"/>
            <a:ext cx="3048000" cy="13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578096" y="6592816"/>
            <a:ext cx="3048000" cy="1508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578096" y="3543287"/>
            <a:ext cx="3048000" cy="3200400"/>
          </a:xfrm>
          <a:custGeom>
            <a:avLst/>
            <a:gdLst/>
            <a:ahLst/>
            <a:cxnLst/>
            <a:rect l="l" t="t" r="r" b="b"/>
            <a:pathLst>
              <a:path w="3048000" h="3200400">
                <a:moveTo>
                  <a:pt x="3048000" y="3200399"/>
                </a:moveTo>
                <a:lnTo>
                  <a:pt x="3047999" y="0"/>
                </a:lnTo>
                <a:lnTo>
                  <a:pt x="0" y="0"/>
                </a:lnTo>
                <a:lnTo>
                  <a:pt x="0" y="3200400"/>
                </a:lnTo>
                <a:lnTo>
                  <a:pt x="3048000" y="3200399"/>
                </a:lnTo>
                <a:close/>
              </a:path>
            </a:pathLst>
          </a:custGeom>
          <a:ln w="889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35096" y="5009375"/>
            <a:ext cx="1143000" cy="266700"/>
          </a:xfrm>
          <a:custGeom>
            <a:avLst/>
            <a:gdLst/>
            <a:ahLst/>
            <a:cxnLst/>
            <a:rect l="l" t="t" r="r" b="b"/>
            <a:pathLst>
              <a:path w="1143000" h="266700">
                <a:moveTo>
                  <a:pt x="222503" y="89916"/>
                </a:moveTo>
                <a:lnTo>
                  <a:pt x="222503" y="178308"/>
                </a:lnTo>
                <a:lnTo>
                  <a:pt x="1142999" y="178307"/>
                </a:lnTo>
                <a:lnTo>
                  <a:pt x="1142999" y="89915"/>
                </a:lnTo>
                <a:lnTo>
                  <a:pt x="222503" y="89916"/>
                </a:lnTo>
                <a:close/>
              </a:path>
              <a:path w="1143000" h="266700">
                <a:moveTo>
                  <a:pt x="0" y="134112"/>
                </a:moveTo>
                <a:lnTo>
                  <a:pt x="266700" y="266700"/>
                </a:lnTo>
                <a:lnTo>
                  <a:pt x="266700" y="178308"/>
                </a:lnTo>
                <a:lnTo>
                  <a:pt x="222503" y="178308"/>
                </a:lnTo>
                <a:lnTo>
                  <a:pt x="222503" y="22224"/>
                </a:lnTo>
                <a:lnTo>
                  <a:pt x="0" y="134112"/>
                </a:lnTo>
                <a:close/>
              </a:path>
              <a:path w="1143000" h="266700">
                <a:moveTo>
                  <a:pt x="222503" y="22224"/>
                </a:moveTo>
                <a:lnTo>
                  <a:pt x="222503" y="89916"/>
                </a:lnTo>
                <a:lnTo>
                  <a:pt x="266700" y="89916"/>
                </a:lnTo>
                <a:lnTo>
                  <a:pt x="266700" y="0"/>
                </a:lnTo>
                <a:lnTo>
                  <a:pt x="222503" y="222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2370835" y="4781791"/>
            <a:ext cx="990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Loop</a:t>
            </a:r>
            <a:endParaRPr sz="3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1929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5560" y="1401329"/>
            <a:ext cx="4210050" cy="267081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469900" marR="5080" indent="-457200">
              <a:lnSpc>
                <a:spcPct val="119300"/>
              </a:lnSpc>
              <a:spcBef>
                <a:spcPts val="165"/>
              </a:spcBef>
              <a:tabLst>
                <a:tab pos="520700" algn="l"/>
              </a:tabLst>
            </a:pPr>
            <a:r>
              <a:rPr sz="3200" dirty="0">
                <a:latin typeface="Times New Roman"/>
                <a:cs typeface="Times New Roman"/>
              </a:rPr>
              <a:t>4		basic </a:t>
            </a:r>
            <a:r>
              <a:rPr sz="3200" spc="-5" dirty="0">
                <a:latin typeface="Times New Roman"/>
                <a:cs typeface="Times New Roman"/>
              </a:rPr>
              <a:t>variable types:  </a:t>
            </a:r>
            <a:r>
              <a:rPr sz="2800" spc="-5" dirty="0">
                <a:latin typeface="Times New Roman"/>
                <a:cs typeface="Times New Roman"/>
              </a:rPr>
              <a:t>Double precision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matrices  Strings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Cell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arrays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Structures (Matlab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6+)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5560" y="4579601"/>
            <a:ext cx="4615815" cy="15900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200" dirty="0">
                <a:latin typeface="Times New Roman"/>
                <a:cs typeface="Times New Roman"/>
              </a:rPr>
              <a:t>Variable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assignment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495"/>
              </a:spcBef>
            </a:pPr>
            <a:r>
              <a:rPr sz="2800" spc="-5" dirty="0">
                <a:latin typeface="Times New Roman"/>
                <a:cs typeface="Times New Roman"/>
              </a:rPr>
              <a:t>Single value: </a:t>
            </a:r>
            <a:r>
              <a:rPr sz="2800" spc="-5" dirty="0">
                <a:latin typeface="Courier New"/>
                <a:cs typeface="Courier New"/>
              </a:rPr>
              <a:t>a = 1 +</a:t>
            </a:r>
            <a:r>
              <a:rPr sz="2800" spc="-65" dirty="0">
                <a:latin typeface="Courier New"/>
                <a:cs typeface="Courier New"/>
              </a:rPr>
              <a:t> </a:t>
            </a:r>
            <a:r>
              <a:rPr sz="2800" spc="-5" dirty="0">
                <a:latin typeface="Courier New"/>
                <a:cs typeface="Courier New"/>
              </a:rPr>
              <a:t>7</a:t>
            </a:r>
            <a:endParaRPr sz="280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Matrix: </a:t>
            </a:r>
            <a:r>
              <a:rPr sz="2800" spc="-5" dirty="0">
                <a:latin typeface="Courier New"/>
                <a:cs typeface="Courier New"/>
              </a:rPr>
              <a:t>m = [1 </a:t>
            </a:r>
            <a:r>
              <a:rPr sz="2800" spc="-10" dirty="0">
                <a:latin typeface="Courier New"/>
                <a:cs typeface="Courier New"/>
              </a:rPr>
              <a:t>2; </a:t>
            </a:r>
            <a:r>
              <a:rPr sz="2800" spc="-5" dirty="0">
                <a:latin typeface="Courier New"/>
                <a:cs typeface="Courier New"/>
              </a:rPr>
              <a:t>4</a:t>
            </a:r>
            <a:r>
              <a:rPr sz="2800" spc="-80" dirty="0">
                <a:latin typeface="Courier New"/>
                <a:cs typeface="Courier New"/>
              </a:rPr>
              <a:t> </a:t>
            </a:r>
            <a:r>
              <a:rPr sz="2800" spc="-10" dirty="0">
                <a:latin typeface="Courier New"/>
                <a:cs typeface="Courier New"/>
              </a:rPr>
              <a:t>3]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22183" y="5152123"/>
            <a:ext cx="749300" cy="93726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  <a:tabLst>
                <a:tab pos="583565" algn="l"/>
              </a:tabLst>
            </a:pPr>
            <a:r>
              <a:rPr sz="2400" dirty="0">
                <a:latin typeface="Times New Roman"/>
                <a:cs typeface="Times New Roman"/>
              </a:rPr>
              <a:t>1	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  <a:tabLst>
                <a:tab pos="583565" algn="l"/>
              </a:tabLst>
            </a:pPr>
            <a:r>
              <a:rPr sz="2400" dirty="0">
                <a:latin typeface="Times New Roman"/>
                <a:cs typeface="Times New Roman"/>
              </a:rPr>
              <a:t>4	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26095" y="5219687"/>
            <a:ext cx="0" cy="911860"/>
          </a:xfrm>
          <a:custGeom>
            <a:avLst/>
            <a:gdLst/>
            <a:ahLst/>
            <a:cxnLst/>
            <a:rect l="l" t="t" r="r" b="b"/>
            <a:pathLst>
              <a:path h="911860">
                <a:moveTo>
                  <a:pt x="0" y="0"/>
                </a:moveTo>
                <a:lnTo>
                  <a:pt x="0" y="911351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69095" y="5219687"/>
            <a:ext cx="0" cy="911860"/>
          </a:xfrm>
          <a:custGeom>
            <a:avLst/>
            <a:gdLst/>
            <a:ahLst/>
            <a:cxnLst/>
            <a:rect l="l" t="t" r="r" b="b"/>
            <a:pathLst>
              <a:path h="911860">
                <a:moveTo>
                  <a:pt x="0" y="0"/>
                </a:moveTo>
                <a:lnTo>
                  <a:pt x="0" y="911351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26095" y="52196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26095" y="61340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692895" y="52196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692895" y="613408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80707" y="5522455"/>
            <a:ext cx="5905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m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57234" y="4495280"/>
            <a:ext cx="7366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a =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8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Data Types</a:t>
            </a:r>
          </a:p>
        </p:txBody>
      </p:sp>
    </p:spTree>
    <p:extLst>
      <p:ext uri="{BB962C8B-B14F-4D97-AF65-F5344CB8AC3E}">
        <p14:creationId xmlns:p14="http://schemas.microsoft.com/office/powerpoint/2010/main" val="2292767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5560" y="1503667"/>
            <a:ext cx="7995920" cy="3639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1665" marR="5080" indent="-6096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Programming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Matlab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done by </a:t>
            </a:r>
            <a:r>
              <a:rPr sz="3200" spc="-5" dirty="0">
                <a:latin typeface="Times New Roman"/>
                <a:cs typeface="Times New Roman"/>
              </a:rPr>
              <a:t>creating </a:t>
            </a:r>
            <a:r>
              <a:rPr sz="3200" dirty="0">
                <a:latin typeface="Times New Roman"/>
                <a:cs typeface="Times New Roman"/>
              </a:rPr>
              <a:t>“.m”  files.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00"/>
              </a:spcBef>
            </a:pPr>
            <a:r>
              <a:rPr sz="2800" spc="-5" dirty="0">
                <a:latin typeface="Times New Roman"/>
                <a:cs typeface="Times New Roman"/>
              </a:rPr>
              <a:t>File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New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1175" dirty="0">
                <a:latin typeface="Arial"/>
                <a:cs typeface="Arial"/>
              </a:rPr>
              <a:t>€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M-File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Programs can be divided </a:t>
            </a:r>
            <a:r>
              <a:rPr sz="3200" spc="-5" dirty="0">
                <a:latin typeface="Times New Roman"/>
                <a:cs typeface="Times New Roman"/>
              </a:rPr>
              <a:t>into </a:t>
            </a:r>
            <a:r>
              <a:rPr sz="3200" dirty="0">
                <a:latin typeface="Times New Roman"/>
                <a:cs typeface="Times New Roman"/>
              </a:rPr>
              <a:t>two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categories:</a:t>
            </a:r>
            <a:endParaRPr sz="3200">
              <a:latin typeface="Times New Roman"/>
              <a:cs typeface="Times New Roman"/>
            </a:endParaRPr>
          </a:p>
          <a:p>
            <a:pPr marL="469900" marR="5239385">
              <a:lnSpc>
                <a:spcPct val="120000"/>
              </a:lnSpc>
              <a:spcBef>
                <a:spcPts val="40"/>
              </a:spcBef>
            </a:pPr>
            <a:r>
              <a:rPr sz="2800" spc="-5" dirty="0">
                <a:latin typeface="Times New Roman"/>
                <a:cs typeface="Times New Roman"/>
              </a:rPr>
              <a:t>Script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programs  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Programs</a:t>
            </a:r>
          </a:p>
        </p:txBody>
      </p:sp>
    </p:spTree>
    <p:extLst>
      <p:ext uri="{BB962C8B-B14F-4D97-AF65-F5344CB8AC3E}">
        <p14:creationId xmlns:p14="http://schemas.microsoft.com/office/powerpoint/2010/main" val="1112495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6311" y="1323605"/>
            <a:ext cx="7300595" cy="419481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  <a:p>
            <a:pPr marL="1002665" marR="621665" indent="-533400">
              <a:lnSpc>
                <a:spcPct val="1004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Take inputs, generate outputs, have internal  variables</a:t>
            </a:r>
            <a:endParaRPr sz="2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Solve general </a:t>
            </a:r>
            <a:r>
              <a:rPr sz="2800" spc="-10" dirty="0">
                <a:latin typeface="Times New Roman"/>
                <a:cs typeface="Times New Roman"/>
              </a:rPr>
              <a:t>problems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arbitrary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3200" spc="-5" dirty="0">
                <a:latin typeface="Times New Roman"/>
                <a:cs typeface="Times New Roman"/>
              </a:rPr>
              <a:t>Scripts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10"/>
              </a:spcBef>
            </a:pPr>
            <a:r>
              <a:rPr sz="2800" spc="-5" dirty="0">
                <a:latin typeface="Times New Roman"/>
                <a:cs typeface="Times New Roman"/>
              </a:rPr>
              <a:t>Operate on global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workspace</a:t>
            </a:r>
            <a:endParaRPr sz="2800">
              <a:latin typeface="Times New Roman"/>
              <a:cs typeface="Times New Roman"/>
            </a:endParaRPr>
          </a:p>
          <a:p>
            <a:pPr marL="469900" marR="76390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Document work, design experiment or test  </a:t>
            </a:r>
            <a:r>
              <a:rPr sz="2800" spc="-10" dirty="0">
                <a:latin typeface="Times New Roman"/>
                <a:cs typeface="Times New Roman"/>
              </a:rPr>
              <a:t>Solve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very specific problem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once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 / Functions</a:t>
            </a:r>
          </a:p>
        </p:txBody>
      </p:sp>
    </p:spTree>
    <p:extLst>
      <p:ext uri="{BB962C8B-B14F-4D97-AF65-F5344CB8AC3E}">
        <p14:creationId xmlns:p14="http://schemas.microsoft.com/office/powerpoint/2010/main" val="705123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244587"/>
            <a:ext cx="7456170" cy="47555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5080" indent="-343535">
              <a:lnSpc>
                <a:spcPct val="89800"/>
              </a:lnSpc>
              <a:spcBef>
                <a:spcPts val="434"/>
              </a:spcBef>
            </a:pPr>
            <a:r>
              <a:rPr sz="2800" spc="-5" dirty="0">
                <a:latin typeface="Times New Roman"/>
                <a:cs typeface="Times New Roman"/>
              </a:rPr>
              <a:t>A MATLAB script file (Called an M-file) is a text  (plain ASCII) file that contains one or more  MATLAB commands and, optionally,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comments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The file is saved with the extension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".m".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850">
              <a:latin typeface="Times New Roman"/>
              <a:cs typeface="Times New Roman"/>
            </a:endParaRPr>
          </a:p>
          <a:p>
            <a:pPr marL="355600" marR="52705" indent="-343535">
              <a:lnSpc>
                <a:spcPts val="3020"/>
              </a:lnSpc>
              <a:spcBef>
                <a:spcPts val="5"/>
              </a:spcBef>
              <a:tabLst>
                <a:tab pos="324485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 the filename (without the extension) is </a:t>
            </a:r>
            <a:r>
              <a:rPr sz="2800" spc="-10" dirty="0">
                <a:latin typeface="Times New Roman"/>
                <a:cs typeface="Times New Roman"/>
              </a:rPr>
              <a:t>issued  </a:t>
            </a:r>
            <a:r>
              <a:rPr sz="2800" spc="-5" dirty="0">
                <a:latin typeface="Times New Roman"/>
                <a:cs typeface="Times New Roman"/>
              </a:rPr>
              <a:t>as a command in MATLAB, the file is opened,  read, and the commands are executed as </a:t>
            </a:r>
            <a:r>
              <a:rPr sz="2800" spc="-10" dirty="0">
                <a:latin typeface="Times New Roman"/>
                <a:cs typeface="Times New Roman"/>
              </a:rPr>
              <a:t>if </a:t>
            </a:r>
            <a:r>
              <a:rPr sz="2800" spc="-5" dirty="0">
                <a:latin typeface="Times New Roman"/>
                <a:cs typeface="Times New Roman"/>
              </a:rPr>
              <a:t>input  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keyboard.	The result is similar </a:t>
            </a:r>
            <a:r>
              <a:rPr sz="2800" spc="-10" dirty="0">
                <a:latin typeface="Times New Roman"/>
                <a:cs typeface="Times New Roman"/>
              </a:rPr>
              <a:t>to  </a:t>
            </a:r>
            <a:r>
              <a:rPr sz="2800" spc="-5" dirty="0">
                <a:latin typeface="Times New Roman"/>
                <a:cs typeface="Times New Roman"/>
              </a:rPr>
              <a:t>running a program 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C.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5207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1220306" y="1263650"/>
            <a:ext cx="7925696" cy="386637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43255" marR="819150" indent="-343535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[return values] = myfunc (arguments)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64325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function [val1, .. , </a:t>
            </a:r>
            <a:r>
              <a:rPr sz="2800" dirty="0">
                <a:latin typeface="Times New Roman"/>
                <a:cs typeface="Times New Roman"/>
              </a:rPr>
              <a:t>valn] </a:t>
            </a:r>
            <a:r>
              <a:rPr sz="2800" spc="-5" dirty="0">
                <a:latin typeface="Times New Roman"/>
                <a:cs typeface="Times New Roman"/>
              </a:rPr>
              <a:t>= </a:t>
            </a:r>
            <a:r>
              <a:rPr sz="2800" dirty="0">
                <a:latin typeface="Times New Roman"/>
                <a:cs typeface="Times New Roman"/>
              </a:rPr>
              <a:t>myfunc </a:t>
            </a:r>
            <a:r>
              <a:rPr sz="2800" spc="-5" dirty="0">
                <a:latin typeface="Times New Roman"/>
                <a:cs typeface="Times New Roman"/>
              </a:rPr>
              <a:t>(arg1, ..,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argk)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643255" marR="248920" indent="12065">
              <a:lnSpc>
                <a:spcPct val="90200"/>
              </a:lnSpc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 dirty="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5"/>
              </a:spcBef>
            </a:pPr>
            <a:endParaRPr sz="3250" dirty="0">
              <a:latin typeface="Times New Roman"/>
              <a:cs typeface="Times New Roman"/>
            </a:endParaRPr>
          </a:p>
          <a:p>
            <a:pPr marL="643255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Variables are local to the function. Only the values (not  their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8" name="object 6"/>
          <p:cNvSpPr txBox="1">
            <a:spLocks/>
          </p:cNvSpPr>
          <p:nvPr/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pPr marL="25400">
                <a:lnSpc>
                  <a:spcPts val="1630"/>
                </a:lnSpc>
              </a:pPr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648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0536" y="1485887"/>
            <a:ext cx="8196580" cy="5257800"/>
          </a:xfrm>
          <a:custGeom>
            <a:avLst/>
            <a:gdLst/>
            <a:ahLst/>
            <a:cxnLst/>
            <a:rect l="l" t="t" r="r" b="b"/>
            <a:pathLst>
              <a:path w="8196580" h="5257800">
                <a:moveTo>
                  <a:pt x="0" y="5257800"/>
                </a:moveTo>
                <a:lnTo>
                  <a:pt x="0" y="0"/>
                </a:lnTo>
                <a:lnTo>
                  <a:pt x="8196072" y="0"/>
                </a:lnTo>
                <a:lnTo>
                  <a:pt x="8196072" y="5257800"/>
                </a:lnTo>
                <a:lnTo>
                  <a:pt x="0" y="5257800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20800" y="1420744"/>
            <a:ext cx="473202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This is a MATLAB script</a:t>
            </a:r>
            <a:r>
              <a:rPr sz="2800" spc="-3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file.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It has been saved as</a:t>
            </a:r>
            <a:r>
              <a:rPr sz="2800" spc="-4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“f13.m".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0800" y="2446427"/>
            <a:ext cx="2948940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load f13.dat;  voltage = d13( : 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4);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92787" y="2446427"/>
            <a:ext cx="310388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%Load data</a:t>
            </a:r>
            <a:r>
              <a:rPr sz="2800" spc="-2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file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%Extract volts</a:t>
            </a:r>
            <a:r>
              <a:rPr sz="2800" spc="-4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0800" y="3559605"/>
            <a:ext cx="76231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time </a:t>
            </a:r>
            <a:r>
              <a:rPr sz="2800" spc="-5" dirty="0">
                <a:latin typeface="Times New Roman"/>
                <a:cs typeface="Times New Roman"/>
              </a:rPr>
              <a:t>= .005*[1:length(voltage)];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%Create time</a:t>
            </a:r>
            <a:r>
              <a:rPr sz="2800" spc="8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vector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0800" y="3987243"/>
            <a:ext cx="3732529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plot (time,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voltage)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xlabel </a:t>
            </a:r>
            <a:r>
              <a:rPr sz="2800" spc="-10" dirty="0">
                <a:latin typeface="Times New Roman"/>
                <a:cs typeface="Times New Roman"/>
              </a:rPr>
              <a:t>('Time </a:t>
            </a:r>
            <a:r>
              <a:rPr sz="2800" spc="-5" dirty="0">
                <a:latin typeface="Times New Roman"/>
                <a:cs typeface="Times New Roman"/>
              </a:rPr>
              <a:t>in Seconds')  </a:t>
            </a:r>
            <a:r>
              <a:rPr sz="2800" spc="-10" dirty="0">
                <a:latin typeface="Times New Roman"/>
                <a:cs typeface="Times New Roman"/>
              </a:rPr>
              <a:t>ylabel ('Voltage')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92787" y="3987243"/>
            <a:ext cx="2799715" cy="15633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%Plot volts vs</a:t>
            </a:r>
            <a:r>
              <a:rPr sz="2800" spc="-5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time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Label x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axis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Label y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axis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0800" y="5523477"/>
            <a:ext cx="7618730" cy="10528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title ('Bike Strain Gage Voltage vs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Time')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4584065" algn="l"/>
              </a:tabLst>
            </a:pPr>
            <a:r>
              <a:rPr sz="2800" dirty="0">
                <a:latin typeface="Times New Roman"/>
                <a:cs typeface="Times New Roman"/>
              </a:rPr>
              <a:t>grid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%Put a grid on</a:t>
            </a:r>
            <a:r>
              <a:rPr sz="2800" spc="-5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graph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2901191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508239"/>
            <a:ext cx="7891145" cy="46380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21665" marR="215265" indent="-60960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preceding file is executed by issuing a MATLAB  </a:t>
            </a:r>
            <a:r>
              <a:rPr sz="2800" spc="-10" dirty="0">
                <a:latin typeface="Times New Roman"/>
                <a:cs typeface="Times New Roman"/>
              </a:rPr>
              <a:t>command:</a:t>
            </a:r>
            <a:endParaRPr sz="28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f13</a:t>
            </a:r>
            <a:endParaRPr sz="2800">
              <a:latin typeface="Times New Roman"/>
              <a:cs typeface="Times New Roman"/>
            </a:endParaRPr>
          </a:p>
          <a:p>
            <a:pPr marL="621665" marR="36195" indent="-609600">
              <a:lnSpc>
                <a:spcPct val="100000"/>
              </a:lnSpc>
              <a:spcBef>
                <a:spcPts val="680"/>
              </a:spcBef>
              <a:tabLst>
                <a:tab pos="5836285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single command causes MATLAB to look in the  current directory, and if a file f13.m is found, open  it and execute all of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commands.	The </a:t>
            </a:r>
            <a:r>
              <a:rPr sz="2800" dirty="0">
                <a:latin typeface="Times New Roman"/>
                <a:cs typeface="Times New Roman"/>
              </a:rPr>
              <a:t>result, </a:t>
            </a:r>
            <a:r>
              <a:rPr sz="2800" spc="-5" dirty="0">
                <a:latin typeface="Times New Roman"/>
                <a:cs typeface="Times New Roman"/>
              </a:rPr>
              <a:t>in  this case, is a plot of the data from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f13.dat.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100">
              <a:latin typeface="Times New Roman"/>
              <a:cs typeface="Times New Roman"/>
            </a:endParaRPr>
          </a:p>
          <a:p>
            <a:pPr marL="621665" marR="5080" indent="-609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MATLAB cannot find the file in the current working  directory, an error message will appear.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4169727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2194039"/>
            <a:ext cx="7541895" cy="2586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 algn="just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When the file is not in the current working directory,  a cd or chdir command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issued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change 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directory.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85"/>
              </a:spcBef>
              <a:tabLst>
                <a:tab pos="1545590" algn="l"/>
              </a:tabLst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a:\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Make a:\ the current working</a:t>
            </a:r>
            <a:r>
              <a:rPr sz="280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directory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&gt;&gt;</a:t>
            </a:r>
            <a:r>
              <a:rPr sz="2800" spc="-10" dirty="0">
                <a:latin typeface="Times New Roman"/>
                <a:cs typeface="Times New Roman"/>
              </a:rPr>
              <a:t> f13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Scripts</a:t>
            </a:r>
          </a:p>
        </p:txBody>
      </p:sp>
    </p:spTree>
    <p:extLst>
      <p:ext uri="{BB962C8B-B14F-4D97-AF65-F5344CB8AC3E}">
        <p14:creationId xmlns:p14="http://schemas.microsoft.com/office/powerpoint/2010/main" val="622844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5587" y="1405890"/>
            <a:ext cx="7936865" cy="54965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96595" marR="375285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 MATLAB function file (called an M-file) is a </a:t>
            </a:r>
            <a:r>
              <a:rPr sz="2800" spc="-10" dirty="0">
                <a:latin typeface="Times New Roman"/>
                <a:cs typeface="Times New Roman"/>
              </a:rPr>
              <a:t>text  </a:t>
            </a:r>
            <a:r>
              <a:rPr sz="2800" spc="-5" dirty="0">
                <a:latin typeface="Times New Roman"/>
                <a:cs typeface="Times New Roman"/>
              </a:rPr>
              <a:t>(plain ASCII) file that contains a MATLAB  function and, optionally,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comments.</a:t>
            </a:r>
            <a:endParaRPr sz="2800" dirty="0">
              <a:latin typeface="Times New Roman"/>
              <a:cs typeface="Times New Roman"/>
            </a:endParaRPr>
          </a:p>
          <a:p>
            <a:pPr marL="696595" marR="1026160" indent="-610235">
              <a:lnSpc>
                <a:spcPct val="100400"/>
              </a:lnSpc>
              <a:spcBef>
                <a:spcPts val="655"/>
              </a:spcBef>
            </a:pPr>
            <a:r>
              <a:rPr sz="2800" spc="-5" dirty="0">
                <a:latin typeface="Times New Roman"/>
                <a:cs typeface="Times New Roman"/>
              </a:rPr>
              <a:t>The file is saved with the </a:t>
            </a:r>
            <a:r>
              <a:rPr sz="2800" i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function name</a:t>
            </a:r>
            <a:r>
              <a:rPr sz="2800" i="1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the  usual MATLAB script file extension,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".m".</a:t>
            </a:r>
            <a:endParaRPr sz="2800" dirty="0">
              <a:latin typeface="Times New Roman"/>
              <a:cs typeface="Times New Roman"/>
            </a:endParaRPr>
          </a:p>
          <a:p>
            <a:pPr marL="696595" marR="1358900" indent="-6096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A MATLAB function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called from the  command line or from any other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M-file.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10"/>
              </a:spcBef>
            </a:pPr>
            <a:r>
              <a:rPr sz="2800" spc="-5" dirty="0">
                <a:latin typeface="Times New Roman"/>
                <a:cs typeface="Times New Roman"/>
              </a:rPr>
              <a:t>Function declaration starts with declaring the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signature: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85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name </a:t>
            </a:r>
            <a:r>
              <a:rPr sz="2800" spc="-5" dirty="0">
                <a:latin typeface="Times New Roman"/>
                <a:cs typeface="Times New Roman"/>
              </a:rPr>
              <a:t>of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function,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70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function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arguments</a:t>
            </a:r>
            <a:endParaRPr sz="2800" dirty="0">
              <a:latin typeface="Times New Roman"/>
              <a:cs typeface="Times New Roman"/>
            </a:endParaRPr>
          </a:p>
          <a:p>
            <a:pPr marL="621665" indent="-608965">
              <a:lnSpc>
                <a:spcPct val="100000"/>
              </a:lnSpc>
              <a:spcBef>
                <a:spcPts val="685"/>
              </a:spcBef>
              <a:buChar char="•"/>
              <a:tabLst>
                <a:tab pos="621665" algn="l"/>
                <a:tab pos="622300" algn="l"/>
              </a:tabLst>
            </a:pPr>
            <a:r>
              <a:rPr sz="2800" spc="-5" dirty="0">
                <a:latin typeface="Times New Roman"/>
                <a:cs typeface="Times New Roman"/>
              </a:rPr>
              <a:t>function output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parameters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4711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584439"/>
            <a:ext cx="7549515" cy="45529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When the function is called in MATLAB, the file is  accessed, the function is executed, and control is  returned to the MATLAB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workspace.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621665" marR="114300" indent="-609600">
              <a:lnSpc>
                <a:spcPct val="100000"/>
              </a:lnSpc>
              <a:tabLst>
                <a:tab pos="5289550" algn="l"/>
              </a:tabLst>
            </a:pPr>
            <a:r>
              <a:rPr sz="2800" spc="-5" dirty="0">
                <a:latin typeface="Times New Roman"/>
                <a:cs typeface="Times New Roman"/>
              </a:rPr>
              <a:t>Since the function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not part of the MATLAB  workspace, its variables and their values are not  known after control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returned.	(Script file  </a:t>
            </a:r>
            <a:r>
              <a:rPr sz="2800" spc="-10" dirty="0">
                <a:latin typeface="Times New Roman"/>
                <a:cs typeface="Times New Roman"/>
              </a:rPr>
              <a:t>variables </a:t>
            </a:r>
            <a:r>
              <a:rPr sz="2800" spc="-5" dirty="0">
                <a:latin typeface="Times New Roman"/>
                <a:cs typeface="Times New Roman"/>
              </a:rPr>
              <a:t>are left in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workspace)</a:t>
            </a:r>
            <a:endParaRPr sz="2800">
              <a:latin typeface="Times New Roman"/>
              <a:cs typeface="Times New Roman"/>
            </a:endParaRPr>
          </a:p>
          <a:p>
            <a:pPr marL="621665" marR="399415" indent="-6096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Any values to be returned must be specified in the  function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syntax.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434342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00" y="1275975"/>
            <a:ext cx="7886700" cy="4681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5255" indent="-343535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[val1, … , valn] = myfunc (arg1, … ,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argk)</a:t>
            </a:r>
            <a:endParaRPr sz="2800">
              <a:latin typeface="Times New Roman"/>
              <a:cs typeface="Times New Roman"/>
            </a:endParaRPr>
          </a:p>
          <a:p>
            <a:pPr marL="355600" marR="220345" indent="12065">
              <a:lnSpc>
                <a:spcPts val="3020"/>
              </a:lnSpc>
              <a:spcBef>
                <a:spcPts val="720"/>
              </a:spcBef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Since variables are local in MATLAB (as they are in  C), the function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its own </a:t>
            </a:r>
            <a:r>
              <a:rPr sz="2800" spc="-10" dirty="0">
                <a:latin typeface="Times New Roman"/>
                <a:cs typeface="Times New Roman"/>
              </a:rPr>
              <a:t>memory </a:t>
            </a:r>
            <a:r>
              <a:rPr sz="2800" spc="-5" dirty="0">
                <a:latin typeface="Times New Roman"/>
                <a:cs typeface="Times New Roman"/>
              </a:rPr>
              <a:t>locations for all  of the variables and only the values (not their 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945775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10996" y="2711450"/>
            <a:ext cx="8458200" cy="4038600"/>
          </a:xfrm>
          <a:custGeom>
            <a:avLst/>
            <a:gdLst/>
            <a:ahLst/>
            <a:cxnLst/>
            <a:rect l="l" t="t" r="r" b="b"/>
            <a:pathLst>
              <a:path w="8458200" h="4038600">
                <a:moveTo>
                  <a:pt x="0" y="4038600"/>
                </a:moveTo>
                <a:lnTo>
                  <a:pt x="0" y="0"/>
                </a:lnTo>
                <a:lnTo>
                  <a:pt x="8458200" y="0"/>
                </a:lnTo>
                <a:lnTo>
                  <a:pt x="8458200" y="4038600"/>
                </a:lnTo>
                <a:lnTo>
                  <a:pt x="0" y="4038600"/>
                </a:lnTo>
                <a:close/>
              </a:path>
            </a:pathLst>
          </a:custGeom>
          <a:solidFill>
            <a:srgbClr val="CA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0996" y="2711450"/>
            <a:ext cx="8458200" cy="4038600"/>
          </a:xfrm>
          <a:custGeom>
            <a:avLst/>
            <a:gdLst/>
            <a:ahLst/>
            <a:cxnLst/>
            <a:rect l="l" t="t" r="r" b="b"/>
            <a:pathLst>
              <a:path w="8458200" h="4038600">
                <a:moveTo>
                  <a:pt x="8458200" y="4038600"/>
                </a:moveTo>
                <a:lnTo>
                  <a:pt x="8458200" y="0"/>
                </a:lnTo>
                <a:lnTo>
                  <a:pt x="0" y="0"/>
                </a:lnTo>
                <a:lnTo>
                  <a:pt x="0" y="4038600"/>
                </a:lnTo>
                <a:lnTo>
                  <a:pt x="8458200" y="4038600"/>
                </a:lnTo>
                <a:close/>
              </a:path>
            </a:pathLst>
          </a:custGeom>
          <a:ln w="381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09547" y="1387475"/>
            <a:ext cx="8181340" cy="5286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92480" marR="118110" indent="-609600">
              <a:lnSpc>
                <a:spcPct val="99800"/>
              </a:lnSpc>
              <a:spcBef>
                <a:spcPts val="105"/>
              </a:spcBef>
              <a:tabLst>
                <a:tab pos="2840355" algn="l"/>
                <a:tab pos="3259454" algn="l"/>
              </a:tabLst>
            </a:pP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is OK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use the same variable </a:t>
            </a: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in the </a:t>
            </a:r>
            <a:r>
              <a:rPr sz="2400" spc="-5" dirty="0">
                <a:latin typeface="Times New Roman"/>
                <a:cs typeface="Times New Roman"/>
              </a:rPr>
              <a:t>returned </a:t>
            </a:r>
            <a:r>
              <a:rPr sz="2400" spc="-10" dirty="0">
                <a:latin typeface="Times New Roman"/>
                <a:cs typeface="Times New Roman"/>
              </a:rPr>
              <a:t>value </a:t>
            </a:r>
            <a:r>
              <a:rPr sz="2400" spc="-5" dirty="0">
                <a:latin typeface="Times New Roman"/>
                <a:cs typeface="Times New Roman"/>
              </a:rPr>
              <a:t>list  as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argument.	</a:t>
            </a:r>
            <a:r>
              <a:rPr sz="2400" dirty="0">
                <a:latin typeface="Times New Roman"/>
                <a:cs typeface="Times New Roman"/>
              </a:rPr>
              <a:t>The effect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assign new </a:t>
            </a:r>
            <a:r>
              <a:rPr sz="2400" dirty="0">
                <a:latin typeface="Times New Roman"/>
                <a:cs typeface="Times New Roman"/>
              </a:rPr>
              <a:t>values to  those </a:t>
            </a:r>
            <a:r>
              <a:rPr sz="2400" spc="-5" dirty="0">
                <a:latin typeface="Times New Roman"/>
                <a:cs typeface="Times New Roman"/>
              </a:rPr>
              <a:t>variables.	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following function swaps two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values:</a:t>
            </a:r>
            <a:endParaRPr sz="2400" dirty="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2315"/>
              </a:spcBef>
            </a:pPr>
            <a:r>
              <a:rPr sz="2400" b="1" spc="-5" dirty="0">
                <a:latin typeface="Times New Roman"/>
                <a:cs typeface="Times New Roman"/>
              </a:rPr>
              <a:t>function </a:t>
            </a:r>
            <a:r>
              <a:rPr sz="2400" b="1" dirty="0">
                <a:latin typeface="Times New Roman"/>
                <a:cs typeface="Times New Roman"/>
              </a:rPr>
              <a:t>[ a , </a:t>
            </a:r>
            <a:r>
              <a:rPr sz="2400" b="1" spc="-5" dirty="0">
                <a:latin typeface="Times New Roman"/>
                <a:cs typeface="Times New Roman"/>
              </a:rPr>
              <a:t>b </a:t>
            </a:r>
            <a:r>
              <a:rPr sz="2400" b="1" dirty="0">
                <a:latin typeface="Times New Roman"/>
                <a:cs typeface="Times New Roman"/>
              </a:rPr>
              <a:t>] = </a:t>
            </a:r>
            <a:r>
              <a:rPr sz="2400" b="1" spc="-5" dirty="0">
                <a:latin typeface="Times New Roman"/>
                <a:cs typeface="Times New Roman"/>
              </a:rPr>
              <a:t>swap </a:t>
            </a:r>
            <a:r>
              <a:rPr sz="2400" b="1" dirty="0">
                <a:latin typeface="Times New Roman"/>
                <a:cs typeface="Times New Roman"/>
              </a:rPr>
              <a:t>( a , </a:t>
            </a:r>
            <a:r>
              <a:rPr sz="2400" b="1" spc="-5" dirty="0">
                <a:latin typeface="Times New Roman"/>
                <a:cs typeface="Times New Roman"/>
              </a:rPr>
              <a:t>b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)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function swap receives two values, swaps them, and</a:t>
            </a:r>
            <a:r>
              <a:rPr sz="2400" spc="-5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returns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1696720" algn="l"/>
                <a:tab pos="5021580" algn="l"/>
              </a:tabLst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 result.	The syntax for the</a:t>
            </a:r>
            <a:r>
              <a:rPr sz="2400" spc="1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call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is	[a, b]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=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swap (a, b)</a:t>
            </a:r>
            <a:r>
              <a:rPr sz="2400" spc="-7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where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the a and b in the ( ) are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values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sent to the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function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and</a:t>
            </a:r>
            <a:r>
              <a:rPr sz="2400" spc="-204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the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a and b in the [ ]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are returned values which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are assigned</a:t>
            </a:r>
            <a:r>
              <a:rPr sz="2400" spc="-8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to</a:t>
            </a:r>
            <a:endParaRPr sz="2400" dirty="0">
              <a:latin typeface="Times New Roman"/>
              <a:cs typeface="Times New Roman"/>
            </a:endParaRPr>
          </a:p>
          <a:p>
            <a:pPr marL="12700" marR="2781935">
              <a:lnSpc>
                <a:spcPct val="119600"/>
              </a:lnSpc>
              <a:spcBef>
                <a:spcPts val="10"/>
              </a:spcBef>
            </a:pPr>
            <a:r>
              <a:rPr sz="2400" dirty="0">
                <a:solidFill>
                  <a:srgbClr val="379937"/>
                </a:solidFill>
                <a:latin typeface="Times New Roman"/>
                <a:cs typeface="Times New Roman"/>
              </a:rPr>
              <a:t>% </a:t>
            </a:r>
            <a:r>
              <a:rPr sz="2400" spc="-5" dirty="0">
                <a:solidFill>
                  <a:srgbClr val="379937"/>
                </a:solidFill>
                <a:latin typeface="Times New Roman"/>
                <a:cs typeface="Times New Roman"/>
              </a:rPr>
              <a:t>corresponding variables in your </a:t>
            </a:r>
            <a:r>
              <a:rPr sz="2400" spc="-10" dirty="0">
                <a:solidFill>
                  <a:srgbClr val="379937"/>
                </a:solidFill>
                <a:latin typeface="Times New Roman"/>
                <a:cs typeface="Times New Roman"/>
              </a:rPr>
              <a:t>program.  </a:t>
            </a:r>
            <a:r>
              <a:rPr sz="2400" spc="-5" dirty="0">
                <a:latin typeface="Times New Roman"/>
                <a:cs typeface="Times New Roman"/>
              </a:rPr>
              <a:t>temp=a;</a:t>
            </a:r>
            <a:endParaRPr sz="2400" dirty="0">
              <a:latin typeface="Times New Roman"/>
              <a:cs typeface="Times New Roman"/>
            </a:endParaRPr>
          </a:p>
          <a:p>
            <a:pPr marL="12700" marR="7145020">
              <a:lnSpc>
                <a:spcPct val="119600"/>
              </a:lnSpc>
              <a:spcBef>
                <a:spcPts val="15"/>
              </a:spcBef>
            </a:pPr>
            <a:r>
              <a:rPr sz="2400" spc="-5" dirty="0">
                <a:latin typeface="Times New Roman"/>
                <a:cs typeface="Times New Roman"/>
              </a:rPr>
              <a:t>a=b;  b=te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p;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271951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436" y="1355839"/>
            <a:ext cx="7727950" cy="148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5080" indent="-609600">
              <a:lnSpc>
                <a:spcPct val="999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the function a </a:t>
            </a:r>
            <a:r>
              <a:rPr sz="2400" spc="-5" dirty="0">
                <a:latin typeface="Times New Roman"/>
                <a:cs typeface="Times New Roman"/>
              </a:rPr>
              <a:t>MATLAB </a:t>
            </a:r>
            <a:r>
              <a:rPr sz="2400" dirty="0">
                <a:latin typeface="Times New Roman"/>
                <a:cs typeface="Times New Roman"/>
              </a:rPr>
              <a:t>program could </a:t>
            </a:r>
            <a:r>
              <a:rPr sz="2400" spc="-5" dirty="0">
                <a:latin typeface="Times New Roman"/>
                <a:cs typeface="Times New Roman"/>
              </a:rPr>
              <a:t>assign </a:t>
            </a:r>
            <a:r>
              <a:rPr sz="2400" dirty="0">
                <a:latin typeface="Times New Roman"/>
                <a:cs typeface="Times New Roman"/>
              </a:rPr>
              <a:t>values  to </a:t>
            </a:r>
            <a:r>
              <a:rPr sz="2400" spc="-5" dirty="0">
                <a:latin typeface="Times New Roman"/>
                <a:cs typeface="Times New Roman"/>
              </a:rPr>
              <a:t>two variables (the </a:t>
            </a: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spc="-5" dirty="0">
                <a:latin typeface="Times New Roman"/>
                <a:cs typeface="Times New Roman"/>
              </a:rPr>
              <a:t>do not have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be </a:t>
            </a:r>
            <a:r>
              <a:rPr sz="2400" dirty="0">
                <a:latin typeface="Times New Roman"/>
                <a:cs typeface="Times New Roman"/>
              </a:rPr>
              <a:t>a and </a:t>
            </a:r>
            <a:r>
              <a:rPr sz="2400" spc="-5" dirty="0">
                <a:latin typeface="Times New Roman"/>
                <a:cs typeface="Times New Roman"/>
              </a:rPr>
              <a:t>b) </a:t>
            </a:r>
            <a:r>
              <a:rPr sz="2400" dirty="0">
                <a:latin typeface="Times New Roman"/>
                <a:cs typeface="Times New Roman"/>
              </a:rPr>
              <a:t>and  then </a:t>
            </a:r>
            <a:r>
              <a:rPr sz="2400" spc="-5" dirty="0">
                <a:latin typeface="Times New Roman"/>
                <a:cs typeface="Times New Roman"/>
              </a:rPr>
              <a:t>call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function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swap them. For instance </a:t>
            </a:r>
            <a:r>
              <a:rPr sz="2400" dirty="0">
                <a:latin typeface="Times New Roman"/>
                <a:cs typeface="Times New Roman"/>
              </a:rPr>
              <a:t>the  </a:t>
            </a:r>
            <a:r>
              <a:rPr sz="2400" spc="-5" dirty="0">
                <a:latin typeface="Times New Roman"/>
                <a:cs typeface="Times New Roman"/>
              </a:rPr>
              <a:t>MATLAB</a:t>
            </a:r>
            <a:r>
              <a:rPr sz="2400" spc="-10" dirty="0">
                <a:latin typeface="Times New Roman"/>
                <a:cs typeface="Times New Roman"/>
              </a:rPr>
              <a:t> commands: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4" name="object 4"/>
          <p:cNvSpPr/>
          <p:nvPr/>
        </p:nvSpPr>
        <p:spPr>
          <a:xfrm>
            <a:off x="1339596" y="2933687"/>
            <a:ext cx="8001000" cy="3764279"/>
          </a:xfrm>
          <a:custGeom>
            <a:avLst/>
            <a:gdLst/>
            <a:ahLst/>
            <a:cxnLst/>
            <a:rect l="l" t="t" r="r" b="b"/>
            <a:pathLst>
              <a:path w="8001000" h="3764279">
                <a:moveTo>
                  <a:pt x="8001000" y="3764279"/>
                </a:moveTo>
                <a:lnTo>
                  <a:pt x="8001000" y="0"/>
                </a:lnTo>
                <a:lnTo>
                  <a:pt x="0" y="0"/>
                </a:lnTo>
                <a:lnTo>
                  <a:pt x="0" y="3764280"/>
                </a:lnTo>
                <a:lnTo>
                  <a:pt x="8001000" y="3764279"/>
                </a:lnTo>
                <a:close/>
              </a:path>
            </a:pathLst>
          </a:custGeom>
          <a:ln w="381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27241" y="2975851"/>
            <a:ext cx="32835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[ x , y ] = swap ( x , y 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50847" y="2760345"/>
            <a:ext cx="2433955" cy="3874135"/>
          </a:xfrm>
          <a:prstGeom prst="rect">
            <a:avLst/>
          </a:prstGeom>
        </p:spPr>
        <p:txBody>
          <a:bodyPr vert="horz" wrap="square" lIns="0" tIns="22732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789"/>
              </a:spcBef>
            </a:pPr>
            <a:r>
              <a:rPr sz="2800" spc="-5" dirty="0">
                <a:latin typeface="Times New Roman"/>
                <a:cs typeface="Times New Roman"/>
              </a:rPr>
              <a:t>&gt;&gt; x = 5 ; y = 6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R="816610" indent="353060">
              <a:lnSpc>
                <a:spcPts val="5050"/>
              </a:lnSpc>
              <a:spcBef>
                <a:spcPts val="455"/>
              </a:spcBef>
            </a:pPr>
            <a:r>
              <a:rPr sz="2800" spc="-5" dirty="0">
                <a:latin typeface="Times New Roman"/>
                <a:cs typeface="Times New Roman"/>
              </a:rPr>
              <a:t>result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in:  x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 marL="443230">
              <a:lnSpc>
                <a:spcPct val="100000"/>
              </a:lnSpc>
              <a:spcBef>
                <a:spcPts val="1230"/>
              </a:spcBef>
            </a:pPr>
            <a:r>
              <a:rPr sz="2800" spc="-5" dirty="0">
                <a:latin typeface="Times New Roman"/>
                <a:cs typeface="Times New Roman"/>
              </a:rPr>
              <a:t>6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95"/>
              </a:spcBef>
            </a:pPr>
            <a:r>
              <a:rPr sz="2800" spc="-5" dirty="0">
                <a:latin typeface="Times New Roman"/>
                <a:cs typeface="Times New Roman"/>
              </a:rPr>
              <a:t>y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endParaRPr sz="2800">
              <a:latin typeface="Times New Roman"/>
              <a:cs typeface="Times New Roman"/>
            </a:endParaRPr>
          </a:p>
          <a:p>
            <a:pPr marL="443230">
              <a:lnSpc>
                <a:spcPct val="100000"/>
              </a:lnSpc>
              <a:spcBef>
                <a:spcPts val="1689"/>
              </a:spcBef>
            </a:pPr>
            <a:r>
              <a:rPr sz="2800" spc="-5" dirty="0">
                <a:latin typeface="Times New Roman"/>
                <a:cs typeface="Times New Roman"/>
              </a:rPr>
              <a:t>5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08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301496" y="3543287"/>
            <a:ext cx="8153400" cy="2481580"/>
          </a:xfrm>
          <a:custGeom>
            <a:avLst/>
            <a:gdLst/>
            <a:ahLst/>
            <a:cxnLst/>
            <a:rect l="l" t="t" r="r" b="b"/>
            <a:pathLst>
              <a:path w="8153400" h="2481579">
                <a:moveTo>
                  <a:pt x="8153400" y="2481072"/>
                </a:moveTo>
                <a:lnTo>
                  <a:pt x="8153400" y="0"/>
                </a:lnTo>
                <a:lnTo>
                  <a:pt x="0" y="0"/>
                </a:lnTo>
                <a:lnTo>
                  <a:pt x="0" y="2481072"/>
                </a:lnTo>
                <a:lnTo>
                  <a:pt x="8153400" y="2481072"/>
                </a:lnTo>
                <a:close/>
              </a:path>
            </a:pathLst>
          </a:custGeom>
          <a:ln w="508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0216" y="1432039"/>
            <a:ext cx="8129905" cy="4506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303530" indent="-609600">
              <a:lnSpc>
                <a:spcPct val="100200"/>
              </a:lnSpc>
              <a:spcBef>
                <a:spcPts val="90"/>
              </a:spcBef>
              <a:tabLst>
                <a:tab pos="4088129" algn="l"/>
              </a:tabLst>
            </a:pPr>
            <a:r>
              <a:rPr sz="2800" spc="-5" dirty="0">
                <a:latin typeface="Times New Roman"/>
                <a:cs typeface="Times New Roman"/>
              </a:rPr>
              <a:t>Referring to the function, the comments immediately  following the function definition statement are the  "help" for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	The MATLAB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command:</a:t>
            </a:r>
            <a:endParaRPr sz="2800">
              <a:latin typeface="Times New Roman"/>
              <a:cs typeface="Times New Roman"/>
            </a:endParaRPr>
          </a:p>
          <a:p>
            <a:pPr marL="722630">
              <a:lnSpc>
                <a:spcPct val="100000"/>
              </a:lnSpc>
              <a:spcBef>
                <a:spcPts val="670"/>
              </a:spcBef>
              <a:tabLst>
                <a:tab pos="2909570" algn="l"/>
              </a:tabLst>
            </a:pPr>
            <a:r>
              <a:rPr sz="2800" spc="-5" dirty="0">
                <a:latin typeface="Times New Roman"/>
                <a:cs typeface="Times New Roman"/>
              </a:rPr>
              <a:t>&gt;&gt;help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swap	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%displays:</a:t>
            </a:r>
            <a:endParaRPr sz="2800">
              <a:latin typeface="Times New Roman"/>
              <a:cs typeface="Times New Roman"/>
            </a:endParaRPr>
          </a:p>
          <a:p>
            <a:pPr marL="198120" marR="960119">
              <a:lnSpc>
                <a:spcPct val="150600"/>
              </a:lnSpc>
              <a:spcBef>
                <a:spcPts val="1660"/>
              </a:spcBef>
              <a:tabLst>
                <a:tab pos="3610610" algn="l"/>
              </a:tabLst>
            </a:pPr>
            <a:r>
              <a:rPr sz="1800" b="1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function swap receives </a:t>
            </a:r>
            <a:r>
              <a:rPr sz="1800" b="1" dirty="0">
                <a:latin typeface="Courier New"/>
                <a:cs typeface="Courier New"/>
              </a:rPr>
              <a:t>two </a:t>
            </a:r>
            <a:r>
              <a:rPr sz="1800" b="1" spc="-10" dirty="0">
                <a:latin typeface="Courier New"/>
                <a:cs typeface="Courier New"/>
              </a:rPr>
              <a:t>values, swaps them,  </a:t>
            </a:r>
            <a:r>
              <a:rPr sz="1800" b="1" dirty="0">
                <a:latin typeface="Courier New"/>
                <a:cs typeface="Courier New"/>
              </a:rPr>
              <a:t>and </a:t>
            </a:r>
            <a:r>
              <a:rPr sz="1800" b="1" spc="-10" dirty="0">
                <a:latin typeface="Courier New"/>
                <a:cs typeface="Courier New"/>
              </a:rPr>
              <a:t>returns</a:t>
            </a:r>
            <a:r>
              <a:rPr sz="1800" b="1" spc="-5" dirty="0">
                <a:latin typeface="Courier New"/>
                <a:cs typeface="Courier New"/>
              </a:rPr>
              <a:t> the </a:t>
            </a:r>
            <a:r>
              <a:rPr sz="1800" b="1" spc="-10" dirty="0">
                <a:latin typeface="Courier New"/>
                <a:cs typeface="Courier New"/>
              </a:rPr>
              <a:t>result.	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syntax </a:t>
            </a:r>
            <a:r>
              <a:rPr sz="1800" b="1" spc="-5" dirty="0">
                <a:latin typeface="Courier New"/>
                <a:cs typeface="Courier New"/>
              </a:rPr>
              <a:t>for the call</a:t>
            </a:r>
            <a:r>
              <a:rPr sz="1800" b="1" spc="-120" dirty="0">
                <a:latin typeface="Courier New"/>
                <a:cs typeface="Courier New"/>
              </a:rPr>
              <a:t> </a:t>
            </a:r>
            <a:r>
              <a:rPr sz="1800" b="1" dirty="0">
                <a:latin typeface="Courier New"/>
                <a:cs typeface="Courier New"/>
              </a:rPr>
              <a:t>is</a:t>
            </a:r>
            <a:endParaRPr sz="1800">
              <a:latin typeface="Courier New"/>
              <a:cs typeface="Courier New"/>
            </a:endParaRPr>
          </a:p>
          <a:p>
            <a:pPr marL="198120" marR="5080">
              <a:lnSpc>
                <a:spcPct val="150400"/>
              </a:lnSpc>
            </a:pPr>
            <a:r>
              <a:rPr sz="1800" b="1" dirty="0">
                <a:latin typeface="Courier New"/>
                <a:cs typeface="Courier New"/>
              </a:rPr>
              <a:t>[a, </a:t>
            </a:r>
            <a:r>
              <a:rPr sz="1800" b="1" spc="-10" dirty="0">
                <a:latin typeface="Courier New"/>
                <a:cs typeface="Courier New"/>
              </a:rPr>
              <a:t>b] </a:t>
            </a:r>
            <a:r>
              <a:rPr sz="1800" b="1" dirty="0">
                <a:latin typeface="Courier New"/>
                <a:cs typeface="Courier New"/>
              </a:rPr>
              <a:t>= </a:t>
            </a:r>
            <a:r>
              <a:rPr sz="1800" b="1" spc="-10" dirty="0">
                <a:latin typeface="Courier New"/>
                <a:cs typeface="Courier New"/>
              </a:rPr>
              <a:t>swap </a:t>
            </a:r>
            <a:r>
              <a:rPr sz="1800" b="1" spc="-5" dirty="0">
                <a:latin typeface="Courier New"/>
                <a:cs typeface="Courier New"/>
              </a:rPr>
              <a:t>(a, </a:t>
            </a:r>
            <a:r>
              <a:rPr sz="1800" b="1" spc="-10" dirty="0">
                <a:latin typeface="Courier New"/>
                <a:cs typeface="Courier New"/>
              </a:rPr>
              <a:t>b) where </a:t>
            </a:r>
            <a:r>
              <a:rPr sz="1800" b="1" dirty="0">
                <a:latin typeface="Courier New"/>
                <a:cs typeface="Courier New"/>
              </a:rPr>
              <a:t>the a and b in </a:t>
            </a:r>
            <a:r>
              <a:rPr sz="1800" b="1" spc="-10" dirty="0">
                <a:latin typeface="Courier New"/>
                <a:cs typeface="Courier New"/>
              </a:rPr>
              <a:t>the </a:t>
            </a:r>
            <a:r>
              <a:rPr sz="1800" b="1" dirty="0">
                <a:latin typeface="Courier New"/>
                <a:cs typeface="Courier New"/>
              </a:rPr>
              <a:t>( ) </a:t>
            </a:r>
            <a:r>
              <a:rPr sz="1800" b="1" spc="-5" dirty="0">
                <a:latin typeface="Courier New"/>
                <a:cs typeface="Courier New"/>
              </a:rPr>
              <a:t>are the  values </a:t>
            </a:r>
            <a:r>
              <a:rPr sz="1800" b="1" spc="-10" dirty="0">
                <a:latin typeface="Courier New"/>
                <a:cs typeface="Courier New"/>
              </a:rPr>
              <a:t>sent </a:t>
            </a:r>
            <a:r>
              <a:rPr sz="1800" b="1" dirty="0">
                <a:latin typeface="Courier New"/>
                <a:cs typeface="Courier New"/>
              </a:rPr>
              <a:t>to 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spc="-10" dirty="0">
                <a:latin typeface="Courier New"/>
                <a:cs typeface="Courier New"/>
              </a:rPr>
              <a:t>function </a:t>
            </a:r>
            <a:r>
              <a:rPr sz="1800" b="1" spc="-5" dirty="0">
                <a:latin typeface="Courier New"/>
                <a:cs typeface="Courier New"/>
              </a:rPr>
              <a:t>and the </a:t>
            </a:r>
            <a:r>
              <a:rPr sz="1800" b="1" dirty="0">
                <a:latin typeface="Courier New"/>
                <a:cs typeface="Courier New"/>
              </a:rPr>
              <a:t>a and b in </a:t>
            </a:r>
            <a:r>
              <a:rPr sz="1800" b="1" spc="-5" dirty="0">
                <a:latin typeface="Courier New"/>
                <a:cs typeface="Courier New"/>
              </a:rPr>
              <a:t>the </a:t>
            </a:r>
            <a:r>
              <a:rPr sz="1800" b="1" dirty="0">
                <a:latin typeface="Courier New"/>
                <a:cs typeface="Courier New"/>
              </a:rPr>
              <a:t>[ ]</a:t>
            </a:r>
            <a:r>
              <a:rPr sz="1800" b="1" spc="-220" dirty="0">
                <a:latin typeface="Courier New"/>
                <a:cs typeface="Courier New"/>
              </a:rPr>
              <a:t> </a:t>
            </a:r>
            <a:r>
              <a:rPr sz="1800" b="1" dirty="0">
                <a:latin typeface="Courier New"/>
                <a:cs typeface="Courier New"/>
              </a:rPr>
              <a:t>are  </a:t>
            </a:r>
            <a:r>
              <a:rPr sz="1800" b="1" spc="-5" dirty="0">
                <a:latin typeface="Courier New"/>
                <a:cs typeface="Courier New"/>
              </a:rPr>
              <a:t>returned </a:t>
            </a:r>
            <a:r>
              <a:rPr sz="1800" b="1" spc="-10" dirty="0">
                <a:latin typeface="Courier New"/>
                <a:cs typeface="Courier New"/>
              </a:rPr>
              <a:t>values </a:t>
            </a:r>
            <a:r>
              <a:rPr sz="1800" b="1" spc="-5" dirty="0">
                <a:latin typeface="Courier New"/>
                <a:cs typeface="Courier New"/>
              </a:rPr>
              <a:t>which </a:t>
            </a:r>
            <a:r>
              <a:rPr sz="1800" b="1" dirty="0">
                <a:latin typeface="Courier New"/>
                <a:cs typeface="Courier New"/>
              </a:rPr>
              <a:t>are </a:t>
            </a:r>
            <a:r>
              <a:rPr sz="1800" b="1" spc="-10" dirty="0">
                <a:latin typeface="Courier New"/>
                <a:cs typeface="Courier New"/>
              </a:rPr>
              <a:t>assigned to corresponding  </a:t>
            </a:r>
            <a:r>
              <a:rPr sz="1800" b="1" spc="-5" dirty="0">
                <a:latin typeface="Courier New"/>
                <a:cs typeface="Courier New"/>
              </a:rPr>
              <a:t>variables </a:t>
            </a:r>
            <a:r>
              <a:rPr sz="1800" b="1" spc="-10" dirty="0">
                <a:latin typeface="Courier New"/>
                <a:cs typeface="Courier New"/>
              </a:rPr>
              <a:t>in your</a:t>
            </a:r>
            <a:r>
              <a:rPr sz="1800" b="1" spc="-20" dirty="0">
                <a:latin typeface="Courier New"/>
                <a:cs typeface="Courier New"/>
              </a:rPr>
              <a:t> </a:t>
            </a:r>
            <a:r>
              <a:rPr sz="1800" b="1" spc="-10" dirty="0">
                <a:latin typeface="Courier New"/>
                <a:cs typeface="Courier New"/>
              </a:rPr>
              <a:t>program.</a:t>
            </a:r>
            <a:endParaRPr sz="1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9102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2636" y="1355839"/>
            <a:ext cx="7526655" cy="3612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21665" marR="5080" indent="-609600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Unlike C, a MATLAB variable does not have to be  declared before being used, and its </a:t>
            </a:r>
            <a:r>
              <a:rPr sz="2800" spc="-10" dirty="0">
                <a:latin typeface="Times New Roman"/>
                <a:cs typeface="Times New Roman"/>
              </a:rPr>
              <a:t>data </a:t>
            </a:r>
            <a:r>
              <a:rPr sz="2800" spc="-5" dirty="0">
                <a:latin typeface="Times New Roman"/>
                <a:cs typeface="Times New Roman"/>
              </a:rPr>
              <a:t>type can  be changed by assigning a new value to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621665" marR="94615" indent="-609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For </a:t>
            </a:r>
            <a:r>
              <a:rPr sz="2800" dirty="0">
                <a:latin typeface="Times New Roman"/>
                <a:cs typeface="Times New Roman"/>
              </a:rPr>
              <a:t>example, </a:t>
            </a:r>
            <a:r>
              <a:rPr sz="2800" spc="-5" dirty="0">
                <a:latin typeface="Times New Roman"/>
                <a:cs typeface="Times New Roman"/>
              </a:rPr>
              <a:t>the function factorial ( ) on the next  slide returns an integer when a positive value is  sent to it as an argument, but returns a character  string if the argument is negative.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</p:spTree>
    <p:extLst>
      <p:ext uri="{BB962C8B-B14F-4D97-AF65-F5344CB8AC3E}">
        <p14:creationId xmlns:p14="http://schemas.microsoft.com/office/powerpoint/2010/main" val="190351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Flowcharts and Algorithms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220306" y="1568450"/>
            <a:ext cx="7925696" cy="3866373"/>
          </a:xfrm>
          <a:prstGeom prst="rect">
            <a:avLst/>
          </a:prstGeom>
        </p:spPr>
        <p:txBody>
          <a:bodyPr vert="horz" wrap="square" lIns="0" tIns="120023" rIns="0" bIns="0" rtlCol="0">
            <a:spAutoFit/>
          </a:bodyPr>
          <a:lstStyle/>
          <a:p>
            <a:pPr marL="185420" marR="954405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imes New Roman"/>
                <a:cs typeface="Times New Roman"/>
              </a:rPr>
              <a:t>A </a:t>
            </a:r>
            <a:r>
              <a:rPr b="1" spc="-5" dirty="0">
                <a:latin typeface="Times New Roman"/>
                <a:cs typeface="Times New Roman"/>
              </a:rPr>
              <a:t>flowchart </a:t>
            </a:r>
            <a:r>
              <a:rPr dirty="0">
                <a:latin typeface="Times New Roman"/>
                <a:cs typeface="Times New Roman"/>
              </a:rPr>
              <a:t>is an </a:t>
            </a:r>
            <a:r>
              <a:rPr b="1" dirty="0">
                <a:solidFill>
                  <a:srgbClr val="CA0000"/>
                </a:solidFill>
                <a:latin typeface="Times New Roman"/>
                <a:cs typeface="Times New Roman"/>
              </a:rPr>
              <a:t>ordered </a:t>
            </a:r>
            <a:r>
              <a:rPr dirty="0">
                <a:latin typeface="Times New Roman"/>
                <a:cs typeface="Times New Roman"/>
              </a:rPr>
              <a:t>list of subtasks  (operations) </a:t>
            </a:r>
            <a:r>
              <a:rPr spc="-5" dirty="0">
                <a:latin typeface="Times New Roman"/>
                <a:cs typeface="Times New Roman"/>
              </a:rPr>
              <a:t>usually </a:t>
            </a:r>
            <a:r>
              <a:rPr spc="-10" dirty="0">
                <a:latin typeface="Times New Roman"/>
                <a:cs typeface="Times New Roman"/>
              </a:rPr>
              <a:t>in </a:t>
            </a:r>
            <a:r>
              <a:rPr dirty="0">
                <a:latin typeface="Times New Roman"/>
                <a:cs typeface="Times New Roman"/>
              </a:rPr>
              <a:t>graphical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form.</a:t>
            </a:r>
          </a:p>
          <a:p>
            <a:pPr marL="147955" marR="749300">
              <a:lnSpc>
                <a:spcPct val="100000"/>
              </a:lnSpc>
              <a:spcBef>
                <a:spcPts val="2515"/>
              </a:spcBef>
            </a:pPr>
            <a:r>
              <a:rPr dirty="0">
                <a:latin typeface="Times New Roman"/>
                <a:cs typeface="Times New Roman"/>
              </a:rPr>
              <a:t>An </a:t>
            </a:r>
            <a:r>
              <a:rPr b="1" dirty="0">
                <a:latin typeface="Times New Roman"/>
                <a:cs typeface="Times New Roman"/>
              </a:rPr>
              <a:t>algorithm </a:t>
            </a:r>
            <a:r>
              <a:rPr spc="-5" dirty="0">
                <a:latin typeface="Times New Roman"/>
                <a:cs typeface="Times New Roman"/>
              </a:rPr>
              <a:t>is an </a:t>
            </a:r>
            <a:r>
              <a:rPr b="1" spc="-5" dirty="0">
                <a:solidFill>
                  <a:srgbClr val="CA0000"/>
                </a:solidFill>
                <a:latin typeface="Times New Roman"/>
                <a:cs typeface="Times New Roman"/>
              </a:rPr>
              <a:t>ordered </a:t>
            </a:r>
            <a:r>
              <a:rPr spc="-5" dirty="0">
                <a:latin typeface="Times New Roman"/>
                <a:cs typeface="Times New Roman"/>
              </a:rPr>
              <a:t>list of subtasks  </a:t>
            </a:r>
            <a:r>
              <a:rPr dirty="0">
                <a:latin typeface="Times New Roman"/>
                <a:cs typeface="Times New Roman"/>
              </a:rPr>
              <a:t>(operations) </a:t>
            </a:r>
            <a:r>
              <a:rPr spc="-5" dirty="0">
                <a:latin typeface="Times New Roman"/>
                <a:cs typeface="Times New Roman"/>
              </a:rPr>
              <a:t>usually </a:t>
            </a:r>
            <a:r>
              <a:rPr spc="-10" dirty="0">
                <a:latin typeface="Times New Roman"/>
                <a:cs typeface="Times New Roman"/>
              </a:rPr>
              <a:t>in </a:t>
            </a:r>
            <a:r>
              <a:rPr spc="-5" dirty="0">
                <a:latin typeface="Times New Roman"/>
                <a:cs typeface="Times New Roman"/>
              </a:rPr>
              <a:t>written form.</a:t>
            </a:r>
          </a:p>
          <a:p>
            <a:pPr marL="147955" marR="5080">
              <a:lnSpc>
                <a:spcPct val="100000"/>
              </a:lnSpc>
              <a:spcBef>
                <a:spcPts val="1925"/>
              </a:spcBef>
            </a:pPr>
            <a:r>
              <a:rPr dirty="0">
                <a:latin typeface="Times New Roman"/>
                <a:cs typeface="Times New Roman"/>
              </a:rPr>
              <a:t>An algorithm can be </a:t>
            </a:r>
            <a:r>
              <a:rPr spc="-5" dirty="0">
                <a:latin typeface="Times New Roman"/>
                <a:cs typeface="Times New Roman"/>
              </a:rPr>
              <a:t>'almost-ready' for </a:t>
            </a:r>
            <a:r>
              <a:rPr dirty="0">
                <a:latin typeface="Times New Roman"/>
                <a:cs typeface="Times New Roman"/>
              </a:rPr>
              <a:t>computer  programming.</a:t>
            </a:r>
          </a:p>
        </p:txBody>
      </p:sp>
    </p:spTree>
    <p:extLst>
      <p:ext uri="{BB962C8B-B14F-4D97-AF65-F5344CB8AC3E}">
        <p14:creationId xmlns:p14="http://schemas.microsoft.com/office/powerpoint/2010/main" val="524552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453896" y="1866887"/>
            <a:ext cx="7772400" cy="4876800"/>
          </a:xfrm>
          <a:custGeom>
            <a:avLst/>
            <a:gdLst/>
            <a:ahLst/>
            <a:cxnLst/>
            <a:rect l="l" t="t" r="r" b="b"/>
            <a:pathLst>
              <a:path w="7772400" h="4876800">
                <a:moveTo>
                  <a:pt x="7772400" y="4876800"/>
                </a:moveTo>
                <a:lnTo>
                  <a:pt x="7772400" y="0"/>
                </a:lnTo>
                <a:lnTo>
                  <a:pt x="0" y="0"/>
                </a:lnTo>
                <a:lnTo>
                  <a:pt x="0" y="4876800"/>
                </a:lnTo>
                <a:lnTo>
                  <a:pt x="7772400" y="4876800"/>
                </a:lnTo>
                <a:close/>
              </a:path>
            </a:pathLst>
          </a:custGeom>
          <a:ln w="50800">
            <a:solidFill>
              <a:srgbClr val="3838C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58534" y="1819268"/>
            <a:ext cx="7089140" cy="47948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3200" spc="-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unction [n] = factorial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(k)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The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function </a:t>
            </a:r>
            <a:r>
              <a:rPr sz="2800" dirty="0">
                <a:solidFill>
                  <a:srgbClr val="379937"/>
                </a:solidFill>
                <a:latin typeface="Times New Roman"/>
                <a:cs typeface="Times New Roman"/>
              </a:rPr>
              <a:t>[n]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=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factorial(k)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calculates</a:t>
            </a:r>
            <a:r>
              <a:rPr sz="2800" spc="2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379937"/>
                </a:solidFill>
                <a:latin typeface="Times New Roman"/>
                <a:cs typeface="Times New Roman"/>
              </a:rPr>
              <a:t>and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returns the value of k factorial. If k is</a:t>
            </a:r>
            <a:r>
              <a:rPr sz="2800" spc="35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negative,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% an error message is</a:t>
            </a:r>
            <a:r>
              <a:rPr sz="2800" spc="10" dirty="0">
                <a:solidFill>
                  <a:srgbClr val="379937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379937"/>
                </a:solidFill>
                <a:latin typeface="Times New Roman"/>
                <a:cs typeface="Times New Roman"/>
              </a:rPr>
              <a:t>returned.</a:t>
            </a:r>
            <a:endParaRPr sz="2800">
              <a:latin typeface="Times New Roman"/>
              <a:cs typeface="Times New Roman"/>
            </a:endParaRPr>
          </a:p>
          <a:p>
            <a:pPr marL="12700" marR="1214120">
              <a:lnSpc>
                <a:spcPct val="110000"/>
              </a:lnSpc>
              <a:spcBef>
                <a:spcPts val="10"/>
              </a:spcBef>
              <a:tabLst>
                <a:tab pos="1466850" algn="l"/>
                <a:tab pos="160274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(k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&lt;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0)	n = 'Error, negative argument’;  elseif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k&lt;2		n=1;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else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  <a:spcBef>
                <a:spcPts val="350"/>
              </a:spcBef>
            </a:pPr>
            <a:r>
              <a:rPr sz="2800" spc="-5" dirty="0">
                <a:latin typeface="Times New Roman"/>
                <a:cs typeface="Times New Roman"/>
              </a:rPr>
              <a:t>n =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1;</a:t>
            </a:r>
            <a:endParaRPr sz="2800">
              <a:latin typeface="Times New Roman"/>
              <a:cs typeface="Times New Roman"/>
            </a:endParaRPr>
          </a:p>
          <a:p>
            <a:pPr marL="12700" marR="2708910" indent="353060">
              <a:lnSpc>
                <a:spcPct val="110000"/>
              </a:lnSpc>
              <a:tabLst>
                <a:tab pos="2303145" algn="l"/>
                <a:tab pos="3857625" algn="l"/>
              </a:tabLst>
            </a:pPr>
            <a:r>
              <a:rPr sz="2800" spc="-5" dirty="0">
                <a:latin typeface="Times New Roman"/>
                <a:cs typeface="Times New Roman"/>
              </a:rPr>
              <a:t>for j = [2:k]	n = n * j;	end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18339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2476487"/>
            <a:ext cx="3505200" cy="289877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b="1" dirty="0">
                <a:latin typeface="Courier New"/>
                <a:cs typeface="Courier New"/>
              </a:rPr>
              <a:t>if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104775" marR="608330" indent="642620">
              <a:lnSpc>
                <a:spcPts val="4720"/>
              </a:lnSpc>
              <a:spcBef>
                <a:spcPts val="365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748030">
              <a:lnSpc>
                <a:spcPct val="100000"/>
              </a:lnSpc>
              <a:spcBef>
                <a:spcPts val="969"/>
              </a:spcBef>
            </a:pPr>
            <a:r>
              <a:rPr sz="2800" b="1" dirty="0">
                <a:latin typeface="Courier New"/>
                <a:cs typeface="Courier New"/>
              </a:rPr>
              <a:t>&lt;commands&gt;</a:t>
            </a:r>
            <a:endParaRPr sz="2800">
              <a:latin typeface="Courier New"/>
              <a:cs typeface="Courier New"/>
            </a:endParaRPr>
          </a:p>
          <a:p>
            <a:pPr marL="104775">
              <a:lnSpc>
                <a:spcPct val="100000"/>
              </a:lnSpc>
              <a:spcBef>
                <a:spcPts val="1355"/>
              </a:spcBef>
            </a:pP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47104" y="1844027"/>
            <a:ext cx="1609725" cy="875030"/>
          </a:xfrm>
          <a:custGeom>
            <a:avLst/>
            <a:gdLst/>
            <a:ahLst/>
            <a:cxnLst/>
            <a:rect l="l" t="t" r="r" b="b"/>
            <a:pathLst>
              <a:path w="1609725" h="875030">
                <a:moveTo>
                  <a:pt x="0" y="437388"/>
                </a:moveTo>
                <a:lnTo>
                  <a:pt x="804672" y="874776"/>
                </a:lnTo>
                <a:lnTo>
                  <a:pt x="1609344" y="437388"/>
                </a:lnTo>
                <a:lnTo>
                  <a:pt x="804672" y="0"/>
                </a:lnTo>
                <a:lnTo>
                  <a:pt x="0" y="43738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47104" y="1844027"/>
            <a:ext cx="1609725" cy="875030"/>
          </a:xfrm>
          <a:custGeom>
            <a:avLst/>
            <a:gdLst/>
            <a:ahLst/>
            <a:cxnLst/>
            <a:rect l="l" t="t" r="r" b="b"/>
            <a:pathLst>
              <a:path w="1609725" h="875030">
                <a:moveTo>
                  <a:pt x="804672" y="0"/>
                </a:moveTo>
                <a:lnTo>
                  <a:pt x="0" y="437388"/>
                </a:lnTo>
                <a:lnTo>
                  <a:pt x="804672" y="874776"/>
                </a:lnTo>
                <a:lnTo>
                  <a:pt x="1609344" y="437388"/>
                </a:lnTo>
                <a:lnTo>
                  <a:pt x="80467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90080" y="2084311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I </a:t>
            </a:r>
            <a:r>
              <a:rPr sz="2400" dirty="0">
                <a:latin typeface="Tahoma"/>
                <a:cs typeface="Tahoma"/>
              </a:rPr>
              <a:t>&gt;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3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00647" y="2035543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71176" y="197000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77100" y="1409687"/>
            <a:ext cx="152400" cy="467995"/>
          </a:xfrm>
          <a:custGeom>
            <a:avLst/>
            <a:gdLst/>
            <a:ahLst/>
            <a:cxnLst/>
            <a:rect l="l" t="t" r="r" b="b"/>
            <a:pathLst>
              <a:path w="152400" h="467994">
                <a:moveTo>
                  <a:pt x="0" y="315467"/>
                </a:moveTo>
                <a:lnTo>
                  <a:pt x="76200" y="467867"/>
                </a:lnTo>
                <a:lnTo>
                  <a:pt x="152400" y="315467"/>
                </a:lnTo>
                <a:lnTo>
                  <a:pt x="102223" y="315467"/>
                </a:lnTo>
                <a:lnTo>
                  <a:pt x="102108" y="341375"/>
                </a:lnTo>
                <a:lnTo>
                  <a:pt x="50292" y="341375"/>
                </a:lnTo>
                <a:lnTo>
                  <a:pt x="50292" y="315467"/>
                </a:lnTo>
                <a:lnTo>
                  <a:pt x="0" y="315467"/>
                </a:lnTo>
                <a:close/>
              </a:path>
              <a:path w="152400" h="467994">
                <a:moveTo>
                  <a:pt x="50407" y="315467"/>
                </a:moveTo>
                <a:lnTo>
                  <a:pt x="102223" y="315467"/>
                </a:lnTo>
                <a:lnTo>
                  <a:pt x="103632" y="0"/>
                </a:lnTo>
                <a:lnTo>
                  <a:pt x="51815" y="0"/>
                </a:lnTo>
                <a:lnTo>
                  <a:pt x="50407" y="315467"/>
                </a:lnTo>
                <a:close/>
              </a:path>
              <a:path w="152400" h="467994">
                <a:moveTo>
                  <a:pt x="50292" y="341375"/>
                </a:moveTo>
                <a:lnTo>
                  <a:pt x="102108" y="341375"/>
                </a:lnTo>
                <a:lnTo>
                  <a:pt x="102223" y="315467"/>
                </a:lnTo>
                <a:lnTo>
                  <a:pt x="50407" y="315467"/>
                </a:lnTo>
                <a:lnTo>
                  <a:pt x="50292" y="341375"/>
                </a:lnTo>
                <a:close/>
              </a:path>
              <a:path w="152400" h="467994">
                <a:moveTo>
                  <a:pt x="50292" y="315467"/>
                </a:moveTo>
                <a:lnTo>
                  <a:pt x="50292" y="341375"/>
                </a:lnTo>
                <a:lnTo>
                  <a:pt x="50407" y="3154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9104" y="3806939"/>
            <a:ext cx="152400" cy="929640"/>
          </a:xfrm>
          <a:custGeom>
            <a:avLst/>
            <a:gdLst/>
            <a:ahLst/>
            <a:cxnLst/>
            <a:rect l="l" t="t" r="r" b="b"/>
            <a:pathLst>
              <a:path w="152400" h="929639">
                <a:moveTo>
                  <a:pt x="0" y="777239"/>
                </a:moveTo>
                <a:lnTo>
                  <a:pt x="76200" y="929639"/>
                </a:lnTo>
                <a:lnTo>
                  <a:pt x="152400" y="777239"/>
                </a:lnTo>
                <a:lnTo>
                  <a:pt x="100584" y="777239"/>
                </a:lnTo>
                <a:lnTo>
                  <a:pt x="100584" y="803147"/>
                </a:lnTo>
                <a:lnTo>
                  <a:pt x="50292" y="803147"/>
                </a:lnTo>
                <a:lnTo>
                  <a:pt x="50292" y="777239"/>
                </a:lnTo>
                <a:lnTo>
                  <a:pt x="0" y="777239"/>
                </a:lnTo>
                <a:close/>
              </a:path>
              <a:path w="152400" h="929639">
                <a:moveTo>
                  <a:pt x="50292" y="777239"/>
                </a:moveTo>
                <a:lnTo>
                  <a:pt x="50292" y="803147"/>
                </a:lnTo>
                <a:lnTo>
                  <a:pt x="100584" y="803147"/>
                </a:lnTo>
                <a:lnTo>
                  <a:pt x="100584" y="777239"/>
                </a:lnTo>
                <a:lnTo>
                  <a:pt x="50292" y="777239"/>
                </a:lnTo>
                <a:close/>
              </a:path>
              <a:path w="152400" h="929639">
                <a:moveTo>
                  <a:pt x="50292" y="0"/>
                </a:moveTo>
                <a:lnTo>
                  <a:pt x="50292" y="777239"/>
                </a:lnTo>
                <a:lnTo>
                  <a:pt x="100584" y="777239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38159" y="2276843"/>
            <a:ext cx="551815" cy="1905"/>
          </a:xfrm>
          <a:custGeom>
            <a:avLst/>
            <a:gdLst/>
            <a:ahLst/>
            <a:cxnLst/>
            <a:rect l="l" t="t" r="r" b="b"/>
            <a:pathLst>
              <a:path w="551815" h="1905">
                <a:moveTo>
                  <a:pt x="0" y="0"/>
                </a:moveTo>
                <a:lnTo>
                  <a:pt x="551687" y="152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85304" y="3730739"/>
            <a:ext cx="1346200" cy="152400"/>
          </a:xfrm>
          <a:custGeom>
            <a:avLst/>
            <a:gdLst/>
            <a:ahLst/>
            <a:cxnLst/>
            <a:rect l="l" t="t" r="r" b="b"/>
            <a:pathLst>
              <a:path w="1346200" h="152400">
                <a:moveTo>
                  <a:pt x="126492" y="50291"/>
                </a:moveTo>
                <a:lnTo>
                  <a:pt x="126492" y="100583"/>
                </a:lnTo>
                <a:lnTo>
                  <a:pt x="1345692" y="100583"/>
                </a:lnTo>
                <a:lnTo>
                  <a:pt x="1345692" y="48767"/>
                </a:lnTo>
                <a:lnTo>
                  <a:pt x="126492" y="50291"/>
                </a:lnTo>
                <a:close/>
              </a:path>
              <a:path w="1346200" h="152400">
                <a:moveTo>
                  <a:pt x="0" y="76200"/>
                </a:moveTo>
                <a:lnTo>
                  <a:pt x="152400" y="152400"/>
                </a:lnTo>
                <a:lnTo>
                  <a:pt x="152400" y="100583"/>
                </a:lnTo>
                <a:lnTo>
                  <a:pt x="126492" y="100583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13462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59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18859" y="2276843"/>
            <a:ext cx="489584" cy="0"/>
          </a:xfrm>
          <a:custGeom>
            <a:avLst/>
            <a:gdLst/>
            <a:ahLst/>
            <a:cxnLst/>
            <a:rect l="l" t="t" r="r" b="b"/>
            <a:pathLst>
              <a:path w="489584">
                <a:moveTo>
                  <a:pt x="489203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52331" y="3340595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63128" y="2851391"/>
            <a:ext cx="1039494" cy="521334"/>
          </a:xfrm>
          <a:custGeom>
            <a:avLst/>
            <a:gdLst/>
            <a:ahLst/>
            <a:cxnLst/>
            <a:rect l="l" t="t" r="r" b="b"/>
            <a:pathLst>
              <a:path w="1039495" h="521335">
                <a:moveTo>
                  <a:pt x="0" y="0"/>
                </a:moveTo>
                <a:lnTo>
                  <a:pt x="0" y="487680"/>
                </a:lnTo>
                <a:lnTo>
                  <a:pt x="34028" y="494014"/>
                </a:lnTo>
                <a:lnTo>
                  <a:pt x="100941" y="504396"/>
                </a:lnTo>
                <a:lnTo>
                  <a:pt x="162401" y="512849"/>
                </a:lnTo>
                <a:lnTo>
                  <a:pt x="217265" y="518231"/>
                </a:lnTo>
                <a:lnTo>
                  <a:pt x="243839" y="521208"/>
                </a:lnTo>
                <a:lnTo>
                  <a:pt x="304657" y="520469"/>
                </a:lnTo>
                <a:lnTo>
                  <a:pt x="345185" y="518731"/>
                </a:lnTo>
                <a:lnTo>
                  <a:pt x="391667" y="515112"/>
                </a:lnTo>
                <a:lnTo>
                  <a:pt x="433387" y="509587"/>
                </a:lnTo>
                <a:lnTo>
                  <a:pt x="473963" y="502920"/>
                </a:lnTo>
                <a:lnTo>
                  <a:pt x="491132" y="498562"/>
                </a:lnTo>
                <a:lnTo>
                  <a:pt x="508444" y="494347"/>
                </a:lnTo>
                <a:lnTo>
                  <a:pt x="526041" y="489846"/>
                </a:lnTo>
                <a:lnTo>
                  <a:pt x="544067" y="484631"/>
                </a:lnTo>
                <a:lnTo>
                  <a:pt x="562594" y="481155"/>
                </a:lnTo>
                <a:lnTo>
                  <a:pt x="581405" y="477393"/>
                </a:lnTo>
                <a:lnTo>
                  <a:pt x="600217" y="473059"/>
                </a:lnTo>
                <a:lnTo>
                  <a:pt x="618743" y="467867"/>
                </a:lnTo>
                <a:lnTo>
                  <a:pt x="639103" y="463938"/>
                </a:lnTo>
                <a:lnTo>
                  <a:pt x="659320" y="459295"/>
                </a:lnTo>
                <a:lnTo>
                  <a:pt x="679823" y="454366"/>
                </a:lnTo>
                <a:lnTo>
                  <a:pt x="701039" y="449579"/>
                </a:lnTo>
                <a:lnTo>
                  <a:pt x="722876" y="446341"/>
                </a:lnTo>
                <a:lnTo>
                  <a:pt x="745426" y="441960"/>
                </a:lnTo>
                <a:lnTo>
                  <a:pt x="769405" y="437578"/>
                </a:lnTo>
                <a:lnTo>
                  <a:pt x="795527" y="434339"/>
                </a:lnTo>
                <a:lnTo>
                  <a:pt x="821412" y="431339"/>
                </a:lnTo>
                <a:lnTo>
                  <a:pt x="847153" y="427482"/>
                </a:lnTo>
                <a:lnTo>
                  <a:pt x="873752" y="423624"/>
                </a:lnTo>
                <a:lnTo>
                  <a:pt x="902207" y="420624"/>
                </a:lnTo>
                <a:lnTo>
                  <a:pt x="934783" y="420385"/>
                </a:lnTo>
                <a:lnTo>
                  <a:pt x="1003363" y="419338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263128" y="2851391"/>
            <a:ext cx="1039494" cy="521334"/>
          </a:xfrm>
          <a:custGeom>
            <a:avLst/>
            <a:gdLst/>
            <a:ahLst/>
            <a:cxnLst/>
            <a:rect l="l" t="t" r="r" b="b"/>
            <a:pathLst>
              <a:path w="1039495" h="521335">
                <a:moveTo>
                  <a:pt x="0" y="487680"/>
                </a:moveTo>
                <a:lnTo>
                  <a:pt x="67627" y="499491"/>
                </a:lnTo>
                <a:lnTo>
                  <a:pt x="134111" y="509016"/>
                </a:lnTo>
                <a:lnTo>
                  <a:pt x="190118" y="515683"/>
                </a:lnTo>
                <a:lnTo>
                  <a:pt x="217265" y="518231"/>
                </a:lnTo>
                <a:lnTo>
                  <a:pt x="243839" y="521208"/>
                </a:lnTo>
                <a:lnTo>
                  <a:pt x="304657" y="520469"/>
                </a:lnTo>
                <a:lnTo>
                  <a:pt x="345185" y="518731"/>
                </a:lnTo>
                <a:lnTo>
                  <a:pt x="391667" y="515112"/>
                </a:lnTo>
                <a:lnTo>
                  <a:pt x="433387" y="509587"/>
                </a:lnTo>
                <a:lnTo>
                  <a:pt x="473963" y="502920"/>
                </a:lnTo>
                <a:lnTo>
                  <a:pt x="491132" y="498562"/>
                </a:lnTo>
                <a:lnTo>
                  <a:pt x="508444" y="494347"/>
                </a:lnTo>
                <a:lnTo>
                  <a:pt x="526041" y="489846"/>
                </a:lnTo>
                <a:lnTo>
                  <a:pt x="544067" y="484631"/>
                </a:lnTo>
                <a:lnTo>
                  <a:pt x="562594" y="481155"/>
                </a:lnTo>
                <a:lnTo>
                  <a:pt x="581405" y="477393"/>
                </a:lnTo>
                <a:lnTo>
                  <a:pt x="600217" y="473059"/>
                </a:lnTo>
                <a:lnTo>
                  <a:pt x="618743" y="467867"/>
                </a:lnTo>
                <a:lnTo>
                  <a:pt x="639103" y="463938"/>
                </a:lnTo>
                <a:lnTo>
                  <a:pt x="659320" y="459295"/>
                </a:lnTo>
                <a:lnTo>
                  <a:pt x="679823" y="454366"/>
                </a:lnTo>
                <a:lnTo>
                  <a:pt x="701039" y="449579"/>
                </a:lnTo>
                <a:lnTo>
                  <a:pt x="722876" y="446341"/>
                </a:lnTo>
                <a:lnTo>
                  <a:pt x="745426" y="441960"/>
                </a:lnTo>
                <a:lnTo>
                  <a:pt x="769405" y="437578"/>
                </a:lnTo>
                <a:lnTo>
                  <a:pt x="795527" y="434339"/>
                </a:lnTo>
                <a:lnTo>
                  <a:pt x="821412" y="431339"/>
                </a:lnTo>
                <a:lnTo>
                  <a:pt x="847153" y="427482"/>
                </a:lnTo>
                <a:lnTo>
                  <a:pt x="873752" y="423624"/>
                </a:lnTo>
                <a:lnTo>
                  <a:pt x="902207" y="420624"/>
                </a:lnTo>
                <a:lnTo>
                  <a:pt x="934783" y="420385"/>
                </a:lnTo>
                <a:lnTo>
                  <a:pt x="968501" y="419862"/>
                </a:lnTo>
                <a:lnTo>
                  <a:pt x="1003363" y="419338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lnTo>
                  <a:pt x="0" y="48768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398256" y="2908795"/>
            <a:ext cx="7721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18859" y="3730739"/>
            <a:ext cx="1286510" cy="152400"/>
          </a:xfrm>
          <a:custGeom>
            <a:avLst/>
            <a:gdLst/>
            <a:ahLst/>
            <a:cxnLst/>
            <a:rect l="l" t="t" r="r" b="b"/>
            <a:pathLst>
              <a:path w="1286509" h="152400">
                <a:moveTo>
                  <a:pt x="1133855" y="102107"/>
                </a:moveTo>
                <a:lnTo>
                  <a:pt x="1133855" y="152400"/>
                </a:lnTo>
                <a:lnTo>
                  <a:pt x="1286255" y="76200"/>
                </a:lnTo>
                <a:lnTo>
                  <a:pt x="1159764" y="12953"/>
                </a:lnTo>
                <a:lnTo>
                  <a:pt x="1159764" y="102107"/>
                </a:lnTo>
                <a:lnTo>
                  <a:pt x="1133855" y="102107"/>
                </a:lnTo>
                <a:close/>
              </a:path>
              <a:path w="1286509" h="152400">
                <a:moveTo>
                  <a:pt x="0" y="50291"/>
                </a:moveTo>
                <a:lnTo>
                  <a:pt x="0" y="102107"/>
                </a:lnTo>
                <a:lnTo>
                  <a:pt x="1159764" y="102107"/>
                </a:lnTo>
                <a:lnTo>
                  <a:pt x="1159764" y="50291"/>
                </a:lnTo>
                <a:lnTo>
                  <a:pt x="0" y="50291"/>
                </a:lnTo>
                <a:close/>
              </a:path>
              <a:path w="1286509" h="152400">
                <a:moveTo>
                  <a:pt x="1133855" y="0"/>
                </a:moveTo>
                <a:lnTo>
                  <a:pt x="1133855" y="50291"/>
                </a:lnTo>
                <a:lnTo>
                  <a:pt x="1159764" y="50291"/>
                </a:lnTo>
                <a:lnTo>
                  <a:pt x="1159764" y="12953"/>
                </a:lnTo>
                <a:lnTo>
                  <a:pt x="11338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18859" y="3275063"/>
            <a:ext cx="0" cy="532130"/>
          </a:xfrm>
          <a:custGeom>
            <a:avLst/>
            <a:gdLst/>
            <a:ahLst/>
            <a:cxnLst/>
            <a:rect l="l" t="t" r="r" b="b"/>
            <a:pathLst>
              <a:path h="532129">
                <a:moveTo>
                  <a:pt x="0" y="53187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42659" y="2276843"/>
            <a:ext cx="152400" cy="664845"/>
          </a:xfrm>
          <a:custGeom>
            <a:avLst/>
            <a:gdLst/>
            <a:ahLst/>
            <a:cxnLst/>
            <a:rect l="l" t="t" r="r" b="b"/>
            <a:pathLst>
              <a:path w="152400" h="664844">
                <a:moveTo>
                  <a:pt x="0" y="512063"/>
                </a:moveTo>
                <a:lnTo>
                  <a:pt x="76200" y="664463"/>
                </a:lnTo>
                <a:lnTo>
                  <a:pt x="152400" y="512063"/>
                </a:lnTo>
                <a:lnTo>
                  <a:pt x="102107" y="512063"/>
                </a:lnTo>
                <a:lnTo>
                  <a:pt x="102107" y="537972"/>
                </a:lnTo>
                <a:lnTo>
                  <a:pt x="51815" y="537972"/>
                </a:lnTo>
                <a:lnTo>
                  <a:pt x="51815" y="512063"/>
                </a:lnTo>
                <a:lnTo>
                  <a:pt x="0" y="512063"/>
                </a:lnTo>
                <a:close/>
              </a:path>
              <a:path w="152400" h="664844">
                <a:moveTo>
                  <a:pt x="51815" y="512063"/>
                </a:moveTo>
                <a:lnTo>
                  <a:pt x="51815" y="537972"/>
                </a:lnTo>
                <a:lnTo>
                  <a:pt x="102107" y="537972"/>
                </a:lnTo>
                <a:lnTo>
                  <a:pt x="102107" y="512063"/>
                </a:lnTo>
                <a:lnTo>
                  <a:pt x="51815" y="512063"/>
                </a:lnTo>
                <a:close/>
              </a:path>
              <a:path w="152400" h="664844">
                <a:moveTo>
                  <a:pt x="51815" y="0"/>
                </a:moveTo>
                <a:lnTo>
                  <a:pt x="51815" y="512063"/>
                </a:lnTo>
                <a:lnTo>
                  <a:pt x="102107" y="512063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13647" y="2276843"/>
            <a:ext cx="152400" cy="597535"/>
          </a:xfrm>
          <a:custGeom>
            <a:avLst/>
            <a:gdLst/>
            <a:ahLst/>
            <a:cxnLst/>
            <a:rect l="l" t="t" r="r" b="b"/>
            <a:pathLst>
              <a:path w="152400" h="597535">
                <a:moveTo>
                  <a:pt x="0" y="445008"/>
                </a:moveTo>
                <a:lnTo>
                  <a:pt x="76200" y="597408"/>
                </a:lnTo>
                <a:lnTo>
                  <a:pt x="152400" y="445007"/>
                </a:lnTo>
                <a:lnTo>
                  <a:pt x="102108" y="445008"/>
                </a:lnTo>
                <a:lnTo>
                  <a:pt x="102108" y="470915"/>
                </a:lnTo>
                <a:lnTo>
                  <a:pt x="50292" y="470915"/>
                </a:lnTo>
                <a:lnTo>
                  <a:pt x="50292" y="445008"/>
                </a:lnTo>
                <a:lnTo>
                  <a:pt x="0" y="445008"/>
                </a:lnTo>
                <a:close/>
              </a:path>
              <a:path w="152400" h="597535">
                <a:moveTo>
                  <a:pt x="50292" y="445008"/>
                </a:moveTo>
                <a:lnTo>
                  <a:pt x="50292" y="470915"/>
                </a:lnTo>
                <a:lnTo>
                  <a:pt x="102108" y="470915"/>
                </a:lnTo>
                <a:lnTo>
                  <a:pt x="102108" y="445008"/>
                </a:lnTo>
                <a:lnTo>
                  <a:pt x="50292" y="445008"/>
                </a:lnTo>
                <a:close/>
              </a:path>
              <a:path w="152400" h="597535">
                <a:moveTo>
                  <a:pt x="50292" y="0"/>
                </a:moveTo>
                <a:lnTo>
                  <a:pt x="50292" y="445008"/>
                </a:lnTo>
                <a:lnTo>
                  <a:pt x="102108" y="445008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68696" y="2924543"/>
            <a:ext cx="1039494" cy="523240"/>
          </a:xfrm>
          <a:custGeom>
            <a:avLst/>
            <a:gdLst/>
            <a:ahLst/>
            <a:cxnLst/>
            <a:rect l="l" t="t" r="r" b="b"/>
            <a:pathLst>
              <a:path w="1039495" h="523239">
                <a:moveTo>
                  <a:pt x="0" y="0"/>
                </a:moveTo>
                <a:lnTo>
                  <a:pt x="0" y="489203"/>
                </a:lnTo>
                <a:lnTo>
                  <a:pt x="34242" y="495538"/>
                </a:lnTo>
                <a:lnTo>
                  <a:pt x="101584" y="505920"/>
                </a:lnTo>
                <a:lnTo>
                  <a:pt x="162401" y="514373"/>
                </a:lnTo>
                <a:lnTo>
                  <a:pt x="217265" y="519755"/>
                </a:lnTo>
                <a:lnTo>
                  <a:pt x="243839" y="522732"/>
                </a:lnTo>
                <a:lnTo>
                  <a:pt x="304680" y="521993"/>
                </a:lnTo>
                <a:lnTo>
                  <a:pt x="345376" y="520255"/>
                </a:lnTo>
                <a:lnTo>
                  <a:pt x="393191" y="516636"/>
                </a:lnTo>
                <a:lnTo>
                  <a:pt x="434149" y="510539"/>
                </a:lnTo>
                <a:lnTo>
                  <a:pt x="454699" y="507206"/>
                </a:lnTo>
                <a:lnTo>
                  <a:pt x="473963" y="504444"/>
                </a:lnTo>
                <a:lnTo>
                  <a:pt x="491799" y="500086"/>
                </a:lnTo>
                <a:lnTo>
                  <a:pt x="509206" y="495871"/>
                </a:lnTo>
                <a:lnTo>
                  <a:pt x="526899" y="491370"/>
                </a:lnTo>
                <a:lnTo>
                  <a:pt x="545591" y="486156"/>
                </a:lnTo>
                <a:lnTo>
                  <a:pt x="563260" y="482679"/>
                </a:lnTo>
                <a:lnTo>
                  <a:pt x="581787" y="478917"/>
                </a:lnTo>
                <a:lnTo>
                  <a:pt x="600884" y="474583"/>
                </a:lnTo>
                <a:lnTo>
                  <a:pt x="620267" y="469391"/>
                </a:lnTo>
                <a:lnTo>
                  <a:pt x="640389" y="464820"/>
                </a:lnTo>
                <a:lnTo>
                  <a:pt x="660082" y="460248"/>
                </a:lnTo>
                <a:lnTo>
                  <a:pt x="680061" y="455675"/>
                </a:lnTo>
                <a:lnTo>
                  <a:pt x="701039" y="451103"/>
                </a:lnTo>
                <a:lnTo>
                  <a:pt x="722876" y="447841"/>
                </a:lnTo>
                <a:lnTo>
                  <a:pt x="769405" y="438459"/>
                </a:lnTo>
                <a:lnTo>
                  <a:pt x="795527" y="434339"/>
                </a:lnTo>
                <a:lnTo>
                  <a:pt x="821435" y="432220"/>
                </a:lnTo>
                <a:lnTo>
                  <a:pt x="847343" y="428815"/>
                </a:lnTo>
                <a:lnTo>
                  <a:pt x="874394" y="425124"/>
                </a:lnTo>
                <a:lnTo>
                  <a:pt x="903731" y="422148"/>
                </a:lnTo>
                <a:lnTo>
                  <a:pt x="935426" y="421671"/>
                </a:lnTo>
                <a:lnTo>
                  <a:pt x="968692" y="420624"/>
                </a:lnTo>
                <a:lnTo>
                  <a:pt x="1003387" y="419576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68696" y="2924543"/>
            <a:ext cx="1039494" cy="523240"/>
          </a:xfrm>
          <a:custGeom>
            <a:avLst/>
            <a:gdLst/>
            <a:ahLst/>
            <a:cxnLst/>
            <a:rect l="l" t="t" r="r" b="b"/>
            <a:pathLst>
              <a:path w="1039495" h="523239">
                <a:moveTo>
                  <a:pt x="0" y="489203"/>
                </a:moveTo>
                <a:lnTo>
                  <a:pt x="68198" y="501015"/>
                </a:lnTo>
                <a:lnTo>
                  <a:pt x="134112" y="510539"/>
                </a:lnTo>
                <a:lnTo>
                  <a:pt x="190119" y="517207"/>
                </a:lnTo>
                <a:lnTo>
                  <a:pt x="217265" y="519755"/>
                </a:lnTo>
                <a:lnTo>
                  <a:pt x="243839" y="522732"/>
                </a:lnTo>
                <a:lnTo>
                  <a:pt x="304680" y="521993"/>
                </a:lnTo>
                <a:lnTo>
                  <a:pt x="345376" y="520255"/>
                </a:lnTo>
                <a:lnTo>
                  <a:pt x="393191" y="516636"/>
                </a:lnTo>
                <a:lnTo>
                  <a:pt x="434149" y="510539"/>
                </a:lnTo>
                <a:lnTo>
                  <a:pt x="454699" y="507206"/>
                </a:lnTo>
                <a:lnTo>
                  <a:pt x="473963" y="504444"/>
                </a:lnTo>
                <a:lnTo>
                  <a:pt x="491799" y="500086"/>
                </a:lnTo>
                <a:lnTo>
                  <a:pt x="509206" y="495871"/>
                </a:lnTo>
                <a:lnTo>
                  <a:pt x="526899" y="491370"/>
                </a:lnTo>
                <a:lnTo>
                  <a:pt x="545591" y="486156"/>
                </a:lnTo>
                <a:lnTo>
                  <a:pt x="563260" y="482679"/>
                </a:lnTo>
                <a:lnTo>
                  <a:pt x="581787" y="478917"/>
                </a:lnTo>
                <a:lnTo>
                  <a:pt x="600884" y="474583"/>
                </a:lnTo>
                <a:lnTo>
                  <a:pt x="620267" y="469391"/>
                </a:lnTo>
                <a:lnTo>
                  <a:pt x="640389" y="464820"/>
                </a:lnTo>
                <a:lnTo>
                  <a:pt x="660082" y="460248"/>
                </a:lnTo>
                <a:lnTo>
                  <a:pt x="680061" y="455675"/>
                </a:lnTo>
                <a:lnTo>
                  <a:pt x="701039" y="451103"/>
                </a:lnTo>
                <a:lnTo>
                  <a:pt x="722876" y="447841"/>
                </a:lnTo>
                <a:lnTo>
                  <a:pt x="745426" y="443293"/>
                </a:lnTo>
                <a:lnTo>
                  <a:pt x="769405" y="438459"/>
                </a:lnTo>
                <a:lnTo>
                  <a:pt x="795527" y="434339"/>
                </a:lnTo>
                <a:lnTo>
                  <a:pt x="821435" y="432220"/>
                </a:lnTo>
                <a:lnTo>
                  <a:pt x="847343" y="428815"/>
                </a:lnTo>
                <a:lnTo>
                  <a:pt x="874394" y="425124"/>
                </a:lnTo>
                <a:lnTo>
                  <a:pt x="903731" y="422148"/>
                </a:lnTo>
                <a:lnTo>
                  <a:pt x="935426" y="421671"/>
                </a:lnTo>
                <a:lnTo>
                  <a:pt x="968692" y="420624"/>
                </a:lnTo>
                <a:lnTo>
                  <a:pt x="1003387" y="419576"/>
                </a:lnTo>
                <a:lnTo>
                  <a:pt x="1039367" y="419100"/>
                </a:lnTo>
                <a:lnTo>
                  <a:pt x="1039367" y="0"/>
                </a:lnTo>
                <a:lnTo>
                  <a:pt x="0" y="0"/>
                </a:lnTo>
                <a:lnTo>
                  <a:pt x="0" y="489203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702300" y="2981947"/>
            <a:ext cx="774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8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04036" y="1352791"/>
            <a:ext cx="2489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Conditionals: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28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(Conditionals)</a:t>
            </a:r>
          </a:p>
        </p:txBody>
      </p:sp>
    </p:spTree>
    <p:extLst>
      <p:ext uri="{BB962C8B-B14F-4D97-AF65-F5344CB8AC3E}">
        <p14:creationId xmlns:p14="http://schemas.microsoft.com/office/powerpoint/2010/main" val="1445638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2476487"/>
            <a:ext cx="4419600" cy="409511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b="1" dirty="0">
                <a:latin typeface="Courier New"/>
                <a:cs typeface="Courier New"/>
              </a:rPr>
              <a:t>if &lt;condition&gt;</a:t>
            </a:r>
            <a:endParaRPr sz="2800">
              <a:latin typeface="Courier New"/>
              <a:cs typeface="Courier New"/>
            </a:endParaRPr>
          </a:p>
          <a:p>
            <a:pPr marL="104775" marR="454025" indent="642620">
              <a:lnSpc>
                <a:spcPts val="4720"/>
              </a:lnSpc>
              <a:spcBef>
                <a:spcPts val="365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elseif</a:t>
            </a:r>
            <a:r>
              <a:rPr sz="2800" b="1" spc="-55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748030">
              <a:lnSpc>
                <a:spcPct val="100000"/>
              </a:lnSpc>
              <a:spcBef>
                <a:spcPts val="969"/>
              </a:spcBef>
            </a:pPr>
            <a:r>
              <a:rPr sz="2800" b="1" dirty="0">
                <a:latin typeface="Courier New"/>
                <a:cs typeface="Courier New"/>
              </a:rPr>
              <a:t>&lt;commands&gt;</a:t>
            </a:r>
            <a:endParaRPr sz="2800">
              <a:latin typeface="Courier New"/>
              <a:cs typeface="Courier New"/>
            </a:endParaRPr>
          </a:p>
          <a:p>
            <a:pPr marL="104775">
              <a:lnSpc>
                <a:spcPct val="100000"/>
              </a:lnSpc>
              <a:spcBef>
                <a:spcPts val="1355"/>
              </a:spcBef>
            </a:pPr>
            <a:r>
              <a:rPr sz="2800" b="1" spc="5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104775" marR="1522730" indent="642620">
              <a:lnSpc>
                <a:spcPts val="4720"/>
              </a:lnSpc>
              <a:spcBef>
                <a:spcPts val="370"/>
              </a:spcBef>
            </a:pPr>
            <a:r>
              <a:rPr sz="2800" b="1" dirty="0">
                <a:latin typeface="Courier New"/>
                <a:cs typeface="Courier New"/>
              </a:rPr>
              <a:t>&lt;commands&gt;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352791"/>
            <a:ext cx="42538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Times New Roman"/>
                <a:cs typeface="Times New Roman"/>
              </a:rPr>
              <a:t>Cascaded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conditionals: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1495" y="3546335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6"/>
                </a:lnTo>
                <a:lnTo>
                  <a:pt x="481584" y="102108"/>
                </a:lnTo>
                <a:lnTo>
                  <a:pt x="456689" y="101714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89" y="101714"/>
                </a:moveTo>
                <a:lnTo>
                  <a:pt x="481584" y="102108"/>
                </a:lnTo>
                <a:lnTo>
                  <a:pt x="483108" y="51816"/>
                </a:lnTo>
                <a:lnTo>
                  <a:pt x="457697" y="51335"/>
                </a:lnTo>
                <a:lnTo>
                  <a:pt x="456689" y="101714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6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4487"/>
                </a:lnTo>
                <a:lnTo>
                  <a:pt x="456689" y="101714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57288" y="3366503"/>
            <a:ext cx="152400" cy="421005"/>
          </a:xfrm>
          <a:custGeom>
            <a:avLst/>
            <a:gdLst/>
            <a:ahLst/>
            <a:cxnLst/>
            <a:rect l="l" t="t" r="r" b="b"/>
            <a:pathLst>
              <a:path w="152400" h="421004">
                <a:moveTo>
                  <a:pt x="0" y="268224"/>
                </a:moveTo>
                <a:lnTo>
                  <a:pt x="74675" y="420624"/>
                </a:lnTo>
                <a:lnTo>
                  <a:pt x="152400" y="269748"/>
                </a:lnTo>
                <a:lnTo>
                  <a:pt x="102236" y="269246"/>
                </a:lnTo>
                <a:lnTo>
                  <a:pt x="102108" y="294131"/>
                </a:lnTo>
                <a:lnTo>
                  <a:pt x="50291" y="294131"/>
                </a:lnTo>
                <a:lnTo>
                  <a:pt x="50291" y="268726"/>
                </a:lnTo>
                <a:lnTo>
                  <a:pt x="0" y="268224"/>
                </a:lnTo>
                <a:close/>
              </a:path>
              <a:path w="152400" h="421004">
                <a:moveTo>
                  <a:pt x="50555" y="268729"/>
                </a:moveTo>
                <a:lnTo>
                  <a:pt x="102236" y="269246"/>
                </a:lnTo>
                <a:lnTo>
                  <a:pt x="103632" y="0"/>
                </a:lnTo>
                <a:lnTo>
                  <a:pt x="53339" y="0"/>
                </a:lnTo>
                <a:lnTo>
                  <a:pt x="50555" y="268729"/>
                </a:lnTo>
                <a:close/>
              </a:path>
              <a:path w="152400" h="421004">
                <a:moveTo>
                  <a:pt x="50291" y="294131"/>
                </a:moveTo>
                <a:lnTo>
                  <a:pt x="102108" y="294131"/>
                </a:lnTo>
                <a:lnTo>
                  <a:pt x="102236" y="269246"/>
                </a:lnTo>
                <a:lnTo>
                  <a:pt x="50555" y="268729"/>
                </a:lnTo>
                <a:lnTo>
                  <a:pt x="50291" y="294131"/>
                </a:lnTo>
                <a:close/>
              </a:path>
              <a:path w="152400" h="421004">
                <a:moveTo>
                  <a:pt x="50291" y="268726"/>
                </a:moveTo>
                <a:lnTo>
                  <a:pt x="50291" y="294131"/>
                </a:lnTo>
                <a:lnTo>
                  <a:pt x="50555" y="268729"/>
                </a:lnTo>
                <a:lnTo>
                  <a:pt x="50291" y="26872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08723" y="2268715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32427" y="2867649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14871" y="2868155"/>
            <a:ext cx="152400" cy="573405"/>
          </a:xfrm>
          <a:custGeom>
            <a:avLst/>
            <a:gdLst/>
            <a:ahLst/>
            <a:cxnLst/>
            <a:rect l="l" t="t" r="r" b="b"/>
            <a:pathLst>
              <a:path w="152400" h="573404">
                <a:moveTo>
                  <a:pt x="0" y="420623"/>
                </a:moveTo>
                <a:lnTo>
                  <a:pt x="76200" y="573023"/>
                </a:lnTo>
                <a:lnTo>
                  <a:pt x="152400" y="420623"/>
                </a:lnTo>
                <a:lnTo>
                  <a:pt x="102107" y="420623"/>
                </a:lnTo>
                <a:lnTo>
                  <a:pt x="102107" y="446531"/>
                </a:lnTo>
                <a:lnTo>
                  <a:pt x="50291" y="446531"/>
                </a:lnTo>
                <a:lnTo>
                  <a:pt x="50291" y="420623"/>
                </a:lnTo>
                <a:lnTo>
                  <a:pt x="0" y="420623"/>
                </a:lnTo>
                <a:close/>
              </a:path>
              <a:path w="152400" h="573404">
                <a:moveTo>
                  <a:pt x="50291" y="420623"/>
                </a:moveTo>
                <a:lnTo>
                  <a:pt x="50291" y="446531"/>
                </a:lnTo>
                <a:lnTo>
                  <a:pt x="102107" y="446531"/>
                </a:lnTo>
                <a:lnTo>
                  <a:pt x="102107" y="420623"/>
                </a:lnTo>
                <a:lnTo>
                  <a:pt x="50291" y="420623"/>
                </a:lnTo>
                <a:close/>
              </a:path>
              <a:path w="152400" h="573404">
                <a:moveTo>
                  <a:pt x="50291" y="0"/>
                </a:moveTo>
                <a:lnTo>
                  <a:pt x="50291" y="420623"/>
                </a:lnTo>
                <a:lnTo>
                  <a:pt x="102107" y="42062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98820" y="2270747"/>
            <a:ext cx="1089660" cy="631190"/>
          </a:xfrm>
          <a:custGeom>
            <a:avLst/>
            <a:gdLst/>
            <a:ahLst/>
            <a:cxnLst/>
            <a:rect l="l" t="t" r="r" b="b"/>
            <a:pathLst>
              <a:path w="1089659" h="631189">
                <a:moveTo>
                  <a:pt x="0" y="315468"/>
                </a:moveTo>
                <a:lnTo>
                  <a:pt x="544067" y="630936"/>
                </a:lnTo>
                <a:lnTo>
                  <a:pt x="1089659" y="315468"/>
                </a:lnTo>
                <a:lnTo>
                  <a:pt x="544067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98820" y="2270747"/>
            <a:ext cx="1089660" cy="631190"/>
          </a:xfrm>
          <a:custGeom>
            <a:avLst/>
            <a:gdLst/>
            <a:ahLst/>
            <a:cxnLst/>
            <a:rect l="l" t="t" r="r" b="b"/>
            <a:pathLst>
              <a:path w="1089659" h="631189">
                <a:moveTo>
                  <a:pt x="544067" y="0"/>
                </a:moveTo>
                <a:lnTo>
                  <a:pt x="0" y="315468"/>
                </a:lnTo>
                <a:lnTo>
                  <a:pt x="544067" y="630936"/>
                </a:lnTo>
                <a:lnTo>
                  <a:pt x="1089659" y="315468"/>
                </a:lnTo>
                <a:lnTo>
                  <a:pt x="54406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90943" y="2769095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0" y="315468"/>
                </a:moveTo>
                <a:lnTo>
                  <a:pt x="544068" y="630936"/>
                </a:lnTo>
                <a:lnTo>
                  <a:pt x="1088136" y="315468"/>
                </a:lnTo>
                <a:lnTo>
                  <a:pt x="544068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90943" y="2769095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544068" y="0"/>
                </a:moveTo>
                <a:lnTo>
                  <a:pt x="0" y="315468"/>
                </a:lnTo>
                <a:lnTo>
                  <a:pt x="544068" y="630936"/>
                </a:lnTo>
                <a:lnTo>
                  <a:pt x="1088136" y="315468"/>
                </a:lnTo>
                <a:lnTo>
                  <a:pt x="5440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31835" y="3273539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0" y="315467"/>
                </a:moveTo>
                <a:lnTo>
                  <a:pt x="544068" y="630936"/>
                </a:lnTo>
                <a:lnTo>
                  <a:pt x="1088136" y="315467"/>
                </a:lnTo>
                <a:lnTo>
                  <a:pt x="544068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31835" y="3273539"/>
            <a:ext cx="1088390" cy="631190"/>
          </a:xfrm>
          <a:custGeom>
            <a:avLst/>
            <a:gdLst/>
            <a:ahLst/>
            <a:cxnLst/>
            <a:rect l="l" t="t" r="r" b="b"/>
            <a:pathLst>
              <a:path w="1088390" h="631189">
                <a:moveTo>
                  <a:pt x="544068" y="0"/>
                </a:moveTo>
                <a:lnTo>
                  <a:pt x="0" y="315467"/>
                </a:lnTo>
                <a:lnTo>
                  <a:pt x="544068" y="630936"/>
                </a:lnTo>
                <a:lnTo>
                  <a:pt x="1088136" y="315467"/>
                </a:lnTo>
                <a:lnTo>
                  <a:pt x="54406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80604" y="3017507"/>
            <a:ext cx="494030" cy="152400"/>
          </a:xfrm>
          <a:custGeom>
            <a:avLst/>
            <a:gdLst/>
            <a:ahLst/>
            <a:cxnLst/>
            <a:rect l="l" t="t" r="r" b="b"/>
            <a:pathLst>
              <a:path w="494029" h="152400">
                <a:moveTo>
                  <a:pt x="341375" y="102108"/>
                </a:moveTo>
                <a:lnTo>
                  <a:pt x="341375" y="152400"/>
                </a:lnTo>
                <a:lnTo>
                  <a:pt x="493775" y="76200"/>
                </a:lnTo>
                <a:lnTo>
                  <a:pt x="365759" y="12191"/>
                </a:lnTo>
                <a:lnTo>
                  <a:pt x="365759" y="102108"/>
                </a:lnTo>
                <a:lnTo>
                  <a:pt x="341375" y="102108"/>
                </a:lnTo>
                <a:close/>
              </a:path>
              <a:path w="494029" h="152400">
                <a:moveTo>
                  <a:pt x="0" y="51816"/>
                </a:moveTo>
                <a:lnTo>
                  <a:pt x="0" y="102108"/>
                </a:lnTo>
                <a:lnTo>
                  <a:pt x="365759" y="102108"/>
                </a:lnTo>
                <a:lnTo>
                  <a:pt x="365759" y="51816"/>
                </a:lnTo>
                <a:lnTo>
                  <a:pt x="0" y="51816"/>
                </a:lnTo>
                <a:close/>
              </a:path>
              <a:path w="494029" h="152400">
                <a:moveTo>
                  <a:pt x="341375" y="0"/>
                </a:moveTo>
                <a:lnTo>
                  <a:pt x="341375" y="51816"/>
                </a:lnTo>
                <a:lnTo>
                  <a:pt x="365759" y="51816"/>
                </a:lnTo>
                <a:lnTo>
                  <a:pt x="365759" y="12191"/>
                </a:lnTo>
                <a:lnTo>
                  <a:pt x="3413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96656" y="3851135"/>
            <a:ext cx="152400" cy="421005"/>
          </a:xfrm>
          <a:custGeom>
            <a:avLst/>
            <a:gdLst/>
            <a:ahLst/>
            <a:cxnLst/>
            <a:rect l="l" t="t" r="r" b="b"/>
            <a:pathLst>
              <a:path w="152400" h="421004">
                <a:moveTo>
                  <a:pt x="0" y="268224"/>
                </a:moveTo>
                <a:lnTo>
                  <a:pt x="76199" y="420624"/>
                </a:lnTo>
                <a:lnTo>
                  <a:pt x="152399" y="268224"/>
                </a:lnTo>
                <a:lnTo>
                  <a:pt x="102107" y="268224"/>
                </a:lnTo>
                <a:lnTo>
                  <a:pt x="102107" y="294132"/>
                </a:lnTo>
                <a:lnTo>
                  <a:pt x="50291" y="294132"/>
                </a:lnTo>
                <a:lnTo>
                  <a:pt x="50291" y="268224"/>
                </a:lnTo>
                <a:lnTo>
                  <a:pt x="0" y="268224"/>
                </a:lnTo>
                <a:close/>
              </a:path>
              <a:path w="152400" h="421004">
                <a:moveTo>
                  <a:pt x="50291" y="294132"/>
                </a:moveTo>
                <a:lnTo>
                  <a:pt x="102107" y="294132"/>
                </a:lnTo>
                <a:lnTo>
                  <a:pt x="102107" y="268224"/>
                </a:lnTo>
                <a:lnTo>
                  <a:pt x="50426" y="268224"/>
                </a:lnTo>
                <a:lnTo>
                  <a:pt x="50291" y="294132"/>
                </a:lnTo>
                <a:close/>
              </a:path>
              <a:path w="152400" h="421004">
                <a:moveTo>
                  <a:pt x="50426" y="268224"/>
                </a:moveTo>
                <a:lnTo>
                  <a:pt x="102107" y="268224"/>
                </a:lnTo>
                <a:lnTo>
                  <a:pt x="102107" y="0"/>
                </a:lnTo>
                <a:lnTo>
                  <a:pt x="51815" y="0"/>
                </a:lnTo>
                <a:lnTo>
                  <a:pt x="50426" y="268224"/>
                </a:lnTo>
                <a:close/>
              </a:path>
              <a:path w="152400" h="421004">
                <a:moveTo>
                  <a:pt x="50291" y="268224"/>
                </a:moveTo>
                <a:lnTo>
                  <a:pt x="50291" y="294132"/>
                </a:lnTo>
                <a:lnTo>
                  <a:pt x="50426" y="268224"/>
                </a:lnTo>
                <a:lnTo>
                  <a:pt x="50291" y="2682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973316" y="3308083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015730" y="3800326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374380" y="3093707"/>
            <a:ext cx="0" cy="253365"/>
          </a:xfrm>
          <a:custGeom>
            <a:avLst/>
            <a:gdLst/>
            <a:ahLst/>
            <a:cxnLst/>
            <a:rect l="l" t="t" r="r" b="b"/>
            <a:pathLst>
              <a:path h="253364">
                <a:moveTo>
                  <a:pt x="0" y="252984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38188" y="2513063"/>
            <a:ext cx="494030" cy="152400"/>
          </a:xfrm>
          <a:custGeom>
            <a:avLst/>
            <a:gdLst/>
            <a:ahLst/>
            <a:cxnLst/>
            <a:rect l="l" t="t" r="r" b="b"/>
            <a:pathLst>
              <a:path w="494029" h="152400">
                <a:moveTo>
                  <a:pt x="341375" y="102107"/>
                </a:moveTo>
                <a:lnTo>
                  <a:pt x="341375" y="152400"/>
                </a:lnTo>
                <a:lnTo>
                  <a:pt x="493775" y="76200"/>
                </a:lnTo>
                <a:lnTo>
                  <a:pt x="367284" y="12953"/>
                </a:lnTo>
                <a:lnTo>
                  <a:pt x="367284" y="102107"/>
                </a:lnTo>
                <a:lnTo>
                  <a:pt x="341375" y="102107"/>
                </a:lnTo>
                <a:close/>
              </a:path>
              <a:path w="494029" h="152400">
                <a:moveTo>
                  <a:pt x="0" y="50291"/>
                </a:moveTo>
                <a:lnTo>
                  <a:pt x="0" y="102107"/>
                </a:lnTo>
                <a:lnTo>
                  <a:pt x="367284" y="102107"/>
                </a:lnTo>
                <a:lnTo>
                  <a:pt x="367284" y="50291"/>
                </a:lnTo>
                <a:lnTo>
                  <a:pt x="0" y="50291"/>
                </a:lnTo>
                <a:close/>
              </a:path>
              <a:path w="494029" h="152400">
                <a:moveTo>
                  <a:pt x="341375" y="0"/>
                </a:moveTo>
                <a:lnTo>
                  <a:pt x="341375" y="50291"/>
                </a:lnTo>
                <a:lnTo>
                  <a:pt x="367284" y="50291"/>
                </a:lnTo>
                <a:lnTo>
                  <a:pt x="367284" y="12953"/>
                </a:lnTo>
                <a:lnTo>
                  <a:pt x="3413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31964" y="2589263"/>
            <a:ext cx="0" cy="253365"/>
          </a:xfrm>
          <a:custGeom>
            <a:avLst/>
            <a:gdLst/>
            <a:ahLst/>
            <a:cxnLst/>
            <a:rect l="l" t="t" r="r" b="b"/>
            <a:pathLst>
              <a:path h="253364">
                <a:moveTo>
                  <a:pt x="0" y="252983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05500" y="3416795"/>
            <a:ext cx="713740" cy="448309"/>
          </a:xfrm>
          <a:custGeom>
            <a:avLst/>
            <a:gdLst/>
            <a:ahLst/>
            <a:cxnLst/>
            <a:rect l="l" t="t" r="r" b="b"/>
            <a:pathLst>
              <a:path w="713740" h="448310">
                <a:moveTo>
                  <a:pt x="0" y="448056"/>
                </a:moveTo>
                <a:lnTo>
                  <a:pt x="0" y="0"/>
                </a:lnTo>
                <a:lnTo>
                  <a:pt x="713231" y="0"/>
                </a:lnTo>
                <a:lnTo>
                  <a:pt x="713231" y="448056"/>
                </a:lnTo>
                <a:lnTo>
                  <a:pt x="0" y="448056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07023" y="3418319"/>
            <a:ext cx="713740" cy="447040"/>
          </a:xfrm>
          <a:custGeom>
            <a:avLst/>
            <a:gdLst/>
            <a:ahLst/>
            <a:cxnLst/>
            <a:rect l="l" t="t" r="r" b="b"/>
            <a:pathLst>
              <a:path w="713740" h="447039">
                <a:moveTo>
                  <a:pt x="713231" y="446532"/>
                </a:moveTo>
                <a:lnTo>
                  <a:pt x="713231" y="0"/>
                </a:lnTo>
                <a:lnTo>
                  <a:pt x="0" y="0"/>
                </a:lnTo>
                <a:lnTo>
                  <a:pt x="0" y="446532"/>
                </a:lnTo>
                <a:lnTo>
                  <a:pt x="713231" y="446532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893052" y="3794747"/>
            <a:ext cx="715010" cy="448309"/>
          </a:xfrm>
          <a:custGeom>
            <a:avLst/>
            <a:gdLst/>
            <a:ahLst/>
            <a:cxnLst/>
            <a:rect l="l" t="t" r="r" b="b"/>
            <a:pathLst>
              <a:path w="715009" h="448310">
                <a:moveTo>
                  <a:pt x="0" y="448056"/>
                </a:moveTo>
                <a:lnTo>
                  <a:pt x="0" y="0"/>
                </a:lnTo>
                <a:lnTo>
                  <a:pt x="714756" y="0"/>
                </a:lnTo>
                <a:lnTo>
                  <a:pt x="714756" y="448056"/>
                </a:lnTo>
                <a:lnTo>
                  <a:pt x="0" y="448056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94576" y="3796271"/>
            <a:ext cx="715010" cy="447040"/>
          </a:xfrm>
          <a:custGeom>
            <a:avLst/>
            <a:gdLst/>
            <a:ahLst/>
            <a:cxnLst/>
            <a:rect l="l" t="t" r="r" b="b"/>
            <a:pathLst>
              <a:path w="715009" h="447039">
                <a:moveTo>
                  <a:pt x="714755" y="446532"/>
                </a:moveTo>
                <a:lnTo>
                  <a:pt x="714755" y="0"/>
                </a:lnTo>
                <a:lnTo>
                  <a:pt x="0" y="0"/>
                </a:lnTo>
                <a:lnTo>
                  <a:pt x="0" y="446532"/>
                </a:lnTo>
                <a:lnTo>
                  <a:pt x="714755" y="446532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35468" y="4238231"/>
            <a:ext cx="713740" cy="448309"/>
          </a:xfrm>
          <a:custGeom>
            <a:avLst/>
            <a:gdLst/>
            <a:ahLst/>
            <a:cxnLst/>
            <a:rect l="l" t="t" r="r" b="b"/>
            <a:pathLst>
              <a:path w="713740" h="448310">
                <a:moveTo>
                  <a:pt x="0" y="448055"/>
                </a:moveTo>
                <a:lnTo>
                  <a:pt x="0" y="0"/>
                </a:lnTo>
                <a:lnTo>
                  <a:pt x="713232" y="0"/>
                </a:lnTo>
                <a:lnTo>
                  <a:pt x="713232" y="448055"/>
                </a:lnTo>
                <a:lnTo>
                  <a:pt x="0" y="448055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35468" y="4238231"/>
            <a:ext cx="715010" cy="448309"/>
          </a:xfrm>
          <a:custGeom>
            <a:avLst/>
            <a:gdLst/>
            <a:ahLst/>
            <a:cxnLst/>
            <a:rect l="l" t="t" r="r" b="b"/>
            <a:pathLst>
              <a:path w="715009" h="448310">
                <a:moveTo>
                  <a:pt x="714756" y="448055"/>
                </a:moveTo>
                <a:lnTo>
                  <a:pt x="714756" y="0"/>
                </a:lnTo>
                <a:lnTo>
                  <a:pt x="0" y="0"/>
                </a:lnTo>
                <a:lnTo>
                  <a:pt x="0" y="448055"/>
                </a:lnTo>
                <a:lnTo>
                  <a:pt x="714756" y="448055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880095" y="27914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924036" y="3259309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25"/>
          <p:cNvSpPr txBox="1">
            <a:spLocks/>
          </p:cNvSpPr>
          <p:nvPr/>
        </p:nvSpPr>
        <p:spPr>
          <a:xfrm>
            <a:off x="1301496" y="730250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2800" spc="-5" smtClean="0"/>
              <a:t>Matlab Statement types (Conditionals)</a:t>
            </a:r>
            <a:endParaRPr lang="tr-TR" sz="2800" spc="-5" dirty="0"/>
          </a:p>
        </p:txBody>
      </p:sp>
    </p:spTree>
    <p:extLst>
      <p:ext uri="{BB962C8B-B14F-4D97-AF65-F5344CB8AC3E}">
        <p14:creationId xmlns:p14="http://schemas.microsoft.com/office/powerpoint/2010/main" val="1913820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03220" y="2171687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48768" y="0"/>
                </a:moveTo>
                <a:lnTo>
                  <a:pt x="48768" y="50291"/>
                </a:lnTo>
                <a:lnTo>
                  <a:pt x="100584" y="50291"/>
                </a:lnTo>
                <a:lnTo>
                  <a:pt x="100584" y="0"/>
                </a:lnTo>
                <a:lnTo>
                  <a:pt x="48768" y="0"/>
                </a:lnTo>
                <a:close/>
              </a:path>
              <a:path w="152400" h="533400">
                <a:moveTo>
                  <a:pt x="50291" y="102108"/>
                </a:moveTo>
                <a:lnTo>
                  <a:pt x="50291" y="152400"/>
                </a:lnTo>
                <a:lnTo>
                  <a:pt x="100583" y="152400"/>
                </a:lnTo>
                <a:lnTo>
                  <a:pt x="100583" y="102108"/>
                </a:lnTo>
                <a:lnTo>
                  <a:pt x="50291" y="102108"/>
                </a:lnTo>
                <a:close/>
              </a:path>
              <a:path w="152400" h="533400">
                <a:moveTo>
                  <a:pt x="50291" y="202691"/>
                </a:moveTo>
                <a:lnTo>
                  <a:pt x="50291" y="254507"/>
                </a:lnTo>
                <a:lnTo>
                  <a:pt x="100583" y="254507"/>
                </a:lnTo>
                <a:lnTo>
                  <a:pt x="100583" y="202691"/>
                </a:lnTo>
                <a:lnTo>
                  <a:pt x="50291" y="202691"/>
                </a:lnTo>
                <a:close/>
              </a:path>
              <a:path w="152400" h="533400">
                <a:moveTo>
                  <a:pt x="50291" y="304800"/>
                </a:moveTo>
                <a:lnTo>
                  <a:pt x="50291" y="355091"/>
                </a:lnTo>
                <a:lnTo>
                  <a:pt x="100583" y="355091"/>
                </a:lnTo>
                <a:lnTo>
                  <a:pt x="100583" y="304800"/>
                </a:lnTo>
                <a:lnTo>
                  <a:pt x="50291" y="304800"/>
                </a:lnTo>
                <a:close/>
              </a:path>
              <a:path w="152400" h="533400">
                <a:moveTo>
                  <a:pt x="0" y="381000"/>
                </a:moveTo>
                <a:lnTo>
                  <a:pt x="76200" y="533400"/>
                </a:lnTo>
                <a:lnTo>
                  <a:pt x="152400" y="381000"/>
                </a:lnTo>
                <a:lnTo>
                  <a:pt x="100583" y="381000"/>
                </a:lnTo>
                <a:lnTo>
                  <a:pt x="100583" y="403859"/>
                </a:lnTo>
                <a:lnTo>
                  <a:pt x="50291" y="408431"/>
                </a:lnTo>
                <a:lnTo>
                  <a:pt x="50291" y="381000"/>
                </a:lnTo>
                <a:lnTo>
                  <a:pt x="0" y="381000"/>
                </a:lnTo>
                <a:close/>
              </a:path>
              <a:path w="152400" h="533400">
                <a:moveTo>
                  <a:pt x="50291" y="381000"/>
                </a:moveTo>
                <a:lnTo>
                  <a:pt x="50291" y="408431"/>
                </a:lnTo>
                <a:lnTo>
                  <a:pt x="100583" y="403859"/>
                </a:lnTo>
                <a:lnTo>
                  <a:pt x="100583" y="381000"/>
                </a:lnTo>
                <a:lnTo>
                  <a:pt x="50291" y="381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51020" y="3950195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1"/>
                </a:lnTo>
                <a:lnTo>
                  <a:pt x="152400" y="355092"/>
                </a:lnTo>
                <a:lnTo>
                  <a:pt x="100791" y="355092"/>
                </a:lnTo>
                <a:lnTo>
                  <a:pt x="100583" y="380999"/>
                </a:lnTo>
                <a:lnTo>
                  <a:pt x="50291" y="380999"/>
                </a:lnTo>
                <a:lnTo>
                  <a:pt x="50291" y="355092"/>
                </a:lnTo>
                <a:lnTo>
                  <a:pt x="0" y="355092"/>
                </a:lnTo>
                <a:close/>
              </a:path>
              <a:path w="152400" h="508000">
                <a:moveTo>
                  <a:pt x="50395" y="355092"/>
                </a:moveTo>
                <a:lnTo>
                  <a:pt x="100791" y="355092"/>
                </a:lnTo>
                <a:lnTo>
                  <a:pt x="103631" y="0"/>
                </a:lnTo>
                <a:lnTo>
                  <a:pt x="51815" y="0"/>
                </a:lnTo>
                <a:lnTo>
                  <a:pt x="50395" y="355092"/>
                </a:lnTo>
                <a:close/>
              </a:path>
              <a:path w="152400" h="508000">
                <a:moveTo>
                  <a:pt x="50291" y="380999"/>
                </a:moveTo>
                <a:lnTo>
                  <a:pt x="100583" y="380999"/>
                </a:lnTo>
                <a:lnTo>
                  <a:pt x="100791" y="355092"/>
                </a:lnTo>
                <a:lnTo>
                  <a:pt x="50395" y="355092"/>
                </a:lnTo>
                <a:lnTo>
                  <a:pt x="50291" y="380999"/>
                </a:lnTo>
                <a:close/>
              </a:path>
              <a:path w="152400" h="508000">
                <a:moveTo>
                  <a:pt x="50291" y="355092"/>
                </a:moveTo>
                <a:lnTo>
                  <a:pt x="50291" y="380999"/>
                </a:lnTo>
                <a:lnTo>
                  <a:pt x="50395" y="3550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66235" y="2617711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47040" y="3340081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901695" y="3348215"/>
            <a:ext cx="152400" cy="692150"/>
          </a:xfrm>
          <a:custGeom>
            <a:avLst/>
            <a:gdLst/>
            <a:ahLst/>
            <a:cxnLst/>
            <a:rect l="l" t="t" r="r" b="b"/>
            <a:pathLst>
              <a:path w="152400" h="692150">
                <a:moveTo>
                  <a:pt x="0" y="539496"/>
                </a:moveTo>
                <a:lnTo>
                  <a:pt x="76200" y="691896"/>
                </a:lnTo>
                <a:lnTo>
                  <a:pt x="152400" y="539496"/>
                </a:lnTo>
                <a:lnTo>
                  <a:pt x="102108" y="539496"/>
                </a:lnTo>
                <a:lnTo>
                  <a:pt x="102108" y="565403"/>
                </a:lnTo>
                <a:lnTo>
                  <a:pt x="50292" y="565403"/>
                </a:lnTo>
                <a:lnTo>
                  <a:pt x="50292" y="539496"/>
                </a:lnTo>
                <a:lnTo>
                  <a:pt x="0" y="539496"/>
                </a:lnTo>
                <a:close/>
              </a:path>
              <a:path w="152400" h="692150">
                <a:moveTo>
                  <a:pt x="50292" y="539496"/>
                </a:moveTo>
                <a:lnTo>
                  <a:pt x="50292" y="565403"/>
                </a:lnTo>
                <a:lnTo>
                  <a:pt x="102108" y="565403"/>
                </a:lnTo>
                <a:lnTo>
                  <a:pt x="102108" y="539496"/>
                </a:lnTo>
                <a:lnTo>
                  <a:pt x="50292" y="539496"/>
                </a:lnTo>
                <a:close/>
              </a:path>
              <a:path w="152400" h="692150">
                <a:moveTo>
                  <a:pt x="50291" y="0"/>
                </a:moveTo>
                <a:lnTo>
                  <a:pt x="50292" y="539496"/>
                </a:lnTo>
                <a:lnTo>
                  <a:pt x="102108" y="539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5895" y="27050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7"/>
                </a:moveTo>
                <a:lnTo>
                  <a:pt x="758951" y="632459"/>
                </a:lnTo>
                <a:lnTo>
                  <a:pt x="1519427" y="315467"/>
                </a:lnTo>
                <a:lnTo>
                  <a:pt x="758951" y="0"/>
                </a:lnTo>
                <a:lnTo>
                  <a:pt x="0" y="3154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15895" y="27050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7"/>
                </a:lnTo>
                <a:lnTo>
                  <a:pt x="758951" y="632459"/>
                </a:lnTo>
                <a:lnTo>
                  <a:pt x="1519427" y="315467"/>
                </a:lnTo>
                <a:lnTo>
                  <a:pt x="7589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52776" y="2885935"/>
            <a:ext cx="6445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90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68267" y="32918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68267" y="32918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60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16067" y="39014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6991"/>
                </a:move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lnTo>
                  <a:pt x="0" y="31699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16067" y="390142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60476" y="0"/>
                </a:moveTo>
                <a:lnTo>
                  <a:pt x="0" y="316991"/>
                </a:lnTo>
                <a:lnTo>
                  <a:pt x="760476" y="632459"/>
                </a:lnTo>
                <a:lnTo>
                  <a:pt x="1519428" y="316991"/>
                </a:lnTo>
                <a:lnTo>
                  <a:pt x="7604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87696" y="35432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35495" y="41498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400"/>
                </a:moveTo>
                <a:lnTo>
                  <a:pt x="609600" y="79248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400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2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95771" y="45338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400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67371" y="5143487"/>
            <a:ext cx="152400" cy="508000"/>
          </a:xfrm>
          <a:custGeom>
            <a:avLst/>
            <a:gdLst/>
            <a:ahLst/>
            <a:cxnLst/>
            <a:rect l="l" t="t" r="r" b="b"/>
            <a:pathLst>
              <a:path w="152400" h="508000">
                <a:moveTo>
                  <a:pt x="0" y="355092"/>
                </a:moveTo>
                <a:lnTo>
                  <a:pt x="74675" y="507492"/>
                </a:lnTo>
                <a:lnTo>
                  <a:pt x="152399" y="356616"/>
                </a:lnTo>
                <a:lnTo>
                  <a:pt x="100783" y="356099"/>
                </a:lnTo>
                <a:lnTo>
                  <a:pt x="100583" y="381000"/>
                </a:lnTo>
                <a:lnTo>
                  <a:pt x="50291" y="381000"/>
                </a:lnTo>
                <a:lnTo>
                  <a:pt x="50291" y="355594"/>
                </a:lnTo>
                <a:lnTo>
                  <a:pt x="0" y="355092"/>
                </a:lnTo>
                <a:close/>
              </a:path>
              <a:path w="152400" h="508000">
                <a:moveTo>
                  <a:pt x="50393" y="355595"/>
                </a:moveTo>
                <a:lnTo>
                  <a:pt x="100783" y="356099"/>
                </a:lnTo>
                <a:lnTo>
                  <a:pt x="103631" y="0"/>
                </a:lnTo>
                <a:lnTo>
                  <a:pt x="51815" y="0"/>
                </a:lnTo>
                <a:lnTo>
                  <a:pt x="50393" y="355595"/>
                </a:lnTo>
                <a:close/>
              </a:path>
              <a:path w="152400" h="508000">
                <a:moveTo>
                  <a:pt x="50291" y="381000"/>
                </a:moveTo>
                <a:lnTo>
                  <a:pt x="100583" y="381000"/>
                </a:lnTo>
                <a:lnTo>
                  <a:pt x="100783" y="356099"/>
                </a:lnTo>
                <a:lnTo>
                  <a:pt x="50393" y="355595"/>
                </a:lnTo>
                <a:lnTo>
                  <a:pt x="50291" y="381000"/>
                </a:lnTo>
                <a:close/>
              </a:path>
              <a:path w="152400" h="508000">
                <a:moveTo>
                  <a:pt x="50291" y="355594"/>
                </a:moveTo>
                <a:lnTo>
                  <a:pt x="50291" y="381000"/>
                </a:lnTo>
                <a:lnTo>
                  <a:pt x="50393" y="35559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894835" y="3347175"/>
            <a:ext cx="854710" cy="85725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10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80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42630" y="3968918"/>
            <a:ext cx="854710" cy="829944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985"/>
              </a:spcBef>
            </a:pPr>
            <a:r>
              <a:rPr sz="1600" b="1" spc="-5" dirty="0">
                <a:latin typeface="Tahoma"/>
                <a:cs typeface="Tahoma"/>
              </a:rPr>
              <a:t>S </a:t>
            </a:r>
            <a:r>
              <a:rPr sz="1600" spc="-5" dirty="0">
                <a:latin typeface="Symbol"/>
                <a:cs typeface="Symbol"/>
              </a:rPr>
              <a:t>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70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873496" y="36194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83096" y="4533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0" y="315468"/>
                </a:moveTo>
                <a:lnTo>
                  <a:pt x="758951" y="632460"/>
                </a:lnTo>
                <a:lnTo>
                  <a:pt x="1519428" y="315467"/>
                </a:lnTo>
                <a:lnTo>
                  <a:pt x="758951" y="0"/>
                </a:lnTo>
                <a:lnTo>
                  <a:pt x="0" y="3154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83096" y="4533887"/>
            <a:ext cx="1519555" cy="632460"/>
          </a:xfrm>
          <a:custGeom>
            <a:avLst/>
            <a:gdLst/>
            <a:ahLst/>
            <a:cxnLst/>
            <a:rect l="l" t="t" r="r" b="b"/>
            <a:pathLst>
              <a:path w="1519554" h="632460">
                <a:moveTo>
                  <a:pt x="758951" y="0"/>
                </a:moveTo>
                <a:lnTo>
                  <a:pt x="0" y="315468"/>
                </a:lnTo>
                <a:lnTo>
                  <a:pt x="758951" y="632460"/>
                </a:lnTo>
                <a:lnTo>
                  <a:pt x="1519428" y="315467"/>
                </a:lnTo>
                <a:lnTo>
                  <a:pt x="7589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39896" y="2933687"/>
            <a:ext cx="685800" cy="152400"/>
          </a:xfrm>
          <a:custGeom>
            <a:avLst/>
            <a:gdLst/>
            <a:ahLst/>
            <a:cxnLst/>
            <a:rect l="l" t="t" r="r" b="b"/>
            <a:pathLst>
              <a:path w="685800" h="152400">
                <a:moveTo>
                  <a:pt x="533400" y="102107"/>
                </a:moveTo>
                <a:lnTo>
                  <a:pt x="533400" y="152400"/>
                </a:lnTo>
                <a:lnTo>
                  <a:pt x="685800" y="76200"/>
                </a:lnTo>
                <a:lnTo>
                  <a:pt x="559308" y="12953"/>
                </a:lnTo>
                <a:lnTo>
                  <a:pt x="559308" y="102107"/>
                </a:lnTo>
                <a:lnTo>
                  <a:pt x="533400" y="102107"/>
                </a:lnTo>
                <a:close/>
              </a:path>
              <a:path w="685800" h="152400">
                <a:moveTo>
                  <a:pt x="0" y="50291"/>
                </a:moveTo>
                <a:lnTo>
                  <a:pt x="0" y="102107"/>
                </a:lnTo>
                <a:lnTo>
                  <a:pt x="559308" y="102107"/>
                </a:lnTo>
                <a:lnTo>
                  <a:pt x="559308" y="50291"/>
                </a:lnTo>
                <a:lnTo>
                  <a:pt x="0" y="50291"/>
                </a:lnTo>
                <a:close/>
              </a:path>
              <a:path w="685800" h="152400">
                <a:moveTo>
                  <a:pt x="533400" y="0"/>
                </a:moveTo>
                <a:lnTo>
                  <a:pt x="533400" y="50291"/>
                </a:lnTo>
                <a:lnTo>
                  <a:pt x="559308" y="50291"/>
                </a:lnTo>
                <a:lnTo>
                  <a:pt x="559308" y="12953"/>
                </a:lnTo>
                <a:lnTo>
                  <a:pt x="5334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25696" y="3009887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444495" y="40096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'A'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6096" y="44668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'B'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63896" y="5000231"/>
            <a:ext cx="990600" cy="448309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505"/>
              </a:spcBef>
            </a:pPr>
            <a:r>
              <a:rPr sz="2000" b="1" dirty="0">
                <a:latin typeface="Arial"/>
                <a:cs typeface="Arial"/>
              </a:rPr>
              <a:t>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'C'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787895" y="5998451"/>
            <a:ext cx="990600" cy="125095"/>
          </a:xfrm>
          <a:custGeom>
            <a:avLst/>
            <a:gdLst/>
            <a:ahLst/>
            <a:cxnLst/>
            <a:rect l="l" t="t" r="r" b="b"/>
            <a:pathLst>
              <a:path w="990600" h="125095">
                <a:moveTo>
                  <a:pt x="0" y="124968"/>
                </a:moveTo>
                <a:lnTo>
                  <a:pt x="990600" y="124968"/>
                </a:lnTo>
                <a:lnTo>
                  <a:pt x="990600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87895" y="5676887"/>
            <a:ext cx="990600" cy="448309"/>
          </a:xfrm>
          <a:custGeom>
            <a:avLst/>
            <a:gdLst/>
            <a:ahLst/>
            <a:cxnLst/>
            <a:rect l="l" t="t" r="r" b="b"/>
            <a:pathLst>
              <a:path w="990600" h="448310">
                <a:moveTo>
                  <a:pt x="990599" y="448055"/>
                </a:moveTo>
                <a:lnTo>
                  <a:pt x="990599" y="0"/>
                </a:lnTo>
                <a:lnTo>
                  <a:pt x="0" y="0"/>
                </a:lnTo>
                <a:lnTo>
                  <a:pt x="0" y="448056"/>
                </a:lnTo>
                <a:lnTo>
                  <a:pt x="990599" y="448055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59495" y="5998451"/>
            <a:ext cx="990600" cy="125095"/>
          </a:xfrm>
          <a:custGeom>
            <a:avLst/>
            <a:gdLst/>
            <a:ahLst/>
            <a:cxnLst/>
            <a:rect l="l" t="t" r="r" b="b"/>
            <a:pathLst>
              <a:path w="990600" h="125095">
                <a:moveTo>
                  <a:pt x="0" y="124967"/>
                </a:moveTo>
                <a:lnTo>
                  <a:pt x="990600" y="124967"/>
                </a:lnTo>
                <a:lnTo>
                  <a:pt x="990600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9495" y="5676887"/>
            <a:ext cx="990600" cy="448309"/>
          </a:xfrm>
          <a:custGeom>
            <a:avLst/>
            <a:gdLst/>
            <a:ahLst/>
            <a:cxnLst/>
            <a:rect l="l" t="t" r="r" b="b"/>
            <a:pathLst>
              <a:path w="990600" h="448310">
                <a:moveTo>
                  <a:pt x="990599" y="448055"/>
                </a:moveTo>
                <a:lnTo>
                  <a:pt x="990599" y="0"/>
                </a:lnTo>
                <a:lnTo>
                  <a:pt x="0" y="0"/>
                </a:lnTo>
                <a:lnTo>
                  <a:pt x="0" y="448055"/>
                </a:lnTo>
                <a:lnTo>
                  <a:pt x="990599" y="448055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07095" y="4759439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455676" y="152399"/>
                </a:moveTo>
                <a:lnTo>
                  <a:pt x="609600" y="79247"/>
                </a:lnTo>
                <a:lnTo>
                  <a:pt x="483108" y="12807"/>
                </a:lnTo>
                <a:lnTo>
                  <a:pt x="483108" y="51815"/>
                </a:lnTo>
                <a:lnTo>
                  <a:pt x="481584" y="102107"/>
                </a:lnTo>
                <a:lnTo>
                  <a:pt x="456691" y="101635"/>
                </a:lnTo>
                <a:lnTo>
                  <a:pt x="455676" y="152399"/>
                </a:lnTo>
                <a:close/>
              </a:path>
              <a:path w="609600" h="152400">
                <a:moveTo>
                  <a:pt x="456691" y="101635"/>
                </a:moveTo>
                <a:lnTo>
                  <a:pt x="481584" y="102107"/>
                </a:lnTo>
                <a:lnTo>
                  <a:pt x="483108" y="51815"/>
                </a:lnTo>
                <a:lnTo>
                  <a:pt x="457697" y="51335"/>
                </a:lnTo>
                <a:lnTo>
                  <a:pt x="456691" y="101635"/>
                </a:lnTo>
                <a:close/>
              </a:path>
              <a:path w="609600" h="152400">
                <a:moveTo>
                  <a:pt x="457697" y="51335"/>
                </a:moveTo>
                <a:lnTo>
                  <a:pt x="483108" y="51815"/>
                </a:lnTo>
                <a:lnTo>
                  <a:pt x="483108" y="12807"/>
                </a:lnTo>
                <a:lnTo>
                  <a:pt x="458724" y="0"/>
                </a:lnTo>
                <a:lnTo>
                  <a:pt x="457697" y="51335"/>
                </a:lnTo>
                <a:close/>
              </a:path>
              <a:path w="609600" h="152400">
                <a:moveTo>
                  <a:pt x="0" y="42671"/>
                </a:moveTo>
                <a:lnTo>
                  <a:pt x="0" y="92963"/>
                </a:lnTo>
                <a:lnTo>
                  <a:pt x="456691" y="101635"/>
                </a:lnTo>
                <a:lnTo>
                  <a:pt x="457697" y="51335"/>
                </a:lnTo>
                <a:lnTo>
                  <a:pt x="0" y="4267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901695" y="4457687"/>
            <a:ext cx="152400" cy="2057400"/>
          </a:xfrm>
          <a:custGeom>
            <a:avLst/>
            <a:gdLst/>
            <a:ahLst/>
            <a:cxnLst/>
            <a:rect l="l" t="t" r="r" b="b"/>
            <a:pathLst>
              <a:path w="152400" h="2057400">
                <a:moveTo>
                  <a:pt x="0" y="1904999"/>
                </a:moveTo>
                <a:lnTo>
                  <a:pt x="76200" y="2057399"/>
                </a:lnTo>
                <a:lnTo>
                  <a:pt x="152400" y="1904999"/>
                </a:lnTo>
                <a:lnTo>
                  <a:pt x="102108" y="1904999"/>
                </a:lnTo>
                <a:lnTo>
                  <a:pt x="102108" y="1930907"/>
                </a:lnTo>
                <a:lnTo>
                  <a:pt x="50292" y="1930907"/>
                </a:lnTo>
                <a:lnTo>
                  <a:pt x="50292" y="1904999"/>
                </a:lnTo>
                <a:lnTo>
                  <a:pt x="0" y="1904999"/>
                </a:lnTo>
                <a:close/>
              </a:path>
              <a:path w="152400" h="2057400">
                <a:moveTo>
                  <a:pt x="50292" y="1904999"/>
                </a:moveTo>
                <a:lnTo>
                  <a:pt x="50292" y="1930907"/>
                </a:lnTo>
                <a:lnTo>
                  <a:pt x="102108" y="1930907"/>
                </a:lnTo>
                <a:lnTo>
                  <a:pt x="102108" y="1904999"/>
                </a:lnTo>
                <a:lnTo>
                  <a:pt x="50292" y="1904999"/>
                </a:lnTo>
                <a:close/>
              </a:path>
              <a:path w="152400" h="2057400">
                <a:moveTo>
                  <a:pt x="50292" y="0"/>
                </a:moveTo>
                <a:lnTo>
                  <a:pt x="50292" y="1904999"/>
                </a:lnTo>
                <a:lnTo>
                  <a:pt x="102108" y="190499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349496" y="4914887"/>
            <a:ext cx="152400" cy="1600200"/>
          </a:xfrm>
          <a:custGeom>
            <a:avLst/>
            <a:gdLst/>
            <a:ahLst/>
            <a:cxnLst/>
            <a:rect l="l" t="t" r="r" b="b"/>
            <a:pathLst>
              <a:path w="152400" h="1600200">
                <a:moveTo>
                  <a:pt x="0" y="1447800"/>
                </a:moveTo>
                <a:lnTo>
                  <a:pt x="76200" y="1600200"/>
                </a:lnTo>
                <a:lnTo>
                  <a:pt x="152400" y="1447800"/>
                </a:lnTo>
                <a:lnTo>
                  <a:pt x="102107" y="1447800"/>
                </a:lnTo>
                <a:lnTo>
                  <a:pt x="102107" y="1473708"/>
                </a:lnTo>
                <a:lnTo>
                  <a:pt x="50291" y="1473708"/>
                </a:lnTo>
                <a:lnTo>
                  <a:pt x="50291" y="1447800"/>
                </a:lnTo>
                <a:lnTo>
                  <a:pt x="0" y="1447800"/>
                </a:lnTo>
                <a:close/>
              </a:path>
              <a:path w="152400" h="1600200">
                <a:moveTo>
                  <a:pt x="50291" y="1447800"/>
                </a:moveTo>
                <a:lnTo>
                  <a:pt x="50291" y="1473708"/>
                </a:lnTo>
                <a:lnTo>
                  <a:pt x="102107" y="1473708"/>
                </a:lnTo>
                <a:lnTo>
                  <a:pt x="102107" y="1447800"/>
                </a:lnTo>
                <a:lnTo>
                  <a:pt x="50291" y="1447800"/>
                </a:lnTo>
                <a:close/>
              </a:path>
              <a:path w="152400" h="1600200">
                <a:moveTo>
                  <a:pt x="50291" y="0"/>
                </a:moveTo>
                <a:lnTo>
                  <a:pt x="50291" y="1447800"/>
                </a:lnTo>
                <a:lnTo>
                  <a:pt x="102107" y="144780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97296" y="5442191"/>
            <a:ext cx="152400" cy="1073150"/>
          </a:xfrm>
          <a:custGeom>
            <a:avLst/>
            <a:gdLst/>
            <a:ahLst/>
            <a:cxnLst/>
            <a:rect l="l" t="t" r="r" b="b"/>
            <a:pathLst>
              <a:path w="152400" h="1073150">
                <a:moveTo>
                  <a:pt x="0" y="920496"/>
                </a:moveTo>
                <a:lnTo>
                  <a:pt x="76200" y="1072896"/>
                </a:lnTo>
                <a:lnTo>
                  <a:pt x="152400" y="920496"/>
                </a:lnTo>
                <a:lnTo>
                  <a:pt x="102107" y="920496"/>
                </a:lnTo>
                <a:lnTo>
                  <a:pt x="102107" y="946404"/>
                </a:lnTo>
                <a:lnTo>
                  <a:pt x="50291" y="946404"/>
                </a:lnTo>
                <a:lnTo>
                  <a:pt x="50291" y="920496"/>
                </a:lnTo>
                <a:lnTo>
                  <a:pt x="0" y="920496"/>
                </a:lnTo>
                <a:close/>
              </a:path>
              <a:path w="152400" h="1073150">
                <a:moveTo>
                  <a:pt x="50291" y="920496"/>
                </a:moveTo>
                <a:lnTo>
                  <a:pt x="50291" y="946404"/>
                </a:lnTo>
                <a:lnTo>
                  <a:pt x="102107" y="946404"/>
                </a:lnTo>
                <a:lnTo>
                  <a:pt x="102107" y="920496"/>
                </a:lnTo>
                <a:lnTo>
                  <a:pt x="50291" y="920496"/>
                </a:lnTo>
                <a:close/>
              </a:path>
              <a:path w="152400" h="1073150">
                <a:moveTo>
                  <a:pt x="50291" y="0"/>
                </a:moveTo>
                <a:lnTo>
                  <a:pt x="50291" y="920496"/>
                </a:lnTo>
                <a:lnTo>
                  <a:pt x="102107" y="92049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168895" y="61340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599"/>
                </a:moveTo>
                <a:lnTo>
                  <a:pt x="76200" y="380999"/>
                </a:lnTo>
                <a:lnTo>
                  <a:pt x="152400" y="228599"/>
                </a:lnTo>
                <a:lnTo>
                  <a:pt x="102107" y="228599"/>
                </a:lnTo>
                <a:lnTo>
                  <a:pt x="102107" y="254507"/>
                </a:lnTo>
                <a:lnTo>
                  <a:pt x="50291" y="254507"/>
                </a:lnTo>
                <a:lnTo>
                  <a:pt x="50291" y="228599"/>
                </a:lnTo>
                <a:lnTo>
                  <a:pt x="0" y="228599"/>
                </a:lnTo>
                <a:close/>
              </a:path>
              <a:path w="152400" h="381000">
                <a:moveTo>
                  <a:pt x="50291" y="228599"/>
                </a:moveTo>
                <a:lnTo>
                  <a:pt x="50291" y="254507"/>
                </a:lnTo>
                <a:lnTo>
                  <a:pt x="102107" y="254507"/>
                </a:lnTo>
                <a:lnTo>
                  <a:pt x="102107" y="228599"/>
                </a:lnTo>
                <a:lnTo>
                  <a:pt x="50291" y="228599"/>
                </a:lnTo>
                <a:close/>
              </a:path>
              <a:path w="152400" h="381000">
                <a:moveTo>
                  <a:pt x="50291" y="0"/>
                </a:moveTo>
                <a:lnTo>
                  <a:pt x="50291" y="228599"/>
                </a:lnTo>
                <a:lnTo>
                  <a:pt x="102107" y="22859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540495" y="6134087"/>
            <a:ext cx="152400" cy="381000"/>
          </a:xfrm>
          <a:custGeom>
            <a:avLst/>
            <a:gdLst/>
            <a:ahLst/>
            <a:cxnLst/>
            <a:rect l="l" t="t" r="r" b="b"/>
            <a:pathLst>
              <a:path w="152400" h="381000">
                <a:moveTo>
                  <a:pt x="0" y="228600"/>
                </a:moveTo>
                <a:lnTo>
                  <a:pt x="76200" y="381000"/>
                </a:lnTo>
                <a:lnTo>
                  <a:pt x="152400" y="228600"/>
                </a:lnTo>
                <a:lnTo>
                  <a:pt x="102108" y="228600"/>
                </a:lnTo>
                <a:lnTo>
                  <a:pt x="102108" y="254508"/>
                </a:lnTo>
                <a:lnTo>
                  <a:pt x="50292" y="254508"/>
                </a:lnTo>
                <a:lnTo>
                  <a:pt x="50292" y="228600"/>
                </a:lnTo>
                <a:lnTo>
                  <a:pt x="0" y="228600"/>
                </a:lnTo>
                <a:close/>
              </a:path>
              <a:path w="152400" h="381000">
                <a:moveTo>
                  <a:pt x="50292" y="228600"/>
                </a:moveTo>
                <a:lnTo>
                  <a:pt x="50292" y="254508"/>
                </a:lnTo>
                <a:lnTo>
                  <a:pt x="102108" y="254508"/>
                </a:lnTo>
                <a:lnTo>
                  <a:pt x="102108" y="228600"/>
                </a:lnTo>
                <a:lnTo>
                  <a:pt x="50292" y="228600"/>
                </a:lnTo>
                <a:close/>
              </a:path>
              <a:path w="152400" h="381000">
                <a:moveTo>
                  <a:pt x="50292" y="0"/>
                </a:moveTo>
                <a:lnTo>
                  <a:pt x="50292" y="228600"/>
                </a:lnTo>
                <a:lnTo>
                  <a:pt x="102108" y="2286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673095" y="6438887"/>
            <a:ext cx="5943600" cy="152400"/>
          </a:xfrm>
          <a:custGeom>
            <a:avLst/>
            <a:gdLst/>
            <a:ahLst/>
            <a:cxnLst/>
            <a:rect l="l" t="t" r="r" b="b"/>
            <a:pathLst>
              <a:path w="5943600" h="152400">
                <a:moveTo>
                  <a:pt x="126492" y="50291"/>
                </a:moveTo>
                <a:lnTo>
                  <a:pt x="126492" y="102107"/>
                </a:lnTo>
                <a:lnTo>
                  <a:pt x="5943599" y="94487"/>
                </a:lnTo>
                <a:lnTo>
                  <a:pt x="5943600" y="44195"/>
                </a:lnTo>
                <a:lnTo>
                  <a:pt x="126492" y="50291"/>
                </a:lnTo>
                <a:close/>
              </a:path>
              <a:path w="5943600" h="152400">
                <a:moveTo>
                  <a:pt x="0" y="76199"/>
                </a:moveTo>
                <a:lnTo>
                  <a:pt x="152400" y="152399"/>
                </a:lnTo>
                <a:lnTo>
                  <a:pt x="152400" y="102074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199"/>
                </a:lnTo>
                <a:close/>
              </a:path>
              <a:path w="5943600" h="152400">
                <a:moveTo>
                  <a:pt x="126492" y="12953"/>
                </a:moveTo>
                <a:lnTo>
                  <a:pt x="126492" y="50291"/>
                </a:lnTo>
                <a:lnTo>
                  <a:pt x="152400" y="50264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377696" y="62956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0"/>
                </a:moveTo>
                <a:lnTo>
                  <a:pt x="0" y="489204"/>
                </a:ln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77696" y="6295631"/>
            <a:ext cx="1295400" cy="524510"/>
          </a:xfrm>
          <a:custGeom>
            <a:avLst/>
            <a:gdLst/>
            <a:ahLst/>
            <a:cxnLst/>
            <a:rect l="l" t="t" r="r" b="b"/>
            <a:pathLst>
              <a:path w="1295400" h="524509">
                <a:moveTo>
                  <a:pt x="0" y="489204"/>
                </a:moveTo>
                <a:lnTo>
                  <a:pt x="42267" y="496204"/>
                </a:lnTo>
                <a:lnTo>
                  <a:pt x="84391" y="501777"/>
                </a:lnTo>
                <a:lnTo>
                  <a:pt x="126230" y="506777"/>
                </a:lnTo>
                <a:lnTo>
                  <a:pt x="167639" y="512064"/>
                </a:lnTo>
                <a:lnTo>
                  <a:pt x="202763" y="515040"/>
                </a:lnTo>
                <a:lnTo>
                  <a:pt x="237172" y="517588"/>
                </a:lnTo>
                <a:lnTo>
                  <a:pt x="270724" y="520422"/>
                </a:lnTo>
                <a:lnTo>
                  <a:pt x="303275" y="524256"/>
                </a:lnTo>
                <a:lnTo>
                  <a:pt x="379261" y="523279"/>
                </a:lnTo>
                <a:lnTo>
                  <a:pt x="429958" y="521017"/>
                </a:lnTo>
                <a:lnTo>
                  <a:pt x="463796" y="518469"/>
                </a:lnTo>
                <a:lnTo>
                  <a:pt x="489203" y="516636"/>
                </a:lnTo>
                <a:lnTo>
                  <a:pt x="540829" y="511683"/>
                </a:lnTo>
                <a:lnTo>
                  <a:pt x="591311" y="504444"/>
                </a:lnTo>
                <a:lnTo>
                  <a:pt x="634365" y="497014"/>
                </a:lnTo>
                <a:lnTo>
                  <a:pt x="679703" y="486156"/>
                </a:lnTo>
                <a:lnTo>
                  <a:pt x="701944" y="483346"/>
                </a:lnTo>
                <a:lnTo>
                  <a:pt x="748712" y="475440"/>
                </a:lnTo>
                <a:lnTo>
                  <a:pt x="797623" y="466129"/>
                </a:lnTo>
                <a:lnTo>
                  <a:pt x="822579" y="461200"/>
                </a:lnTo>
                <a:lnTo>
                  <a:pt x="848106" y="456557"/>
                </a:lnTo>
                <a:lnTo>
                  <a:pt x="874776" y="452628"/>
                </a:lnTo>
                <a:lnTo>
                  <a:pt x="901469" y="448722"/>
                </a:lnTo>
                <a:lnTo>
                  <a:pt x="929449" y="444246"/>
                </a:lnTo>
                <a:lnTo>
                  <a:pt x="959429" y="439769"/>
                </a:lnTo>
                <a:lnTo>
                  <a:pt x="992124" y="435864"/>
                </a:lnTo>
                <a:lnTo>
                  <a:pt x="1023985" y="433101"/>
                </a:lnTo>
                <a:lnTo>
                  <a:pt x="1056131" y="429768"/>
                </a:lnTo>
                <a:lnTo>
                  <a:pt x="1089421" y="426434"/>
                </a:lnTo>
                <a:lnTo>
                  <a:pt x="1124711" y="423672"/>
                </a:lnTo>
                <a:lnTo>
                  <a:pt x="1165312" y="423195"/>
                </a:lnTo>
                <a:lnTo>
                  <a:pt x="1207198" y="422148"/>
                </a:lnTo>
                <a:lnTo>
                  <a:pt x="1250513" y="421100"/>
                </a:lnTo>
                <a:lnTo>
                  <a:pt x="1295400" y="420624"/>
                </a:lnTo>
                <a:lnTo>
                  <a:pt x="1295400" y="0"/>
                </a:lnTo>
                <a:lnTo>
                  <a:pt x="0" y="0"/>
                </a:lnTo>
                <a:lnTo>
                  <a:pt x="0" y="489204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477772" y="6353040"/>
            <a:ext cx="1095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ahoma"/>
                <a:cs typeface="Tahoma"/>
              </a:rPr>
              <a:t>Print</a:t>
            </a:r>
            <a:r>
              <a:rPr sz="2000" spc="-75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ID,L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68095" y="6438887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559307" y="50292"/>
                </a:moveTo>
                <a:lnTo>
                  <a:pt x="559307" y="102108"/>
                </a:lnTo>
                <a:lnTo>
                  <a:pt x="609600" y="102108"/>
                </a:lnTo>
                <a:lnTo>
                  <a:pt x="609600" y="50292"/>
                </a:lnTo>
                <a:lnTo>
                  <a:pt x="559307" y="50292"/>
                </a:lnTo>
                <a:close/>
              </a:path>
              <a:path w="609600" h="152400">
                <a:moveTo>
                  <a:pt x="457200" y="50292"/>
                </a:moveTo>
                <a:lnTo>
                  <a:pt x="457200" y="102108"/>
                </a:lnTo>
                <a:lnTo>
                  <a:pt x="507492" y="102108"/>
                </a:lnTo>
                <a:lnTo>
                  <a:pt x="507492" y="50292"/>
                </a:lnTo>
                <a:lnTo>
                  <a:pt x="457200" y="50292"/>
                </a:lnTo>
                <a:close/>
              </a:path>
              <a:path w="609600" h="152400">
                <a:moveTo>
                  <a:pt x="355092" y="50292"/>
                </a:moveTo>
                <a:lnTo>
                  <a:pt x="355092" y="102108"/>
                </a:lnTo>
                <a:lnTo>
                  <a:pt x="406908" y="102108"/>
                </a:lnTo>
                <a:lnTo>
                  <a:pt x="406908" y="50292"/>
                </a:lnTo>
                <a:lnTo>
                  <a:pt x="355092" y="50292"/>
                </a:lnTo>
                <a:close/>
              </a:path>
              <a:path w="609600" h="152400">
                <a:moveTo>
                  <a:pt x="254507" y="50292"/>
                </a:moveTo>
                <a:lnTo>
                  <a:pt x="254507" y="102108"/>
                </a:lnTo>
                <a:lnTo>
                  <a:pt x="304800" y="102108"/>
                </a:lnTo>
                <a:lnTo>
                  <a:pt x="304800" y="50292"/>
                </a:lnTo>
                <a:lnTo>
                  <a:pt x="254507" y="50292"/>
                </a:lnTo>
                <a:close/>
              </a:path>
              <a:path w="609600" h="152400">
                <a:moveTo>
                  <a:pt x="152400" y="50292"/>
                </a:moveTo>
                <a:lnTo>
                  <a:pt x="152400" y="102108"/>
                </a:lnTo>
                <a:lnTo>
                  <a:pt x="202692" y="102108"/>
                </a:lnTo>
                <a:lnTo>
                  <a:pt x="202692" y="50292"/>
                </a:lnTo>
                <a:lnTo>
                  <a:pt x="152400" y="50292"/>
                </a:lnTo>
                <a:close/>
              </a:path>
              <a:path w="609600" h="152400">
                <a:moveTo>
                  <a:pt x="0" y="76200"/>
                </a:moveTo>
                <a:lnTo>
                  <a:pt x="152400" y="152400"/>
                </a:lnTo>
                <a:lnTo>
                  <a:pt x="15240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156708" y="324864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17202" y="3895053"/>
            <a:ext cx="71120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spc="-5" dirty="0">
                <a:latin typeface="Arial"/>
                <a:cs typeface="Arial"/>
              </a:rPr>
              <a:t>f</a:t>
            </a:r>
            <a:endParaRPr sz="2000">
              <a:latin typeface="Arial"/>
              <a:cs typeface="Arial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(Cascaded conditional)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6687777" y="1397448"/>
            <a:ext cx="2721610" cy="4652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20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3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90</a:t>
            </a:r>
            <a:endParaRPr sz="2000">
              <a:latin typeface="Courier New"/>
              <a:cs typeface="Courier New"/>
            </a:endParaRPr>
          </a:p>
          <a:p>
            <a:pPr marL="128905" indent="457200">
              <a:lnSpc>
                <a:spcPct val="14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disp(’A’)  elseif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80</a:t>
            </a:r>
            <a:endParaRPr sz="2000">
              <a:latin typeface="Courier New"/>
              <a:cs typeface="Courier New"/>
            </a:endParaRPr>
          </a:p>
          <a:p>
            <a:pPr marL="128905" indent="457200">
              <a:lnSpc>
                <a:spcPts val="3370"/>
              </a:lnSpc>
              <a:spcBef>
                <a:spcPts val="26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disp(’B’)  elseif 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70</a:t>
            </a:r>
            <a:endParaRPr sz="2000">
              <a:latin typeface="Courier New"/>
              <a:cs typeface="Courier New"/>
            </a:endParaRPr>
          </a:p>
          <a:p>
            <a:pPr marL="586105">
              <a:lnSpc>
                <a:spcPct val="100000"/>
              </a:lnSpc>
              <a:spcBef>
                <a:spcPts val="69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disp(’C’)</a:t>
            </a:r>
            <a:endParaRPr sz="2000">
              <a:latin typeface="Courier New"/>
              <a:cs typeface="Courier New"/>
            </a:endParaRPr>
          </a:p>
          <a:p>
            <a:pPr marL="586105" indent="-586740">
              <a:lnSpc>
                <a:spcPct val="140000"/>
              </a:lnSpc>
              <a:tabLst>
                <a:tab pos="1196340" algn="l"/>
              </a:tabLst>
            </a:pPr>
            <a:r>
              <a:rPr sz="3000" spc="-337" baseline="9722" dirty="0">
                <a:latin typeface="Arial"/>
                <a:cs typeface="Arial"/>
              </a:rPr>
              <a:t>als</a:t>
            </a:r>
            <a:r>
              <a:rPr sz="2000" spc="-225" dirty="0">
                <a:solidFill>
                  <a:srgbClr val="808080"/>
                </a:solidFill>
                <a:latin typeface="Courier New"/>
                <a:cs typeface="Courier New"/>
              </a:rPr>
              <a:t>elseif</a:t>
            </a:r>
            <a:r>
              <a:rPr sz="3000" spc="-337" baseline="9722" dirty="0">
                <a:latin typeface="Arial"/>
                <a:cs typeface="Arial"/>
              </a:rPr>
              <a:t>e		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score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&gt;</a:t>
            </a:r>
            <a:r>
              <a:rPr sz="2000" spc="-8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60  </a:t>
            </a:r>
            <a:r>
              <a:rPr sz="2000" spc="-90" dirty="0">
                <a:solidFill>
                  <a:srgbClr val="808080"/>
                </a:solidFill>
                <a:latin typeface="Courier New"/>
                <a:cs typeface="Courier New"/>
              </a:rPr>
              <a:t>disp(’D’)</a:t>
            </a:r>
            <a:r>
              <a:rPr sz="3000" spc="-135" baseline="-30555" dirty="0">
                <a:latin typeface="Arial"/>
                <a:cs typeface="Arial"/>
              </a:rPr>
              <a:t>false</a:t>
            </a:r>
            <a:endParaRPr sz="3000" baseline="-30555">
              <a:latin typeface="Arial"/>
              <a:cs typeface="Arial"/>
            </a:endParaRPr>
          </a:p>
          <a:p>
            <a:pPr marL="128905">
              <a:lnSpc>
                <a:spcPct val="100000"/>
              </a:lnSpc>
              <a:spcBef>
                <a:spcPts val="240"/>
              </a:spcBef>
            </a:pPr>
            <a:r>
              <a:rPr sz="3000" spc="-367" baseline="-19444" dirty="0">
                <a:solidFill>
                  <a:srgbClr val="808080"/>
                </a:solidFill>
                <a:latin typeface="Courier New"/>
                <a:cs typeface="Courier New"/>
              </a:rPr>
              <a:t>else</a:t>
            </a:r>
            <a:r>
              <a:rPr sz="1600" b="1" spc="-245" dirty="0">
                <a:latin typeface="Tahoma"/>
                <a:cs typeface="Tahoma"/>
              </a:rPr>
              <a:t>S</a:t>
            </a:r>
            <a:r>
              <a:rPr sz="1600" b="1" spc="-235" dirty="0">
                <a:latin typeface="Tahoma"/>
                <a:cs typeface="Tahoma"/>
              </a:rPr>
              <a:t> </a:t>
            </a:r>
            <a:r>
              <a:rPr sz="1600" spc="-660" dirty="0">
                <a:latin typeface="Symbol"/>
                <a:cs typeface="Symbol"/>
              </a:rPr>
              <a:t>≥≥≥≥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ahoma"/>
                <a:cs typeface="Tahoma"/>
              </a:rPr>
              <a:t>60</a:t>
            </a:r>
            <a:endParaRPr sz="1600">
              <a:latin typeface="Tahoma"/>
              <a:cs typeface="Tahoma"/>
            </a:endParaRPr>
          </a:p>
          <a:p>
            <a:pPr marL="38735" marR="300990" algn="ctr">
              <a:lnSpc>
                <a:spcPts val="4270"/>
              </a:lnSpc>
              <a:spcBef>
                <a:spcPts val="275"/>
              </a:spcBef>
              <a:tabLst>
                <a:tab pos="1498600" algn="l"/>
              </a:tabLst>
            </a:pPr>
            <a:r>
              <a:rPr sz="3000" spc="-15" baseline="20833" dirty="0">
                <a:latin typeface="Arial"/>
                <a:cs typeface="Arial"/>
              </a:rPr>
              <a:t>true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disp(’Fail’)  </a:t>
            </a:r>
            <a:r>
              <a:rPr sz="3000" spc="-457" baseline="25000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r>
              <a:rPr sz="2000" b="1" spc="-305" dirty="0">
                <a:latin typeface="Arial"/>
                <a:cs typeface="Arial"/>
              </a:rPr>
              <a:t>L </a:t>
            </a:r>
            <a:r>
              <a:rPr sz="2000" b="1" spc="-25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'D'	L =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'F'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711695" y="13334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0" y="4664964"/>
                </a:moveTo>
                <a:lnTo>
                  <a:pt x="0" y="0"/>
                </a:lnTo>
                <a:lnTo>
                  <a:pt x="3048000" y="0"/>
                </a:lnTo>
                <a:lnTo>
                  <a:pt x="3048000" y="4664964"/>
                </a:lnTo>
                <a:lnTo>
                  <a:pt x="0" y="4664964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711695" y="13334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3048000" y="4664964"/>
                </a:moveTo>
                <a:lnTo>
                  <a:pt x="3048000" y="0"/>
                </a:lnTo>
                <a:lnTo>
                  <a:pt x="0" y="0"/>
                </a:lnTo>
                <a:lnTo>
                  <a:pt x="0" y="4664964"/>
                </a:lnTo>
                <a:lnTo>
                  <a:pt x="3048000" y="4664964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635495" y="12572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0" y="4664964"/>
                </a:moveTo>
                <a:lnTo>
                  <a:pt x="0" y="0"/>
                </a:lnTo>
                <a:lnTo>
                  <a:pt x="3048000" y="0"/>
                </a:lnTo>
                <a:lnTo>
                  <a:pt x="3048000" y="4664964"/>
                </a:lnTo>
                <a:lnTo>
                  <a:pt x="0" y="4664964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35495" y="1257287"/>
            <a:ext cx="3048000" cy="4665345"/>
          </a:xfrm>
          <a:custGeom>
            <a:avLst/>
            <a:gdLst/>
            <a:ahLst/>
            <a:cxnLst/>
            <a:rect l="l" t="t" r="r" b="b"/>
            <a:pathLst>
              <a:path w="3048000" h="4665345">
                <a:moveTo>
                  <a:pt x="3048000" y="4664964"/>
                </a:moveTo>
                <a:lnTo>
                  <a:pt x="3048000" y="0"/>
                </a:lnTo>
                <a:lnTo>
                  <a:pt x="0" y="0"/>
                </a:lnTo>
                <a:lnTo>
                  <a:pt x="0" y="4664964"/>
                </a:lnTo>
                <a:lnTo>
                  <a:pt x="3048000" y="4664964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727952" y="1144624"/>
            <a:ext cx="2618105" cy="4295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614680" indent="-457200">
              <a:lnSpc>
                <a:spcPct val="140000"/>
              </a:lnSpc>
              <a:spcBef>
                <a:spcPts val="10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7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90  disp(’A’)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80  disp(’B’)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70  disp(’C’)</a:t>
            </a:r>
            <a:endParaRPr sz="2000">
              <a:latin typeface="Courier New"/>
              <a:cs typeface="Courier New"/>
            </a:endParaRPr>
          </a:p>
          <a:p>
            <a:pPr marL="469265" marR="5080" indent="-457200">
              <a:lnSpc>
                <a:spcPct val="14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score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000" spc="-6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60  disp(’D’)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</a:t>
            </a:r>
            <a:endParaRPr sz="200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  <a:spcBef>
                <a:spcPts val="969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disp(’Fail’)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727952" y="5536058"/>
            <a:ext cx="4819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501733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5895" y="2983979"/>
            <a:ext cx="6172200" cy="170243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dirty="0">
                <a:latin typeface="Courier New"/>
                <a:cs typeface="Courier New"/>
              </a:rPr>
              <a:t>for k</a:t>
            </a:r>
            <a:r>
              <a:rPr sz="2800" b="1" dirty="0">
                <a:latin typeface="Courier New"/>
                <a:cs typeface="Courier New"/>
              </a:rPr>
              <a:t>=</a:t>
            </a:r>
            <a:r>
              <a:rPr sz="2800" b="1" spc="20" dirty="0">
                <a:latin typeface="Courier New"/>
                <a:cs typeface="Courier New"/>
              </a:rPr>
              <a:t> </a:t>
            </a:r>
            <a:r>
              <a:rPr sz="2800" b="1" dirty="0">
                <a:latin typeface="Courier New"/>
                <a:cs typeface="Courier New"/>
              </a:rPr>
              <a:t>&lt;</a:t>
            </a:r>
            <a:r>
              <a:rPr sz="2800" dirty="0">
                <a:latin typeface="Courier New"/>
                <a:cs typeface="Courier New"/>
              </a:rPr>
              <a:t>vector&gt;</a:t>
            </a:r>
            <a:endParaRPr sz="2800">
              <a:latin typeface="Courier New"/>
              <a:cs typeface="Courier New"/>
            </a:endParaRPr>
          </a:p>
          <a:p>
            <a:pPr marL="104775" marR="2850515" indent="642620">
              <a:lnSpc>
                <a:spcPct val="140000"/>
              </a:lnSpc>
              <a:spcBef>
                <a:spcPts val="10"/>
              </a:spcBef>
            </a:pPr>
            <a:r>
              <a:rPr sz="2800" b="1" dirty="0">
                <a:latin typeface="Courier New"/>
                <a:cs typeface="Courier New"/>
              </a:rPr>
              <a:t>&lt;statements&gt;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8266" y="5022589"/>
            <a:ext cx="6222365" cy="12211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algn="just">
              <a:lnSpc>
                <a:spcPct val="90200"/>
              </a:lnSpc>
              <a:spcBef>
                <a:spcPts val="425"/>
              </a:spcBef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&lt;statements&gt;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10" dirty="0">
                <a:latin typeface="Times New Roman"/>
                <a:cs typeface="Times New Roman"/>
              </a:rPr>
              <a:t>executed repeatedly.  </a:t>
            </a:r>
            <a:r>
              <a:rPr sz="2800" spc="-5" dirty="0">
                <a:latin typeface="Times New Roman"/>
                <a:cs typeface="Times New Roman"/>
              </a:rPr>
              <a:t>At each iteration, the variable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k </a:t>
            </a:r>
            <a:r>
              <a:rPr sz="2800" spc="-5" dirty="0">
                <a:latin typeface="Times New Roman"/>
                <a:cs typeface="Times New Roman"/>
              </a:rPr>
              <a:t>is assigned  a new value 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&lt;vector&gt;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1581391"/>
            <a:ext cx="7063105" cy="106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29764" algn="l"/>
              </a:tabLst>
            </a:pPr>
            <a:r>
              <a:rPr sz="3600" spc="-5" dirty="0">
                <a:latin typeface="Times New Roman"/>
                <a:cs typeface="Times New Roman"/>
              </a:rPr>
              <a:t>For </a:t>
            </a:r>
            <a:r>
              <a:rPr sz="3600" dirty="0">
                <a:latin typeface="Times New Roman"/>
                <a:cs typeface="Times New Roman"/>
              </a:rPr>
              <a:t>loop:	</a:t>
            </a:r>
            <a:r>
              <a:rPr sz="3200" dirty="0">
                <a:latin typeface="Times New Roman"/>
                <a:cs typeface="Times New Roman"/>
              </a:rPr>
              <a:t>Repeats a code segment a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fixed </a:t>
            </a:r>
            <a:r>
              <a:rPr sz="3200" dirty="0">
                <a:latin typeface="Times New Roman"/>
                <a:cs typeface="Times New Roman"/>
              </a:rPr>
              <a:t> number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times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(for loop)</a:t>
            </a:r>
          </a:p>
        </p:txBody>
      </p:sp>
    </p:spTree>
    <p:extLst>
      <p:ext uri="{BB962C8B-B14F-4D97-AF65-F5344CB8AC3E}">
        <p14:creationId xmlns:p14="http://schemas.microsoft.com/office/powerpoint/2010/main" val="792423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0355" marR="508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Arial"/>
                <a:cs typeface="Arial"/>
              </a:rPr>
              <a:t>Task</a:t>
            </a:r>
            <a:r>
              <a:rPr spc="-5" dirty="0"/>
              <a:t>: Generate the square of the first</a:t>
            </a:r>
            <a:r>
              <a:rPr spc="-40" dirty="0"/>
              <a:t> </a:t>
            </a:r>
            <a:r>
              <a:rPr spc="-5" dirty="0"/>
              <a:t>ten  integers.</a:t>
            </a:r>
          </a:p>
          <a:p>
            <a:pPr marL="300355" marR="480059">
              <a:lnSpc>
                <a:spcPct val="100000"/>
              </a:lnSpc>
              <a:spcBef>
                <a:spcPts val="1695"/>
              </a:spcBef>
            </a:pPr>
            <a:r>
              <a:rPr sz="2800" b="1" spc="-5" dirty="0">
                <a:latin typeface="Arial"/>
                <a:cs typeface="Arial"/>
              </a:rPr>
              <a:t>Solution: </a:t>
            </a:r>
            <a:r>
              <a:rPr sz="2800" spc="-5" dirty="0"/>
              <a:t>Edit and execute the the following  script</a:t>
            </a:r>
            <a:r>
              <a:rPr sz="2800" dirty="0"/>
              <a:t> </a:t>
            </a:r>
            <a:r>
              <a:rPr sz="2800" spc="-5" dirty="0"/>
              <a:t>M-file: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11496" y="4290047"/>
            <a:ext cx="4495800" cy="1553210"/>
          </a:xfrm>
          <a:custGeom>
            <a:avLst/>
            <a:gdLst/>
            <a:ahLst/>
            <a:cxnLst/>
            <a:rect l="l" t="t" r="r" b="b"/>
            <a:pathLst>
              <a:path w="4495800" h="1553210">
                <a:moveTo>
                  <a:pt x="0" y="1552956"/>
                </a:moveTo>
                <a:lnTo>
                  <a:pt x="0" y="0"/>
                </a:lnTo>
                <a:lnTo>
                  <a:pt x="4495800" y="0"/>
                </a:lnTo>
                <a:lnTo>
                  <a:pt x="4495800" y="1552956"/>
                </a:lnTo>
                <a:lnTo>
                  <a:pt x="0" y="1552956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190235" y="4313923"/>
            <a:ext cx="4312285" cy="148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number of repetitions </a:t>
            </a:r>
            <a:r>
              <a:rPr sz="2400" spc="-10" dirty="0">
                <a:latin typeface="Arial"/>
                <a:cs typeface="Arial"/>
              </a:rPr>
              <a:t>is  </a:t>
            </a:r>
            <a:r>
              <a:rPr sz="2400" spc="-5" dirty="0">
                <a:latin typeface="Arial"/>
                <a:cs typeface="Arial"/>
              </a:rPr>
              <a:t>controlled by the index </a:t>
            </a:r>
            <a:r>
              <a:rPr sz="2400" spc="-10" dirty="0">
                <a:latin typeface="Arial"/>
                <a:cs typeface="Arial"/>
              </a:rPr>
              <a:t>variable  </a:t>
            </a:r>
            <a:r>
              <a:rPr sz="2400" b="1" spc="-5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spc="-10" dirty="0">
                <a:latin typeface="Arial"/>
                <a:cs typeface="Arial"/>
              </a:rPr>
              <a:t>which </a:t>
            </a:r>
            <a:r>
              <a:rPr sz="2400" spc="-5" dirty="0">
                <a:latin typeface="Arial"/>
                <a:cs typeface="Arial"/>
              </a:rPr>
              <a:t>takes on the values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1 through </a:t>
            </a:r>
            <a:r>
              <a:rPr sz="2400" b="1" spc="-5" dirty="0">
                <a:latin typeface="Arial"/>
                <a:cs typeface="Arial"/>
              </a:rPr>
              <a:t>m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10 in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intervals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0235" y="5773915"/>
            <a:ext cx="619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096" y="4215371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672465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for m=1:10  x(m)=m^2;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55401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3135" y="1433563"/>
            <a:ext cx="6875145" cy="88455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45"/>
              </a:spcBef>
              <a:tabLst>
                <a:tab pos="1219835" algn="l"/>
                <a:tab pos="1475740" algn="l"/>
              </a:tabLst>
            </a:pPr>
            <a:r>
              <a:rPr sz="2800" b="1" spc="-5" dirty="0">
                <a:latin typeface="Arial"/>
                <a:cs typeface="Arial"/>
              </a:rPr>
              <a:t>Task</a:t>
            </a:r>
            <a:r>
              <a:rPr sz="2800" spc="-5" dirty="0">
                <a:latin typeface="Arial"/>
                <a:cs typeface="Arial"/>
              </a:rPr>
              <a:t>:	Find the value of function F(a, b) for  integers	0 &lt; </a:t>
            </a:r>
            <a:r>
              <a:rPr sz="2800" i="1" spc="-5" dirty="0">
                <a:latin typeface="Arial"/>
                <a:cs typeface="Arial"/>
              </a:rPr>
              <a:t>a </a:t>
            </a:r>
            <a:r>
              <a:rPr sz="2800" spc="-5" dirty="0">
                <a:latin typeface="Symbol"/>
                <a:cs typeface="Symbol"/>
              </a:rPr>
              <a:t>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"/>
                <a:cs typeface="Arial"/>
              </a:rPr>
              <a:t>10, and </a:t>
            </a:r>
            <a:r>
              <a:rPr sz="2800" i="1" spc="-5" dirty="0">
                <a:latin typeface="Arial"/>
                <a:cs typeface="Arial"/>
              </a:rPr>
              <a:t>b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37533" y="2831987"/>
            <a:ext cx="2442210" cy="10744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800" b="1" spc="-5" dirty="0">
                <a:latin typeface="Arial"/>
                <a:cs typeface="Arial"/>
              </a:rPr>
              <a:t>F(a, b) = ab,</a:t>
            </a:r>
            <a:endParaRPr sz="2800">
              <a:latin typeface="Arial"/>
              <a:cs typeface="Arial"/>
            </a:endParaRPr>
          </a:p>
          <a:p>
            <a:pPr marL="1420495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Arial"/>
                <a:cs typeface="Arial"/>
              </a:rPr>
              <a:t>3/2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ab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1080" y="2831987"/>
            <a:ext cx="1784985" cy="1074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9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if a &gt; 5  otherwise.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07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553959" y="4544047"/>
            <a:ext cx="456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a&gt;5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75195" y="4365738"/>
            <a:ext cx="629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204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80145" y="4365738"/>
            <a:ext cx="749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2000" u="heavy" spc="-20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fal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26680" y="3858755"/>
            <a:ext cx="114300" cy="469900"/>
          </a:xfrm>
          <a:custGeom>
            <a:avLst/>
            <a:gdLst/>
            <a:ahLst/>
            <a:cxnLst/>
            <a:rect l="l" t="t" r="r" b="b"/>
            <a:pathLst>
              <a:path w="114300" h="469900">
                <a:moveTo>
                  <a:pt x="0" y="353567"/>
                </a:moveTo>
                <a:lnTo>
                  <a:pt x="56387" y="469391"/>
                </a:lnTo>
                <a:lnTo>
                  <a:pt x="114299" y="355091"/>
                </a:lnTo>
                <a:lnTo>
                  <a:pt x="76276" y="354585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4075"/>
                </a:lnTo>
                <a:lnTo>
                  <a:pt x="0" y="353567"/>
                </a:lnTo>
                <a:close/>
              </a:path>
              <a:path w="114300" h="469900">
                <a:moveTo>
                  <a:pt x="38178" y="354077"/>
                </a:moveTo>
                <a:lnTo>
                  <a:pt x="76276" y="354585"/>
                </a:lnTo>
                <a:lnTo>
                  <a:pt x="77723" y="0"/>
                </a:lnTo>
                <a:lnTo>
                  <a:pt x="39623" y="0"/>
                </a:lnTo>
                <a:lnTo>
                  <a:pt x="38178" y="354077"/>
                </a:lnTo>
                <a:close/>
              </a:path>
              <a:path w="114300" h="469900">
                <a:moveTo>
                  <a:pt x="38099" y="373379"/>
                </a:moveTo>
                <a:lnTo>
                  <a:pt x="76199" y="373379"/>
                </a:lnTo>
                <a:lnTo>
                  <a:pt x="76276" y="354585"/>
                </a:lnTo>
                <a:lnTo>
                  <a:pt x="38178" y="354077"/>
                </a:lnTo>
                <a:lnTo>
                  <a:pt x="38099" y="373379"/>
                </a:lnTo>
                <a:close/>
              </a:path>
              <a:path w="114300" h="469900">
                <a:moveTo>
                  <a:pt x="38099" y="354075"/>
                </a:moveTo>
                <a:lnTo>
                  <a:pt x="38099" y="373379"/>
                </a:lnTo>
                <a:lnTo>
                  <a:pt x="38178" y="35407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01583" y="61340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21495" y="5676887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3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80859" y="6076175"/>
            <a:ext cx="1286510" cy="114300"/>
          </a:xfrm>
          <a:custGeom>
            <a:avLst/>
            <a:gdLst/>
            <a:ahLst/>
            <a:cxnLst/>
            <a:rect l="l" t="t" r="r" b="b"/>
            <a:pathLst>
              <a:path w="1286509" h="114300">
                <a:moveTo>
                  <a:pt x="1171955" y="76200"/>
                </a:moveTo>
                <a:lnTo>
                  <a:pt x="1171955" y="114300"/>
                </a:lnTo>
                <a:lnTo>
                  <a:pt x="1286255" y="57912"/>
                </a:lnTo>
                <a:lnTo>
                  <a:pt x="1191767" y="10038"/>
                </a:lnTo>
                <a:lnTo>
                  <a:pt x="1191767" y="76200"/>
                </a:lnTo>
                <a:lnTo>
                  <a:pt x="1171955" y="76200"/>
                </a:lnTo>
                <a:close/>
              </a:path>
              <a:path w="1286509" h="114300">
                <a:moveTo>
                  <a:pt x="0" y="38100"/>
                </a:moveTo>
                <a:lnTo>
                  <a:pt x="0" y="76200"/>
                </a:lnTo>
                <a:lnTo>
                  <a:pt x="1191767" y="76200"/>
                </a:lnTo>
                <a:lnTo>
                  <a:pt x="1191767" y="38100"/>
                </a:lnTo>
                <a:lnTo>
                  <a:pt x="0" y="38100"/>
                </a:lnTo>
                <a:close/>
              </a:path>
              <a:path w="1286509" h="114300">
                <a:moveTo>
                  <a:pt x="1171955" y="0"/>
                </a:moveTo>
                <a:lnTo>
                  <a:pt x="1171955" y="38100"/>
                </a:lnTo>
                <a:lnTo>
                  <a:pt x="1191767" y="38100"/>
                </a:lnTo>
                <a:lnTo>
                  <a:pt x="1191767" y="10038"/>
                </a:lnTo>
                <a:lnTo>
                  <a:pt x="11719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64095" y="5676887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299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8"/>
                </a:moveTo>
                <a:lnTo>
                  <a:pt x="57912" y="498348"/>
                </a:lnTo>
                <a:lnTo>
                  <a:pt x="114300" y="384048"/>
                </a:lnTo>
                <a:lnTo>
                  <a:pt x="76200" y="384048"/>
                </a:lnTo>
                <a:lnTo>
                  <a:pt x="76200" y="402336"/>
                </a:lnTo>
                <a:lnTo>
                  <a:pt x="38100" y="402336"/>
                </a:lnTo>
                <a:lnTo>
                  <a:pt x="38100" y="384048"/>
                </a:lnTo>
                <a:lnTo>
                  <a:pt x="0" y="384048"/>
                </a:lnTo>
                <a:close/>
              </a:path>
              <a:path w="114300" h="498475">
                <a:moveTo>
                  <a:pt x="38100" y="384048"/>
                </a:moveTo>
                <a:lnTo>
                  <a:pt x="38100" y="402336"/>
                </a:lnTo>
                <a:lnTo>
                  <a:pt x="76200" y="402336"/>
                </a:lnTo>
                <a:lnTo>
                  <a:pt x="76200" y="384048"/>
                </a:lnTo>
                <a:lnTo>
                  <a:pt x="38100" y="384048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8"/>
                </a:lnTo>
                <a:lnTo>
                  <a:pt x="76200" y="384048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873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2335"/>
                </a:lnTo>
                <a:lnTo>
                  <a:pt x="38100" y="402335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2335"/>
                </a:lnTo>
                <a:lnTo>
                  <a:pt x="76200" y="402335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930895" y="5219687"/>
            <a:ext cx="1752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F(a)=3/2*a*b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159495" y="60761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540243" y="33766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57235" y="3873487"/>
            <a:ext cx="563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38234" y="3187690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4943" y="35021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254496" y="5219687"/>
            <a:ext cx="12954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722107" y="2781287"/>
            <a:ext cx="114300" cy="467995"/>
          </a:xfrm>
          <a:custGeom>
            <a:avLst/>
            <a:gdLst/>
            <a:ahLst/>
            <a:cxnLst/>
            <a:rect l="l" t="t" r="r" b="b"/>
            <a:pathLst>
              <a:path w="114300" h="467994">
                <a:moveTo>
                  <a:pt x="0" y="353567"/>
                </a:moveTo>
                <a:lnTo>
                  <a:pt x="56387" y="467867"/>
                </a:lnTo>
                <a:lnTo>
                  <a:pt x="114299" y="353567"/>
                </a:lnTo>
                <a:lnTo>
                  <a:pt x="76280" y="353567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3567"/>
                </a:lnTo>
                <a:lnTo>
                  <a:pt x="0" y="353567"/>
                </a:lnTo>
                <a:close/>
              </a:path>
              <a:path w="114300" h="467994">
                <a:moveTo>
                  <a:pt x="38180" y="353567"/>
                </a:moveTo>
                <a:lnTo>
                  <a:pt x="76280" y="353567"/>
                </a:lnTo>
                <a:lnTo>
                  <a:pt x="77723" y="0"/>
                </a:lnTo>
                <a:lnTo>
                  <a:pt x="39623" y="0"/>
                </a:lnTo>
                <a:lnTo>
                  <a:pt x="38180" y="353567"/>
                </a:lnTo>
                <a:close/>
              </a:path>
              <a:path w="114300" h="467994">
                <a:moveTo>
                  <a:pt x="38099" y="373379"/>
                </a:moveTo>
                <a:lnTo>
                  <a:pt x="76199" y="373379"/>
                </a:lnTo>
                <a:lnTo>
                  <a:pt x="76280" y="353567"/>
                </a:lnTo>
                <a:lnTo>
                  <a:pt x="38180" y="353567"/>
                </a:lnTo>
                <a:lnTo>
                  <a:pt x="38099" y="373379"/>
                </a:lnTo>
                <a:close/>
              </a:path>
              <a:path w="114300" h="467994">
                <a:moveTo>
                  <a:pt x="38099" y="353567"/>
                </a:moveTo>
                <a:lnTo>
                  <a:pt x="38099" y="373379"/>
                </a:lnTo>
                <a:lnTo>
                  <a:pt x="38180" y="3535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97296" y="6457175"/>
            <a:ext cx="2362200" cy="114300"/>
          </a:xfrm>
          <a:custGeom>
            <a:avLst/>
            <a:gdLst/>
            <a:ahLst/>
            <a:cxnLst/>
            <a:rect l="l" t="t" r="r" b="b"/>
            <a:pathLst>
              <a:path w="2362200" h="114300">
                <a:moveTo>
                  <a:pt x="94487" y="38100"/>
                </a:moveTo>
                <a:lnTo>
                  <a:pt x="94487" y="76200"/>
                </a:lnTo>
                <a:lnTo>
                  <a:pt x="2362199" y="76199"/>
                </a:lnTo>
                <a:lnTo>
                  <a:pt x="2362199" y="38099"/>
                </a:lnTo>
                <a:lnTo>
                  <a:pt x="94487" y="38100"/>
                </a:lnTo>
                <a:close/>
              </a:path>
              <a:path w="23622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23622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40908" y="3543287"/>
            <a:ext cx="114300" cy="2971800"/>
          </a:xfrm>
          <a:custGeom>
            <a:avLst/>
            <a:gdLst/>
            <a:ahLst/>
            <a:cxnLst/>
            <a:rect l="l" t="t" r="r" b="b"/>
            <a:pathLst>
              <a:path w="114300" h="2971800">
                <a:moveTo>
                  <a:pt x="76189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189" y="114300"/>
                </a:lnTo>
                <a:close/>
              </a:path>
              <a:path w="114300" h="2971800">
                <a:moveTo>
                  <a:pt x="38089" y="114300"/>
                </a:moveTo>
                <a:lnTo>
                  <a:pt x="76189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89" y="114300"/>
                </a:lnTo>
                <a:close/>
              </a:path>
              <a:path w="114300" h="2971800">
                <a:moveTo>
                  <a:pt x="0" y="114300"/>
                </a:moveTo>
                <a:lnTo>
                  <a:pt x="38089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189" y="37048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2971800">
                <a:moveTo>
                  <a:pt x="36576" y="2971800"/>
                </a:moveTo>
                <a:lnTo>
                  <a:pt x="74676" y="2971800"/>
                </a:lnTo>
                <a:lnTo>
                  <a:pt x="76189" y="114300"/>
                </a:lnTo>
                <a:lnTo>
                  <a:pt x="38089" y="114300"/>
                </a:lnTo>
                <a:lnTo>
                  <a:pt x="36576" y="29718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97296" y="3491471"/>
            <a:ext cx="1428115" cy="114300"/>
          </a:xfrm>
          <a:custGeom>
            <a:avLst/>
            <a:gdLst/>
            <a:ahLst/>
            <a:cxnLst/>
            <a:rect l="l" t="t" r="r" b="b"/>
            <a:pathLst>
              <a:path w="1428115" h="114300">
                <a:moveTo>
                  <a:pt x="1313688" y="114300"/>
                </a:moveTo>
                <a:lnTo>
                  <a:pt x="1427988" y="57912"/>
                </a:lnTo>
                <a:lnTo>
                  <a:pt x="1333500" y="9391"/>
                </a:lnTo>
                <a:lnTo>
                  <a:pt x="1333500" y="76200"/>
                </a:lnTo>
                <a:lnTo>
                  <a:pt x="1314196" y="76155"/>
                </a:lnTo>
                <a:lnTo>
                  <a:pt x="1313688" y="114300"/>
                </a:lnTo>
                <a:close/>
              </a:path>
              <a:path w="1428115" h="114300">
                <a:moveTo>
                  <a:pt x="1314196" y="76155"/>
                </a:moveTo>
                <a:lnTo>
                  <a:pt x="1333500" y="76200"/>
                </a:lnTo>
                <a:lnTo>
                  <a:pt x="1333500" y="38100"/>
                </a:lnTo>
                <a:lnTo>
                  <a:pt x="1314704" y="38057"/>
                </a:lnTo>
                <a:lnTo>
                  <a:pt x="1314196" y="76155"/>
                </a:lnTo>
                <a:close/>
              </a:path>
              <a:path w="1428115" h="114300">
                <a:moveTo>
                  <a:pt x="1314704" y="38057"/>
                </a:moveTo>
                <a:lnTo>
                  <a:pt x="1333500" y="38100"/>
                </a:lnTo>
                <a:lnTo>
                  <a:pt x="1333500" y="9391"/>
                </a:lnTo>
                <a:lnTo>
                  <a:pt x="1315212" y="0"/>
                </a:lnTo>
                <a:lnTo>
                  <a:pt x="1314704" y="38057"/>
                </a:lnTo>
                <a:close/>
              </a:path>
              <a:path w="1428115" h="114300">
                <a:moveTo>
                  <a:pt x="0" y="35051"/>
                </a:moveTo>
                <a:lnTo>
                  <a:pt x="0" y="73151"/>
                </a:lnTo>
                <a:lnTo>
                  <a:pt x="1314196" y="76155"/>
                </a:lnTo>
                <a:lnTo>
                  <a:pt x="1314704" y="38057"/>
                </a:lnTo>
                <a:lnTo>
                  <a:pt x="0" y="3505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40096" y="4381487"/>
            <a:ext cx="990600" cy="434340"/>
          </a:xfrm>
          <a:custGeom>
            <a:avLst/>
            <a:gdLst/>
            <a:ahLst/>
            <a:cxnLst/>
            <a:rect l="l" t="t" r="r" b="b"/>
            <a:pathLst>
              <a:path w="990600" h="434339">
                <a:moveTo>
                  <a:pt x="0" y="434340"/>
                </a:moveTo>
                <a:lnTo>
                  <a:pt x="0" y="0"/>
                </a:lnTo>
                <a:lnTo>
                  <a:pt x="990600" y="0"/>
                </a:lnTo>
                <a:lnTo>
                  <a:pt x="990600" y="434340"/>
                </a:lnTo>
                <a:lnTo>
                  <a:pt x="0" y="4343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40096" y="4381487"/>
            <a:ext cx="990600" cy="434340"/>
          </a:xfrm>
          <a:custGeom>
            <a:avLst/>
            <a:gdLst/>
            <a:ahLst/>
            <a:cxnLst/>
            <a:rect l="l" t="t" r="r" b="b"/>
            <a:pathLst>
              <a:path w="990600" h="434339">
                <a:moveTo>
                  <a:pt x="990600" y="434340"/>
                </a:moveTo>
                <a:lnTo>
                  <a:pt x="990600" y="0"/>
                </a:lnTo>
                <a:lnTo>
                  <a:pt x="0" y="0"/>
                </a:lnTo>
                <a:lnTo>
                  <a:pt x="0" y="434340"/>
                </a:lnTo>
                <a:lnTo>
                  <a:pt x="990600" y="43434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904223" y="33705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7213345" y="1987537"/>
          <a:ext cx="1066800" cy="770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2250"/>
                        </a:lnSpc>
                        <a:spcBef>
                          <a:spcPts val="7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98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b=15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" name="object 38"/>
          <p:cNvSpPr/>
          <p:nvPr/>
        </p:nvSpPr>
        <p:spPr>
          <a:xfrm>
            <a:off x="7092695" y="2933687"/>
            <a:ext cx="1447800" cy="1066800"/>
          </a:xfrm>
          <a:custGeom>
            <a:avLst/>
            <a:gdLst/>
            <a:ahLst/>
            <a:cxnLst/>
            <a:rect l="l" t="t" r="r" b="b"/>
            <a:pathLst>
              <a:path w="1447800" h="1066800">
                <a:moveTo>
                  <a:pt x="1447800" y="1066800"/>
                </a:moveTo>
                <a:lnTo>
                  <a:pt x="1447800" y="0"/>
                </a:lnTo>
                <a:lnTo>
                  <a:pt x="0" y="0"/>
                </a:lnTo>
                <a:lnTo>
                  <a:pt x="0" y="1066800"/>
                </a:lnTo>
                <a:lnTo>
                  <a:pt x="1447800" y="1066800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971296" y="3426447"/>
          <a:ext cx="5486400" cy="3063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1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for</a:t>
                      </a:r>
                      <a:r>
                        <a:rPr sz="24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spc="-5" dirty="0">
                          <a:latin typeface="Courier New"/>
                          <a:cs typeface="Courier New"/>
                        </a:rPr>
                        <a:t>a=1:10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690880">
                        <a:lnSpc>
                          <a:spcPts val="2875"/>
                        </a:lnSpc>
                        <a:spcBef>
                          <a:spcPts val="5"/>
                        </a:spcBef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b=15;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3302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T w="53975">
                      <a:solidFill>
                        <a:srgbClr val="0101FF"/>
                      </a:solidFill>
                      <a:prstDash val="solid"/>
                    </a:lnT>
                    <a:solidFill>
                      <a:srgbClr val="68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690880">
                        <a:lnSpc>
                          <a:spcPts val="277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if</a:t>
                      </a:r>
                      <a:r>
                        <a:rPr sz="24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spc="-10" dirty="0">
                          <a:latin typeface="Courier New"/>
                          <a:cs typeface="Courier New"/>
                        </a:rPr>
                        <a:t>a&gt;5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1056640">
                        <a:lnSpc>
                          <a:spcPts val="253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F(a)=a*b;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solidFill>
                      <a:srgbClr val="68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68FFFF"/>
                    </a:solidFill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166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a=a+1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1082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00200">
                <a:tc gridSpan="2">
                  <a:txBody>
                    <a:bodyPr/>
                    <a:lstStyle/>
                    <a:p>
                      <a:pPr marL="6908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else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690880" marR="99060" indent="365760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Courier New"/>
                          <a:cs typeface="Courier New"/>
                        </a:rPr>
                        <a:t>F(a)=(a*b)*(3/2);  </a:t>
                      </a:r>
                      <a:r>
                        <a:rPr sz="2400" b="1" dirty="0">
                          <a:latin typeface="Courier New"/>
                          <a:cs typeface="Courier New"/>
                        </a:rPr>
                        <a:t>end</a:t>
                      </a:r>
                      <a:endParaRPr sz="2400">
                        <a:latin typeface="Courier New"/>
                        <a:cs typeface="Courier New"/>
                      </a:endParaRPr>
                    </a:p>
                    <a:p>
                      <a:pPr marL="142240">
                        <a:lnSpc>
                          <a:spcPts val="2870"/>
                        </a:lnSpc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end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30480" marB="0">
                    <a:lnL w="53975">
                      <a:solidFill>
                        <a:srgbClr val="0101FF"/>
                      </a:solidFill>
                      <a:prstDash val="solid"/>
                    </a:lnL>
                    <a:lnR w="53975">
                      <a:solidFill>
                        <a:srgbClr val="0101FF"/>
                      </a:solidFill>
                      <a:prstDash val="solid"/>
                    </a:lnR>
                    <a:lnB w="53975">
                      <a:solidFill>
                        <a:srgbClr val="0101FF"/>
                      </a:solidFill>
                      <a:prstDash val="solid"/>
                    </a:lnB>
                    <a:solidFill>
                      <a:srgbClr val="68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FF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object 40"/>
          <p:cNvSpPr/>
          <p:nvPr/>
        </p:nvSpPr>
        <p:spPr>
          <a:xfrm>
            <a:off x="4578096" y="2209787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67428" y="2287511"/>
            <a:ext cx="2525395" cy="841375"/>
          </a:xfrm>
          <a:custGeom>
            <a:avLst/>
            <a:gdLst/>
            <a:ahLst/>
            <a:cxnLst/>
            <a:rect l="l" t="t" r="r" b="b"/>
            <a:pathLst>
              <a:path w="2525395" h="841375">
                <a:moveTo>
                  <a:pt x="2273808" y="841247"/>
                </a:moveTo>
                <a:lnTo>
                  <a:pt x="2525268" y="798575"/>
                </a:lnTo>
                <a:lnTo>
                  <a:pt x="2354580" y="637681"/>
                </a:lnTo>
                <a:lnTo>
                  <a:pt x="2354580" y="707135"/>
                </a:lnTo>
                <a:lnTo>
                  <a:pt x="2331720" y="780287"/>
                </a:lnTo>
                <a:lnTo>
                  <a:pt x="2295446" y="769287"/>
                </a:lnTo>
                <a:lnTo>
                  <a:pt x="2273808" y="841247"/>
                </a:lnTo>
                <a:close/>
              </a:path>
              <a:path w="2525395" h="841375">
                <a:moveTo>
                  <a:pt x="2295446" y="769287"/>
                </a:moveTo>
                <a:lnTo>
                  <a:pt x="2331720" y="780287"/>
                </a:lnTo>
                <a:lnTo>
                  <a:pt x="2354580" y="707135"/>
                </a:lnTo>
                <a:lnTo>
                  <a:pt x="2317513" y="695902"/>
                </a:lnTo>
                <a:lnTo>
                  <a:pt x="2295446" y="769287"/>
                </a:lnTo>
                <a:close/>
              </a:path>
              <a:path w="2525395" h="841375">
                <a:moveTo>
                  <a:pt x="2317513" y="695902"/>
                </a:moveTo>
                <a:lnTo>
                  <a:pt x="2354580" y="707135"/>
                </a:lnTo>
                <a:lnTo>
                  <a:pt x="2354580" y="637681"/>
                </a:lnTo>
                <a:lnTo>
                  <a:pt x="2339340" y="623315"/>
                </a:lnTo>
                <a:lnTo>
                  <a:pt x="2317513" y="695902"/>
                </a:lnTo>
                <a:close/>
              </a:path>
              <a:path w="2525395" h="841375">
                <a:moveTo>
                  <a:pt x="0" y="73151"/>
                </a:moveTo>
                <a:lnTo>
                  <a:pt x="2295446" y="769287"/>
                </a:lnTo>
                <a:lnTo>
                  <a:pt x="2317513" y="695902"/>
                </a:lnTo>
                <a:lnTo>
                  <a:pt x="21336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44567" y="2304275"/>
            <a:ext cx="1100455" cy="1849120"/>
          </a:xfrm>
          <a:custGeom>
            <a:avLst/>
            <a:gdLst/>
            <a:ahLst/>
            <a:cxnLst/>
            <a:rect l="l" t="t" r="r" b="b"/>
            <a:pathLst>
              <a:path w="1100454" h="1849120">
                <a:moveTo>
                  <a:pt x="886968" y="1708403"/>
                </a:moveTo>
                <a:lnTo>
                  <a:pt x="1100328" y="1848611"/>
                </a:lnTo>
                <a:lnTo>
                  <a:pt x="1083564" y="1594103"/>
                </a:lnTo>
                <a:lnTo>
                  <a:pt x="1037844" y="1620685"/>
                </a:lnTo>
                <a:lnTo>
                  <a:pt x="1037844" y="1664207"/>
                </a:lnTo>
                <a:lnTo>
                  <a:pt x="970788" y="1703831"/>
                </a:lnTo>
                <a:lnTo>
                  <a:pt x="951551" y="1670855"/>
                </a:lnTo>
                <a:lnTo>
                  <a:pt x="886968" y="1708403"/>
                </a:lnTo>
                <a:close/>
              </a:path>
              <a:path w="1100454" h="1849120">
                <a:moveTo>
                  <a:pt x="951551" y="1670855"/>
                </a:moveTo>
                <a:lnTo>
                  <a:pt x="970788" y="1703831"/>
                </a:lnTo>
                <a:lnTo>
                  <a:pt x="1037844" y="1664207"/>
                </a:lnTo>
                <a:lnTo>
                  <a:pt x="1018885" y="1631707"/>
                </a:lnTo>
                <a:lnTo>
                  <a:pt x="951551" y="1670855"/>
                </a:lnTo>
                <a:close/>
              </a:path>
              <a:path w="1100454" h="1849120">
                <a:moveTo>
                  <a:pt x="1018885" y="1631707"/>
                </a:moveTo>
                <a:lnTo>
                  <a:pt x="1037844" y="1664207"/>
                </a:lnTo>
                <a:lnTo>
                  <a:pt x="1037844" y="1620685"/>
                </a:lnTo>
                <a:lnTo>
                  <a:pt x="1018885" y="1631707"/>
                </a:lnTo>
                <a:close/>
              </a:path>
              <a:path w="1100454" h="1849120">
                <a:moveTo>
                  <a:pt x="0" y="39624"/>
                </a:moveTo>
                <a:lnTo>
                  <a:pt x="951551" y="1670855"/>
                </a:lnTo>
                <a:lnTo>
                  <a:pt x="1018885" y="1631707"/>
                </a:lnTo>
                <a:lnTo>
                  <a:pt x="67056" y="0"/>
                </a:lnTo>
                <a:lnTo>
                  <a:pt x="0" y="396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816096" y="1943087"/>
            <a:ext cx="762000" cy="518159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2800" b="1" spc="-5" dirty="0">
                <a:latin typeface="Times New Roman"/>
                <a:cs typeface="Times New Roman"/>
              </a:rPr>
              <a:t>For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16237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6696" y="3450323"/>
            <a:ext cx="4267200" cy="2333625"/>
          </a:xfrm>
          <a:custGeom>
            <a:avLst/>
            <a:gdLst/>
            <a:ahLst/>
            <a:cxnLst/>
            <a:rect l="l" t="t" r="r" b="b"/>
            <a:pathLst>
              <a:path w="4267200" h="2333625">
                <a:moveTo>
                  <a:pt x="0" y="2333244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2333244"/>
                </a:lnTo>
                <a:lnTo>
                  <a:pt x="0" y="2333244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6696" y="3451847"/>
            <a:ext cx="4267200" cy="233362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0"/>
              </a:spcBef>
            </a:pPr>
            <a:r>
              <a:rPr sz="2400" b="1" spc="-5" dirty="0">
                <a:latin typeface="Courier New"/>
                <a:cs typeface="Courier New"/>
              </a:rPr>
              <a:t>for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a=1:10</a:t>
            </a:r>
            <a:endParaRPr sz="2400">
              <a:latin typeface="Courier New"/>
              <a:cs typeface="Courier New"/>
            </a:endParaRPr>
          </a:p>
          <a:p>
            <a:pPr marL="665480" marR="1767205">
              <a:lnSpc>
                <a:spcPts val="2980"/>
              </a:lnSpc>
              <a:spcBef>
                <a:spcPts val="20"/>
              </a:spcBef>
            </a:pPr>
            <a:r>
              <a:rPr sz="2400" b="1" spc="-5" dirty="0">
                <a:latin typeface="Courier New"/>
                <a:cs typeface="Courier New"/>
              </a:rPr>
              <a:t>F(a)=15*a;  </a:t>
            </a:r>
            <a:r>
              <a:rPr sz="2400" b="1" dirty="0">
                <a:latin typeface="Courier New"/>
                <a:cs typeface="Courier New"/>
              </a:rPr>
              <a:t>if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0" dirty="0">
                <a:latin typeface="Courier New"/>
                <a:cs typeface="Courier New"/>
              </a:rPr>
              <a:t>a</a:t>
            </a:r>
            <a:r>
              <a:rPr sz="2400" spc="-10" dirty="0">
                <a:latin typeface="Symbol"/>
                <a:cs typeface="Symbol"/>
              </a:rPr>
              <a:t></a:t>
            </a:r>
            <a:r>
              <a:rPr sz="2400" b="1" spc="-10" dirty="0">
                <a:latin typeface="Courier New"/>
                <a:cs typeface="Courier New"/>
              </a:rPr>
              <a:t>5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645"/>
              </a:lnSpc>
            </a:pPr>
            <a:r>
              <a:rPr sz="2400" b="1" spc="-5" dirty="0">
                <a:latin typeface="Courier New"/>
                <a:cs typeface="Courier New"/>
              </a:rPr>
              <a:t>F(a)=F(a)*(3/2);</a:t>
            </a:r>
            <a:endParaRPr sz="2400">
              <a:latin typeface="Courier New"/>
              <a:cs typeface="Courier New"/>
            </a:endParaRPr>
          </a:p>
          <a:p>
            <a:pPr marL="116839" marR="3044825" indent="548640">
              <a:lnSpc>
                <a:spcPts val="2880"/>
              </a:lnSpc>
              <a:spcBef>
                <a:spcPts val="90"/>
              </a:spcBef>
            </a:pPr>
            <a:r>
              <a:rPr sz="2400" b="1" dirty="0">
                <a:latin typeface="Courier New"/>
                <a:cs typeface="Courier New"/>
              </a:rPr>
              <a:t>end  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(for loop)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45095" y="46512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45095" y="46512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8531" y="4853419"/>
            <a:ext cx="448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15" dirty="0">
                <a:latin typeface="Symbol"/>
                <a:cs typeface="Symbol"/>
              </a:rPr>
              <a:t></a:t>
            </a:r>
            <a:r>
              <a:rPr sz="2000" dirty="0">
                <a:latin typeface="Arial"/>
                <a:cs typeface="Arial"/>
              </a:rPr>
              <a:t>5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80145" y="4696438"/>
            <a:ext cx="572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24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90452" y="4696438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025383" y="62864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45295" y="5928347"/>
            <a:ext cx="0" cy="393700"/>
          </a:xfrm>
          <a:custGeom>
            <a:avLst/>
            <a:gdLst/>
            <a:ahLst/>
            <a:cxnLst/>
            <a:rect l="l" t="t" r="r" b="b"/>
            <a:pathLst>
              <a:path h="393700">
                <a:moveTo>
                  <a:pt x="0" y="0"/>
                </a:moveTo>
                <a:lnTo>
                  <a:pt x="0" y="393192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40295" y="6228575"/>
            <a:ext cx="1143000" cy="114300"/>
          </a:xfrm>
          <a:custGeom>
            <a:avLst/>
            <a:gdLst/>
            <a:ahLst/>
            <a:cxnLst/>
            <a:rect l="l" t="t" r="r" b="b"/>
            <a:pathLst>
              <a:path w="1143000" h="114300">
                <a:moveTo>
                  <a:pt x="1028699" y="76200"/>
                </a:moveTo>
                <a:lnTo>
                  <a:pt x="1028699" y="114300"/>
                </a:lnTo>
                <a:lnTo>
                  <a:pt x="1142999" y="57912"/>
                </a:lnTo>
                <a:lnTo>
                  <a:pt x="1046987" y="9265"/>
                </a:lnTo>
                <a:lnTo>
                  <a:pt x="1046987" y="76200"/>
                </a:lnTo>
                <a:lnTo>
                  <a:pt x="1028699" y="76200"/>
                </a:lnTo>
                <a:close/>
              </a:path>
              <a:path w="1143000" h="114300">
                <a:moveTo>
                  <a:pt x="0" y="38100"/>
                </a:moveTo>
                <a:lnTo>
                  <a:pt x="0" y="76200"/>
                </a:lnTo>
                <a:lnTo>
                  <a:pt x="1046987" y="76200"/>
                </a:lnTo>
                <a:lnTo>
                  <a:pt x="1046987" y="38100"/>
                </a:lnTo>
                <a:lnTo>
                  <a:pt x="0" y="38100"/>
                </a:lnTo>
                <a:close/>
              </a:path>
              <a:path w="1143000" h="114300">
                <a:moveTo>
                  <a:pt x="1028699" y="0"/>
                </a:moveTo>
                <a:lnTo>
                  <a:pt x="1028699" y="38100"/>
                </a:lnTo>
                <a:lnTo>
                  <a:pt x="1046987" y="38100"/>
                </a:lnTo>
                <a:lnTo>
                  <a:pt x="1046987" y="9265"/>
                </a:lnTo>
                <a:lnTo>
                  <a:pt x="10286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82383" y="5067287"/>
            <a:ext cx="114300" cy="1254760"/>
          </a:xfrm>
          <a:custGeom>
            <a:avLst/>
            <a:gdLst/>
            <a:ahLst/>
            <a:cxnLst/>
            <a:rect l="l" t="t" r="r" b="b"/>
            <a:pathLst>
              <a:path w="114300" h="1254760">
                <a:moveTo>
                  <a:pt x="0" y="1139952"/>
                </a:moveTo>
                <a:lnTo>
                  <a:pt x="57912" y="1254252"/>
                </a:lnTo>
                <a:lnTo>
                  <a:pt x="114300" y="1139952"/>
                </a:lnTo>
                <a:lnTo>
                  <a:pt x="76200" y="1139952"/>
                </a:lnTo>
                <a:lnTo>
                  <a:pt x="76200" y="1158240"/>
                </a:lnTo>
                <a:lnTo>
                  <a:pt x="38100" y="1158240"/>
                </a:lnTo>
                <a:lnTo>
                  <a:pt x="38100" y="1139952"/>
                </a:lnTo>
                <a:lnTo>
                  <a:pt x="0" y="1139952"/>
                </a:lnTo>
                <a:close/>
              </a:path>
              <a:path w="114300" h="1254760">
                <a:moveTo>
                  <a:pt x="38100" y="1139952"/>
                </a:moveTo>
                <a:lnTo>
                  <a:pt x="38100" y="1158240"/>
                </a:lnTo>
                <a:lnTo>
                  <a:pt x="76200" y="1158240"/>
                </a:lnTo>
                <a:lnTo>
                  <a:pt x="76200" y="1139952"/>
                </a:lnTo>
                <a:lnTo>
                  <a:pt x="38100" y="1139952"/>
                </a:lnTo>
                <a:close/>
              </a:path>
              <a:path w="114300" h="1254760">
                <a:moveTo>
                  <a:pt x="38100" y="0"/>
                </a:moveTo>
                <a:lnTo>
                  <a:pt x="38100" y="1139952"/>
                </a:lnTo>
                <a:lnTo>
                  <a:pt x="76200" y="1139952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87383" y="4991087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3859"/>
                </a:lnTo>
                <a:lnTo>
                  <a:pt x="38100" y="403859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3859"/>
                </a:lnTo>
                <a:lnTo>
                  <a:pt x="76200" y="403859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321295" y="2171687"/>
            <a:ext cx="838200" cy="375285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75"/>
              </a:spcBef>
            </a:pPr>
            <a:r>
              <a:rPr sz="2000" spc="-5" dirty="0">
                <a:latin typeface="Arial"/>
                <a:cs typeface="Arial"/>
              </a:rPr>
              <a:t>a=1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78495" y="5524487"/>
            <a:ext cx="1600200" cy="405765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65"/>
              </a:spcBef>
            </a:pPr>
            <a:r>
              <a:rPr sz="1800" spc="-5" dirty="0">
                <a:latin typeface="Arial"/>
                <a:cs typeface="Arial"/>
              </a:rPr>
              <a:t>F(a)=3/2*F(a)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083295" y="62285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933435" y="3492487"/>
            <a:ext cx="563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38235" y="2959089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314943" y="32735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25156" y="2552687"/>
            <a:ext cx="114300" cy="379730"/>
          </a:xfrm>
          <a:custGeom>
            <a:avLst/>
            <a:gdLst/>
            <a:ahLst/>
            <a:cxnLst/>
            <a:rect l="l" t="t" r="r" b="b"/>
            <a:pathLst>
              <a:path w="114300" h="379730">
                <a:moveTo>
                  <a:pt x="0" y="265175"/>
                </a:moveTo>
                <a:lnTo>
                  <a:pt x="57911" y="379475"/>
                </a:lnTo>
                <a:lnTo>
                  <a:pt x="114299" y="265175"/>
                </a:lnTo>
                <a:lnTo>
                  <a:pt x="76199" y="265175"/>
                </a:lnTo>
                <a:lnTo>
                  <a:pt x="76199" y="283463"/>
                </a:lnTo>
                <a:lnTo>
                  <a:pt x="38099" y="284988"/>
                </a:lnTo>
                <a:lnTo>
                  <a:pt x="37994" y="265175"/>
                </a:lnTo>
                <a:lnTo>
                  <a:pt x="0" y="265175"/>
                </a:lnTo>
                <a:close/>
              </a:path>
              <a:path w="114300" h="379730">
                <a:moveTo>
                  <a:pt x="37994" y="265175"/>
                </a:moveTo>
                <a:lnTo>
                  <a:pt x="38099" y="284988"/>
                </a:lnTo>
                <a:lnTo>
                  <a:pt x="76199" y="283463"/>
                </a:lnTo>
                <a:lnTo>
                  <a:pt x="76101" y="265175"/>
                </a:lnTo>
                <a:lnTo>
                  <a:pt x="37994" y="265175"/>
                </a:lnTo>
                <a:close/>
              </a:path>
              <a:path w="114300" h="379730">
                <a:moveTo>
                  <a:pt x="76101" y="265175"/>
                </a:moveTo>
                <a:lnTo>
                  <a:pt x="76199" y="283463"/>
                </a:lnTo>
                <a:lnTo>
                  <a:pt x="76199" y="265175"/>
                </a:lnTo>
                <a:close/>
              </a:path>
              <a:path w="114300" h="379730">
                <a:moveTo>
                  <a:pt x="36575" y="0"/>
                </a:moveTo>
                <a:lnTo>
                  <a:pt x="37994" y="265175"/>
                </a:lnTo>
                <a:lnTo>
                  <a:pt x="76101" y="265175"/>
                </a:lnTo>
                <a:lnTo>
                  <a:pt x="74675" y="0"/>
                </a:lnTo>
                <a:lnTo>
                  <a:pt x="3657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30696" y="6609575"/>
            <a:ext cx="1752600" cy="114300"/>
          </a:xfrm>
          <a:custGeom>
            <a:avLst/>
            <a:gdLst/>
            <a:ahLst/>
            <a:cxnLst/>
            <a:rect l="l" t="t" r="r" b="b"/>
            <a:pathLst>
              <a:path w="1752600" h="114300">
                <a:moveTo>
                  <a:pt x="94487" y="38100"/>
                </a:moveTo>
                <a:lnTo>
                  <a:pt x="94487" y="76200"/>
                </a:lnTo>
                <a:lnTo>
                  <a:pt x="1752600" y="76200"/>
                </a:lnTo>
                <a:lnTo>
                  <a:pt x="1752600" y="38100"/>
                </a:lnTo>
                <a:lnTo>
                  <a:pt x="94487" y="38100"/>
                </a:lnTo>
                <a:close/>
              </a:path>
              <a:path w="17526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17526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72784" y="4457687"/>
            <a:ext cx="114300" cy="2209800"/>
          </a:xfrm>
          <a:custGeom>
            <a:avLst/>
            <a:gdLst/>
            <a:ahLst/>
            <a:cxnLst/>
            <a:rect l="l" t="t" r="r" b="b"/>
            <a:pathLst>
              <a:path w="114300" h="2209800">
                <a:moveTo>
                  <a:pt x="0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38100" y="94487"/>
                </a:lnTo>
                <a:lnTo>
                  <a:pt x="38100" y="39102"/>
                </a:lnTo>
                <a:lnTo>
                  <a:pt x="0" y="114300"/>
                </a:lnTo>
                <a:close/>
              </a:path>
              <a:path w="114300" h="2209800">
                <a:moveTo>
                  <a:pt x="38100" y="114300"/>
                </a:moveTo>
                <a:lnTo>
                  <a:pt x="38100" y="2209800"/>
                </a:lnTo>
                <a:lnTo>
                  <a:pt x="76200" y="2209800"/>
                </a:lnTo>
                <a:lnTo>
                  <a:pt x="76200" y="114300"/>
                </a:lnTo>
                <a:lnTo>
                  <a:pt x="38100" y="114300"/>
                </a:lnTo>
                <a:close/>
              </a:path>
              <a:path w="114300" h="2209800">
                <a:moveTo>
                  <a:pt x="38100" y="39102"/>
                </a:move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38100" y="3910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30696" y="3262871"/>
            <a:ext cx="894715" cy="114300"/>
          </a:xfrm>
          <a:custGeom>
            <a:avLst/>
            <a:gdLst/>
            <a:ahLst/>
            <a:cxnLst/>
            <a:rect l="l" t="t" r="r" b="b"/>
            <a:pathLst>
              <a:path w="894715" h="114300">
                <a:moveTo>
                  <a:pt x="780288" y="114300"/>
                </a:moveTo>
                <a:lnTo>
                  <a:pt x="894588" y="57912"/>
                </a:lnTo>
                <a:lnTo>
                  <a:pt x="800100" y="9391"/>
                </a:lnTo>
                <a:lnTo>
                  <a:pt x="800100" y="76200"/>
                </a:lnTo>
                <a:lnTo>
                  <a:pt x="780797" y="76052"/>
                </a:lnTo>
                <a:lnTo>
                  <a:pt x="780288" y="114300"/>
                </a:lnTo>
                <a:close/>
              </a:path>
              <a:path w="894715" h="114300">
                <a:moveTo>
                  <a:pt x="780797" y="76052"/>
                </a:moveTo>
                <a:lnTo>
                  <a:pt x="800100" y="76200"/>
                </a:lnTo>
                <a:lnTo>
                  <a:pt x="800100" y="38100"/>
                </a:lnTo>
                <a:lnTo>
                  <a:pt x="781305" y="37956"/>
                </a:lnTo>
                <a:lnTo>
                  <a:pt x="780797" y="76052"/>
                </a:lnTo>
                <a:close/>
              </a:path>
              <a:path w="894715" h="114300">
                <a:moveTo>
                  <a:pt x="781305" y="37956"/>
                </a:moveTo>
                <a:lnTo>
                  <a:pt x="800100" y="38100"/>
                </a:lnTo>
                <a:lnTo>
                  <a:pt x="800100" y="9391"/>
                </a:lnTo>
                <a:lnTo>
                  <a:pt x="781812" y="0"/>
                </a:lnTo>
                <a:lnTo>
                  <a:pt x="781305" y="37956"/>
                </a:lnTo>
                <a:close/>
              </a:path>
              <a:path w="894715" h="114300">
                <a:moveTo>
                  <a:pt x="0" y="32004"/>
                </a:moveTo>
                <a:lnTo>
                  <a:pt x="0" y="70104"/>
                </a:lnTo>
                <a:lnTo>
                  <a:pt x="780797" y="76052"/>
                </a:lnTo>
                <a:lnTo>
                  <a:pt x="781305" y="37956"/>
                </a:lnTo>
                <a:lnTo>
                  <a:pt x="0" y="3200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92895" y="31622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692895" y="31622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904223" y="31419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720583" y="36194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700"/>
                </a:moveTo>
                <a:lnTo>
                  <a:pt x="57911" y="381000"/>
                </a:lnTo>
                <a:lnTo>
                  <a:pt x="114299" y="266700"/>
                </a:lnTo>
                <a:lnTo>
                  <a:pt x="76199" y="266700"/>
                </a:lnTo>
                <a:lnTo>
                  <a:pt x="76199" y="284988"/>
                </a:lnTo>
                <a:lnTo>
                  <a:pt x="38099" y="284988"/>
                </a:lnTo>
                <a:lnTo>
                  <a:pt x="38099" y="266700"/>
                </a:lnTo>
                <a:lnTo>
                  <a:pt x="0" y="266700"/>
                </a:lnTo>
                <a:close/>
              </a:path>
              <a:path w="114300" h="381000">
                <a:moveTo>
                  <a:pt x="38099" y="266700"/>
                </a:moveTo>
                <a:lnTo>
                  <a:pt x="38099" y="284988"/>
                </a:lnTo>
                <a:lnTo>
                  <a:pt x="76199" y="284988"/>
                </a:lnTo>
                <a:lnTo>
                  <a:pt x="76199" y="266700"/>
                </a:lnTo>
                <a:lnTo>
                  <a:pt x="38099" y="266700"/>
                </a:lnTo>
                <a:close/>
              </a:path>
              <a:path w="114300" h="381000">
                <a:moveTo>
                  <a:pt x="38099" y="0"/>
                </a:moveTo>
                <a:lnTo>
                  <a:pt x="38099" y="266700"/>
                </a:lnTo>
                <a:lnTo>
                  <a:pt x="76199" y="266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245095" y="29504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45095" y="29504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540243" y="31480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720583" y="43052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700"/>
                </a:moveTo>
                <a:lnTo>
                  <a:pt x="57912" y="381000"/>
                </a:lnTo>
                <a:lnTo>
                  <a:pt x="114299" y="266700"/>
                </a:lnTo>
                <a:lnTo>
                  <a:pt x="76199" y="266700"/>
                </a:lnTo>
                <a:lnTo>
                  <a:pt x="76199" y="284988"/>
                </a:lnTo>
                <a:lnTo>
                  <a:pt x="38099" y="284988"/>
                </a:lnTo>
                <a:lnTo>
                  <a:pt x="38099" y="266700"/>
                </a:lnTo>
                <a:lnTo>
                  <a:pt x="0" y="266700"/>
                </a:lnTo>
                <a:close/>
              </a:path>
              <a:path w="114300" h="381000">
                <a:moveTo>
                  <a:pt x="38099" y="266700"/>
                </a:moveTo>
                <a:lnTo>
                  <a:pt x="38099" y="284988"/>
                </a:lnTo>
                <a:lnTo>
                  <a:pt x="76199" y="284988"/>
                </a:lnTo>
                <a:lnTo>
                  <a:pt x="76199" y="266700"/>
                </a:lnTo>
                <a:lnTo>
                  <a:pt x="38099" y="266700"/>
                </a:lnTo>
                <a:close/>
              </a:path>
              <a:path w="114300" h="381000">
                <a:moveTo>
                  <a:pt x="38099" y="0"/>
                </a:moveTo>
                <a:lnTo>
                  <a:pt x="38099" y="266700"/>
                </a:lnTo>
                <a:lnTo>
                  <a:pt x="76199" y="266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168895" y="4000487"/>
            <a:ext cx="1295400" cy="434340"/>
          </a:xfrm>
          <a:custGeom>
            <a:avLst/>
            <a:gdLst/>
            <a:ahLst/>
            <a:cxnLst/>
            <a:rect l="l" t="t" r="r" b="b"/>
            <a:pathLst>
              <a:path w="1295400" h="434339">
                <a:moveTo>
                  <a:pt x="0" y="434339"/>
                </a:moveTo>
                <a:lnTo>
                  <a:pt x="0" y="0"/>
                </a:lnTo>
                <a:lnTo>
                  <a:pt x="1295400" y="0"/>
                </a:lnTo>
                <a:lnTo>
                  <a:pt x="1295400" y="434339"/>
                </a:lnTo>
                <a:lnTo>
                  <a:pt x="0" y="434339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68895" y="4000487"/>
            <a:ext cx="1295400" cy="434340"/>
          </a:xfrm>
          <a:custGeom>
            <a:avLst/>
            <a:gdLst/>
            <a:ahLst/>
            <a:cxnLst/>
            <a:rect l="l" t="t" r="r" b="b"/>
            <a:pathLst>
              <a:path w="1295400" h="434339">
                <a:moveTo>
                  <a:pt x="1295400" y="434339"/>
                </a:moveTo>
                <a:lnTo>
                  <a:pt x="1295400" y="0"/>
                </a:lnTo>
                <a:lnTo>
                  <a:pt x="0" y="0"/>
                </a:lnTo>
                <a:lnTo>
                  <a:pt x="0" y="434339"/>
                </a:lnTo>
                <a:lnTo>
                  <a:pt x="1295400" y="434339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7267447" y="4045699"/>
            <a:ext cx="1021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274308" y="3314687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76154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76154" y="114300"/>
                </a:lnTo>
                <a:close/>
              </a:path>
              <a:path w="114300" h="762000">
                <a:moveTo>
                  <a:pt x="38054" y="114300"/>
                </a:moveTo>
                <a:lnTo>
                  <a:pt x="76154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54" y="114300"/>
                </a:lnTo>
                <a:close/>
              </a:path>
              <a:path w="114300" h="762000">
                <a:moveTo>
                  <a:pt x="0" y="114300"/>
                </a:moveTo>
                <a:lnTo>
                  <a:pt x="38054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762000">
                <a:moveTo>
                  <a:pt x="36575" y="762000"/>
                </a:moveTo>
                <a:lnTo>
                  <a:pt x="74675" y="762000"/>
                </a:lnTo>
                <a:lnTo>
                  <a:pt x="76154" y="114300"/>
                </a:lnTo>
                <a:lnTo>
                  <a:pt x="38054" y="114300"/>
                </a:lnTo>
                <a:lnTo>
                  <a:pt x="36575" y="7620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873496" y="4000487"/>
            <a:ext cx="990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a=a+1</a:t>
            </a:r>
            <a:endParaRPr sz="20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245095" y="2095487"/>
            <a:ext cx="1066800" cy="521334"/>
          </a:xfrm>
          <a:custGeom>
            <a:avLst/>
            <a:gdLst/>
            <a:ahLst/>
            <a:cxnLst/>
            <a:rect l="l" t="t" r="r" b="b"/>
            <a:pathLst>
              <a:path w="1066800" h="521335">
                <a:moveTo>
                  <a:pt x="1066800" y="521208"/>
                </a:moveTo>
                <a:lnTo>
                  <a:pt x="1066800" y="0"/>
                </a:lnTo>
                <a:lnTo>
                  <a:pt x="0" y="0"/>
                </a:lnTo>
                <a:lnTo>
                  <a:pt x="0" y="521208"/>
                </a:lnTo>
                <a:lnTo>
                  <a:pt x="1066800" y="521208"/>
                </a:lnTo>
                <a:close/>
              </a:path>
            </a:pathLst>
          </a:custGeom>
          <a:ln w="63499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92695" y="2909303"/>
            <a:ext cx="1447800" cy="862965"/>
          </a:xfrm>
          <a:custGeom>
            <a:avLst/>
            <a:gdLst/>
            <a:ahLst/>
            <a:cxnLst/>
            <a:rect l="l" t="t" r="r" b="b"/>
            <a:pathLst>
              <a:path w="1447800" h="862964">
                <a:moveTo>
                  <a:pt x="1447800" y="862584"/>
                </a:moveTo>
                <a:lnTo>
                  <a:pt x="1447800" y="0"/>
                </a:lnTo>
                <a:lnTo>
                  <a:pt x="0" y="0"/>
                </a:lnTo>
                <a:lnTo>
                  <a:pt x="0" y="862584"/>
                </a:lnTo>
                <a:lnTo>
                  <a:pt x="1447800" y="862584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644896" y="3840467"/>
            <a:ext cx="1295400" cy="769620"/>
          </a:xfrm>
          <a:custGeom>
            <a:avLst/>
            <a:gdLst/>
            <a:ahLst/>
            <a:cxnLst/>
            <a:rect l="l" t="t" r="r" b="b"/>
            <a:pathLst>
              <a:path w="1295400" h="769620">
                <a:moveTo>
                  <a:pt x="1295400" y="769619"/>
                </a:moveTo>
                <a:lnTo>
                  <a:pt x="1295400" y="0"/>
                </a:lnTo>
                <a:lnTo>
                  <a:pt x="0" y="0"/>
                </a:lnTo>
                <a:lnTo>
                  <a:pt x="0" y="769620"/>
                </a:lnTo>
                <a:lnTo>
                  <a:pt x="1295400" y="769619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78096" y="2296655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67428" y="2374379"/>
            <a:ext cx="2525395" cy="763905"/>
          </a:xfrm>
          <a:custGeom>
            <a:avLst/>
            <a:gdLst/>
            <a:ahLst/>
            <a:cxnLst/>
            <a:rect l="l" t="t" r="r" b="b"/>
            <a:pathLst>
              <a:path w="2525395" h="763905">
                <a:moveTo>
                  <a:pt x="2275332" y="763523"/>
                </a:moveTo>
                <a:lnTo>
                  <a:pt x="2525268" y="711707"/>
                </a:lnTo>
                <a:lnTo>
                  <a:pt x="2351532" y="557430"/>
                </a:lnTo>
                <a:lnTo>
                  <a:pt x="2351532" y="624839"/>
                </a:lnTo>
                <a:lnTo>
                  <a:pt x="2331720" y="699515"/>
                </a:lnTo>
                <a:lnTo>
                  <a:pt x="2295187" y="689702"/>
                </a:lnTo>
                <a:lnTo>
                  <a:pt x="2275332" y="763523"/>
                </a:lnTo>
                <a:close/>
              </a:path>
              <a:path w="2525395" h="763905">
                <a:moveTo>
                  <a:pt x="2295187" y="689702"/>
                </a:moveTo>
                <a:lnTo>
                  <a:pt x="2331720" y="699515"/>
                </a:lnTo>
                <a:lnTo>
                  <a:pt x="2351532" y="624839"/>
                </a:lnTo>
                <a:lnTo>
                  <a:pt x="2315248" y="615116"/>
                </a:lnTo>
                <a:lnTo>
                  <a:pt x="2295187" y="689702"/>
                </a:lnTo>
                <a:close/>
              </a:path>
              <a:path w="2525395" h="763905">
                <a:moveTo>
                  <a:pt x="2315248" y="615116"/>
                </a:moveTo>
                <a:lnTo>
                  <a:pt x="2351532" y="624839"/>
                </a:lnTo>
                <a:lnTo>
                  <a:pt x="2351532" y="557430"/>
                </a:lnTo>
                <a:lnTo>
                  <a:pt x="2334768" y="542543"/>
                </a:lnTo>
                <a:lnTo>
                  <a:pt x="2315248" y="615116"/>
                </a:lnTo>
                <a:close/>
              </a:path>
              <a:path w="2525395" h="763905">
                <a:moveTo>
                  <a:pt x="0" y="73151"/>
                </a:moveTo>
                <a:lnTo>
                  <a:pt x="2295187" y="689702"/>
                </a:lnTo>
                <a:lnTo>
                  <a:pt x="2315248" y="615116"/>
                </a:lnTo>
                <a:lnTo>
                  <a:pt x="19812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47615" y="2388095"/>
            <a:ext cx="1097280" cy="1460500"/>
          </a:xfrm>
          <a:custGeom>
            <a:avLst/>
            <a:gdLst/>
            <a:ahLst/>
            <a:cxnLst/>
            <a:rect l="l" t="t" r="r" b="b"/>
            <a:pathLst>
              <a:path w="1097279" h="1460500">
                <a:moveTo>
                  <a:pt x="868680" y="1344167"/>
                </a:moveTo>
                <a:lnTo>
                  <a:pt x="1097280" y="1459991"/>
                </a:lnTo>
                <a:lnTo>
                  <a:pt x="1053084" y="1208531"/>
                </a:lnTo>
                <a:lnTo>
                  <a:pt x="1014984" y="1236555"/>
                </a:lnTo>
                <a:lnTo>
                  <a:pt x="1014984" y="1284731"/>
                </a:lnTo>
                <a:lnTo>
                  <a:pt x="952500" y="1330451"/>
                </a:lnTo>
                <a:lnTo>
                  <a:pt x="929501" y="1299431"/>
                </a:lnTo>
                <a:lnTo>
                  <a:pt x="868680" y="1344167"/>
                </a:lnTo>
                <a:close/>
              </a:path>
              <a:path w="1097279" h="1460500">
                <a:moveTo>
                  <a:pt x="929501" y="1299431"/>
                </a:moveTo>
                <a:lnTo>
                  <a:pt x="952500" y="1330451"/>
                </a:lnTo>
                <a:lnTo>
                  <a:pt x="1014984" y="1284731"/>
                </a:lnTo>
                <a:lnTo>
                  <a:pt x="991846" y="1253574"/>
                </a:lnTo>
                <a:lnTo>
                  <a:pt x="929501" y="1299431"/>
                </a:lnTo>
                <a:close/>
              </a:path>
              <a:path w="1097279" h="1460500">
                <a:moveTo>
                  <a:pt x="991846" y="1253574"/>
                </a:moveTo>
                <a:lnTo>
                  <a:pt x="1014984" y="1284731"/>
                </a:lnTo>
                <a:lnTo>
                  <a:pt x="1014984" y="1236555"/>
                </a:lnTo>
                <a:lnTo>
                  <a:pt x="991846" y="1253574"/>
                </a:lnTo>
                <a:close/>
              </a:path>
              <a:path w="1097279" h="1460500">
                <a:moveTo>
                  <a:pt x="0" y="45720"/>
                </a:moveTo>
                <a:lnTo>
                  <a:pt x="929501" y="1299431"/>
                </a:lnTo>
                <a:lnTo>
                  <a:pt x="991846" y="1253574"/>
                </a:lnTo>
                <a:lnTo>
                  <a:pt x="6096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816096" y="1866887"/>
            <a:ext cx="762000" cy="518159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2800" b="1" spc="-5" dirty="0">
                <a:latin typeface="Times New Roman"/>
                <a:cs typeface="Times New Roman"/>
              </a:rPr>
              <a:t>For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43389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5895" y="2983979"/>
            <a:ext cx="6172200" cy="1702435"/>
          </a:xfrm>
          <a:prstGeom prst="rect">
            <a:avLst/>
          </a:prstGeom>
          <a:ln w="28575">
            <a:solidFill>
              <a:srgbClr val="02CA97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80"/>
              </a:spcBef>
            </a:pPr>
            <a:r>
              <a:rPr sz="2800" dirty="0">
                <a:latin typeface="Courier New"/>
                <a:cs typeface="Courier New"/>
              </a:rPr>
              <a:t>while</a:t>
            </a:r>
            <a:r>
              <a:rPr sz="2800" spc="20" dirty="0">
                <a:latin typeface="Courier New"/>
                <a:cs typeface="Courier New"/>
              </a:rPr>
              <a:t> </a:t>
            </a:r>
            <a:r>
              <a:rPr sz="2800" dirty="0">
                <a:latin typeface="Courier New"/>
                <a:cs typeface="Courier New"/>
              </a:rPr>
              <a:t>&lt;condition&gt;</a:t>
            </a:r>
            <a:endParaRPr sz="2800">
              <a:latin typeface="Courier New"/>
              <a:cs typeface="Courier New"/>
            </a:endParaRPr>
          </a:p>
          <a:p>
            <a:pPr marL="104775" marR="2850515" indent="642620">
              <a:lnSpc>
                <a:spcPct val="140000"/>
              </a:lnSpc>
              <a:spcBef>
                <a:spcPts val="10"/>
              </a:spcBef>
            </a:pPr>
            <a:r>
              <a:rPr sz="2800" b="1" dirty="0">
                <a:latin typeface="Courier New"/>
                <a:cs typeface="Courier New"/>
              </a:rPr>
              <a:t>&lt;statements&gt;  </a:t>
            </a:r>
            <a:r>
              <a:rPr sz="2800" b="1" spc="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20" y="1581391"/>
            <a:ext cx="6812915" cy="10052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70"/>
              </a:spcBef>
              <a:tabLst>
                <a:tab pos="2412365" algn="l"/>
              </a:tabLst>
            </a:pPr>
            <a:r>
              <a:rPr sz="3600" spc="-5" dirty="0">
                <a:latin typeface="Times New Roman"/>
                <a:cs typeface="Times New Roman"/>
              </a:rPr>
              <a:t>While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loop:	</a:t>
            </a:r>
            <a:r>
              <a:rPr sz="2800" spc="-10" dirty="0">
                <a:latin typeface="Times New Roman"/>
                <a:cs typeface="Times New Roman"/>
              </a:rPr>
              <a:t>Repeats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code </a:t>
            </a:r>
            <a:r>
              <a:rPr sz="2800" spc="-5" dirty="0">
                <a:latin typeface="Times New Roman"/>
                <a:cs typeface="Times New Roman"/>
              </a:rPr>
              <a:t>segment </a:t>
            </a:r>
            <a:r>
              <a:rPr sz="2800" spc="-10" dirty="0">
                <a:latin typeface="Times New Roman"/>
                <a:cs typeface="Times New Roman"/>
              </a:rPr>
              <a:t>until </a:t>
            </a:r>
            <a:r>
              <a:rPr sz="2800" spc="-5" dirty="0">
                <a:latin typeface="Times New Roman"/>
                <a:cs typeface="Times New Roman"/>
              </a:rPr>
              <a:t>a  condition fails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be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satisfied.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51202"/>
            <a:ext cx="8001000" cy="51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28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Statement types (while loop)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74011" y="5106403"/>
            <a:ext cx="6626859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  <a:tabLst>
                <a:tab pos="2644140" algn="l"/>
              </a:tabLst>
            </a:pP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&lt;statements&gt;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10" dirty="0">
                <a:latin typeface="Times New Roman"/>
                <a:cs typeface="Times New Roman"/>
              </a:rPr>
              <a:t>executed repeatedly.  </a:t>
            </a:r>
            <a:r>
              <a:rPr sz="2800" spc="-5" dirty="0">
                <a:latin typeface="Times New Roman"/>
                <a:cs typeface="Times New Roman"/>
              </a:rPr>
              <a:t>At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each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iteration,	</a:t>
            </a:r>
            <a:r>
              <a:rPr sz="28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&lt;condition&gt; </a:t>
            </a:r>
            <a:r>
              <a:rPr sz="2800" spc="-5" dirty="0">
                <a:latin typeface="Times New Roman"/>
                <a:cs typeface="Times New Roman"/>
              </a:rPr>
              <a:t>is reevaluated.  The loop ends when the condition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fails.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5699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6865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213485"/>
            <a:ext cx="8098155" cy="46983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01625" indent="-288925">
              <a:lnSpc>
                <a:spcPct val="100000"/>
              </a:lnSpc>
              <a:spcBef>
                <a:spcPts val="8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Useful in program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development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Not a complete description of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program</a:t>
            </a:r>
          </a:p>
          <a:p>
            <a:pPr marL="301625" indent="-288925">
              <a:lnSpc>
                <a:spcPct val="100000"/>
              </a:lnSpc>
              <a:spcBef>
                <a:spcPts val="770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Not only tool to </a:t>
            </a:r>
            <a:r>
              <a:rPr sz="3200" spc="-5" dirty="0">
                <a:latin typeface="Times New Roman"/>
                <a:cs typeface="Times New Roman"/>
              </a:rPr>
              <a:t>use: </a:t>
            </a:r>
            <a:r>
              <a:rPr sz="3200" dirty="0">
                <a:latin typeface="Times New Roman"/>
                <a:cs typeface="Times New Roman"/>
              </a:rPr>
              <a:t>there are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others.</a:t>
            </a: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dirty="0">
                <a:latin typeface="Times New Roman"/>
                <a:cs typeface="Times New Roman"/>
              </a:rPr>
              <a:t>Prepared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before </a:t>
            </a:r>
            <a:r>
              <a:rPr sz="3200" spc="-5" dirty="0">
                <a:latin typeface="Times New Roman"/>
                <a:cs typeface="Times New Roman"/>
              </a:rPr>
              <a:t>writing the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program.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Algorithm/program might differ from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flowchart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70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Only </a:t>
            </a:r>
            <a:r>
              <a:rPr sz="3200" dirty="0">
                <a:latin typeface="Times New Roman"/>
                <a:cs typeface="Times New Roman"/>
              </a:rPr>
              <a:t>executable statements are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shown</a:t>
            </a: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Specific </a:t>
            </a:r>
            <a:r>
              <a:rPr sz="3200" dirty="0">
                <a:latin typeface="Times New Roman"/>
                <a:cs typeface="Times New Roman"/>
              </a:rPr>
              <a:t>equations and </a:t>
            </a:r>
            <a:r>
              <a:rPr sz="3200" spc="-5" dirty="0">
                <a:latin typeface="Times New Roman"/>
                <a:cs typeface="Times New Roman"/>
              </a:rPr>
              <a:t>tests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5" dirty="0">
                <a:latin typeface="Times New Roman"/>
                <a:cs typeface="Times New Roman"/>
              </a:rPr>
              <a:t> included</a:t>
            </a:r>
            <a:endParaRPr sz="3200" dirty="0">
              <a:latin typeface="Times New Roman"/>
              <a:cs typeface="Times New Roman"/>
            </a:endParaRPr>
          </a:p>
          <a:p>
            <a:pPr marL="301625" indent="-288925">
              <a:lnSpc>
                <a:spcPct val="100000"/>
              </a:lnSpc>
              <a:spcBef>
                <a:spcPts val="755"/>
              </a:spcBef>
              <a:buChar char="•"/>
              <a:tabLst>
                <a:tab pos="302260" algn="l"/>
              </a:tabLst>
            </a:pPr>
            <a:r>
              <a:rPr sz="3200" spc="-5" dirty="0">
                <a:latin typeface="Times New Roman"/>
                <a:cs typeface="Times New Roman"/>
              </a:rPr>
              <a:t>Every large subtask </a:t>
            </a:r>
            <a:r>
              <a:rPr sz="3200" dirty="0">
                <a:latin typeface="Times New Roman"/>
                <a:cs typeface="Times New Roman"/>
              </a:rPr>
              <a:t>is charted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separately.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72539" y="5905487"/>
            <a:ext cx="8135620" cy="692150"/>
          </a:xfrm>
          <a:prstGeom prst="rect">
            <a:avLst/>
          </a:prstGeom>
          <a:solidFill>
            <a:srgbClr val="FFCA01"/>
          </a:solidFill>
          <a:ln w="50800">
            <a:solidFill>
              <a:srgbClr val="FF0201"/>
            </a:solidFill>
          </a:ln>
        </p:spPr>
        <p:txBody>
          <a:bodyPr vert="horz" wrap="square" lIns="0" tIns="5651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45"/>
              </a:spcBef>
            </a:pPr>
            <a:r>
              <a:rPr sz="3600" dirty="0">
                <a:latin typeface="Times New Roman"/>
                <a:cs typeface="Times New Roman"/>
              </a:rPr>
              <a:t>If you can flowchart it, you can program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it.</a:t>
            </a:r>
            <a:endParaRPr sz="3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33459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852" y="1397448"/>
            <a:ext cx="6709409" cy="484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5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280"/>
              </a:lnSpc>
            </a:pP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R="909319" indent="457200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56565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850"/>
              </a:lnSpc>
              <a:spcBef>
                <a:spcPts val="5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elseif  </a:t>
            </a:r>
            <a:r>
              <a:rPr sz="2400" spc="-630" dirty="0">
                <a:solidFill>
                  <a:srgbClr val="808080"/>
                </a:solidFill>
                <a:latin typeface="Courier New"/>
                <a:cs typeface="Courier New"/>
              </a:rPr>
              <a:t>abs(nabs(nabs(nabs(n----round(n))round(n))round(n))round(n)) </a:t>
            </a:r>
            <a:r>
              <a:rPr sz="2400" spc="-1080" dirty="0">
                <a:solidFill>
                  <a:srgbClr val="808080"/>
                </a:solidFill>
                <a:latin typeface="Courier New"/>
                <a:cs typeface="Courier New"/>
              </a:rPr>
              <a:t>&gt;&gt;&gt;&gt;  </a:t>
            </a:r>
            <a:r>
              <a:rPr sz="2400" spc="-360" dirty="0">
                <a:solidFill>
                  <a:srgbClr val="808080"/>
                </a:solidFill>
                <a:latin typeface="Courier New"/>
                <a:cs typeface="Courier New"/>
              </a:rPr>
              <a:t>epsepsepseps</a:t>
            </a:r>
            <a:endParaRPr sz="2400">
              <a:latin typeface="Courier New"/>
              <a:cs typeface="Courier New"/>
            </a:endParaRPr>
          </a:p>
          <a:p>
            <a:pPr marL="457200">
              <a:lnSpc>
                <a:spcPts val="23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572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57200" marR="7594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(conditionals, for loop)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93952" y="1265923"/>
            <a:ext cx="6734809" cy="5445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L="12700" marR="922019" indent="4572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ts val="2865"/>
              </a:lnSpc>
              <a:spcBef>
                <a:spcPts val="3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abs(n-round(n)) </a:t>
            </a:r>
            <a:r>
              <a:rPr sz="2400" b="1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400" b="1" spc="-18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eps</a:t>
            </a:r>
            <a:endParaRPr sz="2400">
              <a:latin typeface="Courier New"/>
              <a:cs typeface="Courier New"/>
            </a:endParaRPr>
          </a:p>
          <a:p>
            <a:pPr marL="469900">
              <a:lnSpc>
                <a:spcPts val="2385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69900" marR="7721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tabLst>
                <a:tab pos="1839595" algn="l"/>
              </a:tabLst>
            </a:pPr>
            <a:r>
              <a:rPr sz="2000" dirty="0">
                <a:latin typeface="Times New Roman"/>
                <a:cs typeface="Times New Roman"/>
              </a:rPr>
              <a:t>Note 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use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of:	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nargin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, 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abs(n-round(n))&gt;eps</a:t>
            </a:r>
            <a:endParaRPr sz="20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805363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6803" y="1339850"/>
            <a:ext cx="8049259" cy="561784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3200" spc="-5" dirty="0">
                <a:latin typeface="Times New Roman"/>
                <a:cs typeface="Times New Roman"/>
              </a:rPr>
              <a:t>Recall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signature: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[output_arguments]=</a:t>
            </a:r>
            <a:r>
              <a:rPr sz="2400" spc="20" dirty="0">
                <a:solidFill>
                  <a:srgbClr val="3737C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function_name(input_arguments)</a:t>
            </a:r>
            <a:endParaRPr sz="2400" dirty="0">
              <a:latin typeface="Arial"/>
              <a:cs typeface="Arial"/>
            </a:endParaRPr>
          </a:p>
          <a:p>
            <a:pPr marL="52069" marR="5080">
              <a:lnSpc>
                <a:spcPct val="100000"/>
              </a:lnSpc>
              <a:spcBef>
                <a:spcPts val="2285"/>
              </a:spcBef>
              <a:tabLst>
                <a:tab pos="184658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nargout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3200" dirty="0">
                <a:latin typeface="Times New Roman"/>
                <a:cs typeface="Times New Roman"/>
              </a:rPr>
              <a:t>number of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arguments </a:t>
            </a:r>
            <a:r>
              <a:rPr sz="3200" spc="-5" dirty="0">
                <a:latin typeface="Times New Roman"/>
                <a:cs typeface="Times New Roman"/>
              </a:rPr>
              <a:t>specified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52069" marR="529590">
              <a:lnSpc>
                <a:spcPct val="100000"/>
              </a:lnSpc>
              <a:spcBef>
                <a:spcPts val="1920"/>
              </a:spcBef>
              <a:tabLst>
                <a:tab pos="162052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nargin</a:t>
            </a:r>
            <a:r>
              <a:rPr sz="3200" spc="-5" dirty="0">
                <a:latin typeface="Times New Roman"/>
                <a:cs typeface="Times New Roman"/>
              </a:rPr>
              <a:t>:	number of input arguments supplied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344805" marR="675640" indent="-292735">
              <a:lnSpc>
                <a:spcPct val="99800"/>
              </a:lnSpc>
              <a:spcBef>
                <a:spcPts val="196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Outside the body of a function M-file, nargin and nargout  indicate the </a:t>
            </a:r>
            <a:r>
              <a:rPr sz="2400" spc="-10" dirty="0">
                <a:latin typeface="Times New Roman"/>
                <a:cs typeface="Times New Roman"/>
              </a:rPr>
              <a:t>number </a:t>
            </a:r>
            <a:r>
              <a:rPr sz="2400" spc="-5" dirty="0">
                <a:latin typeface="Times New Roman"/>
                <a:cs typeface="Times New Roman"/>
              </a:rPr>
              <a:t>of input or output arguments,  respectively, for a given function.</a:t>
            </a:r>
            <a:endParaRPr sz="2400" dirty="0">
              <a:latin typeface="Times New Roman"/>
              <a:cs typeface="Times New Roman"/>
            </a:endParaRPr>
          </a:p>
          <a:p>
            <a:pPr marL="344805" marR="658495" indent="-292735">
              <a:lnSpc>
                <a:spcPts val="2870"/>
              </a:lnSpc>
              <a:spcBef>
                <a:spcPts val="10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The 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 is </a:t>
            </a:r>
            <a:r>
              <a:rPr sz="2400" dirty="0">
                <a:latin typeface="Times New Roman"/>
                <a:cs typeface="Times New Roman"/>
              </a:rPr>
              <a:t>negative if the function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a  variable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arguments.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9688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5296" y="1397635"/>
            <a:ext cx="8229600" cy="276161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0805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 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 dirty="0">
              <a:latin typeface="Courier New"/>
              <a:cs typeface="Courier New"/>
            </a:endParaRPr>
          </a:p>
          <a:p>
            <a:pPr marL="90805" marR="5938520">
              <a:lnSpc>
                <a:spcPts val="302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9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4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20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 dirty="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19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4152887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2745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10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m1)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50429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6872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m2)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1496" y="58811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r>
              <a:rPr sz="2400" spc="-10" dirty="0">
                <a:latin typeface="Times New Roman"/>
                <a:cs typeface="Times New Roman"/>
              </a:rPr>
              <a:t>(will give </a:t>
            </a:r>
            <a:r>
              <a:rPr sz="2400" spc="-5" dirty="0">
                <a:latin typeface="Times New Roman"/>
                <a:cs typeface="Times New Roman"/>
              </a:rPr>
              <a:t>error </a:t>
            </a:r>
            <a:r>
              <a:rPr sz="2400" spc="-10" dirty="0">
                <a:latin typeface="Times New Roman"/>
                <a:cs typeface="Times New Roman"/>
              </a:rPr>
              <a:t>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m3)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9383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(while loop)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3135" y="1433563"/>
            <a:ext cx="6875145" cy="88455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45"/>
              </a:spcBef>
              <a:tabLst>
                <a:tab pos="1219835" algn="l"/>
                <a:tab pos="1475740" algn="l"/>
              </a:tabLst>
            </a:pPr>
            <a:r>
              <a:rPr sz="2800" b="1" spc="-5" dirty="0">
                <a:latin typeface="Arial"/>
                <a:cs typeface="Arial"/>
              </a:rPr>
              <a:t>Task</a:t>
            </a:r>
            <a:r>
              <a:rPr sz="2800" spc="-5" dirty="0">
                <a:latin typeface="Arial"/>
                <a:cs typeface="Arial"/>
              </a:rPr>
              <a:t>:	Find the value of function F(a, b) for  integers	0 &lt; </a:t>
            </a:r>
            <a:r>
              <a:rPr sz="2800" i="1" spc="-5" dirty="0">
                <a:latin typeface="Arial"/>
                <a:cs typeface="Arial"/>
              </a:rPr>
              <a:t>a </a:t>
            </a:r>
            <a:r>
              <a:rPr sz="2800" spc="-5" dirty="0">
                <a:latin typeface="Symbol"/>
                <a:cs typeface="Symbol"/>
              </a:rPr>
              <a:t>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Arial"/>
                <a:cs typeface="Arial"/>
              </a:rPr>
              <a:t>10, and </a:t>
            </a:r>
            <a:r>
              <a:rPr sz="2800" i="1" spc="-5" dirty="0">
                <a:latin typeface="Arial"/>
                <a:cs typeface="Arial"/>
              </a:rPr>
              <a:t>b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37533" y="2831987"/>
            <a:ext cx="2442210" cy="10744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800" b="1" spc="-5" dirty="0">
                <a:latin typeface="Arial"/>
                <a:cs typeface="Arial"/>
              </a:rPr>
              <a:t>F(a, b) = ab,</a:t>
            </a:r>
            <a:endParaRPr sz="2800">
              <a:latin typeface="Arial"/>
              <a:cs typeface="Arial"/>
            </a:endParaRPr>
          </a:p>
          <a:p>
            <a:pPr marL="1420495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Arial"/>
                <a:cs typeface="Arial"/>
              </a:rPr>
              <a:t>3/2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ab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1080" y="2831987"/>
            <a:ext cx="1784985" cy="1074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9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if a &gt; 5  otherwise.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7" y="4769617"/>
            <a:ext cx="663194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(Same as an earlier problem solved using a for  </a:t>
            </a:r>
            <a:r>
              <a:rPr sz="2800" dirty="0">
                <a:latin typeface="Times New Roman"/>
                <a:cs typeface="Times New Roman"/>
              </a:rPr>
              <a:t>loop)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02107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4336" y="6878932"/>
            <a:ext cx="402653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3896995" algn="l"/>
              </a:tabLst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864" y="6846816"/>
            <a:ext cx="4533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134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23292" y="6846816"/>
            <a:ext cx="2051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47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0" y="370331"/>
                </a:move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45095" y="4346435"/>
            <a:ext cx="1076325" cy="739140"/>
          </a:xfrm>
          <a:custGeom>
            <a:avLst/>
            <a:gdLst/>
            <a:ahLst/>
            <a:cxnLst/>
            <a:rect l="l" t="t" r="r" b="b"/>
            <a:pathLst>
              <a:path w="1076325" h="739139">
                <a:moveTo>
                  <a:pt x="537972" y="0"/>
                </a:moveTo>
                <a:lnTo>
                  <a:pt x="0" y="370331"/>
                </a:lnTo>
                <a:lnTo>
                  <a:pt x="537972" y="739139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3959" y="4544047"/>
            <a:ext cx="456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a&gt;5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75195" y="4365738"/>
            <a:ext cx="629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204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80145" y="4365738"/>
            <a:ext cx="749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2000" u="heavy" spc="-20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fal</a:t>
            </a:r>
            <a:r>
              <a:rPr sz="2000" u="heavy" spc="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26680" y="3858755"/>
            <a:ext cx="114300" cy="469900"/>
          </a:xfrm>
          <a:custGeom>
            <a:avLst/>
            <a:gdLst/>
            <a:ahLst/>
            <a:cxnLst/>
            <a:rect l="l" t="t" r="r" b="b"/>
            <a:pathLst>
              <a:path w="114300" h="469900">
                <a:moveTo>
                  <a:pt x="0" y="353567"/>
                </a:moveTo>
                <a:lnTo>
                  <a:pt x="56387" y="469391"/>
                </a:lnTo>
                <a:lnTo>
                  <a:pt x="114299" y="355091"/>
                </a:lnTo>
                <a:lnTo>
                  <a:pt x="76276" y="354585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4075"/>
                </a:lnTo>
                <a:lnTo>
                  <a:pt x="0" y="353567"/>
                </a:lnTo>
                <a:close/>
              </a:path>
              <a:path w="114300" h="469900">
                <a:moveTo>
                  <a:pt x="38178" y="354077"/>
                </a:moveTo>
                <a:lnTo>
                  <a:pt x="76276" y="354585"/>
                </a:lnTo>
                <a:lnTo>
                  <a:pt x="77723" y="0"/>
                </a:lnTo>
                <a:lnTo>
                  <a:pt x="39623" y="0"/>
                </a:lnTo>
                <a:lnTo>
                  <a:pt x="38178" y="354077"/>
                </a:lnTo>
                <a:close/>
              </a:path>
              <a:path w="114300" h="469900">
                <a:moveTo>
                  <a:pt x="38099" y="373379"/>
                </a:moveTo>
                <a:lnTo>
                  <a:pt x="76199" y="373379"/>
                </a:lnTo>
                <a:lnTo>
                  <a:pt x="76276" y="354585"/>
                </a:lnTo>
                <a:lnTo>
                  <a:pt x="38178" y="354077"/>
                </a:lnTo>
                <a:lnTo>
                  <a:pt x="38099" y="373379"/>
                </a:lnTo>
                <a:close/>
              </a:path>
              <a:path w="114300" h="469900">
                <a:moveTo>
                  <a:pt x="38099" y="354075"/>
                </a:moveTo>
                <a:lnTo>
                  <a:pt x="38099" y="373379"/>
                </a:lnTo>
                <a:lnTo>
                  <a:pt x="38178" y="35407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01583" y="613408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0" y="266699"/>
                </a:moveTo>
                <a:lnTo>
                  <a:pt x="57912" y="380999"/>
                </a:lnTo>
                <a:lnTo>
                  <a:pt x="114300" y="266699"/>
                </a:lnTo>
                <a:lnTo>
                  <a:pt x="76200" y="266699"/>
                </a:lnTo>
                <a:lnTo>
                  <a:pt x="76200" y="284987"/>
                </a:lnTo>
                <a:lnTo>
                  <a:pt x="38100" y="284987"/>
                </a:lnTo>
                <a:lnTo>
                  <a:pt x="38100" y="266699"/>
                </a:lnTo>
                <a:lnTo>
                  <a:pt x="0" y="266699"/>
                </a:lnTo>
                <a:close/>
              </a:path>
              <a:path w="114300" h="381000">
                <a:moveTo>
                  <a:pt x="38100" y="266699"/>
                </a:moveTo>
                <a:lnTo>
                  <a:pt x="38100" y="284987"/>
                </a:lnTo>
                <a:lnTo>
                  <a:pt x="76200" y="284987"/>
                </a:lnTo>
                <a:lnTo>
                  <a:pt x="76200" y="266699"/>
                </a:lnTo>
                <a:lnTo>
                  <a:pt x="38100" y="266699"/>
                </a:lnTo>
                <a:close/>
              </a:path>
              <a:path w="114300" h="381000">
                <a:moveTo>
                  <a:pt x="38100" y="0"/>
                </a:moveTo>
                <a:lnTo>
                  <a:pt x="38100" y="266699"/>
                </a:lnTo>
                <a:lnTo>
                  <a:pt x="76200" y="266699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21495" y="5676887"/>
            <a:ext cx="0" cy="466725"/>
          </a:xfrm>
          <a:custGeom>
            <a:avLst/>
            <a:gdLst/>
            <a:ahLst/>
            <a:cxnLst/>
            <a:rect l="l" t="t" r="r" b="b"/>
            <a:pathLst>
              <a:path h="466725">
                <a:moveTo>
                  <a:pt x="0" y="0"/>
                </a:moveTo>
                <a:lnTo>
                  <a:pt x="0" y="466343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80859" y="6076175"/>
            <a:ext cx="1286510" cy="114300"/>
          </a:xfrm>
          <a:custGeom>
            <a:avLst/>
            <a:gdLst/>
            <a:ahLst/>
            <a:cxnLst/>
            <a:rect l="l" t="t" r="r" b="b"/>
            <a:pathLst>
              <a:path w="1286509" h="114300">
                <a:moveTo>
                  <a:pt x="1171955" y="76200"/>
                </a:moveTo>
                <a:lnTo>
                  <a:pt x="1171955" y="114300"/>
                </a:lnTo>
                <a:lnTo>
                  <a:pt x="1286255" y="57912"/>
                </a:lnTo>
                <a:lnTo>
                  <a:pt x="1191767" y="10038"/>
                </a:lnTo>
                <a:lnTo>
                  <a:pt x="1191767" y="76200"/>
                </a:lnTo>
                <a:lnTo>
                  <a:pt x="1171955" y="76200"/>
                </a:lnTo>
                <a:close/>
              </a:path>
              <a:path w="1286509" h="114300">
                <a:moveTo>
                  <a:pt x="0" y="38100"/>
                </a:moveTo>
                <a:lnTo>
                  <a:pt x="0" y="76200"/>
                </a:lnTo>
                <a:lnTo>
                  <a:pt x="1191767" y="76200"/>
                </a:lnTo>
                <a:lnTo>
                  <a:pt x="1191767" y="38100"/>
                </a:lnTo>
                <a:lnTo>
                  <a:pt x="0" y="38100"/>
                </a:lnTo>
                <a:close/>
              </a:path>
              <a:path w="1286509" h="114300">
                <a:moveTo>
                  <a:pt x="1171955" y="0"/>
                </a:moveTo>
                <a:lnTo>
                  <a:pt x="1171955" y="38100"/>
                </a:lnTo>
                <a:lnTo>
                  <a:pt x="1191767" y="38100"/>
                </a:lnTo>
                <a:lnTo>
                  <a:pt x="1191767" y="10038"/>
                </a:lnTo>
                <a:lnTo>
                  <a:pt x="11719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64095" y="5676887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299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8"/>
                </a:moveTo>
                <a:lnTo>
                  <a:pt x="57912" y="498348"/>
                </a:lnTo>
                <a:lnTo>
                  <a:pt x="114300" y="384048"/>
                </a:lnTo>
                <a:lnTo>
                  <a:pt x="76200" y="384048"/>
                </a:lnTo>
                <a:lnTo>
                  <a:pt x="76200" y="402336"/>
                </a:lnTo>
                <a:lnTo>
                  <a:pt x="38100" y="402336"/>
                </a:lnTo>
                <a:lnTo>
                  <a:pt x="38100" y="384048"/>
                </a:lnTo>
                <a:lnTo>
                  <a:pt x="0" y="384048"/>
                </a:lnTo>
                <a:close/>
              </a:path>
              <a:path w="114300" h="498475">
                <a:moveTo>
                  <a:pt x="38100" y="384048"/>
                </a:moveTo>
                <a:lnTo>
                  <a:pt x="38100" y="402336"/>
                </a:lnTo>
                <a:lnTo>
                  <a:pt x="76200" y="402336"/>
                </a:lnTo>
                <a:lnTo>
                  <a:pt x="76200" y="384048"/>
                </a:lnTo>
                <a:lnTo>
                  <a:pt x="38100" y="384048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8"/>
                </a:lnTo>
                <a:lnTo>
                  <a:pt x="76200" y="384048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87383" y="4721339"/>
            <a:ext cx="114300" cy="498475"/>
          </a:xfrm>
          <a:custGeom>
            <a:avLst/>
            <a:gdLst/>
            <a:ahLst/>
            <a:cxnLst/>
            <a:rect l="l" t="t" r="r" b="b"/>
            <a:pathLst>
              <a:path w="114300" h="498475">
                <a:moveTo>
                  <a:pt x="0" y="384047"/>
                </a:moveTo>
                <a:lnTo>
                  <a:pt x="57912" y="498347"/>
                </a:lnTo>
                <a:lnTo>
                  <a:pt x="114300" y="384047"/>
                </a:lnTo>
                <a:lnTo>
                  <a:pt x="76200" y="384047"/>
                </a:lnTo>
                <a:lnTo>
                  <a:pt x="76200" y="402335"/>
                </a:lnTo>
                <a:lnTo>
                  <a:pt x="38100" y="402335"/>
                </a:lnTo>
                <a:lnTo>
                  <a:pt x="38100" y="384047"/>
                </a:lnTo>
                <a:lnTo>
                  <a:pt x="0" y="384047"/>
                </a:lnTo>
                <a:close/>
              </a:path>
              <a:path w="114300" h="498475">
                <a:moveTo>
                  <a:pt x="38100" y="384047"/>
                </a:moveTo>
                <a:lnTo>
                  <a:pt x="38100" y="402335"/>
                </a:lnTo>
                <a:lnTo>
                  <a:pt x="76200" y="402335"/>
                </a:lnTo>
                <a:lnTo>
                  <a:pt x="76200" y="384047"/>
                </a:lnTo>
                <a:lnTo>
                  <a:pt x="38100" y="384047"/>
                </a:lnTo>
                <a:close/>
              </a:path>
              <a:path w="114300" h="498475">
                <a:moveTo>
                  <a:pt x="38100" y="0"/>
                </a:moveTo>
                <a:lnTo>
                  <a:pt x="38100" y="384047"/>
                </a:lnTo>
                <a:lnTo>
                  <a:pt x="76200" y="384047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930895" y="5219687"/>
            <a:ext cx="1752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F(a)=3/2*a*b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159495" y="6076175"/>
            <a:ext cx="762000" cy="114300"/>
          </a:xfrm>
          <a:custGeom>
            <a:avLst/>
            <a:gdLst/>
            <a:ahLst/>
            <a:cxnLst/>
            <a:rect l="l" t="t" r="r" b="b"/>
            <a:pathLst>
              <a:path w="762000" h="114300">
                <a:moveTo>
                  <a:pt x="94488" y="38100"/>
                </a:moveTo>
                <a:lnTo>
                  <a:pt x="94488" y="76200"/>
                </a:lnTo>
                <a:lnTo>
                  <a:pt x="762000" y="76200"/>
                </a:lnTo>
                <a:lnTo>
                  <a:pt x="762000" y="38100"/>
                </a:lnTo>
                <a:lnTo>
                  <a:pt x="94488" y="38100"/>
                </a:lnTo>
                <a:close/>
              </a:path>
              <a:path w="7620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8" y="76200"/>
                </a:lnTo>
                <a:lnTo>
                  <a:pt x="94488" y="10038"/>
                </a:lnTo>
                <a:lnTo>
                  <a:pt x="0" y="57912"/>
                </a:lnTo>
                <a:close/>
              </a:path>
              <a:path w="762000" h="114300">
                <a:moveTo>
                  <a:pt x="94488" y="10038"/>
                </a:moveTo>
                <a:lnTo>
                  <a:pt x="94488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8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0" y="370331"/>
                </a:move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lnTo>
                  <a:pt x="0" y="37033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45095" y="3179051"/>
            <a:ext cx="1076325" cy="741045"/>
          </a:xfrm>
          <a:custGeom>
            <a:avLst/>
            <a:gdLst/>
            <a:ahLst/>
            <a:cxnLst/>
            <a:rect l="l" t="t" r="r" b="b"/>
            <a:pathLst>
              <a:path w="1076325" h="741045">
                <a:moveTo>
                  <a:pt x="537972" y="0"/>
                </a:moveTo>
                <a:lnTo>
                  <a:pt x="0" y="370331"/>
                </a:lnTo>
                <a:lnTo>
                  <a:pt x="537972" y="740663"/>
                </a:lnTo>
                <a:lnTo>
                  <a:pt x="1075944" y="370331"/>
                </a:lnTo>
                <a:lnTo>
                  <a:pt x="537972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540243" y="3376663"/>
            <a:ext cx="4845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&gt;</a:t>
            </a:r>
            <a:r>
              <a:rPr sz="1400" b="1" spc="-5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57235" y="3873487"/>
            <a:ext cx="563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false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238234" y="3187690"/>
            <a:ext cx="4616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Arial"/>
                <a:cs typeface="Arial"/>
              </a:rPr>
              <a:t>true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314943" y="3502139"/>
            <a:ext cx="378460" cy="114300"/>
          </a:xfrm>
          <a:custGeom>
            <a:avLst/>
            <a:gdLst/>
            <a:ahLst/>
            <a:cxnLst/>
            <a:rect l="l" t="t" r="r" b="b"/>
            <a:pathLst>
              <a:path w="378459" h="114300">
                <a:moveTo>
                  <a:pt x="263652" y="76200"/>
                </a:moveTo>
                <a:lnTo>
                  <a:pt x="263652" y="114300"/>
                </a:lnTo>
                <a:lnTo>
                  <a:pt x="377952" y="56387"/>
                </a:lnTo>
                <a:lnTo>
                  <a:pt x="281940" y="9022"/>
                </a:lnTo>
                <a:lnTo>
                  <a:pt x="281940" y="76200"/>
                </a:lnTo>
                <a:lnTo>
                  <a:pt x="263652" y="76200"/>
                </a:lnTo>
                <a:close/>
              </a:path>
              <a:path w="378459" h="114300">
                <a:moveTo>
                  <a:pt x="0" y="38100"/>
                </a:moveTo>
                <a:lnTo>
                  <a:pt x="0" y="76200"/>
                </a:lnTo>
                <a:lnTo>
                  <a:pt x="281940" y="76200"/>
                </a:lnTo>
                <a:lnTo>
                  <a:pt x="281940" y="38100"/>
                </a:lnTo>
                <a:lnTo>
                  <a:pt x="0" y="38100"/>
                </a:lnTo>
                <a:close/>
              </a:path>
              <a:path w="378459" h="114300">
                <a:moveTo>
                  <a:pt x="263652" y="0"/>
                </a:moveTo>
                <a:lnTo>
                  <a:pt x="263652" y="38100"/>
                </a:lnTo>
                <a:lnTo>
                  <a:pt x="281940" y="38100"/>
                </a:lnTo>
                <a:lnTo>
                  <a:pt x="281940" y="9022"/>
                </a:lnTo>
                <a:lnTo>
                  <a:pt x="2636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254496" y="5219687"/>
            <a:ext cx="12954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F(a)=a*b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722107" y="2781287"/>
            <a:ext cx="114300" cy="467995"/>
          </a:xfrm>
          <a:custGeom>
            <a:avLst/>
            <a:gdLst/>
            <a:ahLst/>
            <a:cxnLst/>
            <a:rect l="l" t="t" r="r" b="b"/>
            <a:pathLst>
              <a:path w="114300" h="467994">
                <a:moveTo>
                  <a:pt x="0" y="353567"/>
                </a:moveTo>
                <a:lnTo>
                  <a:pt x="56387" y="467867"/>
                </a:lnTo>
                <a:lnTo>
                  <a:pt x="114299" y="353567"/>
                </a:lnTo>
                <a:lnTo>
                  <a:pt x="76280" y="353567"/>
                </a:lnTo>
                <a:lnTo>
                  <a:pt x="76199" y="373379"/>
                </a:lnTo>
                <a:lnTo>
                  <a:pt x="38099" y="373379"/>
                </a:lnTo>
                <a:lnTo>
                  <a:pt x="38099" y="353567"/>
                </a:lnTo>
                <a:lnTo>
                  <a:pt x="0" y="353567"/>
                </a:lnTo>
                <a:close/>
              </a:path>
              <a:path w="114300" h="467994">
                <a:moveTo>
                  <a:pt x="38180" y="353567"/>
                </a:moveTo>
                <a:lnTo>
                  <a:pt x="76280" y="353567"/>
                </a:lnTo>
                <a:lnTo>
                  <a:pt x="77723" y="0"/>
                </a:lnTo>
                <a:lnTo>
                  <a:pt x="39623" y="0"/>
                </a:lnTo>
                <a:lnTo>
                  <a:pt x="38180" y="353567"/>
                </a:lnTo>
                <a:close/>
              </a:path>
              <a:path w="114300" h="467994">
                <a:moveTo>
                  <a:pt x="38099" y="373379"/>
                </a:moveTo>
                <a:lnTo>
                  <a:pt x="76199" y="373379"/>
                </a:lnTo>
                <a:lnTo>
                  <a:pt x="76280" y="353567"/>
                </a:lnTo>
                <a:lnTo>
                  <a:pt x="38180" y="353567"/>
                </a:lnTo>
                <a:lnTo>
                  <a:pt x="38099" y="373379"/>
                </a:lnTo>
                <a:close/>
              </a:path>
              <a:path w="114300" h="467994">
                <a:moveTo>
                  <a:pt x="38099" y="353567"/>
                </a:moveTo>
                <a:lnTo>
                  <a:pt x="38099" y="373379"/>
                </a:lnTo>
                <a:lnTo>
                  <a:pt x="38180" y="3535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97296" y="6457175"/>
            <a:ext cx="2362200" cy="114300"/>
          </a:xfrm>
          <a:custGeom>
            <a:avLst/>
            <a:gdLst/>
            <a:ahLst/>
            <a:cxnLst/>
            <a:rect l="l" t="t" r="r" b="b"/>
            <a:pathLst>
              <a:path w="2362200" h="114300">
                <a:moveTo>
                  <a:pt x="94487" y="38100"/>
                </a:moveTo>
                <a:lnTo>
                  <a:pt x="94487" y="76200"/>
                </a:lnTo>
                <a:lnTo>
                  <a:pt x="2362199" y="76199"/>
                </a:lnTo>
                <a:lnTo>
                  <a:pt x="2362199" y="38099"/>
                </a:lnTo>
                <a:lnTo>
                  <a:pt x="94487" y="38100"/>
                </a:lnTo>
                <a:close/>
              </a:path>
              <a:path w="23622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23622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40908" y="3543287"/>
            <a:ext cx="114300" cy="2971800"/>
          </a:xfrm>
          <a:custGeom>
            <a:avLst/>
            <a:gdLst/>
            <a:ahLst/>
            <a:cxnLst/>
            <a:rect l="l" t="t" r="r" b="b"/>
            <a:pathLst>
              <a:path w="114300" h="2971800">
                <a:moveTo>
                  <a:pt x="76189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189" y="114300"/>
                </a:lnTo>
                <a:close/>
              </a:path>
              <a:path w="114300" h="2971800">
                <a:moveTo>
                  <a:pt x="38089" y="114300"/>
                </a:moveTo>
                <a:lnTo>
                  <a:pt x="76189" y="114300"/>
                </a:lnTo>
                <a:lnTo>
                  <a:pt x="76200" y="94487"/>
                </a:lnTo>
                <a:lnTo>
                  <a:pt x="38100" y="94487"/>
                </a:lnTo>
                <a:lnTo>
                  <a:pt x="38089" y="114300"/>
                </a:lnTo>
                <a:close/>
              </a:path>
              <a:path w="114300" h="2971800">
                <a:moveTo>
                  <a:pt x="0" y="114300"/>
                </a:moveTo>
                <a:lnTo>
                  <a:pt x="38089" y="114300"/>
                </a:lnTo>
                <a:lnTo>
                  <a:pt x="38100" y="94487"/>
                </a:lnTo>
                <a:lnTo>
                  <a:pt x="76200" y="94487"/>
                </a:lnTo>
                <a:lnTo>
                  <a:pt x="76189" y="37048"/>
                </a:lnTo>
                <a:lnTo>
                  <a:pt x="57912" y="0"/>
                </a:lnTo>
                <a:lnTo>
                  <a:pt x="0" y="114300"/>
                </a:lnTo>
                <a:close/>
              </a:path>
              <a:path w="114300" h="2971800">
                <a:moveTo>
                  <a:pt x="36576" y="2971800"/>
                </a:moveTo>
                <a:lnTo>
                  <a:pt x="74676" y="2971800"/>
                </a:lnTo>
                <a:lnTo>
                  <a:pt x="76189" y="114300"/>
                </a:lnTo>
                <a:lnTo>
                  <a:pt x="38089" y="114300"/>
                </a:lnTo>
                <a:lnTo>
                  <a:pt x="36576" y="297180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797296" y="3491471"/>
            <a:ext cx="1428115" cy="114300"/>
          </a:xfrm>
          <a:custGeom>
            <a:avLst/>
            <a:gdLst/>
            <a:ahLst/>
            <a:cxnLst/>
            <a:rect l="l" t="t" r="r" b="b"/>
            <a:pathLst>
              <a:path w="1428115" h="114300">
                <a:moveTo>
                  <a:pt x="1313688" y="114300"/>
                </a:moveTo>
                <a:lnTo>
                  <a:pt x="1427988" y="57912"/>
                </a:lnTo>
                <a:lnTo>
                  <a:pt x="1333500" y="9391"/>
                </a:lnTo>
                <a:lnTo>
                  <a:pt x="1333500" y="76200"/>
                </a:lnTo>
                <a:lnTo>
                  <a:pt x="1314196" y="76155"/>
                </a:lnTo>
                <a:lnTo>
                  <a:pt x="1313688" y="114300"/>
                </a:lnTo>
                <a:close/>
              </a:path>
              <a:path w="1428115" h="114300">
                <a:moveTo>
                  <a:pt x="1314196" y="76155"/>
                </a:moveTo>
                <a:lnTo>
                  <a:pt x="1333500" y="76200"/>
                </a:lnTo>
                <a:lnTo>
                  <a:pt x="1333500" y="38100"/>
                </a:lnTo>
                <a:lnTo>
                  <a:pt x="1314704" y="38057"/>
                </a:lnTo>
                <a:lnTo>
                  <a:pt x="1314196" y="76155"/>
                </a:lnTo>
                <a:close/>
              </a:path>
              <a:path w="1428115" h="114300">
                <a:moveTo>
                  <a:pt x="1314704" y="38057"/>
                </a:moveTo>
                <a:lnTo>
                  <a:pt x="1333500" y="38100"/>
                </a:lnTo>
                <a:lnTo>
                  <a:pt x="1333500" y="9391"/>
                </a:lnTo>
                <a:lnTo>
                  <a:pt x="1315212" y="0"/>
                </a:lnTo>
                <a:lnTo>
                  <a:pt x="1314704" y="38057"/>
                </a:lnTo>
                <a:close/>
              </a:path>
              <a:path w="1428115" h="114300">
                <a:moveTo>
                  <a:pt x="0" y="35051"/>
                </a:moveTo>
                <a:lnTo>
                  <a:pt x="0" y="73151"/>
                </a:lnTo>
                <a:lnTo>
                  <a:pt x="1314196" y="76155"/>
                </a:lnTo>
                <a:lnTo>
                  <a:pt x="1314704" y="38057"/>
                </a:lnTo>
                <a:lnTo>
                  <a:pt x="0" y="3505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340096" y="4381487"/>
            <a:ext cx="990600" cy="434340"/>
          </a:xfrm>
          <a:prstGeom prst="rect">
            <a:avLst/>
          </a:prstGeom>
          <a:solidFill>
            <a:srgbClr val="FFCA01"/>
          </a:solidFill>
          <a:ln w="38100">
            <a:solidFill>
              <a:srgbClr val="010101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2000" spc="-5" dirty="0">
                <a:latin typeface="Arial"/>
                <a:cs typeface="Arial"/>
              </a:rPr>
              <a:t>a=a+1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0" y="155447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45095" y="15620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80">
                <a:moveTo>
                  <a:pt x="146303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7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450328" y="1541767"/>
            <a:ext cx="5060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684007" y="1885175"/>
            <a:ext cx="120650" cy="291465"/>
          </a:xfrm>
          <a:custGeom>
            <a:avLst/>
            <a:gdLst/>
            <a:ahLst/>
            <a:cxnLst/>
            <a:rect l="l" t="t" r="r" b="b"/>
            <a:pathLst>
              <a:path w="120650" h="291464">
                <a:moveTo>
                  <a:pt x="9144" y="195071"/>
                </a:moveTo>
                <a:lnTo>
                  <a:pt x="94488" y="291083"/>
                </a:lnTo>
                <a:lnTo>
                  <a:pt x="120396" y="166115"/>
                </a:lnTo>
                <a:lnTo>
                  <a:pt x="88392" y="174445"/>
                </a:lnTo>
                <a:lnTo>
                  <a:pt x="88392" y="193547"/>
                </a:lnTo>
                <a:lnTo>
                  <a:pt x="51816" y="204215"/>
                </a:lnTo>
                <a:lnTo>
                  <a:pt x="46747" y="185284"/>
                </a:lnTo>
                <a:lnTo>
                  <a:pt x="9144" y="195071"/>
                </a:lnTo>
                <a:close/>
              </a:path>
              <a:path w="120650" h="291464">
                <a:moveTo>
                  <a:pt x="46747" y="185284"/>
                </a:moveTo>
                <a:lnTo>
                  <a:pt x="51816" y="204215"/>
                </a:lnTo>
                <a:lnTo>
                  <a:pt x="88392" y="193547"/>
                </a:lnTo>
                <a:lnTo>
                  <a:pt x="83611" y="175690"/>
                </a:lnTo>
                <a:lnTo>
                  <a:pt x="46747" y="185284"/>
                </a:lnTo>
                <a:close/>
              </a:path>
              <a:path w="120650" h="291464">
                <a:moveTo>
                  <a:pt x="83611" y="175690"/>
                </a:moveTo>
                <a:lnTo>
                  <a:pt x="88392" y="193547"/>
                </a:lnTo>
                <a:lnTo>
                  <a:pt x="88392" y="174445"/>
                </a:lnTo>
                <a:lnTo>
                  <a:pt x="83611" y="175690"/>
                </a:lnTo>
                <a:close/>
              </a:path>
              <a:path w="120650" h="291464">
                <a:moveTo>
                  <a:pt x="0" y="10667"/>
                </a:moveTo>
                <a:lnTo>
                  <a:pt x="46747" y="185284"/>
                </a:lnTo>
                <a:lnTo>
                  <a:pt x="83611" y="175690"/>
                </a:lnTo>
                <a:lnTo>
                  <a:pt x="36576" y="0"/>
                </a:lnTo>
                <a:lnTo>
                  <a:pt x="0" y="1066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0" y="155448"/>
                </a:move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692895" y="3390887"/>
            <a:ext cx="914400" cy="309880"/>
          </a:xfrm>
          <a:custGeom>
            <a:avLst/>
            <a:gdLst/>
            <a:ahLst/>
            <a:cxnLst/>
            <a:rect l="l" t="t" r="r" b="b"/>
            <a:pathLst>
              <a:path w="914400" h="309879">
                <a:moveTo>
                  <a:pt x="146304" y="0"/>
                </a:moveTo>
                <a:lnTo>
                  <a:pt x="100071" y="7827"/>
                </a:lnTo>
                <a:lnTo>
                  <a:pt x="59911" y="29699"/>
                </a:lnTo>
                <a:lnTo>
                  <a:pt x="28236" y="63203"/>
                </a:lnTo>
                <a:lnTo>
                  <a:pt x="7461" y="105924"/>
                </a:lnTo>
                <a:lnTo>
                  <a:pt x="0" y="155448"/>
                </a:lnTo>
                <a:lnTo>
                  <a:pt x="7461" y="204228"/>
                </a:lnTo>
                <a:lnTo>
                  <a:pt x="28236" y="246497"/>
                </a:lnTo>
                <a:lnTo>
                  <a:pt x="59911" y="279769"/>
                </a:lnTo>
                <a:lnTo>
                  <a:pt x="100071" y="301556"/>
                </a:lnTo>
                <a:lnTo>
                  <a:pt x="146304" y="309371"/>
                </a:lnTo>
                <a:lnTo>
                  <a:pt x="766572" y="309371"/>
                </a:lnTo>
                <a:lnTo>
                  <a:pt x="813547" y="301556"/>
                </a:lnTo>
                <a:lnTo>
                  <a:pt x="854159" y="279769"/>
                </a:lnTo>
                <a:lnTo>
                  <a:pt x="886065" y="246497"/>
                </a:lnTo>
                <a:lnTo>
                  <a:pt x="906926" y="204228"/>
                </a:lnTo>
                <a:lnTo>
                  <a:pt x="914400" y="155447"/>
                </a:lnTo>
                <a:lnTo>
                  <a:pt x="906926" y="105924"/>
                </a:lnTo>
                <a:lnTo>
                  <a:pt x="886065" y="63203"/>
                </a:lnTo>
                <a:lnTo>
                  <a:pt x="854159" y="29699"/>
                </a:lnTo>
                <a:lnTo>
                  <a:pt x="813547" y="7827"/>
                </a:lnTo>
                <a:lnTo>
                  <a:pt x="766572" y="0"/>
                </a:lnTo>
                <a:lnTo>
                  <a:pt x="146304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904223" y="3370567"/>
            <a:ext cx="490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Stop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96696" y="3238487"/>
            <a:ext cx="4267200" cy="3793490"/>
          </a:xfrm>
          <a:custGeom>
            <a:avLst/>
            <a:gdLst/>
            <a:ahLst/>
            <a:cxnLst/>
            <a:rect l="l" t="t" r="r" b="b"/>
            <a:pathLst>
              <a:path w="4267200" h="3793490">
                <a:moveTo>
                  <a:pt x="0" y="3793236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3793236"/>
                </a:lnTo>
                <a:lnTo>
                  <a:pt x="0" y="3793236"/>
                </a:lnTo>
                <a:close/>
              </a:path>
            </a:pathLst>
          </a:custGeom>
          <a:solidFill>
            <a:srgbClr val="68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96696" y="3238487"/>
            <a:ext cx="4267200" cy="3794760"/>
          </a:xfrm>
          <a:custGeom>
            <a:avLst/>
            <a:gdLst/>
            <a:ahLst/>
            <a:cxnLst/>
            <a:rect l="l" t="t" r="r" b="b"/>
            <a:pathLst>
              <a:path w="4267200" h="3794759">
                <a:moveTo>
                  <a:pt x="4267200" y="3794760"/>
                </a:moveTo>
                <a:lnTo>
                  <a:pt x="4267200" y="0"/>
                </a:lnTo>
                <a:lnTo>
                  <a:pt x="0" y="0"/>
                </a:lnTo>
                <a:lnTo>
                  <a:pt x="0" y="3794760"/>
                </a:lnTo>
                <a:lnTo>
                  <a:pt x="4267200" y="3794760"/>
                </a:lnTo>
                <a:close/>
              </a:path>
            </a:pathLst>
          </a:custGeom>
          <a:ln w="50800">
            <a:solidFill>
              <a:srgbClr val="010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101344" y="3259315"/>
            <a:ext cx="22021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3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1;</a:t>
            </a:r>
            <a:endParaRPr sz="2400">
              <a:latin typeface="Courier New"/>
              <a:cs typeface="Courier New"/>
            </a:endParaRPr>
          </a:p>
          <a:p>
            <a:pPr marL="561340" marR="5080" indent="-548640">
              <a:lnSpc>
                <a:spcPts val="2770"/>
              </a:lnSpc>
              <a:spcBef>
                <a:spcPts val="290"/>
              </a:spcBef>
              <a:tabLst>
                <a:tab pos="1823085" algn="l"/>
              </a:tabLst>
            </a:pPr>
            <a:r>
              <a:rPr sz="2400" b="1" dirty="0">
                <a:latin typeface="Courier New"/>
                <a:cs typeface="Courier New"/>
              </a:rPr>
              <a:t>while</a:t>
            </a:r>
            <a:r>
              <a:rPr sz="2400" b="1" spc="-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dirty="0">
                <a:latin typeface="Symbol"/>
                <a:cs typeface="Symbol"/>
              </a:rPr>
              <a:t>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dirty="0">
                <a:latin typeface="Courier New"/>
                <a:cs typeface="Courier New"/>
              </a:rPr>
              <a:t>10  </a:t>
            </a:r>
            <a:r>
              <a:rPr sz="2400" b="1" spc="-5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49983" y="4355071"/>
            <a:ext cx="203453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0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377825">
              <a:lnSpc>
                <a:spcPct val="100000"/>
              </a:lnSpc>
            </a:pPr>
            <a:r>
              <a:rPr sz="2400" b="1" spc="-5" dirty="0">
                <a:latin typeface="Courier New"/>
                <a:cs typeface="Courier New"/>
              </a:rPr>
              <a:t>F(a)=a*b;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01344" y="5085067"/>
            <a:ext cx="4043045" cy="185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134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561340" marR="5080" indent="365760">
              <a:lnSpc>
                <a:spcPct val="10000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  <a:p>
            <a:pPr marL="12700" marR="2380615" indent="548640">
              <a:lnSpc>
                <a:spcPts val="2880"/>
              </a:lnSpc>
              <a:spcBef>
                <a:spcPts val="80"/>
              </a:spcBef>
            </a:pPr>
            <a:r>
              <a:rPr sz="2400" b="1" spc="-10" dirty="0">
                <a:latin typeface="Courier New"/>
                <a:cs typeface="Courier New"/>
              </a:rPr>
              <a:t>a=a+1;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(while loop)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/>
        </p:nvGraphicFramePr>
        <p:xfrm>
          <a:off x="7213345" y="1987537"/>
          <a:ext cx="1066800" cy="770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524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02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2250"/>
                        </a:lnSpc>
                        <a:spcBef>
                          <a:spcPts val="7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a=1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76200">
                      <a:solidFill>
                        <a:srgbClr val="FF02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76200">
                      <a:solidFill>
                        <a:srgbClr val="FF0201"/>
                      </a:solidFill>
                      <a:prstDash val="solid"/>
                    </a:lnR>
                    <a:lnB w="76200">
                      <a:solidFill>
                        <a:srgbClr val="FF02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98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b=15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76200">
                      <a:solidFill>
                        <a:srgbClr val="FF02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T w="76200">
                      <a:solidFill>
                        <a:srgbClr val="FF0201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object 45"/>
          <p:cNvSpPr/>
          <p:nvPr/>
        </p:nvSpPr>
        <p:spPr>
          <a:xfrm>
            <a:off x="7092695" y="2933687"/>
            <a:ext cx="1447800" cy="1066800"/>
          </a:xfrm>
          <a:custGeom>
            <a:avLst/>
            <a:gdLst/>
            <a:ahLst/>
            <a:cxnLst/>
            <a:rect l="l" t="t" r="r" b="b"/>
            <a:pathLst>
              <a:path w="1447800" h="1066800">
                <a:moveTo>
                  <a:pt x="1447800" y="1066800"/>
                </a:moveTo>
                <a:lnTo>
                  <a:pt x="1447800" y="0"/>
                </a:lnTo>
                <a:lnTo>
                  <a:pt x="0" y="0"/>
                </a:lnTo>
                <a:lnTo>
                  <a:pt x="0" y="1066800"/>
                </a:lnTo>
                <a:lnTo>
                  <a:pt x="1447800" y="1066800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87696" y="4229087"/>
            <a:ext cx="1295400" cy="685800"/>
          </a:xfrm>
          <a:custGeom>
            <a:avLst/>
            <a:gdLst/>
            <a:ahLst/>
            <a:cxnLst/>
            <a:rect l="l" t="t" r="r" b="b"/>
            <a:pathLst>
              <a:path w="1295400" h="685800">
                <a:moveTo>
                  <a:pt x="1295400" y="685799"/>
                </a:moveTo>
                <a:lnTo>
                  <a:pt x="1295400" y="0"/>
                </a:lnTo>
                <a:lnTo>
                  <a:pt x="0" y="0"/>
                </a:lnTo>
                <a:lnTo>
                  <a:pt x="0" y="685800"/>
                </a:lnTo>
                <a:lnTo>
                  <a:pt x="1295400" y="685799"/>
                </a:lnTo>
                <a:close/>
              </a:path>
            </a:pathLst>
          </a:custGeom>
          <a:ln w="63500">
            <a:solidFill>
              <a:srgbClr val="FF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78096" y="2209787"/>
            <a:ext cx="2667000" cy="228600"/>
          </a:xfrm>
          <a:custGeom>
            <a:avLst/>
            <a:gdLst/>
            <a:ahLst/>
            <a:cxnLst/>
            <a:rect l="l" t="t" r="r" b="b"/>
            <a:pathLst>
              <a:path w="2667000" h="228600">
                <a:moveTo>
                  <a:pt x="2438400" y="152400"/>
                </a:moveTo>
                <a:lnTo>
                  <a:pt x="2438400" y="228600"/>
                </a:lnTo>
                <a:lnTo>
                  <a:pt x="2667000" y="114300"/>
                </a:lnTo>
                <a:lnTo>
                  <a:pt x="2476500" y="19050"/>
                </a:lnTo>
                <a:lnTo>
                  <a:pt x="2476500" y="152400"/>
                </a:lnTo>
                <a:lnTo>
                  <a:pt x="2438400" y="152400"/>
                </a:lnTo>
                <a:close/>
              </a:path>
              <a:path w="2667000" h="228600">
                <a:moveTo>
                  <a:pt x="0" y="76200"/>
                </a:moveTo>
                <a:lnTo>
                  <a:pt x="0" y="152400"/>
                </a:lnTo>
                <a:lnTo>
                  <a:pt x="2476500" y="152400"/>
                </a:lnTo>
                <a:lnTo>
                  <a:pt x="2476500" y="76200"/>
                </a:lnTo>
                <a:lnTo>
                  <a:pt x="0" y="76200"/>
                </a:lnTo>
                <a:close/>
              </a:path>
              <a:path w="2667000" h="228600">
                <a:moveTo>
                  <a:pt x="2438400" y="0"/>
                </a:moveTo>
                <a:lnTo>
                  <a:pt x="2438400" y="76200"/>
                </a:lnTo>
                <a:lnTo>
                  <a:pt x="2476500" y="76200"/>
                </a:lnTo>
                <a:lnTo>
                  <a:pt x="2476500" y="19050"/>
                </a:lnTo>
                <a:lnTo>
                  <a:pt x="24384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67428" y="2287511"/>
            <a:ext cx="2525395" cy="841375"/>
          </a:xfrm>
          <a:custGeom>
            <a:avLst/>
            <a:gdLst/>
            <a:ahLst/>
            <a:cxnLst/>
            <a:rect l="l" t="t" r="r" b="b"/>
            <a:pathLst>
              <a:path w="2525395" h="841375">
                <a:moveTo>
                  <a:pt x="2273808" y="841247"/>
                </a:moveTo>
                <a:lnTo>
                  <a:pt x="2525268" y="798575"/>
                </a:lnTo>
                <a:lnTo>
                  <a:pt x="2354580" y="637681"/>
                </a:lnTo>
                <a:lnTo>
                  <a:pt x="2354580" y="707135"/>
                </a:lnTo>
                <a:lnTo>
                  <a:pt x="2331720" y="780287"/>
                </a:lnTo>
                <a:lnTo>
                  <a:pt x="2295446" y="769287"/>
                </a:lnTo>
                <a:lnTo>
                  <a:pt x="2273808" y="841247"/>
                </a:lnTo>
                <a:close/>
              </a:path>
              <a:path w="2525395" h="841375">
                <a:moveTo>
                  <a:pt x="2295446" y="769287"/>
                </a:moveTo>
                <a:lnTo>
                  <a:pt x="2331720" y="780287"/>
                </a:lnTo>
                <a:lnTo>
                  <a:pt x="2354580" y="707135"/>
                </a:lnTo>
                <a:lnTo>
                  <a:pt x="2317513" y="695902"/>
                </a:lnTo>
                <a:lnTo>
                  <a:pt x="2295446" y="769287"/>
                </a:lnTo>
                <a:close/>
              </a:path>
              <a:path w="2525395" h="841375">
                <a:moveTo>
                  <a:pt x="2317513" y="695902"/>
                </a:moveTo>
                <a:lnTo>
                  <a:pt x="2354580" y="707135"/>
                </a:lnTo>
                <a:lnTo>
                  <a:pt x="2354580" y="637681"/>
                </a:lnTo>
                <a:lnTo>
                  <a:pt x="2339340" y="623315"/>
                </a:lnTo>
                <a:lnTo>
                  <a:pt x="2317513" y="695902"/>
                </a:lnTo>
                <a:close/>
              </a:path>
              <a:path w="2525395" h="841375">
                <a:moveTo>
                  <a:pt x="0" y="73151"/>
                </a:moveTo>
                <a:lnTo>
                  <a:pt x="2295446" y="769287"/>
                </a:lnTo>
                <a:lnTo>
                  <a:pt x="2317513" y="695902"/>
                </a:lnTo>
                <a:lnTo>
                  <a:pt x="21336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44567" y="2304275"/>
            <a:ext cx="1100455" cy="1849120"/>
          </a:xfrm>
          <a:custGeom>
            <a:avLst/>
            <a:gdLst/>
            <a:ahLst/>
            <a:cxnLst/>
            <a:rect l="l" t="t" r="r" b="b"/>
            <a:pathLst>
              <a:path w="1100454" h="1849120">
                <a:moveTo>
                  <a:pt x="886968" y="1708403"/>
                </a:moveTo>
                <a:lnTo>
                  <a:pt x="1100328" y="1848611"/>
                </a:lnTo>
                <a:lnTo>
                  <a:pt x="1083564" y="1594103"/>
                </a:lnTo>
                <a:lnTo>
                  <a:pt x="1037844" y="1620685"/>
                </a:lnTo>
                <a:lnTo>
                  <a:pt x="1037844" y="1664207"/>
                </a:lnTo>
                <a:lnTo>
                  <a:pt x="970788" y="1703831"/>
                </a:lnTo>
                <a:lnTo>
                  <a:pt x="951551" y="1670855"/>
                </a:lnTo>
                <a:lnTo>
                  <a:pt x="886968" y="1708403"/>
                </a:lnTo>
                <a:close/>
              </a:path>
              <a:path w="1100454" h="1849120">
                <a:moveTo>
                  <a:pt x="951551" y="1670855"/>
                </a:moveTo>
                <a:lnTo>
                  <a:pt x="970788" y="1703831"/>
                </a:lnTo>
                <a:lnTo>
                  <a:pt x="1037844" y="1664207"/>
                </a:lnTo>
                <a:lnTo>
                  <a:pt x="1018885" y="1631707"/>
                </a:lnTo>
                <a:lnTo>
                  <a:pt x="951551" y="1670855"/>
                </a:lnTo>
                <a:close/>
              </a:path>
              <a:path w="1100454" h="1849120">
                <a:moveTo>
                  <a:pt x="1018885" y="1631707"/>
                </a:moveTo>
                <a:lnTo>
                  <a:pt x="1037844" y="1664207"/>
                </a:lnTo>
                <a:lnTo>
                  <a:pt x="1037844" y="1620685"/>
                </a:lnTo>
                <a:lnTo>
                  <a:pt x="1018885" y="1631707"/>
                </a:lnTo>
                <a:close/>
              </a:path>
              <a:path w="1100454" h="1849120">
                <a:moveTo>
                  <a:pt x="0" y="39624"/>
                </a:moveTo>
                <a:lnTo>
                  <a:pt x="951551" y="1670855"/>
                </a:lnTo>
                <a:lnTo>
                  <a:pt x="1018885" y="1631707"/>
                </a:lnTo>
                <a:lnTo>
                  <a:pt x="67056" y="0"/>
                </a:lnTo>
                <a:lnTo>
                  <a:pt x="0" y="39624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816096" y="1943087"/>
            <a:ext cx="762000" cy="335280"/>
          </a:xfrm>
          <a:prstGeom prst="rect">
            <a:avLst/>
          </a:prstGeom>
          <a:solidFill>
            <a:srgbClr val="FF0201"/>
          </a:solidFill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600" b="1" spc="-5" dirty="0">
                <a:latin typeface="Times New Roman"/>
                <a:cs typeface="Times New Roman"/>
              </a:rPr>
              <a:t>While</a:t>
            </a:r>
            <a:endParaRPr sz="16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66986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0" spc="-5" dirty="0">
                <a:solidFill>
                  <a:schemeClr val="lt1"/>
                </a:solidFill>
                <a:latin typeface="+mn-lt"/>
                <a:cs typeface="+mn-cs"/>
              </a:rPr>
              <a:t>Comparing</a:t>
            </a:r>
            <a:r>
              <a:rPr lang="tr-TR" sz="4000" b="0" spc="-5" dirty="0">
                <a:solidFill>
                  <a:schemeClr val="lt1"/>
                </a:solidFill>
                <a:latin typeface="+mn-lt"/>
                <a:cs typeface="+mn-cs"/>
              </a:rPr>
              <a:t> </a:t>
            </a:r>
            <a:r>
              <a:rPr sz="4000" b="0" spc="-5" dirty="0">
                <a:solidFill>
                  <a:schemeClr val="lt1"/>
                </a:solidFill>
                <a:latin typeface="+mn-lt"/>
                <a:cs typeface="+mn-cs"/>
              </a:rPr>
              <a:t>for / while loops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2496" y="1638287"/>
            <a:ext cx="4114800" cy="3794760"/>
          </a:xfrm>
          <a:prstGeom prst="rect">
            <a:avLst/>
          </a:prstGeom>
          <a:solidFill>
            <a:srgbClr val="68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a =</a:t>
            </a:r>
            <a:r>
              <a:rPr sz="2400" b="1" spc="-2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1;</a:t>
            </a:r>
            <a:endParaRPr sz="2400">
              <a:latin typeface="Courier New"/>
              <a:cs typeface="Courier New"/>
            </a:endParaRPr>
          </a:p>
          <a:p>
            <a:pPr marL="482600" marR="1812925" indent="-365760">
              <a:lnSpc>
                <a:spcPts val="2770"/>
              </a:lnSpc>
              <a:spcBef>
                <a:spcPts val="290"/>
              </a:spcBef>
              <a:tabLst>
                <a:tab pos="1927225" algn="l"/>
              </a:tabLst>
            </a:pP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while</a:t>
            </a:r>
            <a:r>
              <a:rPr sz="2400" b="1" spc="-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r>
              <a:rPr sz="2400" b="1" spc="-3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400" dirty="0">
                <a:solidFill>
                  <a:srgbClr val="FF0000"/>
                </a:solidFill>
                <a:latin typeface="Symbol"/>
                <a:cs typeface="Symbol"/>
              </a:rPr>
              <a:t>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0000"/>
                </a:solidFill>
                <a:latin typeface="Courier New"/>
                <a:cs typeface="Courier New"/>
              </a:rPr>
              <a:t>10  </a:t>
            </a:r>
            <a:r>
              <a:rPr sz="2400" b="1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95"/>
              </a:lnSpc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482600" marR="1614805" indent="365760">
              <a:lnSpc>
                <a:spcPts val="2870"/>
              </a:lnSpc>
              <a:spcBef>
                <a:spcPts val="105"/>
              </a:spcBef>
            </a:pPr>
            <a:r>
              <a:rPr sz="2400" b="1" spc="-5" dirty="0">
                <a:latin typeface="Courier New"/>
                <a:cs typeface="Courier New"/>
              </a:rPr>
              <a:t>F(a)=a*b;  </a:t>
            </a: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482600" marR="154940" indent="365760">
              <a:lnSpc>
                <a:spcPts val="288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  </a:t>
            </a: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70"/>
              </a:lnSpc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a=a+1;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1638287"/>
            <a:ext cx="4114800" cy="3063240"/>
          </a:xfrm>
          <a:prstGeom prst="rect">
            <a:avLst/>
          </a:prstGeom>
          <a:solidFill>
            <a:srgbClr val="68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163445" algn="ctr">
              <a:lnSpc>
                <a:spcPct val="100000"/>
              </a:lnSpc>
              <a:spcBef>
                <a:spcPts val="265"/>
              </a:spcBef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for</a:t>
            </a:r>
            <a:r>
              <a:rPr sz="2400" b="1" spc="-10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a=1:10  </a:t>
            </a:r>
            <a:r>
              <a:rPr sz="2400" b="1" dirty="0">
                <a:latin typeface="Courier New"/>
                <a:cs typeface="Courier New"/>
              </a:rPr>
              <a:t>b=15;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875"/>
              </a:lnSpc>
            </a:pPr>
            <a:r>
              <a:rPr sz="2400" b="1" spc="-5" dirty="0">
                <a:latin typeface="Courier New"/>
                <a:cs typeface="Courier New"/>
              </a:rPr>
              <a:t>if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a&gt;5</a:t>
            </a:r>
            <a:endParaRPr sz="2400">
              <a:latin typeface="Courier New"/>
              <a:cs typeface="Courier New"/>
            </a:endParaRPr>
          </a:p>
          <a:p>
            <a:pPr marL="482600" marR="1614805" indent="365760">
              <a:lnSpc>
                <a:spcPts val="2880"/>
              </a:lnSpc>
              <a:spcBef>
                <a:spcPts val="90"/>
              </a:spcBef>
            </a:pPr>
            <a:r>
              <a:rPr sz="2400" b="1" spc="-5" dirty="0">
                <a:latin typeface="Courier New"/>
                <a:cs typeface="Courier New"/>
              </a:rPr>
              <a:t>F(a)=a*b;  </a:t>
            </a:r>
            <a:r>
              <a:rPr sz="2400" b="1" dirty="0">
                <a:latin typeface="Courier New"/>
                <a:cs typeface="Courier New"/>
              </a:rPr>
              <a:t>else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ts val="2770"/>
              </a:lnSpc>
            </a:pPr>
            <a:r>
              <a:rPr sz="2400" b="1" spc="-5" dirty="0">
                <a:latin typeface="Courier New"/>
                <a:cs typeface="Courier New"/>
              </a:rPr>
              <a:t>F(a)=(a*b)*(3/2);</a:t>
            </a:r>
            <a:endParaRPr sz="2400">
              <a:latin typeface="Courier New"/>
              <a:cs typeface="Courier New"/>
            </a:endParaRPr>
          </a:p>
          <a:p>
            <a:pPr marL="116839" marR="3075305" indent="365760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end  end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842762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852" y="1397448"/>
            <a:ext cx="6709409" cy="484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5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y=fact(n)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280"/>
              </a:lnSpc>
            </a:pP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Display factorials of integers 1..n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1</a:t>
            </a:r>
            <a:endParaRPr sz="2000">
              <a:latin typeface="Courier New"/>
              <a:cs typeface="Courier New"/>
            </a:endParaRPr>
          </a:p>
          <a:p>
            <a:pPr marR="909319" indent="457200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808080"/>
                </a:solidFill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456565"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non-negative’)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ts val="2850"/>
              </a:lnSpc>
              <a:spcBef>
                <a:spcPts val="5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elseif  </a:t>
            </a:r>
            <a:r>
              <a:rPr sz="2400" spc="-630" dirty="0">
                <a:solidFill>
                  <a:srgbClr val="808080"/>
                </a:solidFill>
                <a:latin typeface="Courier New"/>
                <a:cs typeface="Courier New"/>
              </a:rPr>
              <a:t>abs(nabs(nabs(nabs(n----round(n))round(n))round(n))round(n)) </a:t>
            </a:r>
            <a:r>
              <a:rPr sz="2400" spc="-1080" dirty="0">
                <a:solidFill>
                  <a:srgbClr val="808080"/>
                </a:solidFill>
                <a:latin typeface="Courier New"/>
                <a:cs typeface="Courier New"/>
              </a:rPr>
              <a:t>&gt;&gt;&gt;&gt;  </a:t>
            </a:r>
            <a:r>
              <a:rPr sz="2400" spc="-360" dirty="0">
                <a:solidFill>
                  <a:srgbClr val="808080"/>
                </a:solidFill>
                <a:latin typeface="Courier New"/>
                <a:cs typeface="Courier New"/>
              </a:rPr>
              <a:t>epsepsepseps</a:t>
            </a:r>
            <a:endParaRPr sz="2400">
              <a:latin typeface="Courier New"/>
              <a:cs typeface="Courier New"/>
            </a:endParaRPr>
          </a:p>
          <a:p>
            <a:pPr marL="457200">
              <a:lnSpc>
                <a:spcPts val="237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integer’)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80808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k=1:n</a:t>
            </a:r>
            <a:endParaRPr sz="2000">
              <a:latin typeface="Courier New"/>
              <a:cs typeface="Courier New"/>
            </a:endParaRPr>
          </a:p>
          <a:p>
            <a:pPr marL="4572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kfac=prod(1:k);</a:t>
            </a:r>
            <a:endParaRPr sz="2000">
              <a:latin typeface="Courier New"/>
              <a:cs typeface="Courier New"/>
            </a:endParaRPr>
          </a:p>
          <a:p>
            <a:pPr marL="457200" marR="7594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808080"/>
                </a:solidFill>
                <a:latin typeface="Courier New"/>
                <a:cs typeface="Courier New"/>
              </a:rPr>
              <a:t>end;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13334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0" y="4933188"/>
                </a:moveTo>
                <a:lnTo>
                  <a:pt x="0" y="0"/>
                </a:lnTo>
                <a:lnTo>
                  <a:pt x="7086600" y="0"/>
                </a:lnTo>
                <a:lnTo>
                  <a:pt x="7086600" y="4933187"/>
                </a:lnTo>
                <a:lnTo>
                  <a:pt x="0" y="4933188"/>
                </a:lnTo>
                <a:close/>
              </a:path>
            </a:pathLst>
          </a:custGeom>
          <a:solidFill>
            <a:srgbClr val="02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01496" y="1257287"/>
            <a:ext cx="7086600" cy="4933315"/>
          </a:xfrm>
          <a:custGeom>
            <a:avLst/>
            <a:gdLst/>
            <a:ahLst/>
            <a:cxnLst/>
            <a:rect l="l" t="t" r="r" b="b"/>
            <a:pathLst>
              <a:path w="7086600" h="4933315">
                <a:moveTo>
                  <a:pt x="7086600" y="4933187"/>
                </a:moveTo>
                <a:lnTo>
                  <a:pt x="7086600" y="0"/>
                </a:lnTo>
                <a:lnTo>
                  <a:pt x="0" y="0"/>
                </a:lnTo>
                <a:lnTo>
                  <a:pt x="0" y="4933188"/>
                </a:lnTo>
                <a:lnTo>
                  <a:pt x="7086600" y="4933187"/>
                </a:lnTo>
                <a:close/>
              </a:path>
            </a:pathLst>
          </a:custGeom>
          <a:ln w="2857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35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Example (conditionals, for loop)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93952" y="1265923"/>
            <a:ext cx="6734809" cy="5445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function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y=fact(n)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%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FACT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–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Display factorials of integers 1..n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if nargin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&lt;</a:t>
            </a:r>
            <a:r>
              <a:rPr sz="2000" spc="-1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1</a:t>
            </a:r>
            <a:endParaRPr sz="2000" dirty="0">
              <a:latin typeface="Courier New"/>
              <a:cs typeface="Courier New"/>
            </a:endParaRPr>
          </a:p>
          <a:p>
            <a:pPr marL="12700" marR="922019" indent="4572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error(’No input argument assigned’)  elseif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n &lt;</a:t>
            </a:r>
            <a:r>
              <a:rPr sz="2000" spc="-2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3737CA"/>
                </a:solidFill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469265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non-negative’)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ts val="2865"/>
              </a:lnSpc>
              <a:spcBef>
                <a:spcPts val="3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elseif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abs(n-round(n)) </a:t>
            </a:r>
            <a:r>
              <a:rPr sz="2400" b="1" dirty="0">
                <a:solidFill>
                  <a:srgbClr val="3737CA"/>
                </a:solidFill>
                <a:latin typeface="Courier New"/>
                <a:cs typeface="Courier New"/>
              </a:rPr>
              <a:t>&gt;</a:t>
            </a:r>
            <a:r>
              <a:rPr sz="2400" b="1" spc="-185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400" b="1" spc="5" dirty="0">
                <a:solidFill>
                  <a:srgbClr val="3737CA"/>
                </a:solidFill>
                <a:latin typeface="Courier New"/>
                <a:cs typeface="Courier New"/>
              </a:rPr>
              <a:t>eps</a:t>
            </a:r>
            <a:endParaRPr sz="2400" dirty="0">
              <a:latin typeface="Courier New"/>
              <a:cs typeface="Courier New"/>
            </a:endParaRPr>
          </a:p>
          <a:p>
            <a:pPr marL="469900">
              <a:lnSpc>
                <a:spcPts val="2385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error(’Input must be an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integer’)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for</a:t>
            </a:r>
            <a:r>
              <a:rPr sz="2000" spc="-10" dirty="0">
                <a:solidFill>
                  <a:srgbClr val="3737CA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k=1:n</a:t>
            </a:r>
            <a:endParaRPr sz="2000" dirty="0">
              <a:latin typeface="Courier New"/>
              <a:cs typeface="Courier New"/>
            </a:endParaRPr>
          </a:p>
          <a:p>
            <a:pPr marL="469900">
              <a:lnSpc>
                <a:spcPct val="100000"/>
              </a:lnSpc>
              <a:spcBef>
                <a:spcPts val="37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kfac=prod(1:k);</a:t>
            </a:r>
            <a:endParaRPr sz="2000" dirty="0">
              <a:latin typeface="Courier New"/>
              <a:cs typeface="Courier New"/>
            </a:endParaRPr>
          </a:p>
          <a:p>
            <a:pPr marL="469900" marR="772160">
              <a:lnSpc>
                <a:spcPct val="119500"/>
              </a:lnSpc>
              <a:spcBef>
                <a:spcPts val="1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disp([num2str(k),’ ’,num2str(kfac)])  y(k)=kfac;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end;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tabLst>
                <a:tab pos="2092325" algn="l"/>
              </a:tabLst>
            </a:pPr>
            <a:r>
              <a:rPr sz="2000" dirty="0" smtClean="0">
                <a:latin typeface="Times New Roman"/>
                <a:cs typeface="Times New Roman"/>
              </a:rPr>
              <a:t>Note the</a:t>
            </a:r>
            <a:r>
              <a:rPr sz="2000" spc="-10" dirty="0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use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of:	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nargin</a:t>
            </a:r>
            <a:r>
              <a:rPr sz="2000" spc="-5" dirty="0">
                <a:solidFill>
                  <a:srgbClr val="3737CA"/>
                </a:solidFill>
                <a:latin typeface="Courier New"/>
                <a:cs typeface="Courier New"/>
              </a:rPr>
              <a:t>, </a:t>
            </a:r>
            <a:r>
              <a:rPr sz="2000" b="1" spc="-5" dirty="0">
                <a:solidFill>
                  <a:srgbClr val="3737CA"/>
                </a:solidFill>
                <a:latin typeface="Courier New"/>
                <a:cs typeface="Courier New"/>
              </a:rPr>
              <a:t>abs(n-round(n))&gt;eps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03098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6803" y="1284605"/>
            <a:ext cx="8049259" cy="561784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3200" spc="-5" dirty="0">
                <a:latin typeface="Times New Roman"/>
                <a:cs typeface="Times New Roman"/>
              </a:rPr>
              <a:t>Recall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signature: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[output_arguments]=</a:t>
            </a:r>
            <a:r>
              <a:rPr sz="2400" spc="20" dirty="0">
                <a:solidFill>
                  <a:srgbClr val="3737C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737CA"/>
                </a:solidFill>
                <a:latin typeface="Arial"/>
                <a:cs typeface="Arial"/>
              </a:rPr>
              <a:t>function_name(input_arguments)</a:t>
            </a:r>
            <a:endParaRPr sz="2400" dirty="0">
              <a:latin typeface="Arial"/>
              <a:cs typeface="Arial"/>
            </a:endParaRPr>
          </a:p>
          <a:p>
            <a:pPr marL="52069" marR="5080">
              <a:lnSpc>
                <a:spcPct val="100000"/>
              </a:lnSpc>
              <a:spcBef>
                <a:spcPts val="2285"/>
              </a:spcBef>
              <a:tabLst>
                <a:tab pos="184658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nargout</a:t>
            </a:r>
            <a:r>
              <a:rPr sz="3200" spc="-5" dirty="0">
                <a:latin typeface="Times New Roman"/>
                <a:cs typeface="Times New Roman"/>
              </a:rPr>
              <a:t>:	</a:t>
            </a:r>
            <a:r>
              <a:rPr sz="3200" dirty="0">
                <a:latin typeface="Times New Roman"/>
                <a:cs typeface="Times New Roman"/>
              </a:rPr>
              <a:t>number of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arguments </a:t>
            </a:r>
            <a:r>
              <a:rPr sz="3200" spc="-5" dirty="0">
                <a:latin typeface="Times New Roman"/>
                <a:cs typeface="Times New Roman"/>
              </a:rPr>
              <a:t>specified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52069" marR="529590">
              <a:lnSpc>
                <a:spcPct val="100000"/>
              </a:lnSpc>
              <a:spcBef>
                <a:spcPts val="1920"/>
              </a:spcBef>
              <a:tabLst>
                <a:tab pos="1620520" algn="l"/>
              </a:tabLst>
            </a:pPr>
            <a:r>
              <a:rPr sz="3200" b="1" spc="-5" dirty="0">
                <a:solidFill>
                  <a:srgbClr val="3737CA"/>
                </a:solidFill>
                <a:latin typeface="Times New Roman"/>
                <a:cs typeface="Times New Roman"/>
              </a:rPr>
              <a:t>nargin</a:t>
            </a:r>
            <a:r>
              <a:rPr sz="3200" spc="-5" dirty="0">
                <a:latin typeface="Times New Roman"/>
                <a:cs typeface="Times New Roman"/>
              </a:rPr>
              <a:t>:	number of input arguments supplied 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call.</a:t>
            </a:r>
          </a:p>
          <a:p>
            <a:pPr marL="344805" marR="675640" indent="-292735">
              <a:lnSpc>
                <a:spcPct val="99800"/>
              </a:lnSpc>
              <a:spcBef>
                <a:spcPts val="196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Outside the body of a function M-file, nargin and nargout  indicate the </a:t>
            </a:r>
            <a:r>
              <a:rPr sz="2400" spc="-10" dirty="0">
                <a:latin typeface="Times New Roman"/>
                <a:cs typeface="Times New Roman"/>
              </a:rPr>
              <a:t>number </a:t>
            </a:r>
            <a:r>
              <a:rPr sz="2400" spc="-5" dirty="0">
                <a:latin typeface="Times New Roman"/>
                <a:cs typeface="Times New Roman"/>
              </a:rPr>
              <a:t>of input or output arguments,  respectively, for a given function.</a:t>
            </a:r>
            <a:endParaRPr sz="2400" dirty="0">
              <a:latin typeface="Times New Roman"/>
              <a:cs typeface="Times New Roman"/>
            </a:endParaRPr>
          </a:p>
          <a:p>
            <a:pPr marL="344805" marR="658495" indent="-292735">
              <a:lnSpc>
                <a:spcPts val="2870"/>
              </a:lnSpc>
              <a:spcBef>
                <a:spcPts val="100"/>
              </a:spcBef>
              <a:buChar char="•"/>
              <a:tabLst>
                <a:tab pos="344805" algn="l"/>
                <a:tab pos="345440" algn="l"/>
              </a:tabLst>
            </a:pPr>
            <a:r>
              <a:rPr sz="2400" spc="-5" dirty="0">
                <a:latin typeface="Times New Roman"/>
                <a:cs typeface="Times New Roman"/>
              </a:rPr>
              <a:t>The 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 is </a:t>
            </a:r>
            <a:r>
              <a:rPr sz="2400" dirty="0">
                <a:latin typeface="Times New Roman"/>
                <a:cs typeface="Times New Roman"/>
              </a:rPr>
              <a:t>negative if the function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a  variable </a:t>
            </a: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arguments.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25670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5296" y="1397635"/>
            <a:ext cx="8229600" cy="2761615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0805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 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 dirty="0">
              <a:latin typeface="Courier New"/>
              <a:cs typeface="Courier New"/>
            </a:endParaRPr>
          </a:p>
          <a:p>
            <a:pPr marL="90805" marR="5938520">
              <a:lnSpc>
                <a:spcPts val="302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9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4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20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 dirty="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 dirty="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19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4152887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2745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10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m1)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50429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  <a:tab pos="376872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	</a:t>
            </a:r>
            <a:r>
              <a:rPr sz="2400" dirty="0">
                <a:latin typeface="Times New Roman"/>
                <a:cs typeface="Times New Roman"/>
              </a:rPr>
              <a:t>(will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error </a:t>
            </a:r>
            <a:r>
              <a:rPr sz="2400" spc="-5" dirty="0">
                <a:latin typeface="Times New Roman"/>
                <a:cs typeface="Times New Roman"/>
              </a:rPr>
              <a:t>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m2)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1496" y="5881103"/>
            <a:ext cx="8077200" cy="558165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r>
              <a:rPr sz="2400" spc="-10" dirty="0">
                <a:latin typeface="Times New Roman"/>
                <a:cs typeface="Times New Roman"/>
              </a:rPr>
              <a:t>(will give </a:t>
            </a:r>
            <a:r>
              <a:rPr sz="2400" spc="-5" dirty="0">
                <a:latin typeface="Times New Roman"/>
                <a:cs typeface="Times New Roman"/>
              </a:rPr>
              <a:t>error </a:t>
            </a:r>
            <a:r>
              <a:rPr sz="2400" spc="-10" dirty="0">
                <a:latin typeface="Times New Roman"/>
                <a:cs typeface="Times New Roman"/>
              </a:rPr>
              <a:t>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m3)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99886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5936" y="1351267"/>
            <a:ext cx="8281034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875789" algn="l"/>
              </a:tabLst>
            </a:pPr>
            <a:r>
              <a:rPr sz="3200" b="1" dirty="0">
                <a:solidFill>
                  <a:srgbClr val="3737CA"/>
                </a:solidFill>
                <a:latin typeface="Times New Roman"/>
                <a:cs typeface="Times New Roman"/>
              </a:rPr>
              <a:t>nargchk</a:t>
            </a:r>
            <a:r>
              <a:rPr sz="3200" dirty="0">
                <a:latin typeface="Times New Roman"/>
                <a:cs typeface="Times New Roman"/>
              </a:rPr>
              <a:t>:	</a:t>
            </a:r>
            <a:r>
              <a:rPr sz="3200" spc="-5" dirty="0">
                <a:latin typeface="Times New Roman"/>
                <a:cs typeface="Times New Roman"/>
              </a:rPr>
              <a:t>check function on the number of  input/output arguments specified during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function  </a:t>
            </a:r>
            <a:r>
              <a:rPr sz="3200" dirty="0">
                <a:latin typeface="Times New Roman"/>
                <a:cs typeface="Times New Roman"/>
              </a:rPr>
              <a:t>call.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3086087"/>
            <a:ext cx="8229600" cy="3145790"/>
          </a:xfrm>
          <a:prstGeom prst="rect">
            <a:avLst/>
          </a:prstGeom>
          <a:solidFill>
            <a:srgbClr val="02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91440" marR="96520">
              <a:lnSpc>
                <a:spcPts val="3020"/>
              </a:lnSpc>
              <a:spcBef>
                <a:spcPts val="55"/>
              </a:spcBef>
            </a:pPr>
            <a:r>
              <a:rPr sz="2400" b="1" spc="-5" dirty="0">
                <a:latin typeface="Courier New"/>
                <a:cs typeface="Courier New"/>
              </a:rPr>
              <a:t>function [a, b, c]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SomeFun(x1, x2, x3,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x4)  ni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nargin</a:t>
            </a:r>
            <a:endParaRPr sz="24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25"/>
              </a:spcBef>
            </a:pPr>
            <a:r>
              <a:rPr sz="2400" b="1" spc="-5" dirty="0">
                <a:latin typeface="Courier New"/>
                <a:cs typeface="Courier New"/>
              </a:rPr>
              <a:t>no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nargout</a:t>
            </a:r>
            <a:endParaRPr sz="2400">
              <a:latin typeface="Courier New"/>
              <a:cs typeface="Courier New"/>
            </a:endParaRPr>
          </a:p>
          <a:p>
            <a:pPr marL="90805" marR="2288540">
              <a:lnSpc>
                <a:spcPct val="105000"/>
              </a:lnSpc>
            </a:pPr>
            <a:r>
              <a:rPr sz="2400" b="1" dirty="0">
                <a:latin typeface="Courier New"/>
                <a:cs typeface="Courier New"/>
              </a:rPr>
              <a:t>msg = </a:t>
            </a:r>
            <a:r>
              <a:rPr sz="2400" b="1" spc="-10" dirty="0">
                <a:solidFill>
                  <a:srgbClr val="3737CA"/>
                </a:solidFill>
                <a:latin typeface="Courier New"/>
                <a:cs typeface="Courier New"/>
              </a:rPr>
              <a:t>nargchk</a:t>
            </a:r>
            <a:r>
              <a:rPr sz="2400" b="1" spc="-10" dirty="0">
                <a:latin typeface="Courier New"/>
                <a:cs typeface="Courier New"/>
              </a:rPr>
              <a:t>(</a:t>
            </a:r>
            <a:r>
              <a:rPr sz="2400" b="1" i="1" spc="-10" dirty="0">
                <a:latin typeface="Courier New"/>
                <a:cs typeface="Courier New"/>
              </a:rPr>
              <a:t>low</a:t>
            </a:r>
            <a:r>
              <a:rPr sz="2400" b="1" spc="-10" dirty="0">
                <a:latin typeface="Courier New"/>
                <a:cs typeface="Courier New"/>
              </a:rPr>
              <a:t>, </a:t>
            </a:r>
            <a:r>
              <a:rPr sz="2400" b="1" i="1" spc="-5" dirty="0">
                <a:latin typeface="Courier New"/>
                <a:cs typeface="Courier New"/>
              </a:rPr>
              <a:t>high</a:t>
            </a:r>
            <a:r>
              <a:rPr sz="2400" b="1" spc="-5" dirty="0">
                <a:latin typeface="Courier New"/>
                <a:cs typeface="Courier New"/>
              </a:rPr>
              <a:t>, nargin)  </a:t>
            </a:r>
            <a:r>
              <a:rPr sz="2400" b="1" dirty="0">
                <a:latin typeface="Courier New"/>
                <a:cs typeface="Courier New"/>
              </a:rPr>
              <a:t>m1 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x1;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m2 = x1 +</a:t>
            </a:r>
            <a:r>
              <a:rPr sz="2400" b="1" spc="-5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x2;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0"/>
              </a:spcBef>
            </a:pPr>
            <a:r>
              <a:rPr sz="2400" b="1" dirty="0">
                <a:latin typeface="Courier New"/>
                <a:cs typeface="Courier New"/>
              </a:rPr>
              <a:t>m3 = x1 + x2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x3;</a:t>
            </a:r>
            <a:endParaRPr sz="24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2400" b="1" dirty="0">
                <a:latin typeface="Courier New"/>
                <a:cs typeface="Courier New"/>
              </a:rPr>
              <a:t>....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9192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Operation 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184217"/>
            <a:ext cx="5663565" cy="465899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489584" indent="-476884">
              <a:lnSpc>
                <a:spcPct val="100000"/>
              </a:lnSpc>
              <a:spcBef>
                <a:spcPts val="20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Begin </a:t>
            </a:r>
            <a:r>
              <a:rPr sz="3200" dirty="0">
                <a:latin typeface="Times New Roman"/>
                <a:cs typeface="Times New Roman"/>
              </a:rPr>
              <a:t>/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Read input, Write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output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Carry out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computation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ts val="3835"/>
              </a:lnSpc>
              <a:spcBef>
                <a:spcPts val="193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dirty="0">
                <a:latin typeface="Times New Roman"/>
                <a:cs typeface="Times New Roman"/>
              </a:rPr>
              <a:t>Decision:</a:t>
            </a:r>
            <a:endParaRPr sz="3200">
              <a:latin typeface="Times New Roman"/>
              <a:cs typeface="Times New Roman"/>
            </a:endParaRPr>
          </a:p>
          <a:p>
            <a:pPr marL="1111250" lvl="1" indent="-245110">
              <a:lnSpc>
                <a:spcPts val="3835"/>
              </a:lnSpc>
              <a:buChar char="•"/>
              <a:tabLst>
                <a:tab pos="1111885" algn="l"/>
              </a:tabLst>
            </a:pP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two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paths</a:t>
            </a:r>
            <a:endParaRPr sz="3200">
              <a:latin typeface="Times New Roman"/>
              <a:cs typeface="Times New Roman"/>
            </a:endParaRPr>
          </a:p>
          <a:p>
            <a:pPr marL="1111250" lvl="1" indent="-245110">
              <a:lnSpc>
                <a:spcPct val="100000"/>
              </a:lnSpc>
              <a:buChar char="•"/>
              <a:tabLst>
                <a:tab pos="1111885" algn="l"/>
              </a:tabLst>
            </a:pP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</a:t>
            </a:r>
            <a:r>
              <a:rPr sz="3200" spc="-5" dirty="0">
                <a:latin typeface="Times New Roman"/>
                <a:cs typeface="Times New Roman"/>
              </a:rPr>
              <a:t>multiple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paths</a:t>
            </a:r>
            <a:endParaRPr sz="3200">
              <a:latin typeface="Times New Roman"/>
              <a:cs typeface="Times New Roman"/>
            </a:endParaRPr>
          </a:p>
          <a:p>
            <a:pPr marL="489584" indent="-476884">
              <a:lnSpc>
                <a:spcPct val="100000"/>
              </a:lnSpc>
              <a:spcBef>
                <a:spcPts val="1920"/>
              </a:spcBef>
              <a:buChar char="•"/>
              <a:tabLst>
                <a:tab pos="489584" algn="l"/>
                <a:tab pos="490220" algn="l"/>
              </a:tabLst>
            </a:pPr>
            <a:r>
              <a:rPr sz="3200" spc="-5" dirty="0">
                <a:latin typeface="Times New Roman"/>
                <a:cs typeface="Times New Roman"/>
              </a:rPr>
              <a:t>Proceed </a:t>
            </a:r>
            <a:r>
              <a:rPr sz="3200" dirty="0">
                <a:latin typeface="Times New Roman"/>
                <a:cs typeface="Times New Roman"/>
              </a:rPr>
              <a:t>to the </a:t>
            </a:r>
            <a:r>
              <a:rPr sz="3200" spc="-5" dirty="0">
                <a:latin typeface="Times New Roman"/>
                <a:cs typeface="Times New Roman"/>
              </a:rPr>
              <a:t>next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operation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90857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1496" y="1440180"/>
            <a:ext cx="8077200" cy="1652270"/>
          </a:xfrm>
          <a:custGeom>
            <a:avLst/>
            <a:gdLst/>
            <a:ahLst/>
            <a:cxnLst/>
            <a:rect l="l" t="t" r="r" b="b"/>
            <a:pathLst>
              <a:path w="8077200" h="1652270">
                <a:moveTo>
                  <a:pt x="8077200" y="1652015"/>
                </a:moveTo>
                <a:lnTo>
                  <a:pt x="8077200" y="0"/>
                </a:lnTo>
                <a:lnTo>
                  <a:pt x="0" y="0"/>
                </a:lnTo>
                <a:lnTo>
                  <a:pt x="0" y="1652016"/>
                </a:lnTo>
                <a:lnTo>
                  <a:pt x="8077200" y="1652015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12747" y="1234547"/>
            <a:ext cx="5673725" cy="1770380"/>
          </a:xfrm>
          <a:prstGeom prst="rect">
            <a:avLst/>
          </a:prstGeom>
        </p:spPr>
        <p:txBody>
          <a:bodyPr vert="horz" wrap="square" lIns="0" tIns="229235" rIns="0" bIns="0" rtlCol="0">
            <a:spAutoFit/>
          </a:bodyPr>
          <a:lstStyle/>
          <a:p>
            <a:pPr marL="212725">
              <a:lnSpc>
                <a:spcPct val="100000"/>
              </a:lnSpc>
              <a:spcBef>
                <a:spcPts val="1805"/>
              </a:spcBef>
              <a:tabLst>
                <a:tab pos="1062990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</a:t>
            </a:r>
            <a:endParaRPr sz="2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470"/>
              </a:spcBef>
              <a:tabLst>
                <a:tab pos="914400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914400">
              <a:lnSpc>
                <a:spcPct val="100000"/>
              </a:lnSpc>
              <a:spcBef>
                <a:spcPts val="1440"/>
              </a:spcBef>
            </a:pP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Not enough input</a:t>
            </a:r>
            <a:r>
              <a:rPr sz="2400" b="1" spc="-10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FF3700"/>
                </a:solidFill>
                <a:latin typeface="Courier New"/>
                <a:cs typeface="Courier New"/>
              </a:rPr>
              <a:t>arguments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3238487"/>
            <a:ext cx="8077200" cy="165227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SomeFun(1)</a:t>
            </a:r>
            <a:endParaRPr sz="2800">
              <a:latin typeface="Courier New"/>
              <a:cs typeface="Courier New"/>
            </a:endParaRPr>
          </a:p>
          <a:p>
            <a:pPr marL="111125">
              <a:lnSpc>
                <a:spcPct val="100000"/>
              </a:lnSpc>
              <a:spcBef>
                <a:spcPts val="1470"/>
              </a:spcBef>
              <a:tabLst>
                <a:tab pos="1025525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476884">
              <a:lnSpc>
                <a:spcPct val="100000"/>
              </a:lnSpc>
              <a:spcBef>
                <a:spcPts val="1490"/>
              </a:spcBef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[</a:t>
            </a:r>
            <a:r>
              <a:rPr sz="2400" b="1" spc="-1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]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0" y="5143487"/>
            <a:ext cx="8077200" cy="1652270"/>
          </a:xfrm>
          <a:prstGeom prst="rect">
            <a:avLst/>
          </a:prstGeom>
          <a:ln w="38100">
            <a:solidFill>
              <a:srgbClr val="010101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185"/>
              </a:spcBef>
              <a:tabLst>
                <a:tab pos="1174115" algn="l"/>
              </a:tabLst>
            </a:pPr>
            <a:r>
              <a:rPr sz="2800" b="1" spc="-5" dirty="0">
                <a:latin typeface="Courier New"/>
                <a:cs typeface="Courier New"/>
              </a:rPr>
              <a:t>&gt;&gt;	</a:t>
            </a:r>
            <a:r>
              <a:rPr sz="2800" b="1" spc="-10" dirty="0">
                <a:latin typeface="Courier New"/>
                <a:cs typeface="Courier New"/>
              </a:rPr>
              <a:t>SomeFun(1,2)</a:t>
            </a:r>
            <a:endParaRPr sz="2800">
              <a:latin typeface="Courier New"/>
              <a:cs typeface="Courier New"/>
            </a:endParaRPr>
          </a:p>
          <a:p>
            <a:pPr marL="111125">
              <a:lnSpc>
                <a:spcPct val="100000"/>
              </a:lnSpc>
              <a:spcBef>
                <a:spcPts val="1470"/>
              </a:spcBef>
              <a:tabLst>
                <a:tab pos="1025525" algn="l"/>
              </a:tabLst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msg	=</a:t>
            </a:r>
            <a:endParaRPr sz="2400">
              <a:latin typeface="Courier New"/>
              <a:cs typeface="Courier New"/>
            </a:endParaRPr>
          </a:p>
          <a:p>
            <a:pPr marL="476884">
              <a:lnSpc>
                <a:spcPct val="100000"/>
              </a:lnSpc>
              <a:spcBef>
                <a:spcPts val="1485"/>
              </a:spcBef>
            </a:pP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[</a:t>
            </a:r>
            <a:r>
              <a:rPr sz="2400" b="1" spc="-10" dirty="0">
                <a:solidFill>
                  <a:srgbClr val="FF37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FF3700"/>
                </a:solidFill>
                <a:latin typeface="Courier New"/>
                <a:cs typeface="Courier New"/>
              </a:rPr>
              <a:t>]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6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System variables (function calls)</a:t>
            </a:r>
            <a:endParaRPr sz="36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57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/>
          <p:nvPr/>
        </p:nvSpPr>
        <p:spPr>
          <a:xfrm>
            <a:off x="4748784" y="1485887"/>
            <a:ext cx="114300" cy="762000"/>
          </a:xfrm>
          <a:custGeom>
            <a:avLst/>
            <a:gdLst/>
            <a:ahLst/>
            <a:cxnLst/>
            <a:rect l="l" t="t" r="r" b="b"/>
            <a:pathLst>
              <a:path w="114300" h="762000">
                <a:moveTo>
                  <a:pt x="0" y="647700"/>
                </a:moveTo>
                <a:lnTo>
                  <a:pt x="57912" y="762000"/>
                </a:lnTo>
                <a:lnTo>
                  <a:pt x="114300" y="647700"/>
                </a:lnTo>
                <a:lnTo>
                  <a:pt x="76200" y="647700"/>
                </a:lnTo>
                <a:lnTo>
                  <a:pt x="76200" y="665988"/>
                </a:lnTo>
                <a:lnTo>
                  <a:pt x="38100" y="665988"/>
                </a:lnTo>
                <a:lnTo>
                  <a:pt x="38100" y="647700"/>
                </a:lnTo>
                <a:lnTo>
                  <a:pt x="0" y="647700"/>
                </a:lnTo>
                <a:close/>
              </a:path>
              <a:path w="114300" h="762000">
                <a:moveTo>
                  <a:pt x="38100" y="647700"/>
                </a:moveTo>
                <a:lnTo>
                  <a:pt x="38100" y="665988"/>
                </a:lnTo>
                <a:lnTo>
                  <a:pt x="76200" y="665988"/>
                </a:lnTo>
                <a:lnTo>
                  <a:pt x="76200" y="647700"/>
                </a:lnTo>
                <a:lnTo>
                  <a:pt x="38100" y="647700"/>
                </a:lnTo>
                <a:close/>
              </a:path>
              <a:path w="114300" h="762000">
                <a:moveTo>
                  <a:pt x="38099" y="0"/>
                </a:moveTo>
                <a:lnTo>
                  <a:pt x="38100" y="647700"/>
                </a:lnTo>
                <a:lnTo>
                  <a:pt x="76200" y="6477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11496" y="1656575"/>
            <a:ext cx="685800" cy="114300"/>
          </a:xfrm>
          <a:custGeom>
            <a:avLst/>
            <a:gdLst/>
            <a:ahLst/>
            <a:cxnLst/>
            <a:rect l="l" t="t" r="r" b="b"/>
            <a:pathLst>
              <a:path w="685800" h="114300">
                <a:moveTo>
                  <a:pt x="571500" y="76200"/>
                </a:moveTo>
                <a:lnTo>
                  <a:pt x="571500" y="114300"/>
                </a:lnTo>
                <a:lnTo>
                  <a:pt x="685800" y="57912"/>
                </a:lnTo>
                <a:lnTo>
                  <a:pt x="589788" y="9265"/>
                </a:lnTo>
                <a:lnTo>
                  <a:pt x="589788" y="76200"/>
                </a:lnTo>
                <a:lnTo>
                  <a:pt x="571500" y="76200"/>
                </a:lnTo>
                <a:close/>
              </a:path>
              <a:path w="685800" h="114300">
                <a:moveTo>
                  <a:pt x="0" y="38100"/>
                </a:moveTo>
                <a:lnTo>
                  <a:pt x="0" y="76200"/>
                </a:lnTo>
                <a:lnTo>
                  <a:pt x="589788" y="76200"/>
                </a:lnTo>
                <a:lnTo>
                  <a:pt x="589788" y="38100"/>
                </a:lnTo>
                <a:lnTo>
                  <a:pt x="0" y="38100"/>
                </a:lnTo>
                <a:close/>
              </a:path>
              <a:path w="685800" h="114300">
                <a:moveTo>
                  <a:pt x="571499" y="0"/>
                </a:moveTo>
                <a:lnTo>
                  <a:pt x="571500" y="38100"/>
                </a:lnTo>
                <a:lnTo>
                  <a:pt x="589788" y="38100"/>
                </a:lnTo>
                <a:lnTo>
                  <a:pt x="589788" y="9265"/>
                </a:lnTo>
                <a:lnTo>
                  <a:pt x="5714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35296" y="1961375"/>
            <a:ext cx="685800" cy="114300"/>
          </a:xfrm>
          <a:custGeom>
            <a:avLst/>
            <a:gdLst/>
            <a:ahLst/>
            <a:cxnLst/>
            <a:rect l="l" t="t" r="r" b="b"/>
            <a:pathLst>
              <a:path w="685800" h="114300">
                <a:moveTo>
                  <a:pt x="94487" y="38100"/>
                </a:moveTo>
                <a:lnTo>
                  <a:pt x="94487" y="76200"/>
                </a:lnTo>
                <a:lnTo>
                  <a:pt x="685800" y="76200"/>
                </a:lnTo>
                <a:lnTo>
                  <a:pt x="685800" y="38100"/>
                </a:lnTo>
                <a:lnTo>
                  <a:pt x="94487" y="38100"/>
                </a:lnTo>
                <a:close/>
              </a:path>
              <a:path w="685800" h="114300">
                <a:moveTo>
                  <a:pt x="0" y="57912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94487" y="76200"/>
                </a:lnTo>
                <a:lnTo>
                  <a:pt x="94487" y="10038"/>
                </a:lnTo>
                <a:lnTo>
                  <a:pt x="0" y="57912"/>
                </a:lnTo>
                <a:close/>
              </a:path>
              <a:path w="685800" h="114300">
                <a:moveTo>
                  <a:pt x="94487" y="10038"/>
                </a:moveTo>
                <a:lnTo>
                  <a:pt x="94487" y="38100"/>
                </a:lnTo>
                <a:lnTo>
                  <a:pt x="114300" y="38100"/>
                </a:lnTo>
                <a:lnTo>
                  <a:pt x="114300" y="0"/>
                </a:lnTo>
                <a:lnTo>
                  <a:pt x="94487" y="1003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91784" y="1485887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0" y="114300"/>
                </a:moveTo>
                <a:lnTo>
                  <a:pt x="114300" y="114300"/>
                </a:lnTo>
                <a:lnTo>
                  <a:pt x="76200" y="37070"/>
                </a:lnTo>
                <a:lnTo>
                  <a:pt x="76200" y="94487"/>
                </a:lnTo>
                <a:lnTo>
                  <a:pt x="38100" y="94487"/>
                </a:lnTo>
                <a:lnTo>
                  <a:pt x="38100" y="39102"/>
                </a:lnTo>
                <a:lnTo>
                  <a:pt x="0" y="114300"/>
                </a:lnTo>
                <a:close/>
              </a:path>
              <a:path w="114300" h="685800">
                <a:moveTo>
                  <a:pt x="38100" y="114300"/>
                </a:moveTo>
                <a:lnTo>
                  <a:pt x="38100" y="685800"/>
                </a:lnTo>
                <a:lnTo>
                  <a:pt x="76200" y="685800"/>
                </a:lnTo>
                <a:lnTo>
                  <a:pt x="76200" y="114300"/>
                </a:lnTo>
                <a:lnTo>
                  <a:pt x="38100" y="114300"/>
                </a:lnTo>
                <a:close/>
              </a:path>
              <a:path w="114300" h="685800">
                <a:moveTo>
                  <a:pt x="38100" y="39102"/>
                </a:moveTo>
                <a:lnTo>
                  <a:pt x="38100" y="94487"/>
                </a:lnTo>
                <a:lnTo>
                  <a:pt x="76200" y="94487"/>
                </a:lnTo>
                <a:lnTo>
                  <a:pt x="76200" y="37070"/>
                </a:lnTo>
                <a:lnTo>
                  <a:pt x="57912" y="0"/>
                </a:lnTo>
                <a:lnTo>
                  <a:pt x="38100" y="3910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56436" y="1579867"/>
            <a:ext cx="2327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Path to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follow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34584" y="36194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100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17364" y="3238487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3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7"/>
                </a:lnTo>
                <a:lnTo>
                  <a:pt x="1077468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2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8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17364" y="3238487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3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7"/>
                </a:lnTo>
                <a:lnTo>
                  <a:pt x="1077468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2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8" y="0"/>
                </a:lnTo>
                <a:lnTo>
                  <a:pt x="207263" y="0"/>
                </a:lnTo>
                <a:close/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098796" y="3241027"/>
            <a:ext cx="720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Start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56436" y="3256267"/>
            <a:ext cx="15913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Start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06696" y="47289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4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06696" y="47289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147564" y="4731499"/>
            <a:ext cx="600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End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358384" y="43052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100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200" y="0"/>
                </a:lnTo>
                <a:lnTo>
                  <a:pt x="3810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456436" y="4658347"/>
            <a:ext cx="14827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End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here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87895" y="4648187"/>
            <a:ext cx="2209800" cy="9525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 marR="145415">
              <a:lnSpc>
                <a:spcPct val="100000"/>
              </a:lnSpc>
              <a:spcBef>
                <a:spcPts val="465"/>
              </a:spcBef>
              <a:tabLst>
                <a:tab pos="9810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One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line  in or 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06696" y="59481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0" y="207264"/>
                </a:move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06696" y="5948159"/>
            <a:ext cx="1285240" cy="414655"/>
          </a:xfrm>
          <a:custGeom>
            <a:avLst/>
            <a:gdLst/>
            <a:ahLst/>
            <a:cxnLst/>
            <a:rect l="l" t="t" r="r" b="b"/>
            <a:pathLst>
              <a:path w="1285239" h="414654">
                <a:moveTo>
                  <a:pt x="207263" y="0"/>
                </a:moveTo>
                <a:lnTo>
                  <a:pt x="159793" y="5482"/>
                </a:lnTo>
                <a:lnTo>
                  <a:pt x="116188" y="21096"/>
                </a:lnTo>
                <a:lnTo>
                  <a:pt x="77701" y="45586"/>
                </a:lnTo>
                <a:lnTo>
                  <a:pt x="45586" y="77701"/>
                </a:lnTo>
                <a:lnTo>
                  <a:pt x="21096" y="116188"/>
                </a:lnTo>
                <a:lnTo>
                  <a:pt x="5482" y="159793"/>
                </a:lnTo>
                <a:lnTo>
                  <a:pt x="0" y="207264"/>
                </a:lnTo>
                <a:lnTo>
                  <a:pt x="5482" y="254734"/>
                </a:lnTo>
                <a:lnTo>
                  <a:pt x="21096" y="298339"/>
                </a:lnTo>
                <a:lnTo>
                  <a:pt x="45586" y="336826"/>
                </a:lnTo>
                <a:lnTo>
                  <a:pt x="77701" y="368941"/>
                </a:lnTo>
                <a:lnTo>
                  <a:pt x="116188" y="393431"/>
                </a:lnTo>
                <a:lnTo>
                  <a:pt x="159793" y="409045"/>
                </a:lnTo>
                <a:lnTo>
                  <a:pt x="207263" y="414528"/>
                </a:lnTo>
                <a:lnTo>
                  <a:pt x="1077467" y="414527"/>
                </a:lnTo>
                <a:lnTo>
                  <a:pt x="1124938" y="409045"/>
                </a:lnTo>
                <a:lnTo>
                  <a:pt x="1168543" y="393431"/>
                </a:lnTo>
                <a:lnTo>
                  <a:pt x="1207030" y="368941"/>
                </a:lnTo>
                <a:lnTo>
                  <a:pt x="1239145" y="336826"/>
                </a:lnTo>
                <a:lnTo>
                  <a:pt x="1263635" y="298339"/>
                </a:lnTo>
                <a:lnTo>
                  <a:pt x="1279249" y="254734"/>
                </a:lnTo>
                <a:lnTo>
                  <a:pt x="1284731" y="207263"/>
                </a:lnTo>
                <a:lnTo>
                  <a:pt x="1279249" y="159793"/>
                </a:lnTo>
                <a:lnTo>
                  <a:pt x="1263635" y="116188"/>
                </a:lnTo>
                <a:lnTo>
                  <a:pt x="1239145" y="77701"/>
                </a:lnTo>
                <a:lnTo>
                  <a:pt x="1207030" y="45586"/>
                </a:lnTo>
                <a:lnTo>
                  <a:pt x="1168543" y="21096"/>
                </a:lnTo>
                <a:lnTo>
                  <a:pt x="1124938" y="5482"/>
                </a:lnTo>
                <a:lnTo>
                  <a:pt x="1077467" y="0"/>
                </a:lnTo>
                <a:lnTo>
                  <a:pt x="207263" y="0"/>
                </a:lnTo>
                <a:close/>
              </a:path>
            </a:pathLst>
          </a:custGeom>
          <a:ln w="380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944871" y="5950699"/>
            <a:ext cx="100774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Return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358384" y="5524487"/>
            <a:ext cx="114300" cy="457200"/>
          </a:xfrm>
          <a:custGeom>
            <a:avLst/>
            <a:gdLst/>
            <a:ahLst/>
            <a:cxnLst/>
            <a:rect l="l" t="t" r="r" b="b"/>
            <a:pathLst>
              <a:path w="114300" h="457200">
                <a:moveTo>
                  <a:pt x="0" y="342900"/>
                </a:moveTo>
                <a:lnTo>
                  <a:pt x="57912" y="457200"/>
                </a:lnTo>
                <a:lnTo>
                  <a:pt x="114300" y="342900"/>
                </a:lnTo>
                <a:lnTo>
                  <a:pt x="76200" y="342900"/>
                </a:lnTo>
                <a:lnTo>
                  <a:pt x="76200" y="361188"/>
                </a:lnTo>
                <a:lnTo>
                  <a:pt x="38100" y="361188"/>
                </a:lnTo>
                <a:lnTo>
                  <a:pt x="38100" y="342900"/>
                </a:lnTo>
                <a:lnTo>
                  <a:pt x="0" y="342900"/>
                </a:lnTo>
                <a:close/>
              </a:path>
              <a:path w="114300" h="457200">
                <a:moveTo>
                  <a:pt x="38100" y="342900"/>
                </a:moveTo>
                <a:lnTo>
                  <a:pt x="38100" y="361188"/>
                </a:lnTo>
                <a:lnTo>
                  <a:pt x="76200" y="361188"/>
                </a:lnTo>
                <a:lnTo>
                  <a:pt x="76200" y="342900"/>
                </a:lnTo>
                <a:lnTo>
                  <a:pt x="38100" y="342900"/>
                </a:lnTo>
                <a:close/>
              </a:path>
              <a:path w="114300" h="457200">
                <a:moveTo>
                  <a:pt x="38099" y="0"/>
                </a:moveTo>
                <a:lnTo>
                  <a:pt x="38100" y="342900"/>
                </a:lnTo>
                <a:lnTo>
                  <a:pt x="76200" y="342900"/>
                </a:lnTo>
                <a:lnTo>
                  <a:pt x="76199" y="0"/>
                </a:lnTo>
                <a:lnTo>
                  <a:pt x="3809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456436" y="5877552"/>
            <a:ext cx="25565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Return to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caller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6500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86256"/>
            <a:ext cx="41243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Read input from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file  (disk/tape file,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keyboard)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68696" y="1821434"/>
            <a:ext cx="2133600" cy="810895"/>
          </a:xfrm>
          <a:custGeom>
            <a:avLst/>
            <a:gdLst/>
            <a:ahLst/>
            <a:cxnLst/>
            <a:rect l="l" t="t" r="r" b="b"/>
            <a:pathLst>
              <a:path w="2133600" h="810894">
                <a:moveTo>
                  <a:pt x="0" y="810768"/>
                </a:moveTo>
                <a:lnTo>
                  <a:pt x="1699259" y="810768"/>
                </a:lnTo>
                <a:lnTo>
                  <a:pt x="2133599" y="0"/>
                </a:lnTo>
                <a:lnTo>
                  <a:pt x="426719" y="0"/>
                </a:lnTo>
                <a:lnTo>
                  <a:pt x="0" y="8107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68696" y="1824355"/>
            <a:ext cx="2133600" cy="810895"/>
          </a:xfrm>
          <a:custGeom>
            <a:avLst/>
            <a:gdLst/>
            <a:ahLst/>
            <a:cxnLst/>
            <a:rect l="l" t="t" r="r" b="b"/>
            <a:pathLst>
              <a:path w="2133600" h="810894">
                <a:moveTo>
                  <a:pt x="426719" y="0"/>
                </a:moveTo>
                <a:lnTo>
                  <a:pt x="2133599" y="0"/>
                </a:lnTo>
                <a:lnTo>
                  <a:pt x="1699259" y="810768"/>
                </a:lnTo>
                <a:lnTo>
                  <a:pt x="0" y="810768"/>
                </a:lnTo>
                <a:lnTo>
                  <a:pt x="42671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71108" y="1797050"/>
            <a:ext cx="11271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653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Input  </a:t>
            </a:r>
            <a:r>
              <a:rPr sz="2400" b="1" dirty="0">
                <a:latin typeface="Arial"/>
                <a:cs typeface="Arial"/>
              </a:rPr>
              <a:t>I, </a:t>
            </a:r>
            <a:r>
              <a:rPr sz="2400" b="1" spc="-10" dirty="0">
                <a:latin typeface="Arial"/>
                <a:cs typeface="Arial"/>
              </a:rPr>
              <a:t>J, </a:t>
            </a:r>
            <a:r>
              <a:rPr sz="2400" b="1" spc="-5" dirty="0">
                <a:latin typeface="Arial"/>
                <a:cs typeface="Arial"/>
              </a:rPr>
              <a:t>A[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]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28816" y="1416050"/>
            <a:ext cx="152400" cy="405765"/>
          </a:xfrm>
          <a:custGeom>
            <a:avLst/>
            <a:gdLst/>
            <a:ahLst/>
            <a:cxnLst/>
            <a:rect l="l" t="t" r="r" b="b"/>
            <a:pathLst>
              <a:path w="152400" h="405765">
                <a:moveTo>
                  <a:pt x="0" y="252983"/>
                </a:moveTo>
                <a:lnTo>
                  <a:pt x="76200" y="405383"/>
                </a:lnTo>
                <a:lnTo>
                  <a:pt x="152400" y="252983"/>
                </a:lnTo>
                <a:lnTo>
                  <a:pt x="102108" y="252983"/>
                </a:lnTo>
                <a:lnTo>
                  <a:pt x="102108" y="277367"/>
                </a:lnTo>
                <a:lnTo>
                  <a:pt x="51816" y="277367"/>
                </a:lnTo>
                <a:lnTo>
                  <a:pt x="51816" y="252983"/>
                </a:lnTo>
                <a:lnTo>
                  <a:pt x="0" y="252983"/>
                </a:lnTo>
                <a:close/>
              </a:path>
              <a:path w="152400" h="405765">
                <a:moveTo>
                  <a:pt x="51816" y="252983"/>
                </a:moveTo>
                <a:lnTo>
                  <a:pt x="51816" y="277367"/>
                </a:lnTo>
                <a:lnTo>
                  <a:pt x="102108" y="277367"/>
                </a:lnTo>
                <a:lnTo>
                  <a:pt x="102108" y="252983"/>
                </a:lnTo>
                <a:lnTo>
                  <a:pt x="51816" y="252983"/>
                </a:lnTo>
                <a:close/>
              </a:path>
              <a:path w="152400" h="405765">
                <a:moveTo>
                  <a:pt x="51816" y="0"/>
                </a:moveTo>
                <a:lnTo>
                  <a:pt x="51816" y="252983"/>
                </a:lnTo>
                <a:lnTo>
                  <a:pt x="102108" y="252983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528816" y="2630678"/>
            <a:ext cx="152400" cy="462280"/>
          </a:xfrm>
          <a:custGeom>
            <a:avLst/>
            <a:gdLst/>
            <a:ahLst/>
            <a:cxnLst/>
            <a:rect l="l" t="t" r="r" b="b"/>
            <a:pathLst>
              <a:path w="152400" h="462280">
                <a:moveTo>
                  <a:pt x="0" y="309372"/>
                </a:moveTo>
                <a:lnTo>
                  <a:pt x="76200" y="461772"/>
                </a:lnTo>
                <a:lnTo>
                  <a:pt x="152400" y="309372"/>
                </a:lnTo>
                <a:lnTo>
                  <a:pt x="102108" y="309372"/>
                </a:lnTo>
                <a:lnTo>
                  <a:pt x="102108" y="335279"/>
                </a:lnTo>
                <a:lnTo>
                  <a:pt x="51816" y="335279"/>
                </a:lnTo>
                <a:lnTo>
                  <a:pt x="51816" y="309372"/>
                </a:lnTo>
                <a:lnTo>
                  <a:pt x="0" y="309372"/>
                </a:lnTo>
                <a:close/>
              </a:path>
              <a:path w="152400" h="462280">
                <a:moveTo>
                  <a:pt x="51816" y="309372"/>
                </a:moveTo>
                <a:lnTo>
                  <a:pt x="51816" y="335279"/>
                </a:lnTo>
                <a:lnTo>
                  <a:pt x="102108" y="335279"/>
                </a:lnTo>
                <a:lnTo>
                  <a:pt x="102108" y="309372"/>
                </a:lnTo>
                <a:lnTo>
                  <a:pt x="51816" y="309372"/>
                </a:lnTo>
                <a:close/>
              </a:path>
              <a:path w="152400" h="462280">
                <a:moveTo>
                  <a:pt x="51816" y="0"/>
                </a:moveTo>
                <a:lnTo>
                  <a:pt x="51816" y="309372"/>
                </a:lnTo>
                <a:lnTo>
                  <a:pt x="102108" y="309372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92496" y="3832847"/>
            <a:ext cx="2209800" cy="883919"/>
          </a:xfrm>
          <a:custGeom>
            <a:avLst/>
            <a:gdLst/>
            <a:ahLst/>
            <a:cxnLst/>
            <a:rect l="l" t="t" r="r" b="b"/>
            <a:pathLst>
              <a:path w="2209800" h="883920">
                <a:moveTo>
                  <a:pt x="0" y="883920"/>
                </a:moveTo>
                <a:lnTo>
                  <a:pt x="1760219" y="883920"/>
                </a:lnTo>
                <a:lnTo>
                  <a:pt x="2209799" y="0"/>
                </a:lnTo>
                <a:lnTo>
                  <a:pt x="441959" y="0"/>
                </a:lnTo>
                <a:lnTo>
                  <a:pt x="0" y="883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92496" y="3832847"/>
            <a:ext cx="2209800" cy="883919"/>
          </a:xfrm>
          <a:custGeom>
            <a:avLst/>
            <a:gdLst/>
            <a:ahLst/>
            <a:cxnLst/>
            <a:rect l="l" t="t" r="r" b="b"/>
            <a:pathLst>
              <a:path w="2209800" h="883920">
                <a:moveTo>
                  <a:pt x="441959" y="0"/>
                </a:moveTo>
                <a:lnTo>
                  <a:pt x="2209799" y="0"/>
                </a:lnTo>
                <a:lnTo>
                  <a:pt x="1760219" y="883920"/>
                </a:lnTo>
                <a:lnTo>
                  <a:pt x="0" y="883920"/>
                </a:lnTo>
                <a:lnTo>
                  <a:pt x="44195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29959" y="3885679"/>
            <a:ext cx="11271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143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Output  </a:t>
            </a:r>
            <a:r>
              <a:rPr sz="2400" b="1" dirty="0">
                <a:latin typeface="Arial"/>
                <a:cs typeface="Arial"/>
              </a:rPr>
              <a:t>I, </a:t>
            </a:r>
            <a:r>
              <a:rPr sz="2400" b="1" spc="-10" dirty="0">
                <a:latin typeface="Arial"/>
                <a:cs typeface="Arial"/>
              </a:rPr>
              <a:t>J, </a:t>
            </a:r>
            <a:r>
              <a:rPr sz="2400" b="1" spc="-5" dirty="0">
                <a:latin typeface="Arial"/>
                <a:cs typeface="Arial"/>
              </a:rPr>
              <a:t>A[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]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89191" y="3390887"/>
            <a:ext cx="152400" cy="441959"/>
          </a:xfrm>
          <a:custGeom>
            <a:avLst/>
            <a:gdLst/>
            <a:ahLst/>
            <a:cxnLst/>
            <a:rect l="l" t="t" r="r" b="b"/>
            <a:pathLst>
              <a:path w="152400" h="441960">
                <a:moveTo>
                  <a:pt x="0" y="289559"/>
                </a:moveTo>
                <a:lnTo>
                  <a:pt x="76200" y="441959"/>
                </a:lnTo>
                <a:lnTo>
                  <a:pt x="152400" y="289559"/>
                </a:lnTo>
                <a:lnTo>
                  <a:pt x="102108" y="289559"/>
                </a:lnTo>
                <a:lnTo>
                  <a:pt x="102108" y="313943"/>
                </a:lnTo>
                <a:lnTo>
                  <a:pt x="50292" y="313943"/>
                </a:lnTo>
                <a:lnTo>
                  <a:pt x="50292" y="289559"/>
                </a:lnTo>
                <a:lnTo>
                  <a:pt x="0" y="289559"/>
                </a:lnTo>
                <a:close/>
              </a:path>
              <a:path w="152400" h="441960">
                <a:moveTo>
                  <a:pt x="50292" y="289559"/>
                </a:moveTo>
                <a:lnTo>
                  <a:pt x="50292" y="313943"/>
                </a:lnTo>
                <a:lnTo>
                  <a:pt x="102108" y="313943"/>
                </a:lnTo>
                <a:lnTo>
                  <a:pt x="102108" y="289559"/>
                </a:lnTo>
                <a:lnTo>
                  <a:pt x="50292" y="289559"/>
                </a:lnTo>
                <a:close/>
              </a:path>
              <a:path w="152400" h="441960">
                <a:moveTo>
                  <a:pt x="50292" y="0"/>
                </a:moveTo>
                <a:lnTo>
                  <a:pt x="50292" y="289559"/>
                </a:lnTo>
                <a:lnTo>
                  <a:pt x="102108" y="289559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89191" y="4715243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4"/>
                </a:lnTo>
                <a:lnTo>
                  <a:pt x="152400" y="352044"/>
                </a:lnTo>
                <a:lnTo>
                  <a:pt x="102108" y="352044"/>
                </a:lnTo>
                <a:lnTo>
                  <a:pt x="102108" y="377952"/>
                </a:lnTo>
                <a:lnTo>
                  <a:pt x="50292" y="377952"/>
                </a:lnTo>
                <a:lnTo>
                  <a:pt x="50292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0292" y="352044"/>
                </a:moveTo>
                <a:lnTo>
                  <a:pt x="50292" y="377952"/>
                </a:lnTo>
                <a:lnTo>
                  <a:pt x="102108" y="377952"/>
                </a:lnTo>
                <a:lnTo>
                  <a:pt x="102108" y="352044"/>
                </a:lnTo>
                <a:lnTo>
                  <a:pt x="50292" y="352044"/>
                </a:lnTo>
                <a:close/>
              </a:path>
              <a:path w="152400" h="504825">
                <a:moveTo>
                  <a:pt x="50292" y="0"/>
                </a:moveTo>
                <a:lnTo>
                  <a:pt x="50292" y="352044"/>
                </a:lnTo>
                <a:lnTo>
                  <a:pt x="102108" y="352044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04036" y="3713467"/>
            <a:ext cx="369316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Write </a:t>
            </a:r>
            <a:r>
              <a:rPr sz="3200" spc="-5" dirty="0">
                <a:latin typeface="Times New Roman"/>
                <a:cs typeface="Times New Roman"/>
              </a:rPr>
              <a:t>output </a:t>
            </a:r>
            <a:r>
              <a:rPr sz="3200" dirty="0">
                <a:latin typeface="Times New Roman"/>
                <a:cs typeface="Times New Roman"/>
              </a:rPr>
              <a:t>to </a:t>
            </a:r>
            <a:r>
              <a:rPr sz="3200" spc="-5" dirty="0">
                <a:latin typeface="Times New Roman"/>
                <a:cs typeface="Times New Roman"/>
              </a:rPr>
              <a:t>file  (disk/tape file,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printer)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77895" y="5753087"/>
            <a:ext cx="4343400" cy="5334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  <a:tabLst>
                <a:tab pos="981075" algn="l"/>
                <a:tab pos="256286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</a:t>
            </a:r>
            <a:r>
              <a:rPr sz="2400" spc="-5" dirty="0">
                <a:latin typeface="Times New Roman"/>
                <a:cs typeface="Times New Roman"/>
              </a:rPr>
              <a:t>One line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in,	one line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7354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4036" y="1884667"/>
            <a:ext cx="39916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Carry out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computation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45223" y="1784591"/>
            <a:ext cx="2252980" cy="812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213360" rIns="0" bIns="0" rtlCol="0">
            <a:spAutoFit/>
          </a:bodyPr>
          <a:lstStyle/>
          <a:p>
            <a:pPr marL="490220">
              <a:lnSpc>
                <a:spcPct val="100000"/>
              </a:lnSpc>
              <a:spcBef>
                <a:spcPts val="1680"/>
              </a:spcBef>
            </a:pPr>
            <a:r>
              <a:rPr sz="2400" b="1" spc="-5" dirty="0">
                <a:latin typeface="Arial"/>
                <a:cs typeface="Arial"/>
              </a:rPr>
              <a:t>A= B </a:t>
            </a:r>
            <a:r>
              <a:rPr sz="2400" b="1" dirty="0">
                <a:latin typeface="Arial"/>
                <a:cs typeface="Arial"/>
              </a:rPr>
              <a:t>+</a:t>
            </a:r>
            <a:r>
              <a:rPr sz="2400" b="1" spc="-5" dirty="0">
                <a:latin typeface="Arial"/>
                <a:cs typeface="Arial"/>
              </a:rPr>
              <a:t> C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90688" y="1331963"/>
            <a:ext cx="152400" cy="452755"/>
          </a:xfrm>
          <a:custGeom>
            <a:avLst/>
            <a:gdLst/>
            <a:ahLst/>
            <a:cxnLst/>
            <a:rect l="l" t="t" r="r" b="b"/>
            <a:pathLst>
              <a:path w="152400" h="452755">
                <a:moveTo>
                  <a:pt x="0" y="301751"/>
                </a:moveTo>
                <a:lnTo>
                  <a:pt x="79247" y="452627"/>
                </a:lnTo>
                <a:lnTo>
                  <a:pt x="152399" y="297179"/>
                </a:lnTo>
                <a:lnTo>
                  <a:pt x="102107" y="298688"/>
                </a:lnTo>
                <a:lnTo>
                  <a:pt x="102107" y="324612"/>
                </a:lnTo>
                <a:lnTo>
                  <a:pt x="50291" y="326136"/>
                </a:lnTo>
                <a:lnTo>
                  <a:pt x="49563" y="300265"/>
                </a:lnTo>
                <a:lnTo>
                  <a:pt x="0" y="301751"/>
                </a:lnTo>
                <a:close/>
              </a:path>
              <a:path w="152400" h="452755">
                <a:moveTo>
                  <a:pt x="49563" y="300265"/>
                </a:moveTo>
                <a:lnTo>
                  <a:pt x="50291" y="326136"/>
                </a:lnTo>
                <a:lnTo>
                  <a:pt x="102107" y="324612"/>
                </a:lnTo>
                <a:lnTo>
                  <a:pt x="101378" y="298710"/>
                </a:lnTo>
                <a:lnTo>
                  <a:pt x="49563" y="300265"/>
                </a:lnTo>
                <a:close/>
              </a:path>
              <a:path w="152400" h="452755">
                <a:moveTo>
                  <a:pt x="101378" y="298710"/>
                </a:moveTo>
                <a:lnTo>
                  <a:pt x="102107" y="324612"/>
                </a:lnTo>
                <a:lnTo>
                  <a:pt x="102107" y="298688"/>
                </a:lnTo>
                <a:lnTo>
                  <a:pt x="101378" y="298710"/>
                </a:lnTo>
                <a:close/>
              </a:path>
              <a:path w="152400" h="452755">
                <a:moveTo>
                  <a:pt x="41147" y="1524"/>
                </a:moveTo>
                <a:lnTo>
                  <a:pt x="49563" y="300265"/>
                </a:lnTo>
                <a:lnTo>
                  <a:pt x="101378" y="298710"/>
                </a:lnTo>
                <a:lnTo>
                  <a:pt x="92963" y="0"/>
                </a:lnTo>
                <a:lnTo>
                  <a:pt x="41147" y="15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81543" y="2628887"/>
            <a:ext cx="152400" cy="457200"/>
          </a:xfrm>
          <a:custGeom>
            <a:avLst/>
            <a:gdLst/>
            <a:ahLst/>
            <a:cxnLst/>
            <a:rect l="l" t="t" r="r" b="b"/>
            <a:pathLst>
              <a:path w="152400" h="457200">
                <a:moveTo>
                  <a:pt x="0" y="304800"/>
                </a:moveTo>
                <a:lnTo>
                  <a:pt x="76200" y="457200"/>
                </a:lnTo>
                <a:lnTo>
                  <a:pt x="152400" y="304800"/>
                </a:lnTo>
                <a:lnTo>
                  <a:pt x="102108" y="304800"/>
                </a:lnTo>
                <a:lnTo>
                  <a:pt x="102108" y="330708"/>
                </a:lnTo>
                <a:lnTo>
                  <a:pt x="50292" y="330708"/>
                </a:lnTo>
                <a:lnTo>
                  <a:pt x="50292" y="304800"/>
                </a:lnTo>
                <a:lnTo>
                  <a:pt x="0" y="304800"/>
                </a:lnTo>
                <a:close/>
              </a:path>
              <a:path w="152400" h="457200">
                <a:moveTo>
                  <a:pt x="50292" y="304800"/>
                </a:moveTo>
                <a:lnTo>
                  <a:pt x="50292" y="330708"/>
                </a:lnTo>
                <a:lnTo>
                  <a:pt x="102108" y="330708"/>
                </a:lnTo>
                <a:lnTo>
                  <a:pt x="102108" y="304800"/>
                </a:lnTo>
                <a:lnTo>
                  <a:pt x="50292" y="304800"/>
                </a:lnTo>
                <a:close/>
              </a:path>
              <a:path w="152400" h="457200">
                <a:moveTo>
                  <a:pt x="50292" y="0"/>
                </a:moveTo>
                <a:lnTo>
                  <a:pt x="50292" y="304800"/>
                </a:lnTo>
                <a:lnTo>
                  <a:pt x="102108" y="30480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77895" y="5753087"/>
            <a:ext cx="4343400" cy="5334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  <a:tabLst>
                <a:tab pos="981075" algn="l"/>
                <a:tab pos="256286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Note:	</a:t>
            </a:r>
            <a:r>
              <a:rPr sz="2400" spc="-5" dirty="0">
                <a:latin typeface="Times New Roman"/>
                <a:cs typeface="Times New Roman"/>
              </a:rPr>
              <a:t>One line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in,	one line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762495" y="3968991"/>
          <a:ext cx="2209800" cy="100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7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03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 marL="447040" marR="215265" indent="-178435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Subtask  Name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126364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3975">
                      <a:solidFill>
                        <a:srgbClr val="010101"/>
                      </a:solidFill>
                      <a:prstDash val="solid"/>
                    </a:lnL>
                    <a:lnR w="53975">
                      <a:solidFill>
                        <a:srgbClr val="010101"/>
                      </a:solidFill>
                      <a:prstDash val="solid"/>
                    </a:lnR>
                    <a:lnT w="53975">
                      <a:solidFill>
                        <a:srgbClr val="010101"/>
                      </a:solidFill>
                      <a:prstDash val="solid"/>
                    </a:lnT>
                    <a:lnB w="53975">
                      <a:solidFill>
                        <a:srgbClr val="010101"/>
                      </a:solidFill>
                      <a:prstDash val="solid"/>
                    </a:lnB>
                    <a:solidFill>
                      <a:srgbClr val="FFCA0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7816595" y="3390887"/>
            <a:ext cx="152400" cy="603885"/>
          </a:xfrm>
          <a:custGeom>
            <a:avLst/>
            <a:gdLst/>
            <a:ahLst/>
            <a:cxnLst/>
            <a:rect l="l" t="t" r="r" b="b"/>
            <a:pathLst>
              <a:path w="152400" h="603885">
                <a:moveTo>
                  <a:pt x="0" y="451103"/>
                </a:moveTo>
                <a:lnTo>
                  <a:pt x="76200" y="603503"/>
                </a:lnTo>
                <a:lnTo>
                  <a:pt x="152400" y="451103"/>
                </a:lnTo>
                <a:lnTo>
                  <a:pt x="102108" y="451103"/>
                </a:lnTo>
                <a:lnTo>
                  <a:pt x="102108" y="475488"/>
                </a:lnTo>
                <a:lnTo>
                  <a:pt x="50292" y="475488"/>
                </a:lnTo>
                <a:lnTo>
                  <a:pt x="50292" y="451103"/>
                </a:lnTo>
                <a:lnTo>
                  <a:pt x="0" y="451103"/>
                </a:lnTo>
                <a:close/>
              </a:path>
              <a:path w="152400" h="603885">
                <a:moveTo>
                  <a:pt x="50292" y="451103"/>
                </a:moveTo>
                <a:lnTo>
                  <a:pt x="50292" y="475488"/>
                </a:lnTo>
                <a:lnTo>
                  <a:pt x="102108" y="475488"/>
                </a:lnTo>
                <a:lnTo>
                  <a:pt x="102108" y="451103"/>
                </a:lnTo>
                <a:lnTo>
                  <a:pt x="50292" y="451103"/>
                </a:lnTo>
                <a:close/>
              </a:path>
              <a:path w="152400" h="603885">
                <a:moveTo>
                  <a:pt x="50292" y="0"/>
                </a:moveTo>
                <a:lnTo>
                  <a:pt x="50292" y="451103"/>
                </a:lnTo>
                <a:lnTo>
                  <a:pt x="102108" y="451103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16595" y="4998707"/>
            <a:ext cx="152400" cy="601980"/>
          </a:xfrm>
          <a:custGeom>
            <a:avLst/>
            <a:gdLst/>
            <a:ahLst/>
            <a:cxnLst/>
            <a:rect l="l" t="t" r="r" b="b"/>
            <a:pathLst>
              <a:path w="152400" h="601979">
                <a:moveTo>
                  <a:pt x="0" y="449580"/>
                </a:moveTo>
                <a:lnTo>
                  <a:pt x="76200" y="601980"/>
                </a:lnTo>
                <a:lnTo>
                  <a:pt x="152400" y="449580"/>
                </a:lnTo>
                <a:lnTo>
                  <a:pt x="102108" y="449580"/>
                </a:lnTo>
                <a:lnTo>
                  <a:pt x="102108" y="475488"/>
                </a:lnTo>
                <a:lnTo>
                  <a:pt x="50292" y="475488"/>
                </a:lnTo>
                <a:lnTo>
                  <a:pt x="50292" y="449580"/>
                </a:lnTo>
                <a:lnTo>
                  <a:pt x="0" y="449580"/>
                </a:lnTo>
                <a:close/>
              </a:path>
              <a:path w="152400" h="601979">
                <a:moveTo>
                  <a:pt x="50292" y="449580"/>
                </a:moveTo>
                <a:lnTo>
                  <a:pt x="50292" y="475488"/>
                </a:lnTo>
                <a:lnTo>
                  <a:pt x="102108" y="475488"/>
                </a:lnTo>
                <a:lnTo>
                  <a:pt x="102108" y="449580"/>
                </a:lnTo>
                <a:lnTo>
                  <a:pt x="50292" y="449580"/>
                </a:lnTo>
                <a:close/>
              </a:path>
              <a:path w="152400" h="601979">
                <a:moveTo>
                  <a:pt x="50292" y="0"/>
                </a:moveTo>
                <a:lnTo>
                  <a:pt x="50292" y="449580"/>
                </a:lnTo>
                <a:lnTo>
                  <a:pt x="102108" y="449580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04036" y="3904594"/>
            <a:ext cx="5166995" cy="1104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600"/>
              </a:lnSpc>
              <a:spcBef>
                <a:spcPts val="100"/>
              </a:spcBef>
            </a:pPr>
            <a:r>
              <a:rPr sz="3200" spc="-5" dirty="0">
                <a:latin typeface="Times New Roman"/>
                <a:cs typeface="Times New Roman"/>
              </a:rPr>
              <a:t>Carry </a:t>
            </a:r>
            <a:r>
              <a:rPr sz="3200" dirty="0">
                <a:latin typeface="Times New Roman"/>
                <a:cs typeface="Times New Roman"/>
              </a:rPr>
              <a:t>out the </a:t>
            </a:r>
            <a:r>
              <a:rPr sz="3200" spc="-5" dirty="0">
                <a:latin typeface="Times New Roman"/>
                <a:cs typeface="Times New Roman"/>
              </a:rPr>
              <a:t>specified subtask,  </a:t>
            </a:r>
            <a:r>
              <a:rPr sz="3200" dirty="0">
                <a:latin typeface="Times New Roman"/>
                <a:cs typeface="Times New Roman"/>
              </a:rPr>
              <a:t>then come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back.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603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symbols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16495" y="4952987"/>
            <a:ext cx="1905000" cy="1257300"/>
          </a:xfrm>
          <a:prstGeom prst="rect">
            <a:avLst/>
          </a:prstGeom>
          <a:solidFill>
            <a:srgbClr val="02FFFF"/>
          </a:solidFill>
          <a:ln w="50800">
            <a:solidFill>
              <a:srgbClr val="3838CA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465"/>
              </a:spcBef>
            </a:pPr>
            <a:r>
              <a:rPr sz="2400" b="1" spc="-5" dirty="0">
                <a:latin typeface="Times New Roman"/>
                <a:cs typeface="Times New Roman"/>
              </a:rPr>
              <a:t>Note:</a:t>
            </a:r>
            <a:endParaRPr sz="2400">
              <a:latin typeface="Times New Roman"/>
              <a:cs typeface="Times New Roman"/>
            </a:endParaRPr>
          </a:p>
          <a:p>
            <a:pPr marL="116839" marR="12827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One line </a:t>
            </a:r>
            <a:r>
              <a:rPr sz="2400" dirty="0">
                <a:latin typeface="Times New Roman"/>
                <a:cs typeface="Times New Roman"/>
              </a:rPr>
              <a:t>in, 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lines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732267"/>
            <a:ext cx="4972050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2553970" algn="l"/>
              </a:tabLst>
            </a:pPr>
            <a:r>
              <a:rPr sz="3200" dirty="0">
                <a:latin typeface="Times New Roman"/>
                <a:cs typeface="Times New Roman"/>
              </a:rPr>
              <a:t>Decision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Box:	</a:t>
            </a:r>
            <a:r>
              <a:rPr sz="3200" spc="-5" dirty="0">
                <a:latin typeface="Times New Roman"/>
                <a:cs typeface="Times New Roman"/>
              </a:rPr>
              <a:t>Select </a:t>
            </a:r>
            <a:r>
              <a:rPr sz="3200" dirty="0">
                <a:latin typeface="Times New Roman"/>
                <a:cs typeface="Times New Roman"/>
              </a:rPr>
              <a:t>one of  </a:t>
            </a:r>
            <a:r>
              <a:rPr sz="3200" spc="-5" dirty="0">
                <a:latin typeface="Times New Roman"/>
                <a:cs typeface="Times New Roman"/>
              </a:rPr>
              <a:t>two paths to follow depending  upon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condition being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met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0249" y="4094449"/>
            <a:ext cx="506793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Must contain a binary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question  which can be </a:t>
            </a:r>
            <a:r>
              <a:rPr sz="3200" spc="-5" dirty="0">
                <a:latin typeface="Times New Roman"/>
                <a:cs typeface="Times New Roman"/>
              </a:rPr>
              <a:t>answered </a:t>
            </a:r>
            <a:r>
              <a:rPr sz="3200" dirty="0">
                <a:latin typeface="Times New Roman"/>
                <a:cs typeface="Times New Roman"/>
              </a:rPr>
              <a:t>by  Yes/No, </a:t>
            </a:r>
            <a:r>
              <a:rPr sz="3200" spc="-5" dirty="0">
                <a:latin typeface="Times New Roman"/>
                <a:cs typeface="Times New Roman"/>
              </a:rPr>
              <a:t>True/False, </a:t>
            </a:r>
            <a:r>
              <a:rPr sz="3200" dirty="0">
                <a:latin typeface="Times New Roman"/>
                <a:cs typeface="Times New Roman"/>
              </a:rPr>
              <a:t>0/1,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etc.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40295" y="2013191"/>
            <a:ext cx="1905000" cy="1530350"/>
          </a:xfrm>
          <a:custGeom>
            <a:avLst/>
            <a:gdLst/>
            <a:ahLst/>
            <a:cxnLst/>
            <a:rect l="l" t="t" r="r" b="b"/>
            <a:pathLst>
              <a:path w="1905000" h="1530350">
                <a:moveTo>
                  <a:pt x="0" y="765048"/>
                </a:moveTo>
                <a:lnTo>
                  <a:pt x="952500" y="1530096"/>
                </a:lnTo>
                <a:lnTo>
                  <a:pt x="1905000" y="765047"/>
                </a:lnTo>
                <a:lnTo>
                  <a:pt x="952500" y="0"/>
                </a:lnTo>
                <a:lnTo>
                  <a:pt x="0" y="7650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40295" y="2013191"/>
            <a:ext cx="1905000" cy="1530350"/>
          </a:xfrm>
          <a:custGeom>
            <a:avLst/>
            <a:gdLst/>
            <a:ahLst/>
            <a:cxnLst/>
            <a:rect l="l" t="t" r="r" b="b"/>
            <a:pathLst>
              <a:path w="1905000" h="1530350">
                <a:moveTo>
                  <a:pt x="952500" y="0"/>
                </a:moveTo>
                <a:lnTo>
                  <a:pt x="0" y="765048"/>
                </a:lnTo>
                <a:lnTo>
                  <a:pt x="952500" y="1530096"/>
                </a:lnTo>
                <a:lnTo>
                  <a:pt x="1905000" y="765047"/>
                </a:lnTo>
                <a:lnTo>
                  <a:pt x="95250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331447" y="2453119"/>
            <a:ext cx="11277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1874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Binary  Que</a:t>
            </a:r>
            <a:r>
              <a:rPr sz="2000" b="1" spc="-15" dirty="0">
                <a:latin typeface="Arial"/>
                <a:cs typeface="Arial"/>
              </a:rPr>
              <a:t>s</a:t>
            </a:r>
            <a:r>
              <a:rPr sz="2000" b="1" dirty="0">
                <a:latin typeface="Arial"/>
                <a:cs typeface="Arial"/>
              </a:rPr>
              <a:t>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854695" y="1327391"/>
            <a:ext cx="152400" cy="680085"/>
          </a:xfrm>
          <a:custGeom>
            <a:avLst/>
            <a:gdLst/>
            <a:ahLst/>
            <a:cxnLst/>
            <a:rect l="l" t="t" r="r" b="b"/>
            <a:pathLst>
              <a:path w="152400" h="680085">
                <a:moveTo>
                  <a:pt x="0" y="527303"/>
                </a:moveTo>
                <a:lnTo>
                  <a:pt x="76200" y="679703"/>
                </a:lnTo>
                <a:lnTo>
                  <a:pt x="152400" y="527303"/>
                </a:lnTo>
                <a:lnTo>
                  <a:pt x="102108" y="527303"/>
                </a:lnTo>
                <a:lnTo>
                  <a:pt x="102108" y="551688"/>
                </a:lnTo>
                <a:lnTo>
                  <a:pt x="50292" y="551688"/>
                </a:lnTo>
                <a:lnTo>
                  <a:pt x="50292" y="527303"/>
                </a:lnTo>
                <a:lnTo>
                  <a:pt x="0" y="527303"/>
                </a:lnTo>
                <a:close/>
              </a:path>
              <a:path w="152400" h="680085">
                <a:moveTo>
                  <a:pt x="50292" y="527303"/>
                </a:moveTo>
                <a:lnTo>
                  <a:pt x="50292" y="551688"/>
                </a:lnTo>
                <a:lnTo>
                  <a:pt x="102108" y="551688"/>
                </a:lnTo>
                <a:lnTo>
                  <a:pt x="102108" y="527303"/>
                </a:lnTo>
                <a:lnTo>
                  <a:pt x="50292" y="527303"/>
                </a:lnTo>
                <a:close/>
              </a:path>
              <a:path w="152400" h="680085">
                <a:moveTo>
                  <a:pt x="50292" y="0"/>
                </a:moveTo>
                <a:lnTo>
                  <a:pt x="50292" y="527303"/>
                </a:lnTo>
                <a:lnTo>
                  <a:pt x="102108" y="527303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05671" y="2700515"/>
            <a:ext cx="497205" cy="152400"/>
          </a:xfrm>
          <a:custGeom>
            <a:avLst/>
            <a:gdLst/>
            <a:ahLst/>
            <a:cxnLst/>
            <a:rect l="l" t="t" r="r" b="b"/>
            <a:pathLst>
              <a:path w="497204" h="152400">
                <a:moveTo>
                  <a:pt x="344423" y="100477"/>
                </a:moveTo>
                <a:lnTo>
                  <a:pt x="344423" y="152400"/>
                </a:lnTo>
                <a:lnTo>
                  <a:pt x="496823" y="76200"/>
                </a:lnTo>
                <a:lnTo>
                  <a:pt x="370331" y="12953"/>
                </a:lnTo>
                <a:lnTo>
                  <a:pt x="370331" y="100584"/>
                </a:lnTo>
                <a:lnTo>
                  <a:pt x="344423" y="100477"/>
                </a:lnTo>
                <a:close/>
              </a:path>
              <a:path w="497204" h="152400">
                <a:moveTo>
                  <a:pt x="0" y="48767"/>
                </a:moveTo>
                <a:lnTo>
                  <a:pt x="0" y="99060"/>
                </a:lnTo>
                <a:lnTo>
                  <a:pt x="370331" y="100584"/>
                </a:lnTo>
                <a:lnTo>
                  <a:pt x="370331" y="50291"/>
                </a:lnTo>
                <a:lnTo>
                  <a:pt x="0" y="48767"/>
                </a:lnTo>
                <a:close/>
              </a:path>
              <a:path w="497204" h="152400">
                <a:moveTo>
                  <a:pt x="344423" y="0"/>
                </a:moveTo>
                <a:lnTo>
                  <a:pt x="344423" y="50185"/>
                </a:lnTo>
                <a:lnTo>
                  <a:pt x="370331" y="50291"/>
                </a:lnTo>
                <a:lnTo>
                  <a:pt x="370331" y="12953"/>
                </a:lnTo>
                <a:lnTo>
                  <a:pt x="344423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83096" y="2698991"/>
            <a:ext cx="457200" cy="152400"/>
          </a:xfrm>
          <a:custGeom>
            <a:avLst/>
            <a:gdLst/>
            <a:ahLst/>
            <a:cxnLst/>
            <a:rect l="l" t="t" r="r" b="b"/>
            <a:pathLst>
              <a:path w="457200" h="152400">
                <a:moveTo>
                  <a:pt x="126491" y="50292"/>
                </a:moveTo>
                <a:lnTo>
                  <a:pt x="126491" y="100584"/>
                </a:lnTo>
                <a:lnTo>
                  <a:pt x="457200" y="100584"/>
                </a:lnTo>
                <a:lnTo>
                  <a:pt x="457200" y="50292"/>
                </a:lnTo>
                <a:lnTo>
                  <a:pt x="126491" y="50292"/>
                </a:lnTo>
                <a:close/>
              </a:path>
              <a:path w="457200" h="152400">
                <a:moveTo>
                  <a:pt x="0" y="76200"/>
                </a:moveTo>
                <a:lnTo>
                  <a:pt x="152400" y="152400"/>
                </a:lnTo>
                <a:lnTo>
                  <a:pt x="152400" y="100584"/>
                </a:lnTo>
                <a:lnTo>
                  <a:pt x="126491" y="100584"/>
                </a:lnTo>
                <a:lnTo>
                  <a:pt x="126491" y="12953"/>
                </a:lnTo>
                <a:lnTo>
                  <a:pt x="0" y="76200"/>
                </a:lnTo>
                <a:close/>
              </a:path>
              <a:path w="457200" h="152400">
                <a:moveTo>
                  <a:pt x="126491" y="12953"/>
                </a:moveTo>
                <a:lnTo>
                  <a:pt x="126491" y="50292"/>
                </a:lnTo>
                <a:lnTo>
                  <a:pt x="152400" y="50292"/>
                </a:lnTo>
                <a:lnTo>
                  <a:pt x="152400" y="0"/>
                </a:lnTo>
                <a:lnTo>
                  <a:pt x="126491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0527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2400</Words>
  <Application>Microsoft Office PowerPoint</Application>
  <PresentationFormat>Custom</PresentationFormat>
  <Paragraphs>521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Tema1</vt:lpstr>
      <vt:lpstr>CHE138-6</vt:lpstr>
      <vt:lpstr>Matlab Functions</vt:lpstr>
      <vt:lpstr>Flowcharts and Algorithms</vt:lpstr>
      <vt:lpstr>Flowcharts</vt:lpstr>
      <vt:lpstr>Operation types</vt:lpstr>
      <vt:lpstr>Flowchart symbols</vt:lpstr>
      <vt:lpstr>Flowchart symbols</vt:lpstr>
      <vt:lpstr>Flowchart symbols</vt:lpstr>
      <vt:lpstr>Flowchart symbols</vt:lpstr>
      <vt:lpstr>Connecting flowchart symbols</vt:lpstr>
      <vt:lpstr>Flow of control</vt:lpstr>
      <vt:lpstr>Flow of control: Decision</vt:lpstr>
      <vt:lpstr>Flow of control: Decision</vt:lpstr>
      <vt:lpstr>Flow of control: Decision</vt:lpstr>
      <vt:lpstr>Repetition</vt:lpstr>
      <vt:lpstr>Matlab Data Types</vt:lpstr>
      <vt:lpstr>Matlab Programs</vt:lpstr>
      <vt:lpstr>Matlab Scripts / Functions</vt:lpstr>
      <vt:lpstr>Matlab Scripts</vt:lpstr>
      <vt:lpstr>Matlab Scripts</vt:lpstr>
      <vt:lpstr>Matlab Scripts</vt:lpstr>
      <vt:lpstr>Matlab Scripts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Functions</vt:lpstr>
      <vt:lpstr>Matlab Statement types (Conditionals)</vt:lpstr>
      <vt:lpstr>PowerPoint Presentation</vt:lpstr>
      <vt:lpstr>Example (Cascaded conditional)</vt:lpstr>
      <vt:lpstr>Matlab Statement types (for loop)</vt:lpstr>
      <vt:lpstr>Example (for loop)</vt:lpstr>
      <vt:lpstr>Example (for loop)</vt:lpstr>
      <vt:lpstr>Example (for loop)</vt:lpstr>
      <vt:lpstr>Example (for loop)</vt:lpstr>
      <vt:lpstr>Matlab Statement types (while loop)</vt:lpstr>
      <vt:lpstr>Example (conditionals, for loop)</vt:lpstr>
      <vt:lpstr>System variables (function calls)</vt:lpstr>
      <vt:lpstr>System variables (function calls)</vt:lpstr>
      <vt:lpstr>Example (while loop)</vt:lpstr>
      <vt:lpstr>Example (while loop)</vt:lpstr>
      <vt:lpstr>Comparing for / while loops</vt:lpstr>
      <vt:lpstr>Example (conditionals, for loop)</vt:lpstr>
      <vt:lpstr>System variables (function calls)</vt:lpstr>
      <vt:lpstr>System variables (function calls)</vt:lpstr>
      <vt:lpstr>System variables (function calls)</vt:lpstr>
      <vt:lpstr>System variables (function calls)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13</cp:revision>
  <dcterms:created xsi:type="dcterms:W3CDTF">2019-12-02T20:17:31Z</dcterms:created>
  <dcterms:modified xsi:type="dcterms:W3CDTF">2019-12-04T08:57:12Z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