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1"/>
  </p:sldMasterIdLst>
  <p:notesMasterIdLst>
    <p:notesMasterId r:id="rId52"/>
  </p:notesMasterIdLst>
  <p:sldIdLst>
    <p:sldId id="256" r:id="rId2"/>
    <p:sldId id="276" r:id="rId3"/>
    <p:sldId id="279" r:id="rId4"/>
    <p:sldId id="280" r:id="rId5"/>
    <p:sldId id="281" r:id="rId6"/>
    <p:sldId id="282" r:id="rId7"/>
    <p:sldId id="283" r:id="rId8"/>
    <p:sldId id="284" r:id="rId9"/>
    <p:sldId id="285" r:id="rId10"/>
    <p:sldId id="286" r:id="rId11"/>
    <p:sldId id="287" r:id="rId12"/>
    <p:sldId id="288" r:id="rId13"/>
    <p:sldId id="289" r:id="rId14"/>
    <p:sldId id="290" r:id="rId15"/>
    <p:sldId id="291" r:id="rId16"/>
    <p:sldId id="292" r:id="rId17"/>
    <p:sldId id="293" r:id="rId18"/>
    <p:sldId id="294" r:id="rId19"/>
    <p:sldId id="295" r:id="rId20"/>
    <p:sldId id="296" r:id="rId21"/>
    <p:sldId id="297" r:id="rId22"/>
    <p:sldId id="298" r:id="rId23"/>
    <p:sldId id="299" r:id="rId24"/>
    <p:sldId id="300" r:id="rId25"/>
    <p:sldId id="301" r:id="rId26"/>
    <p:sldId id="302" r:id="rId27"/>
    <p:sldId id="303" r:id="rId28"/>
    <p:sldId id="304" r:id="rId29"/>
    <p:sldId id="305" r:id="rId30"/>
    <p:sldId id="306" r:id="rId31"/>
    <p:sldId id="307" r:id="rId32"/>
    <p:sldId id="308" r:id="rId33"/>
    <p:sldId id="309" r:id="rId34"/>
    <p:sldId id="310" r:id="rId35"/>
    <p:sldId id="311" r:id="rId36"/>
    <p:sldId id="312" r:id="rId37"/>
    <p:sldId id="313" r:id="rId38"/>
    <p:sldId id="314" r:id="rId39"/>
    <p:sldId id="315" r:id="rId40"/>
    <p:sldId id="316" r:id="rId41"/>
    <p:sldId id="317" r:id="rId42"/>
    <p:sldId id="318" r:id="rId43"/>
    <p:sldId id="319" r:id="rId44"/>
    <p:sldId id="320" r:id="rId45"/>
    <p:sldId id="321" r:id="rId46"/>
    <p:sldId id="322" r:id="rId47"/>
    <p:sldId id="323" r:id="rId48"/>
    <p:sldId id="324" r:id="rId49"/>
    <p:sldId id="325" r:id="rId50"/>
    <p:sldId id="326" r:id="rId51"/>
  </p:sldIdLst>
  <p:sldSz cx="10693400" cy="7556500"/>
  <p:notesSz cx="10693400" cy="75565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-942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33913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057900" y="0"/>
            <a:ext cx="4632325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1BA280-536C-4655-AB07-94E9B94337F8}" type="datetimeFigureOut">
              <a:rPr lang="tr-TR" smtClean="0"/>
              <a:t>04.12.2019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341688" y="566738"/>
            <a:ext cx="4010025" cy="2833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069975" y="3589338"/>
            <a:ext cx="8553450" cy="3400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177088"/>
            <a:ext cx="4633913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057900" y="7177088"/>
            <a:ext cx="4632325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7BDB4D-A21C-4D0E-95DB-6A5402457E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10334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447200" y="0"/>
            <a:ext cx="11615310" cy="75565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5334119" y="-23702"/>
            <a:ext cx="4302522" cy="6910639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47" name="Rectangle 46"/>
          <p:cNvSpPr/>
          <p:nvPr/>
        </p:nvSpPr>
        <p:spPr>
          <a:xfrm>
            <a:off x="5436859" y="-23701"/>
            <a:ext cx="4099137" cy="254846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35408" y="2984339"/>
            <a:ext cx="3874785" cy="1875528"/>
          </a:xfrm>
        </p:spPr>
        <p:txBody>
          <a:bodyPr>
            <a:normAutofit/>
          </a:bodyPr>
          <a:lstStyle>
            <a:lvl1pPr>
              <a:defRPr sz="3967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35408" y="4871376"/>
            <a:ext cx="3870631" cy="1389026"/>
          </a:xfrm>
        </p:spPr>
        <p:txBody>
          <a:bodyPr>
            <a:normAutofit/>
          </a:bodyPr>
          <a:lstStyle>
            <a:lvl1pPr marL="0" indent="0" algn="l">
              <a:buNone/>
              <a:defRPr sz="1983">
                <a:solidFill>
                  <a:srgbClr val="424242"/>
                </a:solidFill>
              </a:defRPr>
            </a:lvl1pPr>
            <a:lvl2pPr marL="5037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075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113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151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18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227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265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303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5438956" y="6708387"/>
            <a:ext cx="4099137" cy="900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89" name="Rectangle 88"/>
          <p:cNvSpPr/>
          <p:nvPr/>
        </p:nvSpPr>
        <p:spPr>
          <a:xfrm>
            <a:off x="5438956" y="6708387"/>
            <a:ext cx="4099137" cy="900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</p:spTree>
    <p:extLst>
      <p:ext uri="{BB962C8B-B14F-4D97-AF65-F5344CB8AC3E}">
        <p14:creationId xmlns:p14="http://schemas.microsoft.com/office/powerpoint/2010/main" val="1507832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9409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52716" y="1135069"/>
            <a:ext cx="1735985" cy="5267231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31771" y="1135069"/>
            <a:ext cx="6342721" cy="5267231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6153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7995"/>
            <a:ext cx="4651629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492496" y="1638287"/>
            <a:ext cx="4114800" cy="37947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630"/>
              </a:lnSpc>
            </a:pPr>
            <a:r>
              <a:rPr lang="tr-TR" spc="-5" dirty="0" smtClean="0"/>
              <a:t> </a:t>
            </a:r>
            <a:endParaRPr spc="-5"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630"/>
              </a:lnSpc>
            </a:pPr>
            <a:r>
              <a:rPr lang="tr-TR" spc="-5" smtClean="0"/>
              <a:t> </a:t>
            </a:r>
            <a:endParaRPr spc="-5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9310592" y="6866232"/>
            <a:ext cx="230504" cy="222884"/>
          </a:xfrm>
          <a:prstGeom prst="rect">
            <a:avLst/>
          </a:prstGeom>
        </p:spPr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25400">
              <a:lnSpc>
                <a:spcPts val="163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070269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6216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1915" y="3196284"/>
            <a:ext cx="7762150" cy="1500805"/>
          </a:xfrm>
        </p:spPr>
        <p:txBody>
          <a:bodyPr anchor="b"/>
          <a:lstStyle>
            <a:lvl1pPr algn="l">
              <a:defRPr sz="4408" b="0" cap="none" baseline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1916" y="4701823"/>
            <a:ext cx="7762149" cy="1675270"/>
          </a:xfrm>
        </p:spPr>
        <p:txBody>
          <a:bodyPr anchor="t"/>
          <a:lstStyle>
            <a:lvl1pPr marL="0" indent="0">
              <a:buNone/>
              <a:defRPr sz="2204">
                <a:solidFill>
                  <a:schemeClr val="tx1">
                    <a:tint val="75000"/>
                  </a:schemeClr>
                </a:solidFill>
              </a:defRPr>
            </a:lvl1pPr>
            <a:lvl2pPr marL="503789" indent="0">
              <a:buNone/>
              <a:defRPr sz="1983">
                <a:solidFill>
                  <a:schemeClr val="tx1">
                    <a:tint val="75000"/>
                  </a:schemeClr>
                </a:solidFill>
              </a:defRPr>
            </a:lvl2pPr>
            <a:lvl3pPr marL="1007577" indent="0">
              <a:buNone/>
              <a:defRPr sz="1763">
                <a:solidFill>
                  <a:schemeClr val="tx1">
                    <a:tint val="75000"/>
                  </a:schemeClr>
                </a:solidFill>
              </a:defRPr>
            </a:lvl3pPr>
            <a:lvl4pPr marL="151136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5155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18943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273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652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030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</p:spTree>
    <p:extLst>
      <p:ext uri="{BB962C8B-B14F-4D97-AF65-F5344CB8AC3E}">
        <p14:creationId xmlns:p14="http://schemas.microsoft.com/office/powerpoint/2010/main" val="19095452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19047" y="2549060"/>
            <a:ext cx="3999332" cy="384877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432247" y="2549058"/>
            <a:ext cx="3999332" cy="384877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8818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51385" y="2551899"/>
            <a:ext cx="3575165" cy="704923"/>
          </a:xfrm>
        </p:spPr>
        <p:txBody>
          <a:bodyPr anchor="b"/>
          <a:lstStyle>
            <a:lvl1pPr marL="0" indent="0">
              <a:buNone/>
              <a:defRPr sz="2645" b="1">
                <a:solidFill>
                  <a:schemeClr val="accent1"/>
                </a:solidFill>
              </a:defRPr>
            </a:lvl1pPr>
            <a:lvl2pPr marL="503789" indent="0">
              <a:buNone/>
              <a:defRPr sz="2204" b="1"/>
            </a:lvl2pPr>
            <a:lvl3pPr marL="1007577" indent="0">
              <a:buNone/>
              <a:defRPr sz="1983" b="1"/>
            </a:lvl3pPr>
            <a:lvl4pPr marL="1511366" indent="0">
              <a:buNone/>
              <a:defRPr sz="1763" b="1"/>
            </a:lvl4pPr>
            <a:lvl5pPr marL="2015155" indent="0">
              <a:buNone/>
              <a:defRPr sz="1763" b="1"/>
            </a:lvl5pPr>
            <a:lvl6pPr marL="2518943" indent="0">
              <a:buNone/>
              <a:defRPr sz="1763" b="1"/>
            </a:lvl6pPr>
            <a:lvl7pPr marL="3022732" indent="0">
              <a:buNone/>
              <a:defRPr sz="1763" b="1"/>
            </a:lvl7pPr>
            <a:lvl8pPr marL="3526521" indent="0">
              <a:buNone/>
              <a:defRPr sz="1763" b="1"/>
            </a:lvl8pPr>
            <a:lvl9pPr marL="4030309" indent="0">
              <a:buNone/>
              <a:defRPr sz="1763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18235" y="3277673"/>
            <a:ext cx="3999332" cy="3124628"/>
          </a:xfrm>
        </p:spPr>
        <p:txBody>
          <a:bodyPr/>
          <a:lstStyle>
            <a:lvl1pPr>
              <a:defRPr sz="2645"/>
            </a:lvl1pPr>
            <a:lvl2pPr>
              <a:defRPr sz="2204"/>
            </a:lvl2pPr>
            <a:lvl3pPr>
              <a:defRPr sz="1983"/>
            </a:lvl3pPr>
            <a:lvl4pPr>
              <a:defRPr sz="1763"/>
            </a:lvl4pPr>
            <a:lvl5pPr>
              <a:defRPr sz="1763"/>
            </a:lvl5pPr>
            <a:lvl6pPr>
              <a:defRPr sz="1763"/>
            </a:lvl6pPr>
            <a:lvl7pPr>
              <a:defRPr sz="1763"/>
            </a:lvl7pPr>
            <a:lvl8pPr>
              <a:defRPr sz="1763"/>
            </a:lvl8pPr>
            <a:lvl9pPr>
              <a:defRPr sz="1763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61066" y="2551900"/>
            <a:ext cx="3573491" cy="704923"/>
          </a:xfrm>
        </p:spPr>
        <p:txBody>
          <a:bodyPr anchor="b"/>
          <a:lstStyle>
            <a:lvl1pPr marL="0" indent="0">
              <a:buNone/>
              <a:defRPr sz="2645" b="1">
                <a:solidFill>
                  <a:schemeClr val="accent1"/>
                </a:solidFill>
              </a:defRPr>
            </a:lvl1pPr>
            <a:lvl2pPr marL="503789" indent="0">
              <a:buNone/>
              <a:defRPr sz="2204" b="1"/>
            </a:lvl2pPr>
            <a:lvl3pPr marL="1007577" indent="0">
              <a:buNone/>
              <a:defRPr sz="1983" b="1"/>
            </a:lvl3pPr>
            <a:lvl4pPr marL="1511366" indent="0">
              <a:buNone/>
              <a:defRPr sz="1763" b="1"/>
            </a:lvl4pPr>
            <a:lvl5pPr marL="2015155" indent="0">
              <a:buNone/>
              <a:defRPr sz="1763" b="1"/>
            </a:lvl5pPr>
            <a:lvl6pPr marL="2518943" indent="0">
              <a:buNone/>
              <a:defRPr sz="1763" b="1"/>
            </a:lvl6pPr>
            <a:lvl7pPr marL="3022732" indent="0">
              <a:buNone/>
              <a:defRPr sz="1763" b="1"/>
            </a:lvl7pPr>
            <a:lvl8pPr marL="3526521" indent="0">
              <a:buNone/>
              <a:defRPr sz="1763" b="1"/>
            </a:lvl8pPr>
            <a:lvl9pPr marL="4030309" indent="0">
              <a:buNone/>
              <a:defRPr sz="1763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32247" y="3277673"/>
            <a:ext cx="3999332" cy="3124628"/>
          </a:xfrm>
        </p:spPr>
        <p:txBody>
          <a:bodyPr/>
          <a:lstStyle>
            <a:lvl1pPr>
              <a:defRPr sz="2645"/>
            </a:lvl1pPr>
            <a:lvl2pPr>
              <a:defRPr sz="2204"/>
            </a:lvl2pPr>
            <a:lvl3pPr>
              <a:defRPr sz="1983"/>
            </a:lvl3pPr>
            <a:lvl4pPr>
              <a:defRPr sz="1763"/>
            </a:lvl4pPr>
            <a:lvl5pPr>
              <a:defRPr sz="1763"/>
            </a:lvl5pPr>
            <a:lvl6pPr>
              <a:defRPr sz="1763"/>
            </a:lvl6pPr>
            <a:lvl7pPr>
              <a:defRPr sz="1763"/>
            </a:lvl7pPr>
            <a:lvl8pPr>
              <a:defRPr sz="1763"/>
            </a:lvl8pPr>
            <a:lvl9pPr>
              <a:defRPr sz="1763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6063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0329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46403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447200" y="0"/>
            <a:ext cx="11615310" cy="75565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5334119" y="-23702"/>
            <a:ext cx="4302522" cy="6910639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57" name="Rectangle 56"/>
          <p:cNvSpPr/>
          <p:nvPr/>
        </p:nvSpPr>
        <p:spPr>
          <a:xfrm>
            <a:off x="5436859" y="-23701"/>
            <a:ext cx="4099137" cy="6874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58" name="Rectangle 57"/>
          <p:cNvSpPr/>
          <p:nvPr/>
        </p:nvSpPr>
        <p:spPr>
          <a:xfrm>
            <a:off x="1059015" y="663186"/>
            <a:ext cx="4165862" cy="62237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40059" y="943766"/>
            <a:ext cx="3614098" cy="5675346"/>
          </a:xfrm>
        </p:spPr>
        <p:txBody>
          <a:bodyPr/>
          <a:lstStyle>
            <a:lvl1pPr>
              <a:defRPr sz="2645"/>
            </a:lvl1pPr>
            <a:lvl2pPr>
              <a:defRPr sz="2424"/>
            </a:lvl2pPr>
            <a:lvl3pPr>
              <a:defRPr sz="2204"/>
            </a:lvl3pPr>
            <a:lvl4pPr>
              <a:defRPr sz="1983"/>
            </a:lvl4pPr>
            <a:lvl5pPr>
              <a:defRPr sz="1763"/>
            </a:lvl5pPr>
            <a:lvl6pPr>
              <a:defRPr sz="2204"/>
            </a:lvl6pPr>
            <a:lvl7pPr>
              <a:defRPr sz="2204"/>
            </a:lvl7pPr>
            <a:lvl8pPr>
              <a:defRPr sz="2204"/>
            </a:lvl8pPr>
            <a:lvl9pPr>
              <a:defRPr sz="2204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5438956" y="6708387"/>
            <a:ext cx="4099137" cy="900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42972" y="2928099"/>
            <a:ext cx="3864513" cy="1612178"/>
          </a:xfrm>
        </p:spPr>
        <p:txBody>
          <a:bodyPr anchor="b">
            <a:normAutofit/>
          </a:bodyPr>
          <a:lstStyle>
            <a:lvl1pPr algn="l">
              <a:defRPr sz="3085" b="0"/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39181" y="4558355"/>
            <a:ext cx="3857745" cy="1672505"/>
          </a:xfrm>
        </p:spPr>
        <p:txBody>
          <a:bodyPr>
            <a:normAutofit/>
          </a:bodyPr>
          <a:lstStyle>
            <a:lvl1pPr marL="0" indent="0">
              <a:buNone/>
              <a:defRPr sz="1763">
                <a:solidFill>
                  <a:srgbClr val="424242"/>
                </a:solidFill>
              </a:defRPr>
            </a:lvl1pPr>
            <a:lvl2pPr marL="503789" indent="0">
              <a:buNone/>
              <a:defRPr sz="1322"/>
            </a:lvl2pPr>
            <a:lvl3pPr marL="1007577" indent="0">
              <a:buNone/>
              <a:defRPr sz="1102"/>
            </a:lvl3pPr>
            <a:lvl4pPr marL="1511366" indent="0">
              <a:buNone/>
              <a:defRPr sz="992"/>
            </a:lvl4pPr>
            <a:lvl5pPr marL="2015155" indent="0">
              <a:buNone/>
              <a:defRPr sz="992"/>
            </a:lvl5pPr>
            <a:lvl6pPr marL="2518943" indent="0">
              <a:buNone/>
              <a:defRPr sz="992"/>
            </a:lvl6pPr>
            <a:lvl7pPr marL="3022732" indent="0">
              <a:buNone/>
              <a:defRPr sz="992"/>
            </a:lvl7pPr>
            <a:lvl8pPr marL="3526521" indent="0">
              <a:buNone/>
              <a:defRPr sz="992"/>
            </a:lvl8pPr>
            <a:lvl9pPr marL="4030309" indent="0">
              <a:buNone/>
              <a:defRPr sz="992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</p:spTree>
    <p:extLst>
      <p:ext uri="{BB962C8B-B14F-4D97-AF65-F5344CB8AC3E}">
        <p14:creationId xmlns:p14="http://schemas.microsoft.com/office/powerpoint/2010/main" val="16369677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447200" y="0"/>
            <a:ext cx="11615310" cy="75565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5334119" y="-23702"/>
            <a:ext cx="4302522" cy="6910639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101" name="Rectangle 100"/>
          <p:cNvSpPr/>
          <p:nvPr/>
        </p:nvSpPr>
        <p:spPr>
          <a:xfrm>
            <a:off x="5436859" y="-23701"/>
            <a:ext cx="4099137" cy="6874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102" name="Rectangle 101"/>
          <p:cNvSpPr/>
          <p:nvPr/>
        </p:nvSpPr>
        <p:spPr>
          <a:xfrm>
            <a:off x="1059015" y="663186"/>
            <a:ext cx="4165862" cy="6223750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105" name="Rectangle 104"/>
          <p:cNvSpPr/>
          <p:nvPr/>
        </p:nvSpPr>
        <p:spPr>
          <a:xfrm>
            <a:off x="5438956" y="6708387"/>
            <a:ext cx="4099137" cy="900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6646" y="2931922"/>
            <a:ext cx="3860317" cy="1612053"/>
          </a:xfrm>
        </p:spPr>
        <p:txBody>
          <a:bodyPr anchor="b">
            <a:normAutofit/>
          </a:bodyPr>
          <a:lstStyle>
            <a:lvl1pPr algn="l">
              <a:defRPr sz="3085" b="0"/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75536" y="764459"/>
            <a:ext cx="3928892" cy="6025049"/>
          </a:xfrm>
        </p:spPr>
        <p:txBody>
          <a:bodyPr/>
          <a:lstStyle>
            <a:lvl1pPr marL="0" indent="0">
              <a:buNone/>
              <a:defRPr sz="3526">
                <a:solidFill>
                  <a:schemeClr val="accent1"/>
                </a:solidFill>
              </a:defRPr>
            </a:lvl1pPr>
            <a:lvl2pPr marL="503789" indent="0">
              <a:buNone/>
              <a:defRPr sz="3085"/>
            </a:lvl2pPr>
            <a:lvl3pPr marL="1007577" indent="0">
              <a:buNone/>
              <a:defRPr sz="2645"/>
            </a:lvl3pPr>
            <a:lvl4pPr marL="1511366" indent="0">
              <a:buNone/>
              <a:defRPr sz="2204"/>
            </a:lvl4pPr>
            <a:lvl5pPr marL="2015155" indent="0">
              <a:buNone/>
              <a:defRPr sz="2204"/>
            </a:lvl5pPr>
            <a:lvl6pPr marL="2518943" indent="0">
              <a:buNone/>
              <a:defRPr sz="2204"/>
            </a:lvl6pPr>
            <a:lvl7pPr marL="3022732" indent="0">
              <a:buNone/>
              <a:defRPr sz="2204"/>
            </a:lvl7pPr>
            <a:lvl8pPr marL="3526521" indent="0">
              <a:buNone/>
              <a:defRPr sz="2204"/>
            </a:lvl8pPr>
            <a:lvl9pPr marL="4030309" indent="0">
              <a:buNone/>
              <a:defRPr sz="2204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36887" y="4554051"/>
            <a:ext cx="3859837" cy="1674331"/>
          </a:xfrm>
        </p:spPr>
        <p:txBody>
          <a:bodyPr>
            <a:normAutofit/>
          </a:bodyPr>
          <a:lstStyle>
            <a:lvl1pPr marL="0" indent="0">
              <a:buNone/>
              <a:defRPr sz="1763">
                <a:solidFill>
                  <a:srgbClr val="424242"/>
                </a:solidFill>
              </a:defRPr>
            </a:lvl1pPr>
            <a:lvl2pPr marL="503789" indent="0">
              <a:buNone/>
              <a:defRPr sz="1322"/>
            </a:lvl2pPr>
            <a:lvl3pPr marL="1007577" indent="0">
              <a:buNone/>
              <a:defRPr sz="1102"/>
            </a:lvl3pPr>
            <a:lvl4pPr marL="1511366" indent="0">
              <a:buNone/>
              <a:defRPr sz="992"/>
            </a:lvl4pPr>
            <a:lvl5pPr marL="2015155" indent="0">
              <a:buNone/>
              <a:defRPr sz="992"/>
            </a:lvl5pPr>
            <a:lvl6pPr marL="2518943" indent="0">
              <a:buNone/>
              <a:defRPr sz="992"/>
            </a:lvl6pPr>
            <a:lvl7pPr marL="3022732" indent="0">
              <a:buNone/>
              <a:defRPr sz="992"/>
            </a:lvl7pPr>
            <a:lvl8pPr marL="3526521" indent="0">
              <a:buNone/>
              <a:defRPr sz="992"/>
            </a:lvl8pPr>
            <a:lvl9pPr marL="4030309" indent="0">
              <a:buNone/>
              <a:defRPr sz="992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</p:spTree>
    <p:extLst>
      <p:ext uri="{BB962C8B-B14F-4D97-AF65-F5344CB8AC3E}">
        <p14:creationId xmlns:p14="http://schemas.microsoft.com/office/powerpoint/2010/main" val="3676126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56446" y="0"/>
            <a:ext cx="11615310" cy="75565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534670" y="367454"/>
            <a:ext cx="9624060" cy="681566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70" name="Rectangle 69"/>
          <p:cNvSpPr/>
          <p:nvPr/>
        </p:nvSpPr>
        <p:spPr>
          <a:xfrm>
            <a:off x="5334119" y="-23702"/>
            <a:ext cx="4302522" cy="770463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20304" y="1132333"/>
            <a:ext cx="8215048" cy="125941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0306" y="2560321"/>
            <a:ext cx="7925696" cy="38663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013612" y="247357"/>
            <a:ext cx="2495127" cy="4023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2">
                <a:solidFill>
                  <a:srgbClr val="FEFEFE"/>
                </a:solidFill>
              </a:defRPr>
            </a:lvl1pPr>
          </a:lstStyle>
          <a:p>
            <a:pPr marL="12700">
              <a:lnSpc>
                <a:spcPts val="1630"/>
              </a:lnSpc>
            </a:pPr>
            <a:r>
              <a:rPr lang="tr-TR" smtClean="0"/>
              <a:t> </a:t>
            </a:r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427916" y="6448214"/>
            <a:ext cx="4095572" cy="4023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2">
                <a:solidFill>
                  <a:schemeClr val="accent1"/>
                </a:solidFill>
              </a:defRPr>
            </a:lvl1pPr>
          </a:lstStyle>
          <a:p>
            <a:pPr marL="12700">
              <a:lnSpc>
                <a:spcPts val="1630"/>
              </a:lnSpc>
            </a:pPr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31147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80" r:id="rId12"/>
  </p:sldLayoutIdLst>
  <p:hf sldNum="0" hdr="0" ftr="0" dt="0"/>
  <p:txStyles>
    <p:titleStyle>
      <a:lvl1pPr algn="l" defTabSz="1007577" rtl="0" eaLnBrk="1" latinLnBrk="0" hangingPunct="1">
        <a:spcBef>
          <a:spcPct val="0"/>
        </a:spcBef>
        <a:buNone/>
        <a:defRPr sz="4408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77842" indent="-302273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645" kern="1200">
          <a:solidFill>
            <a:schemeClr val="tx2"/>
          </a:solidFill>
          <a:latin typeface="+mn-lt"/>
          <a:ea typeface="+mn-ea"/>
          <a:cs typeface="+mn-cs"/>
        </a:defRPr>
      </a:lvl1pPr>
      <a:lvl2pPr marL="705304" indent="-302273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24" kern="1200">
          <a:solidFill>
            <a:schemeClr val="tx2"/>
          </a:solidFill>
          <a:latin typeface="+mn-lt"/>
          <a:ea typeface="+mn-ea"/>
          <a:cs typeface="+mn-cs"/>
        </a:defRPr>
      </a:lvl2pPr>
      <a:lvl3pPr marL="1007577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4" kern="1200">
          <a:solidFill>
            <a:schemeClr val="tx2"/>
          </a:solidFill>
          <a:latin typeface="+mn-lt"/>
          <a:ea typeface="+mn-ea"/>
          <a:cs typeface="+mn-cs"/>
        </a:defRPr>
      </a:lvl3pPr>
      <a:lvl4pPr marL="1239320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983" kern="1200">
          <a:solidFill>
            <a:schemeClr val="tx2"/>
          </a:solidFill>
          <a:latin typeface="+mn-lt"/>
          <a:ea typeface="+mn-ea"/>
          <a:cs typeface="+mn-cs"/>
        </a:defRPr>
      </a:lvl4pPr>
      <a:lvl5pPr marL="1460987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763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72578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543" kern="1200">
          <a:solidFill>
            <a:schemeClr val="tx2"/>
          </a:solidFill>
          <a:latin typeface="+mn-lt"/>
          <a:ea typeface="+mn-ea"/>
          <a:cs typeface="+mn-cs"/>
        </a:defRPr>
      </a:lvl6pPr>
      <a:lvl7pPr marL="1894245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543" kern="1200">
          <a:solidFill>
            <a:schemeClr val="tx2"/>
          </a:solidFill>
          <a:latin typeface="+mn-lt"/>
          <a:ea typeface="+mn-ea"/>
          <a:cs typeface="+mn-cs"/>
        </a:defRPr>
      </a:lvl7pPr>
      <a:lvl8pPr marL="2115912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543" kern="1200">
          <a:solidFill>
            <a:schemeClr val="tx2"/>
          </a:solidFill>
          <a:latin typeface="+mn-lt"/>
          <a:ea typeface="+mn-ea"/>
          <a:cs typeface="+mn-cs"/>
        </a:defRPr>
      </a:lvl8pPr>
      <a:lvl9pPr marL="2337579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543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1pPr>
      <a:lvl2pPr marL="503789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2pPr>
      <a:lvl3pPr marL="1007577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3pPr>
      <a:lvl4pPr marL="1511366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4pPr>
      <a:lvl5pPr marL="2015155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5pPr>
      <a:lvl6pPr marL="2518943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6pPr>
      <a:lvl7pPr marL="3022732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7pPr>
      <a:lvl8pPr marL="3526521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8pPr>
      <a:lvl9pPr marL="4030309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lt Başlık 5">
            <a:extLst>
              <a:ext uri="{FF2B5EF4-FFF2-40B4-BE49-F238E27FC236}">
                <a16:creationId xmlns="" xmlns:a16="http://schemas.microsoft.com/office/drawing/2014/main" id="{0F9DF002-0D1B-4588-B009-31A653B69B9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8" name="Başlık 7">
            <a:extLst>
              <a:ext uri="{FF2B5EF4-FFF2-40B4-BE49-F238E27FC236}">
                <a16:creationId xmlns="" xmlns:a16="http://schemas.microsoft.com/office/drawing/2014/main" id="{DEBCD867-5DCE-49B7-94B1-B853CAE0A23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/>
              <a:t>CHE138-6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01496" y="730250"/>
            <a:ext cx="8001000" cy="5352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36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Connecting flowchart symbols</a:t>
            </a:r>
          </a:p>
        </p:txBody>
      </p:sp>
      <p:sp>
        <p:nvSpPr>
          <p:cNvPr id="3" name="object 3"/>
          <p:cNvSpPr/>
          <p:nvPr/>
        </p:nvSpPr>
        <p:spPr>
          <a:xfrm>
            <a:off x="2028444" y="1333487"/>
            <a:ext cx="1102360" cy="462280"/>
          </a:xfrm>
          <a:custGeom>
            <a:avLst/>
            <a:gdLst/>
            <a:ahLst/>
            <a:cxnLst/>
            <a:rect l="l" t="t" r="r" b="b"/>
            <a:pathLst>
              <a:path w="1102360" h="462280">
                <a:moveTo>
                  <a:pt x="0" y="231647"/>
                </a:moveTo>
                <a:lnTo>
                  <a:pt x="4674" y="284223"/>
                </a:lnTo>
                <a:lnTo>
                  <a:pt x="17985" y="332587"/>
                </a:lnTo>
                <a:lnTo>
                  <a:pt x="38868" y="375326"/>
                </a:lnTo>
                <a:lnTo>
                  <a:pt x="66256" y="411026"/>
                </a:lnTo>
                <a:lnTo>
                  <a:pt x="99082" y="438276"/>
                </a:lnTo>
                <a:lnTo>
                  <a:pt x="136280" y="455662"/>
                </a:lnTo>
                <a:lnTo>
                  <a:pt x="176783" y="461771"/>
                </a:lnTo>
                <a:lnTo>
                  <a:pt x="925067" y="461771"/>
                </a:lnTo>
                <a:lnTo>
                  <a:pt x="965571" y="455662"/>
                </a:lnTo>
                <a:lnTo>
                  <a:pt x="1002769" y="438276"/>
                </a:lnTo>
                <a:lnTo>
                  <a:pt x="1035595" y="411026"/>
                </a:lnTo>
                <a:lnTo>
                  <a:pt x="1062983" y="375326"/>
                </a:lnTo>
                <a:lnTo>
                  <a:pt x="1083866" y="332587"/>
                </a:lnTo>
                <a:lnTo>
                  <a:pt x="1097177" y="284223"/>
                </a:lnTo>
                <a:lnTo>
                  <a:pt x="1101852" y="231647"/>
                </a:lnTo>
                <a:lnTo>
                  <a:pt x="1097177" y="178507"/>
                </a:lnTo>
                <a:lnTo>
                  <a:pt x="1083866" y="129739"/>
                </a:lnTo>
                <a:lnTo>
                  <a:pt x="1062983" y="86730"/>
                </a:lnTo>
                <a:lnTo>
                  <a:pt x="1035595" y="50865"/>
                </a:lnTo>
                <a:lnTo>
                  <a:pt x="1002769" y="23530"/>
                </a:lnTo>
                <a:lnTo>
                  <a:pt x="965571" y="6113"/>
                </a:lnTo>
                <a:lnTo>
                  <a:pt x="925067" y="0"/>
                </a:lnTo>
                <a:lnTo>
                  <a:pt x="176783" y="0"/>
                </a:lnTo>
                <a:lnTo>
                  <a:pt x="136280" y="6113"/>
                </a:lnTo>
                <a:lnTo>
                  <a:pt x="99082" y="23530"/>
                </a:lnTo>
                <a:lnTo>
                  <a:pt x="66256" y="50865"/>
                </a:lnTo>
                <a:lnTo>
                  <a:pt x="38868" y="86730"/>
                </a:lnTo>
                <a:lnTo>
                  <a:pt x="17985" y="129739"/>
                </a:lnTo>
                <a:lnTo>
                  <a:pt x="4674" y="178507"/>
                </a:lnTo>
                <a:lnTo>
                  <a:pt x="0" y="231647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028444" y="1333487"/>
            <a:ext cx="1102360" cy="462280"/>
          </a:xfrm>
          <a:custGeom>
            <a:avLst/>
            <a:gdLst/>
            <a:ahLst/>
            <a:cxnLst/>
            <a:rect l="l" t="t" r="r" b="b"/>
            <a:pathLst>
              <a:path w="1102360" h="462280">
                <a:moveTo>
                  <a:pt x="176783" y="0"/>
                </a:moveTo>
                <a:lnTo>
                  <a:pt x="136280" y="6113"/>
                </a:lnTo>
                <a:lnTo>
                  <a:pt x="99082" y="23530"/>
                </a:lnTo>
                <a:lnTo>
                  <a:pt x="66256" y="50865"/>
                </a:lnTo>
                <a:lnTo>
                  <a:pt x="38868" y="86730"/>
                </a:lnTo>
                <a:lnTo>
                  <a:pt x="17985" y="129739"/>
                </a:lnTo>
                <a:lnTo>
                  <a:pt x="4674" y="178507"/>
                </a:lnTo>
                <a:lnTo>
                  <a:pt x="0" y="231647"/>
                </a:lnTo>
                <a:lnTo>
                  <a:pt x="4674" y="284223"/>
                </a:lnTo>
                <a:lnTo>
                  <a:pt x="17985" y="332587"/>
                </a:lnTo>
                <a:lnTo>
                  <a:pt x="38868" y="375326"/>
                </a:lnTo>
                <a:lnTo>
                  <a:pt x="66256" y="411026"/>
                </a:lnTo>
                <a:lnTo>
                  <a:pt x="99082" y="438276"/>
                </a:lnTo>
                <a:lnTo>
                  <a:pt x="136280" y="455662"/>
                </a:lnTo>
                <a:lnTo>
                  <a:pt x="176783" y="461771"/>
                </a:lnTo>
                <a:lnTo>
                  <a:pt x="925067" y="461771"/>
                </a:lnTo>
                <a:lnTo>
                  <a:pt x="965571" y="455662"/>
                </a:lnTo>
                <a:lnTo>
                  <a:pt x="1002769" y="438276"/>
                </a:lnTo>
                <a:lnTo>
                  <a:pt x="1035595" y="411026"/>
                </a:lnTo>
                <a:lnTo>
                  <a:pt x="1062983" y="375326"/>
                </a:lnTo>
                <a:lnTo>
                  <a:pt x="1083866" y="332587"/>
                </a:lnTo>
                <a:lnTo>
                  <a:pt x="1097177" y="284223"/>
                </a:lnTo>
                <a:lnTo>
                  <a:pt x="1101852" y="231647"/>
                </a:lnTo>
                <a:lnTo>
                  <a:pt x="1097177" y="178507"/>
                </a:lnTo>
                <a:lnTo>
                  <a:pt x="1083866" y="129739"/>
                </a:lnTo>
                <a:lnTo>
                  <a:pt x="1062983" y="86730"/>
                </a:lnTo>
                <a:lnTo>
                  <a:pt x="1035595" y="50865"/>
                </a:lnTo>
                <a:lnTo>
                  <a:pt x="1002769" y="23530"/>
                </a:lnTo>
                <a:lnTo>
                  <a:pt x="965571" y="6113"/>
                </a:lnTo>
                <a:lnTo>
                  <a:pt x="925067" y="0"/>
                </a:lnTo>
                <a:lnTo>
                  <a:pt x="176783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279395" y="1358887"/>
            <a:ext cx="6007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Times New Roman"/>
                <a:cs typeface="Times New Roman"/>
              </a:rPr>
              <a:t>Start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834895" y="2247887"/>
            <a:ext cx="1403985" cy="795655"/>
          </a:xfrm>
          <a:custGeom>
            <a:avLst/>
            <a:gdLst/>
            <a:ahLst/>
            <a:cxnLst/>
            <a:rect l="l" t="t" r="r" b="b"/>
            <a:pathLst>
              <a:path w="1403985" h="795655">
                <a:moveTo>
                  <a:pt x="0" y="795527"/>
                </a:moveTo>
                <a:lnTo>
                  <a:pt x="1117092" y="795527"/>
                </a:lnTo>
                <a:lnTo>
                  <a:pt x="1403603" y="0"/>
                </a:lnTo>
                <a:lnTo>
                  <a:pt x="280415" y="0"/>
                </a:lnTo>
                <a:lnTo>
                  <a:pt x="0" y="795527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834895" y="2247887"/>
            <a:ext cx="1403985" cy="795655"/>
          </a:xfrm>
          <a:custGeom>
            <a:avLst/>
            <a:gdLst/>
            <a:ahLst/>
            <a:cxnLst/>
            <a:rect l="l" t="t" r="r" b="b"/>
            <a:pathLst>
              <a:path w="1403985" h="795655">
                <a:moveTo>
                  <a:pt x="280415" y="0"/>
                </a:moveTo>
                <a:lnTo>
                  <a:pt x="1403603" y="0"/>
                </a:lnTo>
                <a:lnTo>
                  <a:pt x="1117092" y="795527"/>
                </a:lnTo>
                <a:lnTo>
                  <a:pt x="0" y="795527"/>
                </a:lnTo>
                <a:lnTo>
                  <a:pt x="280415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2209292" y="2256523"/>
            <a:ext cx="65278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Read</a:t>
            </a:r>
            <a:endParaRPr sz="2400">
              <a:latin typeface="Times New Roman"/>
              <a:cs typeface="Times New Roman"/>
            </a:endParaRPr>
          </a:p>
          <a:p>
            <a:pPr marL="36830">
              <a:lnSpc>
                <a:spcPct val="100000"/>
              </a:lnSpc>
            </a:pPr>
            <a:r>
              <a:rPr sz="2400" b="1" spc="-5" dirty="0">
                <a:latin typeface="Times New Roman"/>
                <a:cs typeface="Times New Roman"/>
              </a:rPr>
              <a:t>A,</a:t>
            </a:r>
            <a:r>
              <a:rPr sz="2400" b="1" spc="-10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B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606296" y="3467087"/>
            <a:ext cx="1784985" cy="685800"/>
          </a:xfrm>
          <a:prstGeom prst="rect">
            <a:avLst/>
          </a:prstGeom>
          <a:solidFill>
            <a:srgbClr val="FFCA01"/>
          </a:solidFill>
          <a:ln w="50800">
            <a:solidFill>
              <a:srgbClr val="010101"/>
            </a:solidFill>
          </a:ln>
        </p:spPr>
        <p:txBody>
          <a:bodyPr vert="horz" wrap="square" lIns="0" tIns="149225" rIns="0" bIns="0" rtlCol="0">
            <a:spAutoFit/>
          </a:bodyPr>
          <a:lstStyle/>
          <a:p>
            <a:pPr marL="243204">
              <a:lnSpc>
                <a:spcPct val="100000"/>
              </a:lnSpc>
              <a:spcBef>
                <a:spcPts val="1175"/>
              </a:spcBef>
            </a:pPr>
            <a:r>
              <a:rPr sz="2400" b="1" spc="-5" dirty="0">
                <a:latin typeface="Times New Roman"/>
                <a:cs typeface="Times New Roman"/>
              </a:rPr>
              <a:t>C </a:t>
            </a:r>
            <a:r>
              <a:rPr sz="2400" b="1" dirty="0">
                <a:latin typeface="Times New Roman"/>
                <a:cs typeface="Times New Roman"/>
              </a:rPr>
              <a:t>= </a:t>
            </a:r>
            <a:r>
              <a:rPr sz="2400" b="1" spc="-5" dirty="0">
                <a:latin typeface="Times New Roman"/>
                <a:cs typeface="Times New Roman"/>
              </a:rPr>
              <a:t>A </a:t>
            </a:r>
            <a:r>
              <a:rPr sz="2400" b="1" dirty="0">
                <a:latin typeface="Times New Roman"/>
                <a:cs typeface="Times New Roman"/>
              </a:rPr>
              <a:t>+</a:t>
            </a:r>
            <a:r>
              <a:rPr sz="2400" b="1" spc="-6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B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758695" y="4681715"/>
            <a:ext cx="1600200" cy="762000"/>
          </a:xfrm>
          <a:custGeom>
            <a:avLst/>
            <a:gdLst/>
            <a:ahLst/>
            <a:cxnLst/>
            <a:rect l="l" t="t" r="r" b="b"/>
            <a:pathLst>
              <a:path w="1600200" h="762000">
                <a:moveTo>
                  <a:pt x="0" y="762000"/>
                </a:moveTo>
                <a:lnTo>
                  <a:pt x="1274063" y="761999"/>
                </a:lnTo>
                <a:lnTo>
                  <a:pt x="1600200" y="0"/>
                </a:lnTo>
                <a:lnTo>
                  <a:pt x="320039" y="0"/>
                </a:lnTo>
                <a:lnTo>
                  <a:pt x="0" y="762000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758695" y="4681715"/>
            <a:ext cx="1600200" cy="762000"/>
          </a:xfrm>
          <a:custGeom>
            <a:avLst/>
            <a:gdLst/>
            <a:ahLst/>
            <a:cxnLst/>
            <a:rect l="l" t="t" r="r" b="b"/>
            <a:pathLst>
              <a:path w="1600200" h="762000">
                <a:moveTo>
                  <a:pt x="320039" y="0"/>
                </a:moveTo>
                <a:lnTo>
                  <a:pt x="1600200" y="0"/>
                </a:lnTo>
                <a:lnTo>
                  <a:pt x="1274063" y="761999"/>
                </a:lnTo>
                <a:lnTo>
                  <a:pt x="0" y="762000"/>
                </a:lnTo>
                <a:lnTo>
                  <a:pt x="320039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455164" y="1790687"/>
            <a:ext cx="152400" cy="431800"/>
          </a:xfrm>
          <a:custGeom>
            <a:avLst/>
            <a:gdLst/>
            <a:ahLst/>
            <a:cxnLst/>
            <a:rect l="l" t="t" r="r" b="b"/>
            <a:pathLst>
              <a:path w="152400" h="431800">
                <a:moveTo>
                  <a:pt x="0" y="278891"/>
                </a:moveTo>
                <a:lnTo>
                  <a:pt x="76200" y="431291"/>
                </a:lnTo>
                <a:lnTo>
                  <a:pt x="152400" y="278891"/>
                </a:lnTo>
                <a:lnTo>
                  <a:pt x="102107" y="278891"/>
                </a:lnTo>
                <a:lnTo>
                  <a:pt x="102107" y="304800"/>
                </a:lnTo>
                <a:lnTo>
                  <a:pt x="51815" y="304800"/>
                </a:lnTo>
                <a:lnTo>
                  <a:pt x="51815" y="278891"/>
                </a:lnTo>
                <a:lnTo>
                  <a:pt x="0" y="278891"/>
                </a:lnTo>
                <a:close/>
              </a:path>
              <a:path w="152400" h="431800">
                <a:moveTo>
                  <a:pt x="51815" y="278891"/>
                </a:moveTo>
                <a:lnTo>
                  <a:pt x="51815" y="304800"/>
                </a:lnTo>
                <a:lnTo>
                  <a:pt x="102107" y="304800"/>
                </a:lnTo>
                <a:lnTo>
                  <a:pt x="102107" y="278891"/>
                </a:lnTo>
                <a:lnTo>
                  <a:pt x="51815" y="278891"/>
                </a:lnTo>
                <a:close/>
              </a:path>
              <a:path w="152400" h="431800">
                <a:moveTo>
                  <a:pt x="51815" y="0"/>
                </a:moveTo>
                <a:lnTo>
                  <a:pt x="51815" y="278891"/>
                </a:lnTo>
                <a:lnTo>
                  <a:pt x="102107" y="278891"/>
                </a:lnTo>
                <a:lnTo>
                  <a:pt x="102107" y="0"/>
                </a:lnTo>
                <a:lnTo>
                  <a:pt x="51815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455164" y="3034271"/>
            <a:ext cx="152400" cy="433070"/>
          </a:xfrm>
          <a:custGeom>
            <a:avLst/>
            <a:gdLst/>
            <a:ahLst/>
            <a:cxnLst/>
            <a:rect l="l" t="t" r="r" b="b"/>
            <a:pathLst>
              <a:path w="152400" h="433070">
                <a:moveTo>
                  <a:pt x="0" y="280416"/>
                </a:moveTo>
                <a:lnTo>
                  <a:pt x="76200" y="432816"/>
                </a:lnTo>
                <a:lnTo>
                  <a:pt x="152400" y="280416"/>
                </a:lnTo>
                <a:lnTo>
                  <a:pt x="102107" y="280416"/>
                </a:lnTo>
                <a:lnTo>
                  <a:pt x="102107" y="306324"/>
                </a:lnTo>
                <a:lnTo>
                  <a:pt x="51815" y="306324"/>
                </a:lnTo>
                <a:lnTo>
                  <a:pt x="51815" y="280416"/>
                </a:lnTo>
                <a:lnTo>
                  <a:pt x="0" y="280416"/>
                </a:lnTo>
                <a:close/>
              </a:path>
              <a:path w="152400" h="433070">
                <a:moveTo>
                  <a:pt x="51815" y="280416"/>
                </a:moveTo>
                <a:lnTo>
                  <a:pt x="51815" y="306324"/>
                </a:lnTo>
                <a:lnTo>
                  <a:pt x="102107" y="306324"/>
                </a:lnTo>
                <a:lnTo>
                  <a:pt x="102107" y="280416"/>
                </a:lnTo>
                <a:lnTo>
                  <a:pt x="51815" y="280416"/>
                </a:lnTo>
                <a:close/>
              </a:path>
              <a:path w="152400" h="433070">
                <a:moveTo>
                  <a:pt x="51815" y="0"/>
                </a:moveTo>
                <a:lnTo>
                  <a:pt x="51815" y="280416"/>
                </a:lnTo>
                <a:lnTo>
                  <a:pt x="102107" y="280416"/>
                </a:lnTo>
                <a:lnTo>
                  <a:pt x="102107" y="0"/>
                </a:lnTo>
                <a:lnTo>
                  <a:pt x="51815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455164" y="4178795"/>
            <a:ext cx="152400" cy="502920"/>
          </a:xfrm>
          <a:custGeom>
            <a:avLst/>
            <a:gdLst/>
            <a:ahLst/>
            <a:cxnLst/>
            <a:rect l="l" t="t" r="r" b="b"/>
            <a:pathLst>
              <a:path w="152400" h="502920">
                <a:moveTo>
                  <a:pt x="0" y="350520"/>
                </a:moveTo>
                <a:lnTo>
                  <a:pt x="76200" y="502920"/>
                </a:lnTo>
                <a:lnTo>
                  <a:pt x="152400" y="350520"/>
                </a:lnTo>
                <a:lnTo>
                  <a:pt x="102107" y="350520"/>
                </a:lnTo>
                <a:lnTo>
                  <a:pt x="102107" y="376428"/>
                </a:lnTo>
                <a:lnTo>
                  <a:pt x="51815" y="376428"/>
                </a:lnTo>
                <a:lnTo>
                  <a:pt x="51815" y="350520"/>
                </a:lnTo>
                <a:lnTo>
                  <a:pt x="0" y="350520"/>
                </a:lnTo>
                <a:close/>
              </a:path>
              <a:path w="152400" h="502920">
                <a:moveTo>
                  <a:pt x="51815" y="350520"/>
                </a:moveTo>
                <a:lnTo>
                  <a:pt x="51815" y="376428"/>
                </a:lnTo>
                <a:lnTo>
                  <a:pt x="102107" y="376428"/>
                </a:lnTo>
                <a:lnTo>
                  <a:pt x="102107" y="350520"/>
                </a:lnTo>
                <a:lnTo>
                  <a:pt x="51815" y="350520"/>
                </a:lnTo>
                <a:close/>
              </a:path>
              <a:path w="152400" h="502920">
                <a:moveTo>
                  <a:pt x="51815" y="0"/>
                </a:moveTo>
                <a:lnTo>
                  <a:pt x="51815" y="350520"/>
                </a:lnTo>
                <a:lnTo>
                  <a:pt x="102107" y="350520"/>
                </a:lnTo>
                <a:lnTo>
                  <a:pt x="102107" y="0"/>
                </a:lnTo>
                <a:lnTo>
                  <a:pt x="51815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455164" y="5472671"/>
            <a:ext cx="152400" cy="504825"/>
          </a:xfrm>
          <a:custGeom>
            <a:avLst/>
            <a:gdLst/>
            <a:ahLst/>
            <a:cxnLst/>
            <a:rect l="l" t="t" r="r" b="b"/>
            <a:pathLst>
              <a:path w="152400" h="504825">
                <a:moveTo>
                  <a:pt x="0" y="352044"/>
                </a:moveTo>
                <a:lnTo>
                  <a:pt x="76200" y="504443"/>
                </a:lnTo>
                <a:lnTo>
                  <a:pt x="152400" y="352044"/>
                </a:lnTo>
                <a:lnTo>
                  <a:pt x="102107" y="352044"/>
                </a:lnTo>
                <a:lnTo>
                  <a:pt x="102107" y="377951"/>
                </a:lnTo>
                <a:lnTo>
                  <a:pt x="51815" y="377951"/>
                </a:lnTo>
                <a:lnTo>
                  <a:pt x="51815" y="352044"/>
                </a:lnTo>
                <a:lnTo>
                  <a:pt x="0" y="352044"/>
                </a:lnTo>
                <a:close/>
              </a:path>
              <a:path w="152400" h="504825">
                <a:moveTo>
                  <a:pt x="51815" y="352044"/>
                </a:moveTo>
                <a:lnTo>
                  <a:pt x="51815" y="377951"/>
                </a:lnTo>
                <a:lnTo>
                  <a:pt x="102107" y="377951"/>
                </a:lnTo>
                <a:lnTo>
                  <a:pt x="102107" y="352044"/>
                </a:lnTo>
                <a:lnTo>
                  <a:pt x="51815" y="352044"/>
                </a:lnTo>
                <a:close/>
              </a:path>
              <a:path w="152400" h="504825">
                <a:moveTo>
                  <a:pt x="51815" y="0"/>
                </a:moveTo>
                <a:lnTo>
                  <a:pt x="51815" y="352044"/>
                </a:lnTo>
                <a:lnTo>
                  <a:pt x="102107" y="352044"/>
                </a:lnTo>
                <a:lnTo>
                  <a:pt x="102107" y="0"/>
                </a:lnTo>
                <a:lnTo>
                  <a:pt x="51815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987295" y="5977115"/>
            <a:ext cx="1102360" cy="462280"/>
          </a:xfrm>
          <a:custGeom>
            <a:avLst/>
            <a:gdLst/>
            <a:ahLst/>
            <a:cxnLst/>
            <a:rect l="l" t="t" r="r" b="b"/>
            <a:pathLst>
              <a:path w="1102360" h="462279">
                <a:moveTo>
                  <a:pt x="0" y="230124"/>
                </a:moveTo>
                <a:lnTo>
                  <a:pt x="4674" y="283264"/>
                </a:lnTo>
                <a:lnTo>
                  <a:pt x="17985" y="332032"/>
                </a:lnTo>
                <a:lnTo>
                  <a:pt x="38868" y="375041"/>
                </a:lnTo>
                <a:lnTo>
                  <a:pt x="66256" y="410906"/>
                </a:lnTo>
                <a:lnTo>
                  <a:pt x="99082" y="438241"/>
                </a:lnTo>
                <a:lnTo>
                  <a:pt x="136280" y="455658"/>
                </a:lnTo>
                <a:lnTo>
                  <a:pt x="176783" y="461772"/>
                </a:lnTo>
                <a:lnTo>
                  <a:pt x="925068" y="461772"/>
                </a:lnTo>
                <a:lnTo>
                  <a:pt x="965571" y="455658"/>
                </a:lnTo>
                <a:lnTo>
                  <a:pt x="1002769" y="438241"/>
                </a:lnTo>
                <a:lnTo>
                  <a:pt x="1035595" y="410906"/>
                </a:lnTo>
                <a:lnTo>
                  <a:pt x="1062983" y="375041"/>
                </a:lnTo>
                <a:lnTo>
                  <a:pt x="1083866" y="332032"/>
                </a:lnTo>
                <a:lnTo>
                  <a:pt x="1097177" y="283264"/>
                </a:lnTo>
                <a:lnTo>
                  <a:pt x="1101852" y="230124"/>
                </a:lnTo>
                <a:lnTo>
                  <a:pt x="1097177" y="177548"/>
                </a:lnTo>
                <a:lnTo>
                  <a:pt x="1083866" y="129184"/>
                </a:lnTo>
                <a:lnTo>
                  <a:pt x="1062983" y="86445"/>
                </a:lnTo>
                <a:lnTo>
                  <a:pt x="1035595" y="50745"/>
                </a:lnTo>
                <a:lnTo>
                  <a:pt x="1002769" y="23495"/>
                </a:lnTo>
                <a:lnTo>
                  <a:pt x="965571" y="6109"/>
                </a:lnTo>
                <a:lnTo>
                  <a:pt x="925068" y="0"/>
                </a:lnTo>
                <a:lnTo>
                  <a:pt x="176783" y="0"/>
                </a:lnTo>
                <a:lnTo>
                  <a:pt x="136280" y="6109"/>
                </a:lnTo>
                <a:lnTo>
                  <a:pt x="99082" y="23495"/>
                </a:lnTo>
                <a:lnTo>
                  <a:pt x="66256" y="50745"/>
                </a:lnTo>
                <a:lnTo>
                  <a:pt x="38868" y="86445"/>
                </a:lnTo>
                <a:lnTo>
                  <a:pt x="17985" y="129184"/>
                </a:lnTo>
                <a:lnTo>
                  <a:pt x="4674" y="177548"/>
                </a:lnTo>
                <a:lnTo>
                  <a:pt x="0" y="230124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987295" y="5977115"/>
            <a:ext cx="1102360" cy="462280"/>
          </a:xfrm>
          <a:custGeom>
            <a:avLst/>
            <a:gdLst/>
            <a:ahLst/>
            <a:cxnLst/>
            <a:rect l="l" t="t" r="r" b="b"/>
            <a:pathLst>
              <a:path w="1102360" h="462279">
                <a:moveTo>
                  <a:pt x="176783" y="0"/>
                </a:moveTo>
                <a:lnTo>
                  <a:pt x="136280" y="6109"/>
                </a:lnTo>
                <a:lnTo>
                  <a:pt x="99082" y="23495"/>
                </a:lnTo>
                <a:lnTo>
                  <a:pt x="66256" y="50745"/>
                </a:lnTo>
                <a:lnTo>
                  <a:pt x="38868" y="86445"/>
                </a:lnTo>
                <a:lnTo>
                  <a:pt x="17985" y="129184"/>
                </a:lnTo>
                <a:lnTo>
                  <a:pt x="4674" y="177548"/>
                </a:lnTo>
                <a:lnTo>
                  <a:pt x="0" y="230124"/>
                </a:lnTo>
                <a:lnTo>
                  <a:pt x="4674" y="283264"/>
                </a:lnTo>
                <a:lnTo>
                  <a:pt x="17985" y="332032"/>
                </a:lnTo>
                <a:lnTo>
                  <a:pt x="38868" y="375041"/>
                </a:lnTo>
                <a:lnTo>
                  <a:pt x="66256" y="410906"/>
                </a:lnTo>
                <a:lnTo>
                  <a:pt x="99082" y="438241"/>
                </a:lnTo>
                <a:lnTo>
                  <a:pt x="136280" y="455658"/>
                </a:lnTo>
                <a:lnTo>
                  <a:pt x="176783" y="461772"/>
                </a:lnTo>
                <a:lnTo>
                  <a:pt x="925068" y="461772"/>
                </a:lnTo>
                <a:lnTo>
                  <a:pt x="965571" y="455658"/>
                </a:lnTo>
                <a:lnTo>
                  <a:pt x="1002769" y="438241"/>
                </a:lnTo>
                <a:lnTo>
                  <a:pt x="1035595" y="410906"/>
                </a:lnTo>
                <a:lnTo>
                  <a:pt x="1062983" y="375041"/>
                </a:lnTo>
                <a:lnTo>
                  <a:pt x="1083866" y="332032"/>
                </a:lnTo>
                <a:lnTo>
                  <a:pt x="1097177" y="283264"/>
                </a:lnTo>
                <a:lnTo>
                  <a:pt x="1101852" y="230124"/>
                </a:lnTo>
                <a:lnTo>
                  <a:pt x="1097177" y="177548"/>
                </a:lnTo>
                <a:lnTo>
                  <a:pt x="1083866" y="129184"/>
                </a:lnTo>
                <a:lnTo>
                  <a:pt x="1062983" y="86445"/>
                </a:lnTo>
                <a:lnTo>
                  <a:pt x="1035595" y="50745"/>
                </a:lnTo>
                <a:lnTo>
                  <a:pt x="1002769" y="23495"/>
                </a:lnTo>
                <a:lnTo>
                  <a:pt x="965571" y="6109"/>
                </a:lnTo>
                <a:lnTo>
                  <a:pt x="925068" y="0"/>
                </a:lnTo>
                <a:lnTo>
                  <a:pt x="176783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2056892" y="4856467"/>
            <a:ext cx="1000760" cy="15373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Times New Roman"/>
                <a:cs typeface="Times New Roman"/>
              </a:rPr>
              <a:t>Print</a:t>
            </a:r>
            <a:r>
              <a:rPr sz="2400" b="1" spc="-6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C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700">
              <a:latin typeface="Times New Roman"/>
              <a:cs typeface="Times New Roman"/>
            </a:endParaRPr>
          </a:p>
          <a:p>
            <a:pPr marR="29845" algn="ctr">
              <a:lnSpc>
                <a:spcPct val="100000"/>
              </a:lnSpc>
              <a:spcBef>
                <a:spcPts val="5"/>
              </a:spcBef>
            </a:pPr>
            <a:r>
              <a:rPr sz="2400" spc="-5" dirty="0">
                <a:latin typeface="Times New Roman"/>
                <a:cs typeface="Times New Roman"/>
              </a:rPr>
              <a:t>Stop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275835" y="1584439"/>
            <a:ext cx="4885690" cy="88011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>
              <a:lnSpc>
                <a:spcPct val="100400"/>
              </a:lnSpc>
              <a:spcBef>
                <a:spcPts val="80"/>
              </a:spcBef>
            </a:pPr>
            <a:r>
              <a:rPr sz="2800" spc="-10" dirty="0">
                <a:latin typeface="Times New Roman"/>
                <a:cs typeface="Times New Roman"/>
              </a:rPr>
              <a:t>This chart gives </a:t>
            </a:r>
            <a:r>
              <a:rPr sz="2800" spc="-5" dirty="0">
                <a:latin typeface="Times New Roman"/>
                <a:cs typeface="Times New Roman"/>
              </a:rPr>
              <a:t>a </a:t>
            </a:r>
            <a:r>
              <a:rPr sz="2800" spc="-10" dirty="0">
                <a:latin typeface="Times New Roman"/>
                <a:cs typeface="Times New Roman"/>
              </a:rPr>
              <a:t>typical </a:t>
            </a:r>
            <a:r>
              <a:rPr sz="2800" spc="-5" dirty="0">
                <a:latin typeface="Times New Roman"/>
                <a:cs typeface="Times New Roman"/>
              </a:rPr>
              <a:t>example  of Input, Process,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Output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275835" y="2952360"/>
            <a:ext cx="3119755" cy="1562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000"/>
              </a:lnSpc>
              <a:spcBef>
                <a:spcPts val="100"/>
              </a:spcBef>
            </a:pPr>
            <a:r>
              <a:rPr sz="2800" spc="-5" dirty="0">
                <a:latin typeface="Times New Roman"/>
                <a:cs typeface="Times New Roman"/>
              </a:rPr>
              <a:t>Input two numbers,  </a:t>
            </a:r>
            <a:r>
              <a:rPr sz="2800" spc="-10" dirty="0">
                <a:latin typeface="Times New Roman"/>
                <a:cs typeface="Times New Roman"/>
              </a:rPr>
              <a:t>compute </a:t>
            </a:r>
            <a:r>
              <a:rPr sz="2800" spc="-5" dirty="0">
                <a:latin typeface="Times New Roman"/>
                <a:cs typeface="Times New Roman"/>
              </a:rPr>
              <a:t>a </a:t>
            </a:r>
            <a:r>
              <a:rPr sz="2800" spc="-10" dirty="0">
                <a:latin typeface="Times New Roman"/>
                <a:cs typeface="Times New Roman"/>
              </a:rPr>
              <a:t>new value,  </a:t>
            </a:r>
            <a:r>
              <a:rPr sz="2800" spc="-5" dirty="0">
                <a:latin typeface="Times New Roman"/>
                <a:cs typeface="Times New Roman"/>
              </a:rPr>
              <a:t>Output </a:t>
            </a:r>
            <a:r>
              <a:rPr sz="2800" spc="-10" dirty="0">
                <a:latin typeface="Times New Roman"/>
                <a:cs typeface="Times New Roman"/>
              </a:rPr>
              <a:t>new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value</a:t>
            </a:r>
            <a:endParaRPr sz="28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746829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27836" y="1351267"/>
            <a:ext cx="6804025" cy="100139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3200" spc="-5" dirty="0">
                <a:latin typeface="Times New Roman"/>
                <a:cs typeface="Times New Roman"/>
              </a:rPr>
              <a:t>Flowchart operations </a:t>
            </a:r>
            <a:r>
              <a:rPr sz="3200" dirty="0">
                <a:latin typeface="Times New Roman"/>
                <a:cs typeface="Times New Roman"/>
              </a:rPr>
              <a:t>are connected </a:t>
            </a:r>
            <a:r>
              <a:rPr sz="3200" spc="-5" dirty="0">
                <a:latin typeface="Times New Roman"/>
                <a:cs typeface="Times New Roman"/>
              </a:rPr>
              <a:t>using  three basic control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structures…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01496" y="730250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Flow of control</a:t>
            </a:r>
          </a:p>
        </p:txBody>
      </p:sp>
      <p:sp>
        <p:nvSpPr>
          <p:cNvPr id="4" name="object 4"/>
          <p:cNvSpPr/>
          <p:nvPr/>
        </p:nvSpPr>
        <p:spPr>
          <a:xfrm>
            <a:off x="7168895" y="2666987"/>
            <a:ext cx="762000" cy="228600"/>
          </a:xfrm>
          <a:custGeom>
            <a:avLst/>
            <a:gdLst/>
            <a:ahLst/>
            <a:cxnLst/>
            <a:rect l="l" t="t" r="r" b="b"/>
            <a:pathLst>
              <a:path w="762000" h="228600">
                <a:moveTo>
                  <a:pt x="533400" y="152400"/>
                </a:moveTo>
                <a:lnTo>
                  <a:pt x="533400" y="228600"/>
                </a:lnTo>
                <a:lnTo>
                  <a:pt x="762000" y="114300"/>
                </a:lnTo>
                <a:lnTo>
                  <a:pt x="571500" y="19050"/>
                </a:lnTo>
                <a:lnTo>
                  <a:pt x="571500" y="152400"/>
                </a:lnTo>
                <a:lnTo>
                  <a:pt x="533400" y="152400"/>
                </a:lnTo>
                <a:close/>
              </a:path>
              <a:path w="762000" h="228600">
                <a:moveTo>
                  <a:pt x="0" y="76200"/>
                </a:moveTo>
                <a:lnTo>
                  <a:pt x="0" y="152400"/>
                </a:lnTo>
                <a:lnTo>
                  <a:pt x="571500" y="152400"/>
                </a:lnTo>
                <a:lnTo>
                  <a:pt x="571500" y="76200"/>
                </a:lnTo>
                <a:lnTo>
                  <a:pt x="0" y="76200"/>
                </a:lnTo>
                <a:close/>
              </a:path>
              <a:path w="762000" h="228600">
                <a:moveTo>
                  <a:pt x="533400" y="0"/>
                </a:moveTo>
                <a:lnTo>
                  <a:pt x="533400" y="76200"/>
                </a:lnTo>
                <a:lnTo>
                  <a:pt x="571500" y="76200"/>
                </a:lnTo>
                <a:lnTo>
                  <a:pt x="571500" y="19050"/>
                </a:lnTo>
                <a:lnTo>
                  <a:pt x="533400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380236" y="2494267"/>
            <a:ext cx="212598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spc="-5" dirty="0">
                <a:latin typeface="Times New Roman"/>
                <a:cs typeface="Times New Roman"/>
              </a:rPr>
              <a:t>Sequencing</a:t>
            </a:r>
            <a:r>
              <a:rPr sz="3200" spc="-5" dirty="0">
                <a:latin typeface="Times New Roman"/>
                <a:cs typeface="Times New Roman"/>
              </a:rPr>
              <a:t>: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785108" y="2546083"/>
            <a:ext cx="313182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Times New Roman"/>
                <a:cs typeface="Times New Roman"/>
              </a:rPr>
              <a:t>just follow the</a:t>
            </a:r>
            <a:r>
              <a:rPr sz="2800" spc="-6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arrows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380236" y="4870183"/>
            <a:ext cx="5583555" cy="945515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 marR="5080" indent="-635">
              <a:lnSpc>
                <a:spcPct val="101000"/>
              </a:lnSpc>
              <a:spcBef>
                <a:spcPts val="65"/>
              </a:spcBef>
            </a:pPr>
            <a:r>
              <a:rPr sz="3200" b="1" spc="-5" dirty="0">
                <a:latin typeface="Times New Roman"/>
                <a:cs typeface="Times New Roman"/>
              </a:rPr>
              <a:t>Repetition: </a:t>
            </a:r>
            <a:r>
              <a:rPr sz="2800" spc="-10" dirty="0">
                <a:latin typeface="Times New Roman"/>
                <a:cs typeface="Times New Roman"/>
              </a:rPr>
              <a:t>Come back </a:t>
            </a:r>
            <a:r>
              <a:rPr sz="2800" spc="-5" dirty="0">
                <a:latin typeface="Times New Roman"/>
                <a:cs typeface="Times New Roman"/>
              </a:rPr>
              <a:t>to an</a:t>
            </a:r>
            <a:r>
              <a:rPr sz="2800" spc="-10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already  visited point (with </a:t>
            </a:r>
            <a:r>
              <a:rPr sz="2800" spc="-10" dirty="0">
                <a:latin typeface="Times New Roman"/>
                <a:cs typeface="Times New Roman"/>
              </a:rPr>
              <a:t>new </a:t>
            </a:r>
            <a:r>
              <a:rPr sz="2800" spc="-5" dirty="0">
                <a:latin typeface="Times New Roman"/>
                <a:cs typeface="Times New Roman"/>
              </a:rPr>
              <a:t>values)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380232" y="3408667"/>
            <a:ext cx="6219825" cy="944244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>
              <a:lnSpc>
                <a:spcPct val="100699"/>
              </a:lnSpc>
              <a:spcBef>
                <a:spcPts val="75"/>
              </a:spcBef>
              <a:tabLst>
                <a:tab pos="1771014" algn="l"/>
              </a:tabLst>
            </a:pPr>
            <a:r>
              <a:rPr sz="3200" b="1" spc="-5" dirty="0">
                <a:latin typeface="Times New Roman"/>
                <a:cs typeface="Times New Roman"/>
              </a:rPr>
              <a:t>Decision</a:t>
            </a:r>
            <a:r>
              <a:rPr sz="3200" spc="-5" dirty="0">
                <a:latin typeface="Times New Roman"/>
                <a:cs typeface="Times New Roman"/>
              </a:rPr>
              <a:t>:	</a:t>
            </a:r>
            <a:r>
              <a:rPr sz="2800" spc="-5" dirty="0">
                <a:latin typeface="Times New Roman"/>
                <a:cs typeface="Times New Roman"/>
              </a:rPr>
              <a:t>Answer the question and  follow the correct path going out of the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box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8036052" y="3566147"/>
            <a:ext cx="1074420" cy="1043940"/>
          </a:xfrm>
          <a:custGeom>
            <a:avLst/>
            <a:gdLst/>
            <a:ahLst/>
            <a:cxnLst/>
            <a:rect l="l" t="t" r="r" b="b"/>
            <a:pathLst>
              <a:path w="1074420" h="1043939">
                <a:moveTo>
                  <a:pt x="0" y="521208"/>
                </a:moveTo>
                <a:lnTo>
                  <a:pt x="536448" y="1043939"/>
                </a:lnTo>
                <a:lnTo>
                  <a:pt x="1074420" y="521207"/>
                </a:lnTo>
                <a:lnTo>
                  <a:pt x="536448" y="0"/>
                </a:lnTo>
                <a:lnTo>
                  <a:pt x="0" y="521208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036052" y="3566147"/>
            <a:ext cx="1074420" cy="1043940"/>
          </a:xfrm>
          <a:custGeom>
            <a:avLst/>
            <a:gdLst/>
            <a:ahLst/>
            <a:cxnLst/>
            <a:rect l="l" t="t" r="r" b="b"/>
            <a:pathLst>
              <a:path w="1074420" h="1043939">
                <a:moveTo>
                  <a:pt x="536448" y="0"/>
                </a:moveTo>
                <a:lnTo>
                  <a:pt x="0" y="521208"/>
                </a:lnTo>
                <a:lnTo>
                  <a:pt x="536448" y="1043939"/>
                </a:lnTo>
                <a:lnTo>
                  <a:pt x="1074420" y="521207"/>
                </a:lnTo>
                <a:lnTo>
                  <a:pt x="536448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8273288" y="3949687"/>
            <a:ext cx="59753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Arial"/>
                <a:cs typeface="Arial"/>
              </a:rPr>
              <a:t>M &gt;</a:t>
            </a:r>
            <a:r>
              <a:rPr sz="1600" b="1" spc="-7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0</a:t>
            </a:r>
            <a:endParaRPr sz="16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9110471" y="4012679"/>
            <a:ext cx="315595" cy="152400"/>
          </a:xfrm>
          <a:custGeom>
            <a:avLst/>
            <a:gdLst/>
            <a:ahLst/>
            <a:cxnLst/>
            <a:rect l="l" t="t" r="r" b="b"/>
            <a:pathLst>
              <a:path w="315595" h="152400">
                <a:moveTo>
                  <a:pt x="163068" y="101899"/>
                </a:moveTo>
                <a:lnTo>
                  <a:pt x="163068" y="152400"/>
                </a:lnTo>
                <a:lnTo>
                  <a:pt x="315468" y="76200"/>
                </a:lnTo>
                <a:lnTo>
                  <a:pt x="188976" y="12953"/>
                </a:lnTo>
                <a:lnTo>
                  <a:pt x="188976" y="102108"/>
                </a:lnTo>
                <a:lnTo>
                  <a:pt x="163068" y="101899"/>
                </a:lnTo>
                <a:close/>
              </a:path>
              <a:path w="315595" h="152400">
                <a:moveTo>
                  <a:pt x="0" y="50291"/>
                </a:moveTo>
                <a:lnTo>
                  <a:pt x="0" y="100584"/>
                </a:lnTo>
                <a:lnTo>
                  <a:pt x="188976" y="102108"/>
                </a:lnTo>
                <a:lnTo>
                  <a:pt x="188976" y="50291"/>
                </a:lnTo>
                <a:lnTo>
                  <a:pt x="0" y="50291"/>
                </a:lnTo>
                <a:close/>
              </a:path>
              <a:path w="315595" h="152400">
                <a:moveTo>
                  <a:pt x="163068" y="0"/>
                </a:moveTo>
                <a:lnTo>
                  <a:pt x="163068" y="50291"/>
                </a:lnTo>
                <a:lnTo>
                  <a:pt x="188976" y="50291"/>
                </a:lnTo>
                <a:lnTo>
                  <a:pt x="188976" y="12953"/>
                </a:lnTo>
                <a:lnTo>
                  <a:pt x="163068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702295" y="4012679"/>
            <a:ext cx="315595" cy="152400"/>
          </a:xfrm>
          <a:custGeom>
            <a:avLst/>
            <a:gdLst/>
            <a:ahLst/>
            <a:cxnLst/>
            <a:rect l="l" t="t" r="r" b="b"/>
            <a:pathLst>
              <a:path w="315595" h="152400">
                <a:moveTo>
                  <a:pt x="126492" y="50291"/>
                </a:moveTo>
                <a:lnTo>
                  <a:pt x="126492" y="102108"/>
                </a:lnTo>
                <a:lnTo>
                  <a:pt x="315468" y="100584"/>
                </a:lnTo>
                <a:lnTo>
                  <a:pt x="315468" y="50291"/>
                </a:lnTo>
                <a:lnTo>
                  <a:pt x="126492" y="50291"/>
                </a:lnTo>
                <a:close/>
              </a:path>
              <a:path w="315595" h="152400">
                <a:moveTo>
                  <a:pt x="0" y="76200"/>
                </a:moveTo>
                <a:lnTo>
                  <a:pt x="152400" y="152400"/>
                </a:lnTo>
                <a:lnTo>
                  <a:pt x="152400" y="101899"/>
                </a:lnTo>
                <a:lnTo>
                  <a:pt x="126492" y="102108"/>
                </a:lnTo>
                <a:lnTo>
                  <a:pt x="126492" y="12953"/>
                </a:lnTo>
                <a:lnTo>
                  <a:pt x="0" y="76200"/>
                </a:lnTo>
                <a:close/>
              </a:path>
              <a:path w="315595" h="152400">
                <a:moveTo>
                  <a:pt x="126492" y="12953"/>
                </a:moveTo>
                <a:lnTo>
                  <a:pt x="126492" y="50291"/>
                </a:lnTo>
                <a:lnTo>
                  <a:pt x="152400" y="50291"/>
                </a:lnTo>
                <a:lnTo>
                  <a:pt x="152400" y="0"/>
                </a:lnTo>
                <a:lnTo>
                  <a:pt x="126492" y="12953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488680" y="3238487"/>
            <a:ext cx="152400" cy="327660"/>
          </a:xfrm>
          <a:custGeom>
            <a:avLst/>
            <a:gdLst/>
            <a:ahLst/>
            <a:cxnLst/>
            <a:rect l="l" t="t" r="r" b="b"/>
            <a:pathLst>
              <a:path w="152400" h="327660">
                <a:moveTo>
                  <a:pt x="0" y="175260"/>
                </a:moveTo>
                <a:lnTo>
                  <a:pt x="76199" y="327660"/>
                </a:lnTo>
                <a:lnTo>
                  <a:pt x="152399" y="175260"/>
                </a:lnTo>
                <a:lnTo>
                  <a:pt x="100583" y="175260"/>
                </a:lnTo>
                <a:lnTo>
                  <a:pt x="100583" y="199644"/>
                </a:lnTo>
                <a:lnTo>
                  <a:pt x="50291" y="199644"/>
                </a:lnTo>
                <a:lnTo>
                  <a:pt x="50291" y="175260"/>
                </a:lnTo>
                <a:lnTo>
                  <a:pt x="0" y="175260"/>
                </a:lnTo>
                <a:close/>
              </a:path>
              <a:path w="152400" h="327660">
                <a:moveTo>
                  <a:pt x="50291" y="175260"/>
                </a:moveTo>
                <a:lnTo>
                  <a:pt x="50291" y="199644"/>
                </a:lnTo>
                <a:lnTo>
                  <a:pt x="100583" y="199644"/>
                </a:lnTo>
                <a:lnTo>
                  <a:pt x="100583" y="175260"/>
                </a:lnTo>
                <a:lnTo>
                  <a:pt x="50291" y="175260"/>
                </a:lnTo>
                <a:close/>
              </a:path>
              <a:path w="152400" h="327660">
                <a:moveTo>
                  <a:pt x="50291" y="0"/>
                </a:moveTo>
                <a:lnTo>
                  <a:pt x="50291" y="175260"/>
                </a:lnTo>
                <a:lnTo>
                  <a:pt x="100583" y="175260"/>
                </a:lnTo>
                <a:lnTo>
                  <a:pt x="100583" y="0"/>
                </a:lnTo>
                <a:lnTo>
                  <a:pt x="50291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7829804" y="4256011"/>
            <a:ext cx="30226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latin typeface="Times New Roman"/>
                <a:cs typeface="Times New Roman"/>
              </a:rPr>
              <a:t>Yes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9076381" y="4256011"/>
            <a:ext cx="24257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latin typeface="Times New Roman"/>
                <a:cs typeface="Times New Roman"/>
              </a:rPr>
              <a:t>N</a:t>
            </a:r>
            <a:r>
              <a:rPr sz="1400" b="1" dirty="0">
                <a:latin typeface="Times New Roman"/>
                <a:cs typeface="Times New Roman"/>
              </a:rPr>
              <a:t>o</a:t>
            </a:r>
            <a:endParaRPr sz="14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426193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04036" y="1297940"/>
            <a:ext cx="8052434" cy="88011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>
              <a:lnSpc>
                <a:spcPct val="100400"/>
              </a:lnSpc>
              <a:spcBef>
                <a:spcPts val="80"/>
              </a:spcBef>
              <a:tabLst>
                <a:tab pos="426720" algn="l"/>
                <a:tab pos="1760220" algn="l"/>
              </a:tabLst>
            </a:pPr>
            <a:r>
              <a:rPr sz="2800" spc="-5" dirty="0">
                <a:latin typeface="Times New Roman"/>
                <a:cs typeface="Times New Roman"/>
              </a:rPr>
              <a:t>If	value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of	</a:t>
            </a:r>
            <a:r>
              <a:rPr sz="2800" b="1" spc="-5" dirty="0">
                <a:latin typeface="Times New Roman"/>
                <a:cs typeface="Times New Roman"/>
              </a:rPr>
              <a:t>A </a:t>
            </a:r>
            <a:r>
              <a:rPr sz="2800" spc="-5" dirty="0">
                <a:latin typeface="Times New Roman"/>
                <a:cs typeface="Times New Roman"/>
              </a:rPr>
              <a:t>is greater than 10, then output the number  (otherwise do not output the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number).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01496" y="730250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Flow of control: Decision</a:t>
            </a:r>
          </a:p>
        </p:txBody>
      </p:sp>
      <p:sp>
        <p:nvSpPr>
          <p:cNvPr id="4" name="object 4"/>
          <p:cNvSpPr/>
          <p:nvPr/>
        </p:nvSpPr>
        <p:spPr>
          <a:xfrm>
            <a:off x="3358896" y="2962643"/>
            <a:ext cx="2002789" cy="873760"/>
          </a:xfrm>
          <a:custGeom>
            <a:avLst/>
            <a:gdLst/>
            <a:ahLst/>
            <a:cxnLst/>
            <a:rect l="l" t="t" r="r" b="b"/>
            <a:pathLst>
              <a:path w="2002789" h="873760">
                <a:moveTo>
                  <a:pt x="0" y="435863"/>
                </a:moveTo>
                <a:lnTo>
                  <a:pt x="1001268" y="873251"/>
                </a:lnTo>
                <a:lnTo>
                  <a:pt x="2002536" y="435863"/>
                </a:lnTo>
                <a:lnTo>
                  <a:pt x="1001268" y="0"/>
                </a:lnTo>
                <a:lnTo>
                  <a:pt x="0" y="435863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358896" y="2962643"/>
            <a:ext cx="2002789" cy="873760"/>
          </a:xfrm>
          <a:custGeom>
            <a:avLst/>
            <a:gdLst/>
            <a:ahLst/>
            <a:cxnLst/>
            <a:rect l="l" t="t" r="r" b="b"/>
            <a:pathLst>
              <a:path w="2002789" h="873760">
                <a:moveTo>
                  <a:pt x="1001268" y="0"/>
                </a:moveTo>
                <a:lnTo>
                  <a:pt x="0" y="435863"/>
                </a:lnTo>
                <a:lnTo>
                  <a:pt x="1001268" y="873251"/>
                </a:lnTo>
                <a:lnTo>
                  <a:pt x="2002536" y="435863"/>
                </a:lnTo>
                <a:lnTo>
                  <a:pt x="1001268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882644" y="3199879"/>
            <a:ext cx="9563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ahoma"/>
                <a:cs typeface="Tahoma"/>
              </a:rPr>
              <a:t>A </a:t>
            </a:r>
            <a:r>
              <a:rPr sz="2400" dirty="0">
                <a:latin typeface="Tahoma"/>
                <a:cs typeface="Tahoma"/>
              </a:rPr>
              <a:t>&gt;</a:t>
            </a:r>
            <a:r>
              <a:rPr sz="2400" spc="-65" dirty="0">
                <a:latin typeface="Tahoma"/>
                <a:cs typeface="Tahoma"/>
              </a:rPr>
              <a:t> </a:t>
            </a:r>
            <a:r>
              <a:rPr sz="2400" spc="-5" dirty="0">
                <a:latin typeface="Tahoma"/>
                <a:cs typeface="Tahoma"/>
              </a:rPr>
              <a:t>10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713988" y="4728959"/>
            <a:ext cx="1295400" cy="524510"/>
          </a:xfrm>
          <a:custGeom>
            <a:avLst/>
            <a:gdLst/>
            <a:ahLst/>
            <a:cxnLst/>
            <a:rect l="l" t="t" r="r" b="b"/>
            <a:pathLst>
              <a:path w="1295400" h="524510">
                <a:moveTo>
                  <a:pt x="0" y="0"/>
                </a:moveTo>
                <a:lnTo>
                  <a:pt x="0" y="489204"/>
                </a:lnTo>
                <a:lnTo>
                  <a:pt x="42481" y="495561"/>
                </a:lnTo>
                <a:lnTo>
                  <a:pt x="84963" y="501205"/>
                </a:lnTo>
                <a:lnTo>
                  <a:pt x="126873" y="506563"/>
                </a:lnTo>
                <a:lnTo>
                  <a:pt x="167639" y="512064"/>
                </a:lnTo>
                <a:lnTo>
                  <a:pt x="202763" y="515040"/>
                </a:lnTo>
                <a:lnTo>
                  <a:pt x="237172" y="517588"/>
                </a:lnTo>
                <a:lnTo>
                  <a:pt x="270724" y="520422"/>
                </a:lnTo>
                <a:lnTo>
                  <a:pt x="303275" y="524256"/>
                </a:lnTo>
                <a:lnTo>
                  <a:pt x="379904" y="523279"/>
                </a:lnTo>
                <a:lnTo>
                  <a:pt x="430529" y="521017"/>
                </a:lnTo>
                <a:lnTo>
                  <a:pt x="464010" y="518469"/>
                </a:lnTo>
                <a:lnTo>
                  <a:pt x="489203" y="516636"/>
                </a:lnTo>
                <a:lnTo>
                  <a:pt x="541400" y="511111"/>
                </a:lnTo>
                <a:lnTo>
                  <a:pt x="591311" y="504444"/>
                </a:lnTo>
                <a:lnTo>
                  <a:pt x="612838" y="500300"/>
                </a:lnTo>
                <a:lnTo>
                  <a:pt x="634364" y="496443"/>
                </a:lnTo>
                <a:lnTo>
                  <a:pt x="656462" y="492013"/>
                </a:lnTo>
                <a:lnTo>
                  <a:pt x="679703" y="486156"/>
                </a:lnTo>
                <a:lnTo>
                  <a:pt x="701944" y="483322"/>
                </a:lnTo>
                <a:lnTo>
                  <a:pt x="725042" y="479488"/>
                </a:lnTo>
                <a:lnTo>
                  <a:pt x="748712" y="474797"/>
                </a:lnTo>
                <a:lnTo>
                  <a:pt x="772667" y="469392"/>
                </a:lnTo>
                <a:lnTo>
                  <a:pt x="797623" y="465486"/>
                </a:lnTo>
                <a:lnTo>
                  <a:pt x="822578" y="461010"/>
                </a:lnTo>
                <a:lnTo>
                  <a:pt x="848105" y="456533"/>
                </a:lnTo>
                <a:lnTo>
                  <a:pt x="874775" y="452628"/>
                </a:lnTo>
                <a:lnTo>
                  <a:pt x="902112" y="448508"/>
                </a:lnTo>
                <a:lnTo>
                  <a:pt x="930020" y="443674"/>
                </a:lnTo>
                <a:lnTo>
                  <a:pt x="959643" y="439126"/>
                </a:lnTo>
                <a:lnTo>
                  <a:pt x="992123" y="435864"/>
                </a:lnTo>
                <a:lnTo>
                  <a:pt x="1024008" y="432887"/>
                </a:lnTo>
                <a:lnTo>
                  <a:pt x="1056322" y="429196"/>
                </a:lnTo>
                <a:lnTo>
                  <a:pt x="1090064" y="425791"/>
                </a:lnTo>
                <a:lnTo>
                  <a:pt x="1126235" y="423672"/>
                </a:lnTo>
                <a:lnTo>
                  <a:pt x="1165955" y="423195"/>
                </a:lnTo>
                <a:lnTo>
                  <a:pt x="1207388" y="422148"/>
                </a:lnTo>
                <a:lnTo>
                  <a:pt x="1250537" y="421100"/>
                </a:lnTo>
                <a:lnTo>
                  <a:pt x="1295399" y="420624"/>
                </a:lnTo>
                <a:lnTo>
                  <a:pt x="1295399" y="0"/>
                </a:lnTo>
                <a:lnTo>
                  <a:pt x="0" y="0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713988" y="4728959"/>
            <a:ext cx="1295400" cy="524510"/>
          </a:xfrm>
          <a:custGeom>
            <a:avLst/>
            <a:gdLst/>
            <a:ahLst/>
            <a:cxnLst/>
            <a:rect l="l" t="t" r="r" b="b"/>
            <a:pathLst>
              <a:path w="1295400" h="524510">
                <a:moveTo>
                  <a:pt x="0" y="489204"/>
                </a:moveTo>
                <a:lnTo>
                  <a:pt x="42481" y="495561"/>
                </a:lnTo>
                <a:lnTo>
                  <a:pt x="84963" y="501205"/>
                </a:lnTo>
                <a:lnTo>
                  <a:pt x="126873" y="506563"/>
                </a:lnTo>
                <a:lnTo>
                  <a:pt x="167639" y="512064"/>
                </a:lnTo>
                <a:lnTo>
                  <a:pt x="202763" y="515040"/>
                </a:lnTo>
                <a:lnTo>
                  <a:pt x="237172" y="517588"/>
                </a:lnTo>
                <a:lnTo>
                  <a:pt x="270724" y="520422"/>
                </a:lnTo>
                <a:lnTo>
                  <a:pt x="303275" y="524256"/>
                </a:lnTo>
                <a:lnTo>
                  <a:pt x="379904" y="523279"/>
                </a:lnTo>
                <a:lnTo>
                  <a:pt x="430529" y="521017"/>
                </a:lnTo>
                <a:lnTo>
                  <a:pt x="464010" y="518469"/>
                </a:lnTo>
                <a:lnTo>
                  <a:pt x="489203" y="516636"/>
                </a:lnTo>
                <a:lnTo>
                  <a:pt x="541400" y="511111"/>
                </a:lnTo>
                <a:lnTo>
                  <a:pt x="591311" y="504444"/>
                </a:lnTo>
                <a:lnTo>
                  <a:pt x="612838" y="500300"/>
                </a:lnTo>
                <a:lnTo>
                  <a:pt x="634364" y="496443"/>
                </a:lnTo>
                <a:lnTo>
                  <a:pt x="656462" y="492013"/>
                </a:lnTo>
                <a:lnTo>
                  <a:pt x="679703" y="486156"/>
                </a:lnTo>
                <a:lnTo>
                  <a:pt x="701944" y="483322"/>
                </a:lnTo>
                <a:lnTo>
                  <a:pt x="725042" y="479488"/>
                </a:lnTo>
                <a:lnTo>
                  <a:pt x="748712" y="474797"/>
                </a:lnTo>
                <a:lnTo>
                  <a:pt x="772667" y="469392"/>
                </a:lnTo>
                <a:lnTo>
                  <a:pt x="797623" y="465486"/>
                </a:lnTo>
                <a:lnTo>
                  <a:pt x="822578" y="461010"/>
                </a:lnTo>
                <a:lnTo>
                  <a:pt x="848105" y="456533"/>
                </a:lnTo>
                <a:lnTo>
                  <a:pt x="874775" y="452628"/>
                </a:lnTo>
                <a:lnTo>
                  <a:pt x="902112" y="448508"/>
                </a:lnTo>
                <a:lnTo>
                  <a:pt x="930020" y="443674"/>
                </a:lnTo>
                <a:lnTo>
                  <a:pt x="959643" y="439126"/>
                </a:lnTo>
                <a:lnTo>
                  <a:pt x="992123" y="435864"/>
                </a:lnTo>
                <a:lnTo>
                  <a:pt x="1024008" y="432887"/>
                </a:lnTo>
                <a:lnTo>
                  <a:pt x="1056322" y="429196"/>
                </a:lnTo>
                <a:lnTo>
                  <a:pt x="1090064" y="425791"/>
                </a:lnTo>
                <a:lnTo>
                  <a:pt x="1126235" y="423672"/>
                </a:lnTo>
                <a:lnTo>
                  <a:pt x="1165955" y="423195"/>
                </a:lnTo>
                <a:lnTo>
                  <a:pt x="1207388" y="422148"/>
                </a:lnTo>
                <a:lnTo>
                  <a:pt x="1250537" y="421100"/>
                </a:lnTo>
                <a:lnTo>
                  <a:pt x="1295399" y="420624"/>
                </a:lnTo>
                <a:lnTo>
                  <a:pt x="1295399" y="0"/>
                </a:lnTo>
                <a:lnTo>
                  <a:pt x="0" y="0"/>
                </a:lnTo>
                <a:lnTo>
                  <a:pt x="0" y="489204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3794248" y="3949693"/>
            <a:ext cx="954405" cy="11677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10" dirty="0">
                <a:latin typeface="Arial"/>
                <a:cs typeface="Arial"/>
              </a:rPr>
              <a:t>true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200">
              <a:latin typeface="Times New Roman"/>
              <a:cs typeface="Times New Roman"/>
            </a:endParaRPr>
          </a:p>
          <a:p>
            <a:pPr marL="192405">
              <a:lnSpc>
                <a:spcPct val="100000"/>
              </a:lnSpc>
              <a:spcBef>
                <a:spcPts val="1655"/>
              </a:spcBef>
            </a:pPr>
            <a:r>
              <a:rPr sz="2000" dirty="0">
                <a:latin typeface="Tahoma"/>
                <a:cs typeface="Tahoma"/>
              </a:rPr>
              <a:t>Print</a:t>
            </a:r>
            <a:r>
              <a:rPr sz="2000" spc="-8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A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359396" y="3035297"/>
            <a:ext cx="56324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Arial"/>
                <a:cs typeface="Arial"/>
              </a:rPr>
              <a:t>fal</a:t>
            </a:r>
            <a:r>
              <a:rPr sz="2000" spc="5" dirty="0">
                <a:latin typeface="Arial"/>
                <a:cs typeface="Arial"/>
              </a:rPr>
              <a:t>s</a:t>
            </a:r>
            <a:r>
              <a:rPr sz="2000" dirty="0">
                <a:latin typeface="Arial"/>
                <a:cs typeface="Arial"/>
              </a:rPr>
              <a:t>e</a:t>
            </a:r>
            <a:endParaRPr sz="20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285488" y="2400287"/>
            <a:ext cx="152400" cy="536575"/>
          </a:xfrm>
          <a:custGeom>
            <a:avLst/>
            <a:gdLst/>
            <a:ahLst/>
            <a:cxnLst/>
            <a:rect l="l" t="t" r="r" b="b"/>
            <a:pathLst>
              <a:path w="152400" h="536575">
                <a:moveTo>
                  <a:pt x="0" y="384047"/>
                </a:moveTo>
                <a:lnTo>
                  <a:pt x="74675" y="536447"/>
                </a:lnTo>
                <a:lnTo>
                  <a:pt x="152400" y="384047"/>
                </a:lnTo>
                <a:lnTo>
                  <a:pt x="100680" y="384047"/>
                </a:lnTo>
                <a:lnTo>
                  <a:pt x="100584" y="409955"/>
                </a:lnTo>
                <a:lnTo>
                  <a:pt x="50291" y="409955"/>
                </a:lnTo>
                <a:lnTo>
                  <a:pt x="50291" y="384047"/>
                </a:lnTo>
                <a:lnTo>
                  <a:pt x="0" y="384047"/>
                </a:lnTo>
                <a:close/>
              </a:path>
              <a:path w="152400" h="536575">
                <a:moveTo>
                  <a:pt x="50388" y="384047"/>
                </a:moveTo>
                <a:lnTo>
                  <a:pt x="100680" y="384047"/>
                </a:lnTo>
                <a:lnTo>
                  <a:pt x="102108" y="0"/>
                </a:lnTo>
                <a:lnTo>
                  <a:pt x="51815" y="0"/>
                </a:lnTo>
                <a:lnTo>
                  <a:pt x="50388" y="384047"/>
                </a:lnTo>
                <a:close/>
              </a:path>
              <a:path w="152400" h="536575">
                <a:moveTo>
                  <a:pt x="50291" y="409955"/>
                </a:moveTo>
                <a:lnTo>
                  <a:pt x="100584" y="409955"/>
                </a:lnTo>
                <a:lnTo>
                  <a:pt x="100680" y="384047"/>
                </a:lnTo>
                <a:lnTo>
                  <a:pt x="50388" y="384047"/>
                </a:lnTo>
                <a:lnTo>
                  <a:pt x="50291" y="409955"/>
                </a:lnTo>
                <a:close/>
              </a:path>
              <a:path w="152400" h="536575">
                <a:moveTo>
                  <a:pt x="50291" y="384047"/>
                </a:moveTo>
                <a:lnTo>
                  <a:pt x="50291" y="409955"/>
                </a:lnTo>
                <a:lnTo>
                  <a:pt x="50388" y="384047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285488" y="3860279"/>
            <a:ext cx="152400" cy="843280"/>
          </a:xfrm>
          <a:custGeom>
            <a:avLst/>
            <a:gdLst/>
            <a:ahLst/>
            <a:cxnLst/>
            <a:rect l="l" t="t" r="r" b="b"/>
            <a:pathLst>
              <a:path w="152400" h="843279">
                <a:moveTo>
                  <a:pt x="0" y="691895"/>
                </a:moveTo>
                <a:lnTo>
                  <a:pt x="76200" y="842771"/>
                </a:lnTo>
                <a:lnTo>
                  <a:pt x="152400" y="690371"/>
                </a:lnTo>
                <a:lnTo>
                  <a:pt x="102108" y="690874"/>
                </a:lnTo>
                <a:lnTo>
                  <a:pt x="102108" y="716279"/>
                </a:lnTo>
                <a:lnTo>
                  <a:pt x="50291" y="716279"/>
                </a:lnTo>
                <a:lnTo>
                  <a:pt x="50291" y="691393"/>
                </a:lnTo>
                <a:lnTo>
                  <a:pt x="0" y="691895"/>
                </a:lnTo>
                <a:close/>
              </a:path>
              <a:path w="152400" h="843279">
                <a:moveTo>
                  <a:pt x="50291" y="691393"/>
                </a:moveTo>
                <a:lnTo>
                  <a:pt x="50291" y="716279"/>
                </a:lnTo>
                <a:lnTo>
                  <a:pt x="102108" y="716279"/>
                </a:lnTo>
                <a:lnTo>
                  <a:pt x="102053" y="690875"/>
                </a:lnTo>
                <a:lnTo>
                  <a:pt x="50291" y="691393"/>
                </a:lnTo>
                <a:close/>
              </a:path>
              <a:path w="152400" h="843279">
                <a:moveTo>
                  <a:pt x="102053" y="690875"/>
                </a:moveTo>
                <a:lnTo>
                  <a:pt x="102108" y="716279"/>
                </a:lnTo>
                <a:lnTo>
                  <a:pt x="102108" y="690874"/>
                </a:lnTo>
                <a:close/>
              </a:path>
              <a:path w="152400" h="843279">
                <a:moveTo>
                  <a:pt x="50291" y="0"/>
                </a:moveTo>
                <a:lnTo>
                  <a:pt x="50291" y="691393"/>
                </a:lnTo>
                <a:lnTo>
                  <a:pt x="102053" y="690875"/>
                </a:lnTo>
                <a:lnTo>
                  <a:pt x="100584" y="0"/>
                </a:lnTo>
                <a:lnTo>
                  <a:pt x="50291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323588" y="5219687"/>
            <a:ext cx="152400" cy="1066800"/>
          </a:xfrm>
          <a:custGeom>
            <a:avLst/>
            <a:gdLst/>
            <a:ahLst/>
            <a:cxnLst/>
            <a:rect l="l" t="t" r="r" b="b"/>
            <a:pathLst>
              <a:path w="152400" h="1066800">
                <a:moveTo>
                  <a:pt x="0" y="914400"/>
                </a:moveTo>
                <a:lnTo>
                  <a:pt x="76200" y="1066800"/>
                </a:lnTo>
                <a:lnTo>
                  <a:pt x="152400" y="914400"/>
                </a:lnTo>
                <a:lnTo>
                  <a:pt x="102107" y="914400"/>
                </a:lnTo>
                <a:lnTo>
                  <a:pt x="102107" y="940308"/>
                </a:lnTo>
                <a:lnTo>
                  <a:pt x="51815" y="940308"/>
                </a:lnTo>
                <a:lnTo>
                  <a:pt x="51815" y="914400"/>
                </a:lnTo>
                <a:lnTo>
                  <a:pt x="0" y="914400"/>
                </a:lnTo>
                <a:close/>
              </a:path>
              <a:path w="152400" h="1066800">
                <a:moveTo>
                  <a:pt x="51815" y="914400"/>
                </a:moveTo>
                <a:lnTo>
                  <a:pt x="51815" y="940308"/>
                </a:lnTo>
                <a:lnTo>
                  <a:pt x="102107" y="940308"/>
                </a:lnTo>
                <a:lnTo>
                  <a:pt x="102107" y="914400"/>
                </a:lnTo>
                <a:lnTo>
                  <a:pt x="51815" y="914400"/>
                </a:lnTo>
                <a:close/>
              </a:path>
              <a:path w="152400" h="1066800">
                <a:moveTo>
                  <a:pt x="51815" y="0"/>
                </a:moveTo>
                <a:lnTo>
                  <a:pt x="51815" y="914400"/>
                </a:lnTo>
                <a:lnTo>
                  <a:pt x="102107" y="914400"/>
                </a:lnTo>
                <a:lnTo>
                  <a:pt x="102107" y="0"/>
                </a:lnTo>
                <a:lnTo>
                  <a:pt x="51815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390388" y="3390887"/>
            <a:ext cx="685800" cy="1905"/>
          </a:xfrm>
          <a:custGeom>
            <a:avLst/>
            <a:gdLst/>
            <a:ahLst/>
            <a:cxnLst/>
            <a:rect l="l" t="t" r="r" b="b"/>
            <a:pathLst>
              <a:path w="685800" h="1904">
                <a:moveTo>
                  <a:pt x="0" y="0"/>
                </a:moveTo>
                <a:lnTo>
                  <a:pt x="685800" y="1524"/>
                </a:lnTo>
              </a:path>
            </a:pathLst>
          </a:custGeom>
          <a:ln w="50799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076188" y="3390887"/>
            <a:ext cx="0" cy="2362200"/>
          </a:xfrm>
          <a:custGeom>
            <a:avLst/>
            <a:gdLst/>
            <a:ahLst/>
            <a:cxnLst/>
            <a:rect l="l" t="t" r="r" b="b"/>
            <a:pathLst>
              <a:path h="2362200">
                <a:moveTo>
                  <a:pt x="0" y="0"/>
                </a:moveTo>
                <a:lnTo>
                  <a:pt x="0" y="2362199"/>
                </a:lnTo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399788" y="5676887"/>
            <a:ext cx="1676400" cy="152400"/>
          </a:xfrm>
          <a:custGeom>
            <a:avLst/>
            <a:gdLst/>
            <a:ahLst/>
            <a:cxnLst/>
            <a:rect l="l" t="t" r="r" b="b"/>
            <a:pathLst>
              <a:path w="1676400" h="152400">
                <a:moveTo>
                  <a:pt x="128015" y="50292"/>
                </a:moveTo>
                <a:lnTo>
                  <a:pt x="128015" y="102108"/>
                </a:lnTo>
                <a:lnTo>
                  <a:pt x="1676400" y="100584"/>
                </a:lnTo>
                <a:lnTo>
                  <a:pt x="1676400" y="48768"/>
                </a:lnTo>
                <a:lnTo>
                  <a:pt x="128015" y="50292"/>
                </a:lnTo>
                <a:close/>
              </a:path>
              <a:path w="1676400" h="152400">
                <a:moveTo>
                  <a:pt x="0" y="76200"/>
                </a:moveTo>
                <a:lnTo>
                  <a:pt x="152400" y="152400"/>
                </a:lnTo>
                <a:lnTo>
                  <a:pt x="152400" y="102084"/>
                </a:lnTo>
                <a:lnTo>
                  <a:pt x="128015" y="102108"/>
                </a:lnTo>
                <a:lnTo>
                  <a:pt x="128015" y="12192"/>
                </a:lnTo>
                <a:lnTo>
                  <a:pt x="0" y="76200"/>
                </a:lnTo>
                <a:close/>
              </a:path>
              <a:path w="1676400" h="152400">
                <a:moveTo>
                  <a:pt x="128015" y="12192"/>
                </a:moveTo>
                <a:lnTo>
                  <a:pt x="128015" y="50292"/>
                </a:lnTo>
                <a:lnTo>
                  <a:pt x="152400" y="50268"/>
                </a:lnTo>
                <a:lnTo>
                  <a:pt x="152400" y="0"/>
                </a:lnTo>
                <a:lnTo>
                  <a:pt x="128015" y="12192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140636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04036" y="1297940"/>
            <a:ext cx="7965440" cy="88011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 indent="-635">
              <a:lnSpc>
                <a:spcPct val="100400"/>
              </a:lnSpc>
              <a:spcBef>
                <a:spcPts val="80"/>
              </a:spcBef>
              <a:tabLst>
                <a:tab pos="426084" algn="l"/>
                <a:tab pos="2281555" algn="l"/>
              </a:tabLst>
            </a:pPr>
            <a:r>
              <a:rPr sz="2800" spc="-5" dirty="0">
                <a:latin typeface="Times New Roman"/>
                <a:cs typeface="Times New Roman"/>
              </a:rPr>
              <a:t>If	the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value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of	</a:t>
            </a:r>
            <a:r>
              <a:rPr sz="2800" b="1" spc="-5" dirty="0">
                <a:latin typeface="Times New Roman"/>
                <a:cs typeface="Times New Roman"/>
              </a:rPr>
              <a:t>I </a:t>
            </a:r>
            <a:r>
              <a:rPr sz="2800" spc="-5" dirty="0">
                <a:latin typeface="Times New Roman"/>
                <a:cs typeface="Times New Roman"/>
              </a:rPr>
              <a:t>is greater than </a:t>
            </a:r>
            <a:r>
              <a:rPr sz="2800" b="1" dirty="0">
                <a:latin typeface="Times New Roman"/>
                <a:cs typeface="Times New Roman"/>
              </a:rPr>
              <a:t>3</a:t>
            </a:r>
            <a:r>
              <a:rPr sz="2800" dirty="0">
                <a:latin typeface="Times New Roman"/>
                <a:cs typeface="Times New Roman"/>
              </a:rPr>
              <a:t>, </a:t>
            </a:r>
            <a:r>
              <a:rPr sz="2800" spc="-5" dirty="0">
                <a:latin typeface="Times New Roman"/>
                <a:cs typeface="Times New Roman"/>
              </a:rPr>
              <a:t>then output the </a:t>
            </a:r>
            <a:r>
              <a:rPr sz="2800" spc="-10" dirty="0">
                <a:latin typeface="Times New Roman"/>
                <a:cs typeface="Times New Roman"/>
              </a:rPr>
              <a:t>value  </a:t>
            </a:r>
            <a:r>
              <a:rPr sz="2800" dirty="0">
                <a:latin typeface="Times New Roman"/>
                <a:cs typeface="Times New Roman"/>
              </a:rPr>
              <a:t>of </a:t>
            </a:r>
            <a:r>
              <a:rPr sz="2800" b="1" spc="-5" dirty="0">
                <a:latin typeface="Times New Roman"/>
                <a:cs typeface="Times New Roman"/>
              </a:rPr>
              <a:t>A</a:t>
            </a:r>
            <a:r>
              <a:rPr sz="2800" spc="-5" dirty="0">
                <a:latin typeface="Times New Roman"/>
                <a:cs typeface="Times New Roman"/>
              </a:rPr>
              <a:t>, otherwise output the value of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B</a:t>
            </a:r>
            <a:r>
              <a:rPr sz="2800" spc="-5" dirty="0">
                <a:latin typeface="Times New Roman"/>
                <a:cs typeface="Times New Roman"/>
              </a:rPr>
              <a:t>.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01496" y="730250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Flow of control: Decision</a:t>
            </a:r>
          </a:p>
        </p:txBody>
      </p:sp>
      <p:sp>
        <p:nvSpPr>
          <p:cNvPr id="4" name="object 4"/>
          <p:cNvSpPr/>
          <p:nvPr/>
        </p:nvSpPr>
        <p:spPr>
          <a:xfrm>
            <a:off x="3587496" y="2734043"/>
            <a:ext cx="2002789" cy="873760"/>
          </a:xfrm>
          <a:custGeom>
            <a:avLst/>
            <a:gdLst/>
            <a:ahLst/>
            <a:cxnLst/>
            <a:rect l="l" t="t" r="r" b="b"/>
            <a:pathLst>
              <a:path w="2002789" h="873760">
                <a:moveTo>
                  <a:pt x="0" y="435863"/>
                </a:moveTo>
                <a:lnTo>
                  <a:pt x="1001268" y="873251"/>
                </a:lnTo>
                <a:lnTo>
                  <a:pt x="2002536" y="435863"/>
                </a:lnTo>
                <a:lnTo>
                  <a:pt x="1001268" y="0"/>
                </a:lnTo>
                <a:lnTo>
                  <a:pt x="0" y="435863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587496" y="2734043"/>
            <a:ext cx="2002789" cy="873760"/>
          </a:xfrm>
          <a:custGeom>
            <a:avLst/>
            <a:gdLst/>
            <a:ahLst/>
            <a:cxnLst/>
            <a:rect l="l" t="t" r="r" b="b"/>
            <a:pathLst>
              <a:path w="2002789" h="873760">
                <a:moveTo>
                  <a:pt x="1001268" y="0"/>
                </a:moveTo>
                <a:lnTo>
                  <a:pt x="0" y="435863"/>
                </a:lnTo>
                <a:lnTo>
                  <a:pt x="1001268" y="873251"/>
                </a:lnTo>
                <a:lnTo>
                  <a:pt x="2002536" y="435863"/>
                </a:lnTo>
                <a:lnTo>
                  <a:pt x="1001268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4227067" y="2971279"/>
            <a:ext cx="7213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ahoma"/>
                <a:cs typeface="Tahoma"/>
              </a:rPr>
              <a:t>I </a:t>
            </a:r>
            <a:r>
              <a:rPr sz="2400" dirty="0">
                <a:latin typeface="Tahoma"/>
                <a:cs typeface="Tahoma"/>
              </a:rPr>
              <a:t>&gt;</a:t>
            </a:r>
            <a:r>
              <a:rPr sz="2400" spc="-6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3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041395" y="2885935"/>
            <a:ext cx="63500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u="heavy" spc="160" dirty="0">
                <a:uFill>
                  <a:solidFill>
                    <a:srgbClr val="010101"/>
                  </a:solidFill>
                </a:uFill>
                <a:latin typeface="Arial"/>
                <a:cs typeface="Arial"/>
              </a:rPr>
              <a:t> </a:t>
            </a:r>
            <a:r>
              <a:rPr sz="2000" u="heavy" spc="-10" dirty="0">
                <a:uFill>
                  <a:solidFill>
                    <a:srgbClr val="010101"/>
                  </a:solidFill>
                </a:uFill>
                <a:latin typeface="Arial"/>
                <a:cs typeface="Arial"/>
              </a:rPr>
              <a:t>true</a:t>
            </a:r>
            <a:r>
              <a:rPr sz="2000" u="heavy" spc="85" dirty="0">
                <a:uFill>
                  <a:solidFill>
                    <a:srgbClr val="010101"/>
                  </a:solidFill>
                </a:uFill>
                <a:latin typeface="Arial"/>
                <a:cs typeface="Arial"/>
              </a:rPr>
              <a:t> </a:t>
            </a:r>
            <a:endParaRPr sz="20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587998" y="2809735"/>
            <a:ext cx="56324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Arial"/>
                <a:cs typeface="Arial"/>
              </a:rPr>
              <a:t>fal</a:t>
            </a:r>
            <a:r>
              <a:rPr sz="2000" spc="5" dirty="0">
                <a:latin typeface="Arial"/>
                <a:cs typeface="Arial"/>
              </a:rPr>
              <a:t>s</a:t>
            </a:r>
            <a:r>
              <a:rPr sz="2000" dirty="0">
                <a:latin typeface="Arial"/>
                <a:cs typeface="Arial"/>
              </a:rPr>
              <a:t>e</a:t>
            </a:r>
            <a:endParaRPr sz="20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514088" y="2171687"/>
            <a:ext cx="152400" cy="536575"/>
          </a:xfrm>
          <a:custGeom>
            <a:avLst/>
            <a:gdLst/>
            <a:ahLst/>
            <a:cxnLst/>
            <a:rect l="l" t="t" r="r" b="b"/>
            <a:pathLst>
              <a:path w="152400" h="536575">
                <a:moveTo>
                  <a:pt x="0" y="384047"/>
                </a:moveTo>
                <a:lnTo>
                  <a:pt x="74675" y="536447"/>
                </a:lnTo>
                <a:lnTo>
                  <a:pt x="152400" y="384047"/>
                </a:lnTo>
                <a:lnTo>
                  <a:pt x="100680" y="384047"/>
                </a:lnTo>
                <a:lnTo>
                  <a:pt x="100584" y="409955"/>
                </a:lnTo>
                <a:lnTo>
                  <a:pt x="50291" y="409955"/>
                </a:lnTo>
                <a:lnTo>
                  <a:pt x="50291" y="384047"/>
                </a:lnTo>
                <a:lnTo>
                  <a:pt x="0" y="384047"/>
                </a:lnTo>
                <a:close/>
              </a:path>
              <a:path w="152400" h="536575">
                <a:moveTo>
                  <a:pt x="50388" y="384047"/>
                </a:moveTo>
                <a:lnTo>
                  <a:pt x="100680" y="384047"/>
                </a:lnTo>
                <a:lnTo>
                  <a:pt x="102108" y="0"/>
                </a:lnTo>
                <a:lnTo>
                  <a:pt x="51815" y="0"/>
                </a:lnTo>
                <a:lnTo>
                  <a:pt x="50388" y="384047"/>
                </a:lnTo>
                <a:close/>
              </a:path>
              <a:path w="152400" h="536575">
                <a:moveTo>
                  <a:pt x="50291" y="409955"/>
                </a:moveTo>
                <a:lnTo>
                  <a:pt x="100584" y="409955"/>
                </a:lnTo>
                <a:lnTo>
                  <a:pt x="100680" y="384047"/>
                </a:lnTo>
                <a:lnTo>
                  <a:pt x="50388" y="384047"/>
                </a:lnTo>
                <a:lnTo>
                  <a:pt x="50291" y="409955"/>
                </a:lnTo>
                <a:close/>
              </a:path>
              <a:path w="152400" h="536575">
                <a:moveTo>
                  <a:pt x="50291" y="384047"/>
                </a:moveTo>
                <a:lnTo>
                  <a:pt x="50291" y="409955"/>
                </a:lnTo>
                <a:lnTo>
                  <a:pt x="50388" y="384047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552188" y="4917935"/>
            <a:ext cx="152400" cy="1066800"/>
          </a:xfrm>
          <a:custGeom>
            <a:avLst/>
            <a:gdLst/>
            <a:ahLst/>
            <a:cxnLst/>
            <a:rect l="l" t="t" r="r" b="b"/>
            <a:pathLst>
              <a:path w="152400" h="1066800">
                <a:moveTo>
                  <a:pt x="0" y="914400"/>
                </a:moveTo>
                <a:lnTo>
                  <a:pt x="76200" y="1066800"/>
                </a:lnTo>
                <a:lnTo>
                  <a:pt x="152400" y="914400"/>
                </a:lnTo>
                <a:lnTo>
                  <a:pt x="102107" y="914400"/>
                </a:lnTo>
                <a:lnTo>
                  <a:pt x="102107" y="940308"/>
                </a:lnTo>
                <a:lnTo>
                  <a:pt x="51815" y="940308"/>
                </a:lnTo>
                <a:lnTo>
                  <a:pt x="51815" y="914400"/>
                </a:lnTo>
                <a:lnTo>
                  <a:pt x="0" y="914400"/>
                </a:lnTo>
                <a:close/>
              </a:path>
              <a:path w="152400" h="1066800">
                <a:moveTo>
                  <a:pt x="51815" y="914400"/>
                </a:moveTo>
                <a:lnTo>
                  <a:pt x="51815" y="940308"/>
                </a:lnTo>
                <a:lnTo>
                  <a:pt x="102107" y="940308"/>
                </a:lnTo>
                <a:lnTo>
                  <a:pt x="102107" y="914400"/>
                </a:lnTo>
                <a:lnTo>
                  <a:pt x="51815" y="914400"/>
                </a:lnTo>
                <a:close/>
              </a:path>
              <a:path w="152400" h="1066800">
                <a:moveTo>
                  <a:pt x="51815" y="0"/>
                </a:moveTo>
                <a:lnTo>
                  <a:pt x="51815" y="914400"/>
                </a:lnTo>
                <a:lnTo>
                  <a:pt x="102107" y="914400"/>
                </a:lnTo>
                <a:lnTo>
                  <a:pt x="102107" y="0"/>
                </a:lnTo>
                <a:lnTo>
                  <a:pt x="51815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568696" y="3165335"/>
            <a:ext cx="685800" cy="1905"/>
          </a:xfrm>
          <a:custGeom>
            <a:avLst/>
            <a:gdLst/>
            <a:ahLst/>
            <a:cxnLst/>
            <a:rect l="l" t="t" r="r" b="b"/>
            <a:pathLst>
              <a:path w="685800" h="1905">
                <a:moveTo>
                  <a:pt x="0" y="0"/>
                </a:moveTo>
                <a:lnTo>
                  <a:pt x="685800" y="1524"/>
                </a:lnTo>
              </a:path>
            </a:pathLst>
          </a:custGeom>
          <a:ln w="50799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628388" y="4841735"/>
            <a:ext cx="1676400" cy="152400"/>
          </a:xfrm>
          <a:custGeom>
            <a:avLst/>
            <a:gdLst/>
            <a:ahLst/>
            <a:cxnLst/>
            <a:rect l="l" t="t" r="r" b="b"/>
            <a:pathLst>
              <a:path w="1676400" h="152400">
                <a:moveTo>
                  <a:pt x="128015" y="50292"/>
                </a:moveTo>
                <a:lnTo>
                  <a:pt x="128015" y="102108"/>
                </a:lnTo>
                <a:lnTo>
                  <a:pt x="1676400" y="100583"/>
                </a:lnTo>
                <a:lnTo>
                  <a:pt x="1676400" y="48768"/>
                </a:lnTo>
                <a:lnTo>
                  <a:pt x="128015" y="50292"/>
                </a:lnTo>
                <a:close/>
              </a:path>
              <a:path w="1676400" h="152400">
                <a:moveTo>
                  <a:pt x="0" y="76200"/>
                </a:moveTo>
                <a:lnTo>
                  <a:pt x="152400" y="152400"/>
                </a:lnTo>
                <a:lnTo>
                  <a:pt x="152400" y="102084"/>
                </a:lnTo>
                <a:lnTo>
                  <a:pt x="128015" y="102108"/>
                </a:lnTo>
                <a:lnTo>
                  <a:pt x="128015" y="12192"/>
                </a:lnTo>
                <a:lnTo>
                  <a:pt x="0" y="76200"/>
                </a:lnTo>
                <a:close/>
              </a:path>
              <a:path w="1676400" h="152400">
                <a:moveTo>
                  <a:pt x="128015" y="12192"/>
                </a:moveTo>
                <a:lnTo>
                  <a:pt x="128015" y="50292"/>
                </a:lnTo>
                <a:lnTo>
                  <a:pt x="152400" y="50268"/>
                </a:lnTo>
                <a:lnTo>
                  <a:pt x="152400" y="0"/>
                </a:lnTo>
                <a:lnTo>
                  <a:pt x="128015" y="12192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330696" y="4384535"/>
            <a:ext cx="0" cy="533400"/>
          </a:xfrm>
          <a:custGeom>
            <a:avLst/>
            <a:gdLst/>
            <a:ahLst/>
            <a:cxnLst/>
            <a:rect l="l" t="t" r="r" b="b"/>
            <a:pathLst>
              <a:path h="533400">
                <a:moveTo>
                  <a:pt x="0" y="0"/>
                </a:moveTo>
                <a:lnTo>
                  <a:pt x="0" y="533400"/>
                </a:lnTo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721096" y="3851135"/>
            <a:ext cx="1295400" cy="524510"/>
          </a:xfrm>
          <a:custGeom>
            <a:avLst/>
            <a:gdLst/>
            <a:ahLst/>
            <a:cxnLst/>
            <a:rect l="l" t="t" r="r" b="b"/>
            <a:pathLst>
              <a:path w="1295400" h="524510">
                <a:moveTo>
                  <a:pt x="0" y="0"/>
                </a:moveTo>
                <a:lnTo>
                  <a:pt x="0" y="489204"/>
                </a:lnTo>
                <a:lnTo>
                  <a:pt x="42267" y="495561"/>
                </a:lnTo>
                <a:lnTo>
                  <a:pt x="84391" y="501205"/>
                </a:lnTo>
                <a:lnTo>
                  <a:pt x="126230" y="506563"/>
                </a:lnTo>
                <a:lnTo>
                  <a:pt x="167639" y="512064"/>
                </a:lnTo>
                <a:lnTo>
                  <a:pt x="202763" y="515040"/>
                </a:lnTo>
                <a:lnTo>
                  <a:pt x="237172" y="517588"/>
                </a:lnTo>
                <a:lnTo>
                  <a:pt x="270724" y="520422"/>
                </a:lnTo>
                <a:lnTo>
                  <a:pt x="303275" y="524256"/>
                </a:lnTo>
                <a:lnTo>
                  <a:pt x="379261" y="523279"/>
                </a:lnTo>
                <a:lnTo>
                  <a:pt x="429958" y="521017"/>
                </a:lnTo>
                <a:lnTo>
                  <a:pt x="463796" y="518469"/>
                </a:lnTo>
                <a:lnTo>
                  <a:pt x="489203" y="516636"/>
                </a:lnTo>
                <a:lnTo>
                  <a:pt x="540829" y="511111"/>
                </a:lnTo>
                <a:lnTo>
                  <a:pt x="591312" y="504444"/>
                </a:lnTo>
                <a:lnTo>
                  <a:pt x="612838" y="500300"/>
                </a:lnTo>
                <a:lnTo>
                  <a:pt x="634364" y="496443"/>
                </a:lnTo>
                <a:lnTo>
                  <a:pt x="656463" y="492013"/>
                </a:lnTo>
                <a:lnTo>
                  <a:pt x="679703" y="486156"/>
                </a:lnTo>
                <a:lnTo>
                  <a:pt x="701944" y="483322"/>
                </a:lnTo>
                <a:lnTo>
                  <a:pt x="725042" y="479488"/>
                </a:lnTo>
                <a:lnTo>
                  <a:pt x="748712" y="474797"/>
                </a:lnTo>
                <a:lnTo>
                  <a:pt x="772667" y="469392"/>
                </a:lnTo>
                <a:lnTo>
                  <a:pt x="797623" y="465486"/>
                </a:lnTo>
                <a:lnTo>
                  <a:pt x="822578" y="461010"/>
                </a:lnTo>
                <a:lnTo>
                  <a:pt x="848105" y="456533"/>
                </a:lnTo>
                <a:lnTo>
                  <a:pt x="874776" y="452628"/>
                </a:lnTo>
                <a:lnTo>
                  <a:pt x="901469" y="448508"/>
                </a:lnTo>
                <a:lnTo>
                  <a:pt x="929449" y="443674"/>
                </a:lnTo>
                <a:lnTo>
                  <a:pt x="959429" y="439126"/>
                </a:lnTo>
                <a:lnTo>
                  <a:pt x="992124" y="435864"/>
                </a:lnTo>
                <a:lnTo>
                  <a:pt x="1023985" y="432887"/>
                </a:lnTo>
                <a:lnTo>
                  <a:pt x="1056131" y="429196"/>
                </a:lnTo>
                <a:lnTo>
                  <a:pt x="1089421" y="425791"/>
                </a:lnTo>
                <a:lnTo>
                  <a:pt x="1124712" y="423672"/>
                </a:lnTo>
                <a:lnTo>
                  <a:pt x="1165312" y="423195"/>
                </a:lnTo>
                <a:lnTo>
                  <a:pt x="1207198" y="422148"/>
                </a:lnTo>
                <a:lnTo>
                  <a:pt x="1250513" y="421100"/>
                </a:lnTo>
                <a:lnTo>
                  <a:pt x="1295400" y="420624"/>
                </a:lnTo>
                <a:lnTo>
                  <a:pt x="12954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721096" y="3851135"/>
            <a:ext cx="1295400" cy="524510"/>
          </a:xfrm>
          <a:custGeom>
            <a:avLst/>
            <a:gdLst/>
            <a:ahLst/>
            <a:cxnLst/>
            <a:rect l="l" t="t" r="r" b="b"/>
            <a:pathLst>
              <a:path w="1295400" h="524510">
                <a:moveTo>
                  <a:pt x="0" y="489204"/>
                </a:moveTo>
                <a:lnTo>
                  <a:pt x="42267" y="495561"/>
                </a:lnTo>
                <a:lnTo>
                  <a:pt x="84391" y="501205"/>
                </a:lnTo>
                <a:lnTo>
                  <a:pt x="126230" y="506563"/>
                </a:lnTo>
                <a:lnTo>
                  <a:pt x="167639" y="512064"/>
                </a:lnTo>
                <a:lnTo>
                  <a:pt x="202763" y="515040"/>
                </a:lnTo>
                <a:lnTo>
                  <a:pt x="237172" y="517588"/>
                </a:lnTo>
                <a:lnTo>
                  <a:pt x="270724" y="520422"/>
                </a:lnTo>
                <a:lnTo>
                  <a:pt x="303275" y="524256"/>
                </a:lnTo>
                <a:lnTo>
                  <a:pt x="379261" y="523279"/>
                </a:lnTo>
                <a:lnTo>
                  <a:pt x="429958" y="521017"/>
                </a:lnTo>
                <a:lnTo>
                  <a:pt x="463796" y="518469"/>
                </a:lnTo>
                <a:lnTo>
                  <a:pt x="489203" y="516636"/>
                </a:lnTo>
                <a:lnTo>
                  <a:pt x="540829" y="511111"/>
                </a:lnTo>
                <a:lnTo>
                  <a:pt x="591312" y="504444"/>
                </a:lnTo>
                <a:lnTo>
                  <a:pt x="612838" y="500300"/>
                </a:lnTo>
                <a:lnTo>
                  <a:pt x="634364" y="496443"/>
                </a:lnTo>
                <a:lnTo>
                  <a:pt x="656463" y="492013"/>
                </a:lnTo>
                <a:lnTo>
                  <a:pt x="679703" y="486156"/>
                </a:lnTo>
                <a:lnTo>
                  <a:pt x="701944" y="483322"/>
                </a:lnTo>
                <a:lnTo>
                  <a:pt x="725042" y="479488"/>
                </a:lnTo>
                <a:lnTo>
                  <a:pt x="748712" y="474797"/>
                </a:lnTo>
                <a:lnTo>
                  <a:pt x="772667" y="469392"/>
                </a:lnTo>
                <a:lnTo>
                  <a:pt x="797623" y="465486"/>
                </a:lnTo>
                <a:lnTo>
                  <a:pt x="822578" y="461010"/>
                </a:lnTo>
                <a:lnTo>
                  <a:pt x="848105" y="456533"/>
                </a:lnTo>
                <a:lnTo>
                  <a:pt x="874776" y="452628"/>
                </a:lnTo>
                <a:lnTo>
                  <a:pt x="901469" y="448508"/>
                </a:lnTo>
                <a:lnTo>
                  <a:pt x="929449" y="443674"/>
                </a:lnTo>
                <a:lnTo>
                  <a:pt x="959429" y="439126"/>
                </a:lnTo>
                <a:lnTo>
                  <a:pt x="992124" y="435864"/>
                </a:lnTo>
                <a:lnTo>
                  <a:pt x="1023985" y="432887"/>
                </a:lnTo>
                <a:lnTo>
                  <a:pt x="1056131" y="429196"/>
                </a:lnTo>
                <a:lnTo>
                  <a:pt x="1089421" y="425791"/>
                </a:lnTo>
                <a:lnTo>
                  <a:pt x="1124712" y="423672"/>
                </a:lnTo>
                <a:lnTo>
                  <a:pt x="1165312" y="423195"/>
                </a:lnTo>
                <a:lnTo>
                  <a:pt x="1207198" y="422148"/>
                </a:lnTo>
                <a:lnTo>
                  <a:pt x="1250513" y="421100"/>
                </a:lnTo>
                <a:lnTo>
                  <a:pt x="1295400" y="420624"/>
                </a:lnTo>
                <a:lnTo>
                  <a:pt x="1295400" y="0"/>
                </a:lnTo>
                <a:lnTo>
                  <a:pt x="0" y="0"/>
                </a:lnTo>
                <a:lnTo>
                  <a:pt x="0" y="489204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5982715" y="3908539"/>
            <a:ext cx="77216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Tahoma"/>
                <a:cs typeface="Tahoma"/>
              </a:rPr>
              <a:t>Print</a:t>
            </a:r>
            <a:r>
              <a:rPr sz="2000" spc="-8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B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3054095" y="4841735"/>
            <a:ext cx="1600200" cy="152400"/>
          </a:xfrm>
          <a:custGeom>
            <a:avLst/>
            <a:gdLst/>
            <a:ahLst/>
            <a:cxnLst/>
            <a:rect l="l" t="t" r="r" b="b"/>
            <a:pathLst>
              <a:path w="1600200" h="152400">
                <a:moveTo>
                  <a:pt x="1447799" y="102108"/>
                </a:moveTo>
                <a:lnTo>
                  <a:pt x="1447799" y="152400"/>
                </a:lnTo>
                <a:lnTo>
                  <a:pt x="1600199" y="76200"/>
                </a:lnTo>
                <a:lnTo>
                  <a:pt x="1473707" y="12954"/>
                </a:lnTo>
                <a:lnTo>
                  <a:pt x="1473707" y="102108"/>
                </a:lnTo>
                <a:lnTo>
                  <a:pt x="1447799" y="102108"/>
                </a:lnTo>
                <a:close/>
              </a:path>
              <a:path w="1600200" h="152400">
                <a:moveTo>
                  <a:pt x="0" y="50292"/>
                </a:moveTo>
                <a:lnTo>
                  <a:pt x="0" y="102108"/>
                </a:lnTo>
                <a:lnTo>
                  <a:pt x="1473707" y="102108"/>
                </a:lnTo>
                <a:lnTo>
                  <a:pt x="1473707" y="50292"/>
                </a:lnTo>
                <a:lnTo>
                  <a:pt x="0" y="50292"/>
                </a:lnTo>
                <a:close/>
              </a:path>
              <a:path w="1600200" h="152400">
                <a:moveTo>
                  <a:pt x="1447799" y="0"/>
                </a:moveTo>
                <a:lnTo>
                  <a:pt x="1447799" y="50292"/>
                </a:lnTo>
                <a:lnTo>
                  <a:pt x="1473707" y="50292"/>
                </a:lnTo>
                <a:lnTo>
                  <a:pt x="1473707" y="12954"/>
                </a:lnTo>
                <a:lnTo>
                  <a:pt x="1447799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054095" y="4308335"/>
            <a:ext cx="0" cy="609600"/>
          </a:xfrm>
          <a:custGeom>
            <a:avLst/>
            <a:gdLst/>
            <a:ahLst/>
            <a:cxnLst/>
            <a:rect l="l" t="t" r="r" b="b"/>
            <a:pathLst>
              <a:path h="609600">
                <a:moveTo>
                  <a:pt x="0" y="609600"/>
                </a:moveTo>
                <a:lnTo>
                  <a:pt x="0" y="0"/>
                </a:lnTo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977895" y="3165335"/>
            <a:ext cx="152400" cy="762000"/>
          </a:xfrm>
          <a:custGeom>
            <a:avLst/>
            <a:gdLst/>
            <a:ahLst/>
            <a:cxnLst/>
            <a:rect l="l" t="t" r="r" b="b"/>
            <a:pathLst>
              <a:path w="152400" h="762000">
                <a:moveTo>
                  <a:pt x="0" y="609600"/>
                </a:moveTo>
                <a:lnTo>
                  <a:pt x="76200" y="762000"/>
                </a:lnTo>
                <a:lnTo>
                  <a:pt x="152400" y="609600"/>
                </a:lnTo>
                <a:lnTo>
                  <a:pt x="102108" y="609600"/>
                </a:lnTo>
                <a:lnTo>
                  <a:pt x="102108" y="635508"/>
                </a:lnTo>
                <a:lnTo>
                  <a:pt x="50292" y="635508"/>
                </a:lnTo>
                <a:lnTo>
                  <a:pt x="50292" y="609600"/>
                </a:lnTo>
                <a:lnTo>
                  <a:pt x="0" y="609600"/>
                </a:lnTo>
                <a:close/>
              </a:path>
              <a:path w="152400" h="762000">
                <a:moveTo>
                  <a:pt x="50292" y="609600"/>
                </a:moveTo>
                <a:lnTo>
                  <a:pt x="50292" y="635508"/>
                </a:lnTo>
                <a:lnTo>
                  <a:pt x="102108" y="635508"/>
                </a:lnTo>
                <a:lnTo>
                  <a:pt x="102108" y="609600"/>
                </a:lnTo>
                <a:lnTo>
                  <a:pt x="50292" y="609600"/>
                </a:lnTo>
                <a:close/>
              </a:path>
              <a:path w="152400" h="762000">
                <a:moveTo>
                  <a:pt x="50291" y="0"/>
                </a:moveTo>
                <a:lnTo>
                  <a:pt x="50292" y="609600"/>
                </a:lnTo>
                <a:lnTo>
                  <a:pt x="102108" y="609600"/>
                </a:lnTo>
                <a:lnTo>
                  <a:pt x="102107" y="0"/>
                </a:lnTo>
                <a:lnTo>
                  <a:pt x="50291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178296" y="3165335"/>
            <a:ext cx="152400" cy="685800"/>
          </a:xfrm>
          <a:custGeom>
            <a:avLst/>
            <a:gdLst/>
            <a:ahLst/>
            <a:cxnLst/>
            <a:rect l="l" t="t" r="r" b="b"/>
            <a:pathLst>
              <a:path w="152400" h="685800">
                <a:moveTo>
                  <a:pt x="0" y="533400"/>
                </a:moveTo>
                <a:lnTo>
                  <a:pt x="76200" y="685800"/>
                </a:lnTo>
                <a:lnTo>
                  <a:pt x="152400" y="533400"/>
                </a:lnTo>
                <a:lnTo>
                  <a:pt x="102107" y="533400"/>
                </a:lnTo>
                <a:lnTo>
                  <a:pt x="102107" y="559308"/>
                </a:lnTo>
                <a:lnTo>
                  <a:pt x="50291" y="559308"/>
                </a:lnTo>
                <a:lnTo>
                  <a:pt x="50291" y="533400"/>
                </a:lnTo>
                <a:lnTo>
                  <a:pt x="0" y="533400"/>
                </a:lnTo>
                <a:close/>
              </a:path>
              <a:path w="152400" h="685800">
                <a:moveTo>
                  <a:pt x="50291" y="533400"/>
                </a:moveTo>
                <a:lnTo>
                  <a:pt x="50291" y="559308"/>
                </a:lnTo>
                <a:lnTo>
                  <a:pt x="102107" y="559308"/>
                </a:lnTo>
                <a:lnTo>
                  <a:pt x="102107" y="533400"/>
                </a:lnTo>
                <a:lnTo>
                  <a:pt x="50291" y="533400"/>
                </a:lnTo>
                <a:close/>
              </a:path>
              <a:path w="152400" h="685800">
                <a:moveTo>
                  <a:pt x="50291" y="0"/>
                </a:moveTo>
                <a:lnTo>
                  <a:pt x="50291" y="533400"/>
                </a:lnTo>
                <a:lnTo>
                  <a:pt x="102107" y="533400"/>
                </a:lnTo>
                <a:lnTo>
                  <a:pt x="102107" y="0"/>
                </a:lnTo>
                <a:lnTo>
                  <a:pt x="50291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368295" y="3936479"/>
            <a:ext cx="1295400" cy="524510"/>
          </a:xfrm>
          <a:custGeom>
            <a:avLst/>
            <a:gdLst/>
            <a:ahLst/>
            <a:cxnLst/>
            <a:rect l="l" t="t" r="r" b="b"/>
            <a:pathLst>
              <a:path w="1295400" h="524510">
                <a:moveTo>
                  <a:pt x="0" y="0"/>
                </a:moveTo>
                <a:lnTo>
                  <a:pt x="0" y="489204"/>
                </a:lnTo>
                <a:lnTo>
                  <a:pt x="42267" y="496204"/>
                </a:lnTo>
                <a:lnTo>
                  <a:pt x="84391" y="501776"/>
                </a:lnTo>
                <a:lnTo>
                  <a:pt x="126230" y="506777"/>
                </a:lnTo>
                <a:lnTo>
                  <a:pt x="167639" y="512063"/>
                </a:lnTo>
                <a:lnTo>
                  <a:pt x="202763" y="515040"/>
                </a:lnTo>
                <a:lnTo>
                  <a:pt x="237172" y="517588"/>
                </a:lnTo>
                <a:lnTo>
                  <a:pt x="270724" y="520422"/>
                </a:lnTo>
                <a:lnTo>
                  <a:pt x="303275" y="524256"/>
                </a:lnTo>
                <a:lnTo>
                  <a:pt x="379261" y="523279"/>
                </a:lnTo>
                <a:lnTo>
                  <a:pt x="429958" y="521017"/>
                </a:lnTo>
                <a:lnTo>
                  <a:pt x="463796" y="518469"/>
                </a:lnTo>
                <a:lnTo>
                  <a:pt x="489203" y="516636"/>
                </a:lnTo>
                <a:lnTo>
                  <a:pt x="540829" y="511682"/>
                </a:lnTo>
                <a:lnTo>
                  <a:pt x="591311" y="504444"/>
                </a:lnTo>
                <a:lnTo>
                  <a:pt x="634365" y="497205"/>
                </a:lnTo>
                <a:lnTo>
                  <a:pt x="679703" y="487680"/>
                </a:lnTo>
                <a:lnTo>
                  <a:pt x="701944" y="483989"/>
                </a:lnTo>
                <a:lnTo>
                  <a:pt x="748712" y="475464"/>
                </a:lnTo>
                <a:lnTo>
                  <a:pt x="797623" y="466129"/>
                </a:lnTo>
                <a:lnTo>
                  <a:pt x="822579" y="461200"/>
                </a:lnTo>
                <a:lnTo>
                  <a:pt x="848106" y="456557"/>
                </a:lnTo>
                <a:lnTo>
                  <a:pt x="874776" y="452627"/>
                </a:lnTo>
                <a:lnTo>
                  <a:pt x="901469" y="448722"/>
                </a:lnTo>
                <a:lnTo>
                  <a:pt x="929449" y="444245"/>
                </a:lnTo>
                <a:lnTo>
                  <a:pt x="959429" y="439769"/>
                </a:lnTo>
                <a:lnTo>
                  <a:pt x="992124" y="435863"/>
                </a:lnTo>
                <a:lnTo>
                  <a:pt x="1023985" y="433101"/>
                </a:lnTo>
                <a:lnTo>
                  <a:pt x="1056131" y="429768"/>
                </a:lnTo>
                <a:lnTo>
                  <a:pt x="1089421" y="426434"/>
                </a:lnTo>
                <a:lnTo>
                  <a:pt x="1124711" y="423671"/>
                </a:lnTo>
                <a:lnTo>
                  <a:pt x="1165312" y="423195"/>
                </a:lnTo>
                <a:lnTo>
                  <a:pt x="1207198" y="422148"/>
                </a:lnTo>
                <a:lnTo>
                  <a:pt x="1250513" y="421100"/>
                </a:lnTo>
                <a:lnTo>
                  <a:pt x="1295400" y="420624"/>
                </a:lnTo>
                <a:lnTo>
                  <a:pt x="12954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368295" y="3936479"/>
            <a:ext cx="1295400" cy="524510"/>
          </a:xfrm>
          <a:custGeom>
            <a:avLst/>
            <a:gdLst/>
            <a:ahLst/>
            <a:cxnLst/>
            <a:rect l="l" t="t" r="r" b="b"/>
            <a:pathLst>
              <a:path w="1295400" h="524510">
                <a:moveTo>
                  <a:pt x="0" y="489204"/>
                </a:moveTo>
                <a:lnTo>
                  <a:pt x="42267" y="496204"/>
                </a:lnTo>
                <a:lnTo>
                  <a:pt x="84391" y="501776"/>
                </a:lnTo>
                <a:lnTo>
                  <a:pt x="126230" y="506777"/>
                </a:lnTo>
                <a:lnTo>
                  <a:pt x="167639" y="512063"/>
                </a:lnTo>
                <a:lnTo>
                  <a:pt x="202763" y="515040"/>
                </a:lnTo>
                <a:lnTo>
                  <a:pt x="237172" y="517588"/>
                </a:lnTo>
                <a:lnTo>
                  <a:pt x="270724" y="520422"/>
                </a:lnTo>
                <a:lnTo>
                  <a:pt x="303275" y="524256"/>
                </a:lnTo>
                <a:lnTo>
                  <a:pt x="379261" y="523279"/>
                </a:lnTo>
                <a:lnTo>
                  <a:pt x="429958" y="521017"/>
                </a:lnTo>
                <a:lnTo>
                  <a:pt x="463796" y="518469"/>
                </a:lnTo>
                <a:lnTo>
                  <a:pt x="489203" y="516636"/>
                </a:lnTo>
                <a:lnTo>
                  <a:pt x="540829" y="511682"/>
                </a:lnTo>
                <a:lnTo>
                  <a:pt x="591311" y="504444"/>
                </a:lnTo>
                <a:lnTo>
                  <a:pt x="634365" y="497205"/>
                </a:lnTo>
                <a:lnTo>
                  <a:pt x="679703" y="487680"/>
                </a:lnTo>
                <a:lnTo>
                  <a:pt x="701944" y="483989"/>
                </a:lnTo>
                <a:lnTo>
                  <a:pt x="748712" y="475464"/>
                </a:lnTo>
                <a:lnTo>
                  <a:pt x="797623" y="466129"/>
                </a:lnTo>
                <a:lnTo>
                  <a:pt x="822579" y="461200"/>
                </a:lnTo>
                <a:lnTo>
                  <a:pt x="848106" y="456557"/>
                </a:lnTo>
                <a:lnTo>
                  <a:pt x="874776" y="452627"/>
                </a:lnTo>
                <a:lnTo>
                  <a:pt x="901469" y="448722"/>
                </a:lnTo>
                <a:lnTo>
                  <a:pt x="929449" y="444245"/>
                </a:lnTo>
                <a:lnTo>
                  <a:pt x="959429" y="439769"/>
                </a:lnTo>
                <a:lnTo>
                  <a:pt x="992124" y="435863"/>
                </a:lnTo>
                <a:lnTo>
                  <a:pt x="1023985" y="433101"/>
                </a:lnTo>
                <a:lnTo>
                  <a:pt x="1056131" y="429768"/>
                </a:lnTo>
                <a:lnTo>
                  <a:pt x="1089421" y="426434"/>
                </a:lnTo>
                <a:lnTo>
                  <a:pt x="1124711" y="423671"/>
                </a:lnTo>
                <a:lnTo>
                  <a:pt x="1165312" y="423195"/>
                </a:lnTo>
                <a:lnTo>
                  <a:pt x="1207198" y="422148"/>
                </a:lnTo>
                <a:lnTo>
                  <a:pt x="1250513" y="421100"/>
                </a:lnTo>
                <a:lnTo>
                  <a:pt x="1295400" y="420624"/>
                </a:lnTo>
                <a:lnTo>
                  <a:pt x="1295400" y="0"/>
                </a:lnTo>
                <a:lnTo>
                  <a:pt x="0" y="0"/>
                </a:lnTo>
                <a:lnTo>
                  <a:pt x="0" y="489204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2628392" y="3993883"/>
            <a:ext cx="77470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Tahoma"/>
                <a:cs typeface="Tahoma"/>
              </a:rPr>
              <a:t>Print</a:t>
            </a:r>
            <a:r>
              <a:rPr sz="2000" spc="-8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A</a:t>
            </a:r>
            <a:endParaRPr sz="200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28385236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01496" y="762769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Flow of control: Decision</a:t>
            </a:r>
          </a:p>
        </p:txBody>
      </p:sp>
      <p:sp>
        <p:nvSpPr>
          <p:cNvPr id="3" name="object 3"/>
          <p:cNvSpPr/>
          <p:nvPr/>
        </p:nvSpPr>
        <p:spPr>
          <a:xfrm>
            <a:off x="3360420" y="2095487"/>
            <a:ext cx="152400" cy="533400"/>
          </a:xfrm>
          <a:custGeom>
            <a:avLst/>
            <a:gdLst/>
            <a:ahLst/>
            <a:cxnLst/>
            <a:rect l="l" t="t" r="r" b="b"/>
            <a:pathLst>
              <a:path w="152400" h="533400">
                <a:moveTo>
                  <a:pt x="48768" y="0"/>
                </a:moveTo>
                <a:lnTo>
                  <a:pt x="48768" y="50291"/>
                </a:lnTo>
                <a:lnTo>
                  <a:pt x="100584" y="50291"/>
                </a:lnTo>
                <a:lnTo>
                  <a:pt x="100584" y="0"/>
                </a:lnTo>
                <a:lnTo>
                  <a:pt x="48768" y="0"/>
                </a:lnTo>
                <a:close/>
              </a:path>
              <a:path w="152400" h="533400">
                <a:moveTo>
                  <a:pt x="50291" y="102108"/>
                </a:moveTo>
                <a:lnTo>
                  <a:pt x="50291" y="152400"/>
                </a:lnTo>
                <a:lnTo>
                  <a:pt x="100583" y="152400"/>
                </a:lnTo>
                <a:lnTo>
                  <a:pt x="100583" y="102108"/>
                </a:lnTo>
                <a:lnTo>
                  <a:pt x="50291" y="102108"/>
                </a:lnTo>
                <a:close/>
              </a:path>
              <a:path w="152400" h="533400">
                <a:moveTo>
                  <a:pt x="50291" y="202691"/>
                </a:moveTo>
                <a:lnTo>
                  <a:pt x="50291" y="254507"/>
                </a:lnTo>
                <a:lnTo>
                  <a:pt x="100583" y="254507"/>
                </a:lnTo>
                <a:lnTo>
                  <a:pt x="100583" y="202691"/>
                </a:lnTo>
                <a:lnTo>
                  <a:pt x="50291" y="202691"/>
                </a:lnTo>
                <a:close/>
              </a:path>
              <a:path w="152400" h="533400">
                <a:moveTo>
                  <a:pt x="50291" y="304800"/>
                </a:moveTo>
                <a:lnTo>
                  <a:pt x="50291" y="355091"/>
                </a:lnTo>
                <a:lnTo>
                  <a:pt x="100583" y="355091"/>
                </a:lnTo>
                <a:lnTo>
                  <a:pt x="100583" y="304800"/>
                </a:lnTo>
                <a:lnTo>
                  <a:pt x="50291" y="304800"/>
                </a:lnTo>
                <a:close/>
              </a:path>
              <a:path w="152400" h="533400">
                <a:moveTo>
                  <a:pt x="0" y="381000"/>
                </a:moveTo>
                <a:lnTo>
                  <a:pt x="76200" y="533400"/>
                </a:lnTo>
                <a:lnTo>
                  <a:pt x="152400" y="381000"/>
                </a:lnTo>
                <a:lnTo>
                  <a:pt x="100583" y="381000"/>
                </a:lnTo>
                <a:lnTo>
                  <a:pt x="100583" y="403859"/>
                </a:lnTo>
                <a:lnTo>
                  <a:pt x="50291" y="408431"/>
                </a:lnTo>
                <a:lnTo>
                  <a:pt x="50291" y="381000"/>
                </a:lnTo>
                <a:lnTo>
                  <a:pt x="0" y="381000"/>
                </a:lnTo>
                <a:close/>
              </a:path>
              <a:path w="152400" h="533400">
                <a:moveTo>
                  <a:pt x="50291" y="381000"/>
                </a:moveTo>
                <a:lnTo>
                  <a:pt x="50291" y="408431"/>
                </a:lnTo>
                <a:lnTo>
                  <a:pt x="100583" y="403859"/>
                </a:lnTo>
                <a:lnTo>
                  <a:pt x="100583" y="381000"/>
                </a:lnTo>
                <a:lnTo>
                  <a:pt x="50291" y="38100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808220" y="3873995"/>
            <a:ext cx="152400" cy="508000"/>
          </a:xfrm>
          <a:custGeom>
            <a:avLst/>
            <a:gdLst/>
            <a:ahLst/>
            <a:cxnLst/>
            <a:rect l="l" t="t" r="r" b="b"/>
            <a:pathLst>
              <a:path w="152400" h="508000">
                <a:moveTo>
                  <a:pt x="0" y="355092"/>
                </a:moveTo>
                <a:lnTo>
                  <a:pt x="74675" y="507492"/>
                </a:lnTo>
                <a:lnTo>
                  <a:pt x="152400" y="355092"/>
                </a:lnTo>
                <a:lnTo>
                  <a:pt x="100791" y="355092"/>
                </a:lnTo>
                <a:lnTo>
                  <a:pt x="100583" y="381000"/>
                </a:lnTo>
                <a:lnTo>
                  <a:pt x="50291" y="381000"/>
                </a:lnTo>
                <a:lnTo>
                  <a:pt x="50291" y="355092"/>
                </a:lnTo>
                <a:lnTo>
                  <a:pt x="0" y="355092"/>
                </a:lnTo>
                <a:close/>
              </a:path>
              <a:path w="152400" h="508000">
                <a:moveTo>
                  <a:pt x="50395" y="355092"/>
                </a:moveTo>
                <a:lnTo>
                  <a:pt x="100791" y="355092"/>
                </a:lnTo>
                <a:lnTo>
                  <a:pt x="103631" y="0"/>
                </a:lnTo>
                <a:lnTo>
                  <a:pt x="51815" y="0"/>
                </a:lnTo>
                <a:lnTo>
                  <a:pt x="50395" y="355092"/>
                </a:lnTo>
                <a:close/>
              </a:path>
              <a:path w="152400" h="508000">
                <a:moveTo>
                  <a:pt x="50291" y="381000"/>
                </a:moveTo>
                <a:lnTo>
                  <a:pt x="100583" y="381000"/>
                </a:lnTo>
                <a:lnTo>
                  <a:pt x="100791" y="355092"/>
                </a:lnTo>
                <a:lnTo>
                  <a:pt x="50395" y="355092"/>
                </a:lnTo>
                <a:lnTo>
                  <a:pt x="50291" y="381000"/>
                </a:lnTo>
                <a:close/>
              </a:path>
              <a:path w="152400" h="508000">
                <a:moveTo>
                  <a:pt x="50291" y="355092"/>
                </a:moveTo>
                <a:lnTo>
                  <a:pt x="50291" y="381000"/>
                </a:lnTo>
                <a:lnTo>
                  <a:pt x="50395" y="355092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304036" y="1346836"/>
            <a:ext cx="7816215" cy="1669414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>
              <a:lnSpc>
                <a:spcPct val="101299"/>
              </a:lnSpc>
              <a:spcBef>
                <a:spcPts val="60"/>
              </a:spcBef>
              <a:tabLst>
                <a:tab pos="1633855" algn="l"/>
              </a:tabLst>
            </a:pPr>
            <a:r>
              <a:rPr sz="2400" dirty="0">
                <a:latin typeface="Times New Roman"/>
                <a:cs typeface="Times New Roman"/>
              </a:rPr>
              <a:t>Let </a:t>
            </a:r>
            <a:r>
              <a:rPr sz="2400" b="1" spc="-5" dirty="0">
                <a:latin typeface="Times New Roman"/>
                <a:cs typeface="Times New Roman"/>
              </a:rPr>
              <a:t>ID </a:t>
            </a:r>
            <a:r>
              <a:rPr sz="2400" dirty="0">
                <a:latin typeface="Times New Roman"/>
                <a:cs typeface="Times New Roman"/>
              </a:rPr>
              <a:t>be a student id </a:t>
            </a:r>
            <a:r>
              <a:rPr sz="2400" spc="-5" dirty="0">
                <a:latin typeface="Times New Roman"/>
                <a:cs typeface="Times New Roman"/>
              </a:rPr>
              <a:t>number </a:t>
            </a:r>
            <a:r>
              <a:rPr sz="2400" dirty="0">
                <a:latin typeface="Times New Roman"/>
                <a:cs typeface="Times New Roman"/>
              </a:rPr>
              <a:t>and </a:t>
            </a:r>
            <a:r>
              <a:rPr sz="2400" b="1" spc="-5" dirty="0">
                <a:latin typeface="Times New Roman"/>
                <a:cs typeface="Times New Roman"/>
              </a:rPr>
              <a:t>S </a:t>
            </a:r>
            <a:r>
              <a:rPr sz="2400" dirty="0">
                <a:latin typeface="Times New Roman"/>
                <a:cs typeface="Times New Roman"/>
              </a:rPr>
              <a:t>be a </a:t>
            </a:r>
            <a:r>
              <a:rPr sz="2400" spc="-5" dirty="0">
                <a:latin typeface="Times New Roman"/>
                <a:cs typeface="Times New Roman"/>
              </a:rPr>
              <a:t>numeric </a:t>
            </a:r>
            <a:r>
              <a:rPr sz="2400" dirty="0">
                <a:latin typeface="Times New Roman"/>
                <a:cs typeface="Times New Roman"/>
              </a:rPr>
              <a:t>student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grade  </a:t>
            </a:r>
            <a:r>
              <a:rPr sz="2400" spc="-5" dirty="0">
                <a:latin typeface="Times New Roman"/>
                <a:cs typeface="Times New Roman"/>
              </a:rPr>
              <a:t>(100</a:t>
            </a:r>
            <a:r>
              <a:rPr sz="2400" spc="-5" dirty="0">
                <a:latin typeface="Symbol"/>
                <a:cs typeface="Symbol"/>
              </a:rPr>
              <a:t></a:t>
            </a:r>
            <a:r>
              <a:rPr sz="2400" b="1" spc="-5" dirty="0">
                <a:latin typeface="Times New Roman"/>
                <a:cs typeface="Times New Roman"/>
              </a:rPr>
              <a:t>S</a:t>
            </a:r>
            <a:r>
              <a:rPr sz="2400" spc="-5" dirty="0">
                <a:latin typeface="Symbol"/>
                <a:cs typeface="Symbol"/>
              </a:rPr>
              <a:t></a:t>
            </a:r>
            <a:r>
              <a:rPr sz="2400" spc="-5" dirty="0">
                <a:latin typeface="Times New Roman"/>
                <a:cs typeface="Times New Roman"/>
              </a:rPr>
              <a:t>0)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.	Print </a:t>
            </a:r>
            <a:r>
              <a:rPr sz="2400" spc="-5" dirty="0">
                <a:latin typeface="Times New Roman"/>
                <a:cs typeface="Times New Roman"/>
              </a:rPr>
              <a:t>the </a:t>
            </a:r>
            <a:r>
              <a:rPr sz="2400" dirty="0">
                <a:latin typeface="Times New Roman"/>
                <a:cs typeface="Times New Roman"/>
              </a:rPr>
              <a:t>id and </a:t>
            </a:r>
            <a:r>
              <a:rPr sz="2400" spc="-5" dirty="0">
                <a:latin typeface="Times New Roman"/>
                <a:cs typeface="Times New Roman"/>
              </a:rPr>
              <a:t>the </a:t>
            </a:r>
            <a:r>
              <a:rPr sz="2400" b="1" dirty="0">
                <a:latin typeface="Times New Roman"/>
                <a:cs typeface="Times New Roman"/>
              </a:rPr>
              <a:t>letter grade </a:t>
            </a:r>
            <a:r>
              <a:rPr sz="2400" dirty="0">
                <a:latin typeface="Times New Roman"/>
                <a:cs typeface="Times New Roman"/>
              </a:rPr>
              <a:t>of the</a:t>
            </a:r>
            <a:r>
              <a:rPr sz="2400" spc="-1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student.</a:t>
            </a: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4100" dirty="0">
              <a:latin typeface="Times New Roman"/>
              <a:cs typeface="Times New Roman"/>
            </a:endParaRPr>
          </a:p>
          <a:p>
            <a:pPr marR="1606550" algn="ctr">
              <a:lnSpc>
                <a:spcPct val="100000"/>
              </a:lnSpc>
            </a:pPr>
            <a:r>
              <a:rPr sz="2000" spc="-5" dirty="0">
                <a:latin typeface="Arial"/>
                <a:cs typeface="Arial"/>
              </a:rPr>
              <a:t>false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904240" y="3263881"/>
            <a:ext cx="46164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10" dirty="0">
                <a:latin typeface="Arial"/>
                <a:cs typeface="Arial"/>
              </a:rPr>
              <a:t>true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358896" y="3272015"/>
            <a:ext cx="152400" cy="692150"/>
          </a:xfrm>
          <a:custGeom>
            <a:avLst/>
            <a:gdLst/>
            <a:ahLst/>
            <a:cxnLst/>
            <a:rect l="l" t="t" r="r" b="b"/>
            <a:pathLst>
              <a:path w="152400" h="692150">
                <a:moveTo>
                  <a:pt x="0" y="539496"/>
                </a:moveTo>
                <a:lnTo>
                  <a:pt x="76200" y="691896"/>
                </a:lnTo>
                <a:lnTo>
                  <a:pt x="152400" y="539496"/>
                </a:lnTo>
                <a:lnTo>
                  <a:pt x="102108" y="539496"/>
                </a:lnTo>
                <a:lnTo>
                  <a:pt x="102108" y="565403"/>
                </a:lnTo>
                <a:lnTo>
                  <a:pt x="50292" y="565403"/>
                </a:lnTo>
                <a:lnTo>
                  <a:pt x="50292" y="539496"/>
                </a:lnTo>
                <a:lnTo>
                  <a:pt x="0" y="539496"/>
                </a:lnTo>
                <a:close/>
              </a:path>
              <a:path w="152400" h="692150">
                <a:moveTo>
                  <a:pt x="50292" y="539496"/>
                </a:moveTo>
                <a:lnTo>
                  <a:pt x="50292" y="565403"/>
                </a:lnTo>
                <a:lnTo>
                  <a:pt x="102108" y="565403"/>
                </a:lnTo>
                <a:lnTo>
                  <a:pt x="102108" y="539496"/>
                </a:lnTo>
                <a:lnTo>
                  <a:pt x="50292" y="539496"/>
                </a:lnTo>
                <a:close/>
              </a:path>
              <a:path w="152400" h="692150">
                <a:moveTo>
                  <a:pt x="50291" y="0"/>
                </a:moveTo>
                <a:lnTo>
                  <a:pt x="50292" y="539496"/>
                </a:lnTo>
                <a:lnTo>
                  <a:pt x="102108" y="539496"/>
                </a:lnTo>
                <a:lnTo>
                  <a:pt x="102107" y="0"/>
                </a:lnTo>
                <a:lnTo>
                  <a:pt x="50291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673095" y="2628887"/>
            <a:ext cx="1519555" cy="632460"/>
          </a:xfrm>
          <a:custGeom>
            <a:avLst/>
            <a:gdLst/>
            <a:ahLst/>
            <a:cxnLst/>
            <a:rect l="l" t="t" r="r" b="b"/>
            <a:pathLst>
              <a:path w="1519554" h="632460">
                <a:moveTo>
                  <a:pt x="0" y="315467"/>
                </a:moveTo>
                <a:lnTo>
                  <a:pt x="758951" y="632459"/>
                </a:lnTo>
                <a:lnTo>
                  <a:pt x="1519428" y="315467"/>
                </a:lnTo>
                <a:lnTo>
                  <a:pt x="758951" y="0"/>
                </a:lnTo>
                <a:lnTo>
                  <a:pt x="0" y="315467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673095" y="2628887"/>
            <a:ext cx="1519555" cy="632460"/>
          </a:xfrm>
          <a:custGeom>
            <a:avLst/>
            <a:gdLst/>
            <a:ahLst/>
            <a:cxnLst/>
            <a:rect l="l" t="t" r="r" b="b"/>
            <a:pathLst>
              <a:path w="1519554" h="632460">
                <a:moveTo>
                  <a:pt x="758951" y="0"/>
                </a:moveTo>
                <a:lnTo>
                  <a:pt x="0" y="315467"/>
                </a:lnTo>
                <a:lnTo>
                  <a:pt x="758951" y="632459"/>
                </a:lnTo>
                <a:lnTo>
                  <a:pt x="1519428" y="315467"/>
                </a:lnTo>
                <a:lnTo>
                  <a:pt x="758951" y="0"/>
                </a:lnTo>
                <a:close/>
              </a:path>
            </a:pathLst>
          </a:custGeom>
          <a:ln w="50799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3109976" y="2809735"/>
            <a:ext cx="64452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Tahoma"/>
                <a:cs typeface="Tahoma"/>
              </a:rPr>
              <a:t>S </a:t>
            </a:r>
            <a:r>
              <a:rPr sz="1600" spc="-5" dirty="0">
                <a:latin typeface="Symbol"/>
                <a:cs typeface="Symbol"/>
              </a:rPr>
              <a:t>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ahoma"/>
                <a:cs typeface="Tahoma"/>
              </a:rPr>
              <a:t>90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125467" y="3215627"/>
            <a:ext cx="1519555" cy="632460"/>
          </a:xfrm>
          <a:custGeom>
            <a:avLst/>
            <a:gdLst/>
            <a:ahLst/>
            <a:cxnLst/>
            <a:rect l="l" t="t" r="r" b="b"/>
            <a:pathLst>
              <a:path w="1519554" h="632460">
                <a:moveTo>
                  <a:pt x="0" y="316992"/>
                </a:moveTo>
                <a:lnTo>
                  <a:pt x="760476" y="632460"/>
                </a:lnTo>
                <a:lnTo>
                  <a:pt x="1519428" y="316991"/>
                </a:lnTo>
                <a:lnTo>
                  <a:pt x="760476" y="0"/>
                </a:lnTo>
                <a:lnTo>
                  <a:pt x="0" y="316992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125467" y="3215627"/>
            <a:ext cx="1519555" cy="632460"/>
          </a:xfrm>
          <a:custGeom>
            <a:avLst/>
            <a:gdLst/>
            <a:ahLst/>
            <a:cxnLst/>
            <a:rect l="l" t="t" r="r" b="b"/>
            <a:pathLst>
              <a:path w="1519554" h="632460">
                <a:moveTo>
                  <a:pt x="760476" y="0"/>
                </a:moveTo>
                <a:lnTo>
                  <a:pt x="0" y="316992"/>
                </a:lnTo>
                <a:lnTo>
                  <a:pt x="760476" y="632460"/>
                </a:lnTo>
                <a:lnTo>
                  <a:pt x="1519428" y="316991"/>
                </a:lnTo>
                <a:lnTo>
                  <a:pt x="760476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573267" y="3825227"/>
            <a:ext cx="1519555" cy="632460"/>
          </a:xfrm>
          <a:custGeom>
            <a:avLst/>
            <a:gdLst/>
            <a:ahLst/>
            <a:cxnLst/>
            <a:rect l="l" t="t" r="r" b="b"/>
            <a:pathLst>
              <a:path w="1519554" h="632460">
                <a:moveTo>
                  <a:pt x="0" y="316991"/>
                </a:moveTo>
                <a:lnTo>
                  <a:pt x="760476" y="632459"/>
                </a:lnTo>
                <a:lnTo>
                  <a:pt x="1519428" y="316991"/>
                </a:lnTo>
                <a:lnTo>
                  <a:pt x="760476" y="0"/>
                </a:lnTo>
                <a:lnTo>
                  <a:pt x="0" y="316991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573267" y="3825227"/>
            <a:ext cx="1519555" cy="632460"/>
          </a:xfrm>
          <a:custGeom>
            <a:avLst/>
            <a:gdLst/>
            <a:ahLst/>
            <a:cxnLst/>
            <a:rect l="l" t="t" r="r" b="b"/>
            <a:pathLst>
              <a:path w="1519554" h="632460">
                <a:moveTo>
                  <a:pt x="760476" y="0"/>
                </a:moveTo>
                <a:lnTo>
                  <a:pt x="0" y="316991"/>
                </a:lnTo>
                <a:lnTo>
                  <a:pt x="760476" y="632459"/>
                </a:lnTo>
                <a:lnTo>
                  <a:pt x="1519428" y="316991"/>
                </a:lnTo>
                <a:lnTo>
                  <a:pt x="760476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644896" y="3467087"/>
            <a:ext cx="685800" cy="152400"/>
          </a:xfrm>
          <a:custGeom>
            <a:avLst/>
            <a:gdLst/>
            <a:ahLst/>
            <a:cxnLst/>
            <a:rect l="l" t="t" r="r" b="b"/>
            <a:pathLst>
              <a:path w="685800" h="152400">
                <a:moveTo>
                  <a:pt x="533400" y="102107"/>
                </a:moveTo>
                <a:lnTo>
                  <a:pt x="533400" y="152400"/>
                </a:lnTo>
                <a:lnTo>
                  <a:pt x="685800" y="76200"/>
                </a:lnTo>
                <a:lnTo>
                  <a:pt x="559308" y="12953"/>
                </a:lnTo>
                <a:lnTo>
                  <a:pt x="559308" y="102107"/>
                </a:lnTo>
                <a:lnTo>
                  <a:pt x="533400" y="102107"/>
                </a:lnTo>
                <a:close/>
              </a:path>
              <a:path w="685800" h="152400">
                <a:moveTo>
                  <a:pt x="0" y="50291"/>
                </a:moveTo>
                <a:lnTo>
                  <a:pt x="0" y="102107"/>
                </a:lnTo>
                <a:lnTo>
                  <a:pt x="559308" y="102107"/>
                </a:lnTo>
                <a:lnTo>
                  <a:pt x="559308" y="50291"/>
                </a:lnTo>
                <a:lnTo>
                  <a:pt x="0" y="50291"/>
                </a:lnTo>
                <a:close/>
              </a:path>
              <a:path w="685800" h="152400">
                <a:moveTo>
                  <a:pt x="533400" y="0"/>
                </a:moveTo>
                <a:lnTo>
                  <a:pt x="533400" y="50291"/>
                </a:lnTo>
                <a:lnTo>
                  <a:pt x="559308" y="50291"/>
                </a:lnTo>
                <a:lnTo>
                  <a:pt x="559308" y="12953"/>
                </a:lnTo>
                <a:lnTo>
                  <a:pt x="533400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7092695" y="4073639"/>
            <a:ext cx="609600" cy="152400"/>
          </a:xfrm>
          <a:custGeom>
            <a:avLst/>
            <a:gdLst/>
            <a:ahLst/>
            <a:cxnLst/>
            <a:rect l="l" t="t" r="r" b="b"/>
            <a:pathLst>
              <a:path w="609600" h="152400">
                <a:moveTo>
                  <a:pt x="455676" y="152400"/>
                </a:moveTo>
                <a:lnTo>
                  <a:pt x="609600" y="79248"/>
                </a:lnTo>
                <a:lnTo>
                  <a:pt x="483108" y="12807"/>
                </a:lnTo>
                <a:lnTo>
                  <a:pt x="483108" y="51815"/>
                </a:lnTo>
                <a:lnTo>
                  <a:pt x="481584" y="102107"/>
                </a:lnTo>
                <a:lnTo>
                  <a:pt x="456691" y="101635"/>
                </a:lnTo>
                <a:lnTo>
                  <a:pt x="455676" y="152400"/>
                </a:lnTo>
                <a:close/>
              </a:path>
              <a:path w="609600" h="152400">
                <a:moveTo>
                  <a:pt x="456691" y="101635"/>
                </a:moveTo>
                <a:lnTo>
                  <a:pt x="481584" y="102107"/>
                </a:lnTo>
                <a:lnTo>
                  <a:pt x="483108" y="51815"/>
                </a:lnTo>
                <a:lnTo>
                  <a:pt x="457697" y="51335"/>
                </a:lnTo>
                <a:lnTo>
                  <a:pt x="456691" y="101635"/>
                </a:lnTo>
                <a:close/>
              </a:path>
              <a:path w="609600" h="152400">
                <a:moveTo>
                  <a:pt x="457697" y="51335"/>
                </a:moveTo>
                <a:lnTo>
                  <a:pt x="483108" y="51815"/>
                </a:lnTo>
                <a:lnTo>
                  <a:pt x="483108" y="12807"/>
                </a:lnTo>
                <a:lnTo>
                  <a:pt x="458724" y="0"/>
                </a:lnTo>
                <a:lnTo>
                  <a:pt x="457697" y="51335"/>
                </a:lnTo>
                <a:close/>
              </a:path>
              <a:path w="609600" h="152400">
                <a:moveTo>
                  <a:pt x="0" y="42672"/>
                </a:moveTo>
                <a:lnTo>
                  <a:pt x="0" y="92963"/>
                </a:lnTo>
                <a:lnTo>
                  <a:pt x="456691" y="101635"/>
                </a:lnTo>
                <a:lnTo>
                  <a:pt x="457697" y="51335"/>
                </a:lnTo>
                <a:lnTo>
                  <a:pt x="0" y="42672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252971" y="4457687"/>
            <a:ext cx="152400" cy="508000"/>
          </a:xfrm>
          <a:custGeom>
            <a:avLst/>
            <a:gdLst/>
            <a:ahLst/>
            <a:cxnLst/>
            <a:rect l="l" t="t" r="r" b="b"/>
            <a:pathLst>
              <a:path w="152400" h="508000">
                <a:moveTo>
                  <a:pt x="0" y="355092"/>
                </a:moveTo>
                <a:lnTo>
                  <a:pt x="74675" y="507492"/>
                </a:lnTo>
                <a:lnTo>
                  <a:pt x="152400" y="356616"/>
                </a:lnTo>
                <a:lnTo>
                  <a:pt x="100783" y="356099"/>
                </a:lnTo>
                <a:lnTo>
                  <a:pt x="100583" y="381000"/>
                </a:lnTo>
                <a:lnTo>
                  <a:pt x="50291" y="381000"/>
                </a:lnTo>
                <a:lnTo>
                  <a:pt x="50291" y="355594"/>
                </a:lnTo>
                <a:lnTo>
                  <a:pt x="0" y="355092"/>
                </a:lnTo>
                <a:close/>
              </a:path>
              <a:path w="152400" h="508000">
                <a:moveTo>
                  <a:pt x="50393" y="355595"/>
                </a:moveTo>
                <a:lnTo>
                  <a:pt x="100783" y="356099"/>
                </a:lnTo>
                <a:lnTo>
                  <a:pt x="103631" y="0"/>
                </a:lnTo>
                <a:lnTo>
                  <a:pt x="51815" y="0"/>
                </a:lnTo>
                <a:lnTo>
                  <a:pt x="50393" y="355595"/>
                </a:lnTo>
                <a:close/>
              </a:path>
              <a:path w="152400" h="508000">
                <a:moveTo>
                  <a:pt x="50291" y="381000"/>
                </a:moveTo>
                <a:lnTo>
                  <a:pt x="100583" y="381000"/>
                </a:lnTo>
                <a:lnTo>
                  <a:pt x="100783" y="356099"/>
                </a:lnTo>
                <a:lnTo>
                  <a:pt x="50393" y="355595"/>
                </a:lnTo>
                <a:lnTo>
                  <a:pt x="50291" y="381000"/>
                </a:lnTo>
                <a:close/>
              </a:path>
              <a:path w="152400" h="508000">
                <a:moveTo>
                  <a:pt x="50291" y="355594"/>
                </a:moveTo>
                <a:lnTo>
                  <a:pt x="50291" y="381000"/>
                </a:lnTo>
                <a:lnTo>
                  <a:pt x="50393" y="355595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624571" y="5067287"/>
            <a:ext cx="152400" cy="508000"/>
          </a:xfrm>
          <a:custGeom>
            <a:avLst/>
            <a:gdLst/>
            <a:ahLst/>
            <a:cxnLst/>
            <a:rect l="l" t="t" r="r" b="b"/>
            <a:pathLst>
              <a:path w="152400" h="508000">
                <a:moveTo>
                  <a:pt x="0" y="355092"/>
                </a:moveTo>
                <a:lnTo>
                  <a:pt x="74675" y="507492"/>
                </a:lnTo>
                <a:lnTo>
                  <a:pt x="152399" y="356615"/>
                </a:lnTo>
                <a:lnTo>
                  <a:pt x="100783" y="356099"/>
                </a:lnTo>
                <a:lnTo>
                  <a:pt x="100583" y="381000"/>
                </a:lnTo>
                <a:lnTo>
                  <a:pt x="50291" y="381000"/>
                </a:lnTo>
                <a:lnTo>
                  <a:pt x="50291" y="355594"/>
                </a:lnTo>
                <a:lnTo>
                  <a:pt x="0" y="355092"/>
                </a:lnTo>
                <a:close/>
              </a:path>
              <a:path w="152400" h="508000">
                <a:moveTo>
                  <a:pt x="50393" y="355595"/>
                </a:moveTo>
                <a:lnTo>
                  <a:pt x="100783" y="356099"/>
                </a:lnTo>
                <a:lnTo>
                  <a:pt x="103631" y="0"/>
                </a:lnTo>
                <a:lnTo>
                  <a:pt x="51815" y="0"/>
                </a:lnTo>
                <a:lnTo>
                  <a:pt x="50393" y="355595"/>
                </a:lnTo>
                <a:close/>
              </a:path>
              <a:path w="152400" h="508000">
                <a:moveTo>
                  <a:pt x="50291" y="381000"/>
                </a:moveTo>
                <a:lnTo>
                  <a:pt x="100583" y="381000"/>
                </a:lnTo>
                <a:lnTo>
                  <a:pt x="100783" y="356099"/>
                </a:lnTo>
                <a:lnTo>
                  <a:pt x="50393" y="355595"/>
                </a:lnTo>
                <a:lnTo>
                  <a:pt x="50291" y="381000"/>
                </a:lnTo>
                <a:close/>
              </a:path>
              <a:path w="152400" h="508000">
                <a:moveTo>
                  <a:pt x="50291" y="355594"/>
                </a:moveTo>
                <a:lnTo>
                  <a:pt x="50291" y="381000"/>
                </a:lnTo>
                <a:lnTo>
                  <a:pt x="50393" y="355595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4352035" y="3270975"/>
            <a:ext cx="854710" cy="857250"/>
          </a:xfrm>
          <a:prstGeom prst="rect">
            <a:avLst/>
          </a:prstGeom>
        </p:spPr>
        <p:txBody>
          <a:bodyPr vert="horz" wrap="square" lIns="0" tIns="137795" rIns="0" bIns="0" rtlCol="0">
            <a:spAutoFit/>
          </a:bodyPr>
          <a:lstStyle/>
          <a:p>
            <a:pPr marL="222885">
              <a:lnSpc>
                <a:spcPct val="100000"/>
              </a:lnSpc>
              <a:spcBef>
                <a:spcPts val="1085"/>
              </a:spcBef>
            </a:pPr>
            <a:r>
              <a:rPr sz="1600" b="1" spc="-5" dirty="0">
                <a:latin typeface="Tahoma"/>
                <a:cs typeface="Tahoma"/>
              </a:rPr>
              <a:t>S </a:t>
            </a:r>
            <a:r>
              <a:rPr sz="1600" spc="-5" dirty="0">
                <a:latin typeface="Symbol"/>
                <a:cs typeface="Symbol"/>
              </a:rPr>
              <a:t>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ahoma"/>
                <a:cs typeface="Tahoma"/>
              </a:rPr>
              <a:t>80</a:t>
            </a:r>
            <a:endParaRPr sz="16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240"/>
              </a:spcBef>
            </a:pPr>
            <a:r>
              <a:rPr sz="2000" spc="-10" dirty="0">
                <a:latin typeface="Arial"/>
                <a:cs typeface="Arial"/>
              </a:rPr>
              <a:t>true</a:t>
            </a:r>
            <a:endParaRPr sz="20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799830" y="3892718"/>
            <a:ext cx="854710" cy="829944"/>
          </a:xfrm>
          <a:prstGeom prst="rect">
            <a:avLst/>
          </a:prstGeom>
        </p:spPr>
        <p:txBody>
          <a:bodyPr vert="horz" wrap="square" lIns="0" tIns="125095" rIns="0" bIns="0" rtlCol="0">
            <a:spAutoFit/>
          </a:bodyPr>
          <a:lstStyle/>
          <a:p>
            <a:pPr marL="222885">
              <a:lnSpc>
                <a:spcPct val="100000"/>
              </a:lnSpc>
              <a:spcBef>
                <a:spcPts val="985"/>
              </a:spcBef>
            </a:pPr>
            <a:r>
              <a:rPr sz="1600" b="1" spc="-5" dirty="0">
                <a:latin typeface="Tahoma"/>
                <a:cs typeface="Tahoma"/>
              </a:rPr>
              <a:t>S </a:t>
            </a:r>
            <a:r>
              <a:rPr sz="1600" spc="-5" dirty="0">
                <a:latin typeface="Symbol"/>
                <a:cs typeface="Symbol"/>
              </a:rPr>
              <a:t>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ahoma"/>
                <a:cs typeface="Tahoma"/>
              </a:rPr>
              <a:t>70</a:t>
            </a:r>
            <a:endParaRPr sz="16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125"/>
              </a:spcBef>
            </a:pPr>
            <a:r>
              <a:rPr sz="2000" spc="-10" dirty="0">
                <a:latin typeface="Arial"/>
                <a:cs typeface="Arial"/>
              </a:rPr>
              <a:t>true</a:t>
            </a:r>
            <a:endParaRPr sz="200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6330696" y="3543287"/>
            <a:ext cx="0" cy="304800"/>
          </a:xfrm>
          <a:custGeom>
            <a:avLst/>
            <a:gdLst/>
            <a:ahLst/>
            <a:cxnLst/>
            <a:rect l="l" t="t" r="r" b="b"/>
            <a:pathLst>
              <a:path h="304800">
                <a:moveTo>
                  <a:pt x="0" y="304800"/>
                </a:moveTo>
                <a:lnTo>
                  <a:pt x="0" y="0"/>
                </a:lnTo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7702295" y="4152887"/>
            <a:ext cx="0" cy="381000"/>
          </a:xfrm>
          <a:custGeom>
            <a:avLst/>
            <a:gdLst/>
            <a:ahLst/>
            <a:cxnLst/>
            <a:rect l="l" t="t" r="r" b="b"/>
            <a:pathLst>
              <a:path h="381000">
                <a:moveTo>
                  <a:pt x="0" y="380999"/>
                </a:moveTo>
                <a:lnTo>
                  <a:pt x="0" y="0"/>
                </a:lnTo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940295" y="4457687"/>
            <a:ext cx="1519555" cy="632460"/>
          </a:xfrm>
          <a:custGeom>
            <a:avLst/>
            <a:gdLst/>
            <a:ahLst/>
            <a:cxnLst/>
            <a:rect l="l" t="t" r="r" b="b"/>
            <a:pathLst>
              <a:path w="1519554" h="632460">
                <a:moveTo>
                  <a:pt x="0" y="315468"/>
                </a:moveTo>
                <a:lnTo>
                  <a:pt x="758952" y="632460"/>
                </a:lnTo>
                <a:lnTo>
                  <a:pt x="1519428" y="315467"/>
                </a:lnTo>
                <a:lnTo>
                  <a:pt x="758952" y="0"/>
                </a:lnTo>
                <a:lnTo>
                  <a:pt x="0" y="315468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940295" y="4457687"/>
            <a:ext cx="1519555" cy="632460"/>
          </a:xfrm>
          <a:custGeom>
            <a:avLst/>
            <a:gdLst/>
            <a:ahLst/>
            <a:cxnLst/>
            <a:rect l="l" t="t" r="r" b="b"/>
            <a:pathLst>
              <a:path w="1519554" h="632460">
                <a:moveTo>
                  <a:pt x="758952" y="0"/>
                </a:moveTo>
                <a:lnTo>
                  <a:pt x="0" y="315468"/>
                </a:lnTo>
                <a:lnTo>
                  <a:pt x="758952" y="632460"/>
                </a:lnTo>
                <a:lnTo>
                  <a:pt x="1519428" y="315467"/>
                </a:lnTo>
                <a:lnTo>
                  <a:pt x="758952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7171425" y="4531245"/>
            <a:ext cx="850265" cy="816610"/>
          </a:xfrm>
          <a:prstGeom prst="rect">
            <a:avLst/>
          </a:prstGeom>
        </p:spPr>
        <p:txBody>
          <a:bodyPr vert="horz" wrap="square" lIns="0" tIns="119380" rIns="0" bIns="0" rtlCol="0">
            <a:spAutoFit/>
          </a:bodyPr>
          <a:lstStyle/>
          <a:p>
            <a:pPr marL="218440">
              <a:lnSpc>
                <a:spcPct val="100000"/>
              </a:lnSpc>
              <a:spcBef>
                <a:spcPts val="940"/>
              </a:spcBef>
            </a:pPr>
            <a:r>
              <a:rPr sz="1600" b="1" spc="-5" dirty="0">
                <a:latin typeface="Tahoma"/>
                <a:cs typeface="Tahoma"/>
              </a:rPr>
              <a:t>S </a:t>
            </a:r>
            <a:r>
              <a:rPr sz="1600" spc="-5" dirty="0">
                <a:latin typeface="Symbol"/>
                <a:cs typeface="Symbol"/>
              </a:rPr>
              <a:t>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ahoma"/>
                <a:cs typeface="Tahoma"/>
              </a:rPr>
              <a:t>60</a:t>
            </a:r>
            <a:endParaRPr sz="16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065"/>
              </a:spcBef>
            </a:pPr>
            <a:r>
              <a:rPr sz="2000" spc="-10" dirty="0">
                <a:latin typeface="Arial"/>
                <a:cs typeface="Arial"/>
              </a:rPr>
              <a:t>true</a:t>
            </a:r>
            <a:endParaRPr sz="2000">
              <a:latin typeface="Arial"/>
              <a:cs typeface="Arial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4197096" y="2857487"/>
            <a:ext cx="685800" cy="152400"/>
          </a:xfrm>
          <a:custGeom>
            <a:avLst/>
            <a:gdLst/>
            <a:ahLst/>
            <a:cxnLst/>
            <a:rect l="l" t="t" r="r" b="b"/>
            <a:pathLst>
              <a:path w="685800" h="152400">
                <a:moveTo>
                  <a:pt x="533400" y="102107"/>
                </a:moveTo>
                <a:lnTo>
                  <a:pt x="533400" y="152400"/>
                </a:lnTo>
                <a:lnTo>
                  <a:pt x="685800" y="76199"/>
                </a:lnTo>
                <a:lnTo>
                  <a:pt x="559308" y="12953"/>
                </a:lnTo>
                <a:lnTo>
                  <a:pt x="559308" y="102107"/>
                </a:lnTo>
                <a:lnTo>
                  <a:pt x="533400" y="102107"/>
                </a:lnTo>
                <a:close/>
              </a:path>
              <a:path w="685800" h="152400">
                <a:moveTo>
                  <a:pt x="0" y="50291"/>
                </a:moveTo>
                <a:lnTo>
                  <a:pt x="0" y="102107"/>
                </a:lnTo>
                <a:lnTo>
                  <a:pt x="559308" y="102107"/>
                </a:lnTo>
                <a:lnTo>
                  <a:pt x="559308" y="50291"/>
                </a:lnTo>
                <a:lnTo>
                  <a:pt x="0" y="50291"/>
                </a:lnTo>
                <a:close/>
              </a:path>
              <a:path w="685800" h="152400">
                <a:moveTo>
                  <a:pt x="533400" y="0"/>
                </a:moveTo>
                <a:lnTo>
                  <a:pt x="533400" y="50291"/>
                </a:lnTo>
                <a:lnTo>
                  <a:pt x="559308" y="50291"/>
                </a:lnTo>
                <a:lnTo>
                  <a:pt x="559308" y="12953"/>
                </a:lnTo>
                <a:lnTo>
                  <a:pt x="533400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4882896" y="2933687"/>
            <a:ext cx="0" cy="304800"/>
          </a:xfrm>
          <a:custGeom>
            <a:avLst/>
            <a:gdLst/>
            <a:ahLst/>
            <a:cxnLst/>
            <a:rect l="l" t="t" r="r" b="b"/>
            <a:pathLst>
              <a:path h="304800">
                <a:moveTo>
                  <a:pt x="0" y="304800"/>
                </a:moveTo>
                <a:lnTo>
                  <a:pt x="0" y="0"/>
                </a:lnTo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2901695" y="3933431"/>
            <a:ext cx="990600" cy="448309"/>
          </a:xfrm>
          <a:prstGeom prst="rect">
            <a:avLst/>
          </a:prstGeom>
          <a:solidFill>
            <a:srgbClr val="FFCA01"/>
          </a:solidFill>
          <a:ln w="50800">
            <a:solidFill>
              <a:srgbClr val="010101"/>
            </a:solidFill>
          </a:ln>
        </p:spPr>
        <p:txBody>
          <a:bodyPr vert="horz" wrap="square" lIns="0" tIns="64135" rIns="0" bIns="0" rtlCol="0">
            <a:spAutoFit/>
          </a:bodyPr>
          <a:lstStyle/>
          <a:p>
            <a:pPr marL="116839">
              <a:lnSpc>
                <a:spcPct val="100000"/>
              </a:lnSpc>
              <a:spcBef>
                <a:spcPts val="505"/>
              </a:spcBef>
            </a:pPr>
            <a:r>
              <a:rPr sz="2000" b="1" dirty="0">
                <a:latin typeface="Arial"/>
                <a:cs typeface="Arial"/>
              </a:rPr>
              <a:t>L =</a:t>
            </a:r>
            <a:r>
              <a:rPr sz="2000" b="1" spc="-7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'A'</a:t>
            </a:r>
            <a:endParaRPr sz="20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273296" y="4390631"/>
            <a:ext cx="990600" cy="448309"/>
          </a:xfrm>
          <a:prstGeom prst="rect">
            <a:avLst/>
          </a:prstGeom>
          <a:solidFill>
            <a:srgbClr val="FFCA01"/>
          </a:solidFill>
          <a:ln w="50800">
            <a:solidFill>
              <a:srgbClr val="010101"/>
            </a:solidFill>
          </a:ln>
        </p:spPr>
        <p:txBody>
          <a:bodyPr vert="horz" wrap="square" lIns="0" tIns="64135" rIns="0" bIns="0" rtlCol="0">
            <a:spAutoFit/>
          </a:bodyPr>
          <a:lstStyle/>
          <a:p>
            <a:pPr marL="116839">
              <a:lnSpc>
                <a:spcPct val="100000"/>
              </a:lnSpc>
              <a:spcBef>
                <a:spcPts val="505"/>
              </a:spcBef>
            </a:pPr>
            <a:r>
              <a:rPr sz="2000" b="1" dirty="0">
                <a:latin typeface="Arial"/>
                <a:cs typeface="Arial"/>
              </a:rPr>
              <a:t>L =</a:t>
            </a:r>
            <a:r>
              <a:rPr sz="2000" b="1" spc="-7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'B'</a:t>
            </a:r>
            <a:endParaRPr sz="20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5721096" y="4924031"/>
            <a:ext cx="990600" cy="448309"/>
          </a:xfrm>
          <a:prstGeom prst="rect">
            <a:avLst/>
          </a:prstGeom>
          <a:solidFill>
            <a:srgbClr val="FFCA01"/>
          </a:solidFill>
          <a:ln w="50800">
            <a:solidFill>
              <a:srgbClr val="010101"/>
            </a:solidFill>
          </a:ln>
        </p:spPr>
        <p:txBody>
          <a:bodyPr vert="horz" wrap="square" lIns="0" tIns="64135" rIns="0" bIns="0" rtlCol="0">
            <a:spAutoFit/>
          </a:bodyPr>
          <a:lstStyle/>
          <a:p>
            <a:pPr marL="116839">
              <a:lnSpc>
                <a:spcPct val="100000"/>
              </a:lnSpc>
              <a:spcBef>
                <a:spcPts val="505"/>
              </a:spcBef>
            </a:pPr>
            <a:r>
              <a:rPr sz="2000" b="1" dirty="0">
                <a:latin typeface="Arial"/>
                <a:cs typeface="Arial"/>
              </a:rPr>
              <a:t>L =</a:t>
            </a:r>
            <a:r>
              <a:rPr sz="2000" b="1" spc="-7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'C'</a:t>
            </a:r>
            <a:endParaRPr sz="20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7245095" y="5600687"/>
            <a:ext cx="990600" cy="448309"/>
          </a:xfrm>
          <a:prstGeom prst="rect">
            <a:avLst/>
          </a:prstGeom>
          <a:solidFill>
            <a:srgbClr val="FFCA01"/>
          </a:solidFill>
          <a:ln w="50800">
            <a:solidFill>
              <a:srgbClr val="010101"/>
            </a:solidFill>
          </a:ln>
        </p:spPr>
        <p:txBody>
          <a:bodyPr vert="horz" wrap="square" lIns="0" tIns="64135" rIns="0" bIns="0" rtlCol="0">
            <a:spAutoFit/>
          </a:bodyPr>
          <a:lstStyle/>
          <a:p>
            <a:pPr marL="116839">
              <a:lnSpc>
                <a:spcPct val="100000"/>
              </a:lnSpc>
              <a:spcBef>
                <a:spcPts val="505"/>
              </a:spcBef>
            </a:pPr>
            <a:r>
              <a:rPr sz="2000" b="1" dirty="0">
                <a:latin typeface="Arial"/>
                <a:cs typeface="Arial"/>
              </a:rPr>
              <a:t>L =</a:t>
            </a:r>
            <a:r>
              <a:rPr sz="2000" b="1" spc="-7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'D'</a:t>
            </a:r>
            <a:endParaRPr sz="20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8616695" y="5600687"/>
            <a:ext cx="990600" cy="448309"/>
          </a:xfrm>
          <a:prstGeom prst="rect">
            <a:avLst/>
          </a:prstGeom>
          <a:solidFill>
            <a:srgbClr val="FFCA01"/>
          </a:solidFill>
          <a:ln w="50800">
            <a:solidFill>
              <a:srgbClr val="010101"/>
            </a:solidFill>
          </a:ln>
        </p:spPr>
        <p:txBody>
          <a:bodyPr vert="horz" wrap="square" lIns="0" tIns="64135" rIns="0" bIns="0" rtlCol="0">
            <a:spAutoFit/>
          </a:bodyPr>
          <a:lstStyle/>
          <a:p>
            <a:pPr marL="116839">
              <a:lnSpc>
                <a:spcPct val="100000"/>
              </a:lnSpc>
              <a:spcBef>
                <a:spcPts val="505"/>
              </a:spcBef>
            </a:pPr>
            <a:r>
              <a:rPr sz="2000" b="1" dirty="0">
                <a:latin typeface="Arial"/>
                <a:cs typeface="Arial"/>
              </a:rPr>
              <a:t>L =</a:t>
            </a:r>
            <a:r>
              <a:rPr sz="2000" b="1" spc="-6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'F'</a:t>
            </a:r>
            <a:endParaRPr sz="2000">
              <a:latin typeface="Arial"/>
              <a:cs typeface="Arial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8464295" y="4683239"/>
            <a:ext cx="609600" cy="152400"/>
          </a:xfrm>
          <a:custGeom>
            <a:avLst/>
            <a:gdLst/>
            <a:ahLst/>
            <a:cxnLst/>
            <a:rect l="l" t="t" r="r" b="b"/>
            <a:pathLst>
              <a:path w="609600" h="152400">
                <a:moveTo>
                  <a:pt x="455676" y="152399"/>
                </a:moveTo>
                <a:lnTo>
                  <a:pt x="609600" y="79247"/>
                </a:lnTo>
                <a:lnTo>
                  <a:pt x="483108" y="12807"/>
                </a:lnTo>
                <a:lnTo>
                  <a:pt x="483108" y="51815"/>
                </a:lnTo>
                <a:lnTo>
                  <a:pt x="481584" y="102107"/>
                </a:lnTo>
                <a:lnTo>
                  <a:pt x="456691" y="101635"/>
                </a:lnTo>
                <a:lnTo>
                  <a:pt x="455676" y="152399"/>
                </a:lnTo>
                <a:close/>
              </a:path>
              <a:path w="609600" h="152400">
                <a:moveTo>
                  <a:pt x="456691" y="101635"/>
                </a:moveTo>
                <a:lnTo>
                  <a:pt x="481584" y="102107"/>
                </a:lnTo>
                <a:lnTo>
                  <a:pt x="483108" y="51815"/>
                </a:lnTo>
                <a:lnTo>
                  <a:pt x="457697" y="51335"/>
                </a:lnTo>
                <a:lnTo>
                  <a:pt x="456691" y="101635"/>
                </a:lnTo>
                <a:close/>
              </a:path>
              <a:path w="609600" h="152400">
                <a:moveTo>
                  <a:pt x="457697" y="51335"/>
                </a:moveTo>
                <a:lnTo>
                  <a:pt x="483108" y="51815"/>
                </a:lnTo>
                <a:lnTo>
                  <a:pt x="483108" y="12807"/>
                </a:lnTo>
                <a:lnTo>
                  <a:pt x="458724" y="0"/>
                </a:lnTo>
                <a:lnTo>
                  <a:pt x="457697" y="51335"/>
                </a:lnTo>
                <a:close/>
              </a:path>
              <a:path w="609600" h="152400">
                <a:moveTo>
                  <a:pt x="0" y="42671"/>
                </a:moveTo>
                <a:lnTo>
                  <a:pt x="0" y="92963"/>
                </a:lnTo>
                <a:lnTo>
                  <a:pt x="456691" y="101635"/>
                </a:lnTo>
                <a:lnTo>
                  <a:pt x="457697" y="51335"/>
                </a:lnTo>
                <a:lnTo>
                  <a:pt x="0" y="42671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9073895" y="4762487"/>
            <a:ext cx="0" cy="838200"/>
          </a:xfrm>
          <a:custGeom>
            <a:avLst/>
            <a:gdLst/>
            <a:ahLst/>
            <a:cxnLst/>
            <a:rect l="l" t="t" r="r" b="b"/>
            <a:pathLst>
              <a:path h="838200">
                <a:moveTo>
                  <a:pt x="0" y="838199"/>
                </a:moveTo>
                <a:lnTo>
                  <a:pt x="0" y="0"/>
                </a:lnTo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3358896" y="4381487"/>
            <a:ext cx="152400" cy="2057400"/>
          </a:xfrm>
          <a:custGeom>
            <a:avLst/>
            <a:gdLst/>
            <a:ahLst/>
            <a:cxnLst/>
            <a:rect l="l" t="t" r="r" b="b"/>
            <a:pathLst>
              <a:path w="152400" h="2057400">
                <a:moveTo>
                  <a:pt x="0" y="1904999"/>
                </a:moveTo>
                <a:lnTo>
                  <a:pt x="76200" y="2057399"/>
                </a:lnTo>
                <a:lnTo>
                  <a:pt x="152400" y="1904999"/>
                </a:lnTo>
                <a:lnTo>
                  <a:pt x="102108" y="1904999"/>
                </a:lnTo>
                <a:lnTo>
                  <a:pt x="102108" y="1930907"/>
                </a:lnTo>
                <a:lnTo>
                  <a:pt x="50292" y="1930907"/>
                </a:lnTo>
                <a:lnTo>
                  <a:pt x="50292" y="1904999"/>
                </a:lnTo>
                <a:lnTo>
                  <a:pt x="0" y="1904999"/>
                </a:lnTo>
                <a:close/>
              </a:path>
              <a:path w="152400" h="2057400">
                <a:moveTo>
                  <a:pt x="50292" y="1904999"/>
                </a:moveTo>
                <a:lnTo>
                  <a:pt x="50292" y="1930907"/>
                </a:lnTo>
                <a:lnTo>
                  <a:pt x="102108" y="1930907"/>
                </a:lnTo>
                <a:lnTo>
                  <a:pt x="102108" y="1904999"/>
                </a:lnTo>
                <a:lnTo>
                  <a:pt x="50292" y="1904999"/>
                </a:lnTo>
                <a:close/>
              </a:path>
              <a:path w="152400" h="2057400">
                <a:moveTo>
                  <a:pt x="50292" y="0"/>
                </a:moveTo>
                <a:lnTo>
                  <a:pt x="50292" y="1904999"/>
                </a:lnTo>
                <a:lnTo>
                  <a:pt x="102108" y="1904999"/>
                </a:lnTo>
                <a:lnTo>
                  <a:pt x="102108" y="0"/>
                </a:lnTo>
                <a:lnTo>
                  <a:pt x="50292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4806696" y="4838687"/>
            <a:ext cx="152400" cy="1600200"/>
          </a:xfrm>
          <a:custGeom>
            <a:avLst/>
            <a:gdLst/>
            <a:ahLst/>
            <a:cxnLst/>
            <a:rect l="l" t="t" r="r" b="b"/>
            <a:pathLst>
              <a:path w="152400" h="1600200">
                <a:moveTo>
                  <a:pt x="0" y="1447800"/>
                </a:moveTo>
                <a:lnTo>
                  <a:pt x="76200" y="1600200"/>
                </a:lnTo>
                <a:lnTo>
                  <a:pt x="152400" y="1447800"/>
                </a:lnTo>
                <a:lnTo>
                  <a:pt x="102107" y="1447800"/>
                </a:lnTo>
                <a:lnTo>
                  <a:pt x="102107" y="1473708"/>
                </a:lnTo>
                <a:lnTo>
                  <a:pt x="50291" y="1473708"/>
                </a:lnTo>
                <a:lnTo>
                  <a:pt x="50291" y="1447800"/>
                </a:lnTo>
                <a:lnTo>
                  <a:pt x="0" y="1447800"/>
                </a:lnTo>
                <a:close/>
              </a:path>
              <a:path w="152400" h="1600200">
                <a:moveTo>
                  <a:pt x="50291" y="1447800"/>
                </a:moveTo>
                <a:lnTo>
                  <a:pt x="50291" y="1473708"/>
                </a:lnTo>
                <a:lnTo>
                  <a:pt x="102107" y="1473708"/>
                </a:lnTo>
                <a:lnTo>
                  <a:pt x="102107" y="1447800"/>
                </a:lnTo>
                <a:lnTo>
                  <a:pt x="50291" y="1447800"/>
                </a:lnTo>
                <a:close/>
              </a:path>
              <a:path w="152400" h="1600200">
                <a:moveTo>
                  <a:pt x="50291" y="0"/>
                </a:moveTo>
                <a:lnTo>
                  <a:pt x="50291" y="1447800"/>
                </a:lnTo>
                <a:lnTo>
                  <a:pt x="102107" y="1447800"/>
                </a:lnTo>
                <a:lnTo>
                  <a:pt x="102107" y="0"/>
                </a:lnTo>
                <a:lnTo>
                  <a:pt x="50291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6254496" y="5365991"/>
            <a:ext cx="152400" cy="1073150"/>
          </a:xfrm>
          <a:custGeom>
            <a:avLst/>
            <a:gdLst/>
            <a:ahLst/>
            <a:cxnLst/>
            <a:rect l="l" t="t" r="r" b="b"/>
            <a:pathLst>
              <a:path w="152400" h="1073150">
                <a:moveTo>
                  <a:pt x="0" y="920496"/>
                </a:moveTo>
                <a:lnTo>
                  <a:pt x="76200" y="1072896"/>
                </a:lnTo>
                <a:lnTo>
                  <a:pt x="152400" y="920496"/>
                </a:lnTo>
                <a:lnTo>
                  <a:pt x="102107" y="920496"/>
                </a:lnTo>
                <a:lnTo>
                  <a:pt x="102107" y="946404"/>
                </a:lnTo>
                <a:lnTo>
                  <a:pt x="50291" y="946404"/>
                </a:lnTo>
                <a:lnTo>
                  <a:pt x="50291" y="920496"/>
                </a:lnTo>
                <a:lnTo>
                  <a:pt x="0" y="920496"/>
                </a:lnTo>
                <a:close/>
              </a:path>
              <a:path w="152400" h="1073150">
                <a:moveTo>
                  <a:pt x="50291" y="920496"/>
                </a:moveTo>
                <a:lnTo>
                  <a:pt x="50291" y="946404"/>
                </a:lnTo>
                <a:lnTo>
                  <a:pt x="102107" y="946404"/>
                </a:lnTo>
                <a:lnTo>
                  <a:pt x="102107" y="920496"/>
                </a:lnTo>
                <a:lnTo>
                  <a:pt x="50291" y="920496"/>
                </a:lnTo>
                <a:close/>
              </a:path>
              <a:path w="152400" h="1073150">
                <a:moveTo>
                  <a:pt x="50291" y="0"/>
                </a:moveTo>
                <a:lnTo>
                  <a:pt x="50291" y="920496"/>
                </a:lnTo>
                <a:lnTo>
                  <a:pt x="102107" y="920496"/>
                </a:lnTo>
                <a:lnTo>
                  <a:pt x="102107" y="0"/>
                </a:lnTo>
                <a:lnTo>
                  <a:pt x="50291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7626095" y="6057887"/>
            <a:ext cx="152400" cy="381000"/>
          </a:xfrm>
          <a:custGeom>
            <a:avLst/>
            <a:gdLst/>
            <a:ahLst/>
            <a:cxnLst/>
            <a:rect l="l" t="t" r="r" b="b"/>
            <a:pathLst>
              <a:path w="152400" h="381000">
                <a:moveTo>
                  <a:pt x="0" y="228599"/>
                </a:moveTo>
                <a:lnTo>
                  <a:pt x="76200" y="380999"/>
                </a:lnTo>
                <a:lnTo>
                  <a:pt x="152400" y="228599"/>
                </a:lnTo>
                <a:lnTo>
                  <a:pt x="102108" y="228599"/>
                </a:lnTo>
                <a:lnTo>
                  <a:pt x="102108" y="254507"/>
                </a:lnTo>
                <a:lnTo>
                  <a:pt x="50292" y="254507"/>
                </a:lnTo>
                <a:lnTo>
                  <a:pt x="50292" y="228599"/>
                </a:lnTo>
                <a:lnTo>
                  <a:pt x="0" y="228599"/>
                </a:lnTo>
                <a:close/>
              </a:path>
              <a:path w="152400" h="381000">
                <a:moveTo>
                  <a:pt x="50292" y="228599"/>
                </a:moveTo>
                <a:lnTo>
                  <a:pt x="50292" y="254507"/>
                </a:lnTo>
                <a:lnTo>
                  <a:pt x="102108" y="254507"/>
                </a:lnTo>
                <a:lnTo>
                  <a:pt x="102108" y="228599"/>
                </a:lnTo>
                <a:lnTo>
                  <a:pt x="50292" y="228599"/>
                </a:lnTo>
                <a:close/>
              </a:path>
              <a:path w="152400" h="381000">
                <a:moveTo>
                  <a:pt x="50292" y="0"/>
                </a:moveTo>
                <a:lnTo>
                  <a:pt x="50292" y="228599"/>
                </a:lnTo>
                <a:lnTo>
                  <a:pt x="102108" y="228599"/>
                </a:lnTo>
                <a:lnTo>
                  <a:pt x="102108" y="0"/>
                </a:lnTo>
                <a:lnTo>
                  <a:pt x="50292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8997695" y="6057887"/>
            <a:ext cx="152400" cy="381000"/>
          </a:xfrm>
          <a:custGeom>
            <a:avLst/>
            <a:gdLst/>
            <a:ahLst/>
            <a:cxnLst/>
            <a:rect l="l" t="t" r="r" b="b"/>
            <a:pathLst>
              <a:path w="152400" h="381000">
                <a:moveTo>
                  <a:pt x="0" y="228600"/>
                </a:moveTo>
                <a:lnTo>
                  <a:pt x="76200" y="381000"/>
                </a:lnTo>
                <a:lnTo>
                  <a:pt x="152400" y="228600"/>
                </a:lnTo>
                <a:lnTo>
                  <a:pt x="102108" y="228600"/>
                </a:lnTo>
                <a:lnTo>
                  <a:pt x="102108" y="254508"/>
                </a:lnTo>
                <a:lnTo>
                  <a:pt x="50292" y="254508"/>
                </a:lnTo>
                <a:lnTo>
                  <a:pt x="50292" y="228600"/>
                </a:lnTo>
                <a:lnTo>
                  <a:pt x="0" y="228600"/>
                </a:lnTo>
                <a:close/>
              </a:path>
              <a:path w="152400" h="381000">
                <a:moveTo>
                  <a:pt x="50292" y="228600"/>
                </a:moveTo>
                <a:lnTo>
                  <a:pt x="50292" y="254508"/>
                </a:lnTo>
                <a:lnTo>
                  <a:pt x="102108" y="254508"/>
                </a:lnTo>
                <a:lnTo>
                  <a:pt x="102108" y="228600"/>
                </a:lnTo>
                <a:lnTo>
                  <a:pt x="50292" y="228600"/>
                </a:lnTo>
                <a:close/>
              </a:path>
              <a:path w="152400" h="381000">
                <a:moveTo>
                  <a:pt x="50292" y="0"/>
                </a:moveTo>
                <a:lnTo>
                  <a:pt x="50292" y="228600"/>
                </a:lnTo>
                <a:lnTo>
                  <a:pt x="102108" y="228600"/>
                </a:lnTo>
                <a:lnTo>
                  <a:pt x="102108" y="0"/>
                </a:lnTo>
                <a:lnTo>
                  <a:pt x="50292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3130295" y="6362687"/>
            <a:ext cx="5943600" cy="152400"/>
          </a:xfrm>
          <a:custGeom>
            <a:avLst/>
            <a:gdLst/>
            <a:ahLst/>
            <a:cxnLst/>
            <a:rect l="l" t="t" r="r" b="b"/>
            <a:pathLst>
              <a:path w="5943600" h="152400">
                <a:moveTo>
                  <a:pt x="126492" y="50291"/>
                </a:moveTo>
                <a:lnTo>
                  <a:pt x="126492" y="102107"/>
                </a:lnTo>
                <a:lnTo>
                  <a:pt x="5943600" y="94487"/>
                </a:lnTo>
                <a:lnTo>
                  <a:pt x="5943600" y="44195"/>
                </a:lnTo>
                <a:lnTo>
                  <a:pt x="126492" y="50291"/>
                </a:lnTo>
                <a:close/>
              </a:path>
              <a:path w="5943600" h="152400">
                <a:moveTo>
                  <a:pt x="0" y="76199"/>
                </a:moveTo>
                <a:lnTo>
                  <a:pt x="152400" y="152399"/>
                </a:lnTo>
                <a:lnTo>
                  <a:pt x="152400" y="102074"/>
                </a:lnTo>
                <a:lnTo>
                  <a:pt x="126492" y="102107"/>
                </a:lnTo>
                <a:lnTo>
                  <a:pt x="126492" y="12953"/>
                </a:lnTo>
                <a:lnTo>
                  <a:pt x="0" y="76199"/>
                </a:lnTo>
                <a:close/>
              </a:path>
              <a:path w="5943600" h="152400">
                <a:moveTo>
                  <a:pt x="126492" y="12953"/>
                </a:moveTo>
                <a:lnTo>
                  <a:pt x="126492" y="50291"/>
                </a:lnTo>
                <a:lnTo>
                  <a:pt x="152400" y="50264"/>
                </a:lnTo>
                <a:lnTo>
                  <a:pt x="152400" y="0"/>
                </a:lnTo>
                <a:lnTo>
                  <a:pt x="126492" y="12953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1834895" y="6219431"/>
            <a:ext cx="1295400" cy="524510"/>
          </a:xfrm>
          <a:custGeom>
            <a:avLst/>
            <a:gdLst/>
            <a:ahLst/>
            <a:cxnLst/>
            <a:rect l="l" t="t" r="r" b="b"/>
            <a:pathLst>
              <a:path w="1295400" h="524509">
                <a:moveTo>
                  <a:pt x="0" y="0"/>
                </a:moveTo>
                <a:lnTo>
                  <a:pt x="0" y="489204"/>
                </a:lnTo>
                <a:lnTo>
                  <a:pt x="42267" y="496204"/>
                </a:lnTo>
                <a:lnTo>
                  <a:pt x="84391" y="501777"/>
                </a:lnTo>
                <a:lnTo>
                  <a:pt x="126230" y="506777"/>
                </a:lnTo>
                <a:lnTo>
                  <a:pt x="167639" y="512064"/>
                </a:lnTo>
                <a:lnTo>
                  <a:pt x="202763" y="515040"/>
                </a:lnTo>
                <a:lnTo>
                  <a:pt x="237172" y="517588"/>
                </a:lnTo>
                <a:lnTo>
                  <a:pt x="270724" y="520422"/>
                </a:lnTo>
                <a:lnTo>
                  <a:pt x="303275" y="524256"/>
                </a:lnTo>
                <a:lnTo>
                  <a:pt x="379261" y="523279"/>
                </a:lnTo>
                <a:lnTo>
                  <a:pt x="429958" y="521017"/>
                </a:lnTo>
                <a:lnTo>
                  <a:pt x="463796" y="518469"/>
                </a:lnTo>
                <a:lnTo>
                  <a:pt x="489203" y="516636"/>
                </a:lnTo>
                <a:lnTo>
                  <a:pt x="540829" y="511683"/>
                </a:lnTo>
                <a:lnTo>
                  <a:pt x="591311" y="504444"/>
                </a:lnTo>
                <a:lnTo>
                  <a:pt x="634365" y="497014"/>
                </a:lnTo>
                <a:lnTo>
                  <a:pt x="679703" y="486156"/>
                </a:lnTo>
                <a:lnTo>
                  <a:pt x="701944" y="483346"/>
                </a:lnTo>
                <a:lnTo>
                  <a:pt x="748712" y="475440"/>
                </a:lnTo>
                <a:lnTo>
                  <a:pt x="797623" y="466129"/>
                </a:lnTo>
                <a:lnTo>
                  <a:pt x="822579" y="461200"/>
                </a:lnTo>
                <a:lnTo>
                  <a:pt x="848106" y="456557"/>
                </a:lnTo>
                <a:lnTo>
                  <a:pt x="874776" y="452628"/>
                </a:lnTo>
                <a:lnTo>
                  <a:pt x="901469" y="448722"/>
                </a:lnTo>
                <a:lnTo>
                  <a:pt x="929449" y="444246"/>
                </a:lnTo>
                <a:lnTo>
                  <a:pt x="959429" y="439769"/>
                </a:lnTo>
                <a:lnTo>
                  <a:pt x="992124" y="435864"/>
                </a:lnTo>
                <a:lnTo>
                  <a:pt x="1023985" y="433101"/>
                </a:lnTo>
                <a:lnTo>
                  <a:pt x="1056131" y="429768"/>
                </a:lnTo>
                <a:lnTo>
                  <a:pt x="1089421" y="426434"/>
                </a:lnTo>
                <a:lnTo>
                  <a:pt x="1124711" y="423672"/>
                </a:lnTo>
                <a:lnTo>
                  <a:pt x="1165312" y="423195"/>
                </a:lnTo>
                <a:lnTo>
                  <a:pt x="1207198" y="422148"/>
                </a:lnTo>
                <a:lnTo>
                  <a:pt x="1250513" y="421100"/>
                </a:lnTo>
                <a:lnTo>
                  <a:pt x="1295400" y="420624"/>
                </a:lnTo>
                <a:lnTo>
                  <a:pt x="12954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1834895" y="6219431"/>
            <a:ext cx="1295400" cy="524510"/>
          </a:xfrm>
          <a:custGeom>
            <a:avLst/>
            <a:gdLst/>
            <a:ahLst/>
            <a:cxnLst/>
            <a:rect l="l" t="t" r="r" b="b"/>
            <a:pathLst>
              <a:path w="1295400" h="524509">
                <a:moveTo>
                  <a:pt x="0" y="489204"/>
                </a:moveTo>
                <a:lnTo>
                  <a:pt x="42267" y="496204"/>
                </a:lnTo>
                <a:lnTo>
                  <a:pt x="84391" y="501777"/>
                </a:lnTo>
                <a:lnTo>
                  <a:pt x="126230" y="506777"/>
                </a:lnTo>
                <a:lnTo>
                  <a:pt x="167639" y="512064"/>
                </a:lnTo>
                <a:lnTo>
                  <a:pt x="202763" y="515040"/>
                </a:lnTo>
                <a:lnTo>
                  <a:pt x="237172" y="517588"/>
                </a:lnTo>
                <a:lnTo>
                  <a:pt x="270724" y="520422"/>
                </a:lnTo>
                <a:lnTo>
                  <a:pt x="303275" y="524256"/>
                </a:lnTo>
                <a:lnTo>
                  <a:pt x="379261" y="523279"/>
                </a:lnTo>
                <a:lnTo>
                  <a:pt x="429958" y="521017"/>
                </a:lnTo>
                <a:lnTo>
                  <a:pt x="463796" y="518469"/>
                </a:lnTo>
                <a:lnTo>
                  <a:pt x="489203" y="516636"/>
                </a:lnTo>
                <a:lnTo>
                  <a:pt x="540829" y="511683"/>
                </a:lnTo>
                <a:lnTo>
                  <a:pt x="591311" y="504444"/>
                </a:lnTo>
                <a:lnTo>
                  <a:pt x="634365" y="497014"/>
                </a:lnTo>
                <a:lnTo>
                  <a:pt x="679703" y="486156"/>
                </a:lnTo>
                <a:lnTo>
                  <a:pt x="701944" y="483346"/>
                </a:lnTo>
                <a:lnTo>
                  <a:pt x="748712" y="475440"/>
                </a:lnTo>
                <a:lnTo>
                  <a:pt x="797623" y="466129"/>
                </a:lnTo>
                <a:lnTo>
                  <a:pt x="822579" y="461200"/>
                </a:lnTo>
                <a:lnTo>
                  <a:pt x="848106" y="456557"/>
                </a:lnTo>
                <a:lnTo>
                  <a:pt x="874776" y="452628"/>
                </a:lnTo>
                <a:lnTo>
                  <a:pt x="901469" y="448722"/>
                </a:lnTo>
                <a:lnTo>
                  <a:pt x="929449" y="444246"/>
                </a:lnTo>
                <a:lnTo>
                  <a:pt x="959429" y="439769"/>
                </a:lnTo>
                <a:lnTo>
                  <a:pt x="992124" y="435864"/>
                </a:lnTo>
                <a:lnTo>
                  <a:pt x="1023985" y="433101"/>
                </a:lnTo>
                <a:lnTo>
                  <a:pt x="1056131" y="429768"/>
                </a:lnTo>
                <a:lnTo>
                  <a:pt x="1089421" y="426434"/>
                </a:lnTo>
                <a:lnTo>
                  <a:pt x="1124711" y="423672"/>
                </a:lnTo>
                <a:lnTo>
                  <a:pt x="1165312" y="423195"/>
                </a:lnTo>
                <a:lnTo>
                  <a:pt x="1207198" y="422148"/>
                </a:lnTo>
                <a:lnTo>
                  <a:pt x="1250513" y="421100"/>
                </a:lnTo>
                <a:lnTo>
                  <a:pt x="1295400" y="420624"/>
                </a:lnTo>
                <a:lnTo>
                  <a:pt x="1295400" y="0"/>
                </a:lnTo>
                <a:lnTo>
                  <a:pt x="0" y="0"/>
                </a:lnTo>
                <a:lnTo>
                  <a:pt x="0" y="489204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>
            <a:off x="1934972" y="6276840"/>
            <a:ext cx="109537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Tahoma"/>
                <a:cs typeface="Tahoma"/>
              </a:rPr>
              <a:t>Print</a:t>
            </a:r>
            <a:r>
              <a:rPr sz="2000" spc="-7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ID,L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1225296" y="6362687"/>
            <a:ext cx="609600" cy="152400"/>
          </a:xfrm>
          <a:custGeom>
            <a:avLst/>
            <a:gdLst/>
            <a:ahLst/>
            <a:cxnLst/>
            <a:rect l="l" t="t" r="r" b="b"/>
            <a:pathLst>
              <a:path w="609600" h="152400">
                <a:moveTo>
                  <a:pt x="559307" y="50292"/>
                </a:moveTo>
                <a:lnTo>
                  <a:pt x="559307" y="102108"/>
                </a:lnTo>
                <a:lnTo>
                  <a:pt x="609600" y="102108"/>
                </a:lnTo>
                <a:lnTo>
                  <a:pt x="609600" y="50292"/>
                </a:lnTo>
                <a:lnTo>
                  <a:pt x="559307" y="50292"/>
                </a:lnTo>
                <a:close/>
              </a:path>
              <a:path w="609600" h="152400">
                <a:moveTo>
                  <a:pt x="457200" y="50292"/>
                </a:moveTo>
                <a:lnTo>
                  <a:pt x="457200" y="102108"/>
                </a:lnTo>
                <a:lnTo>
                  <a:pt x="507492" y="102108"/>
                </a:lnTo>
                <a:lnTo>
                  <a:pt x="507492" y="50292"/>
                </a:lnTo>
                <a:lnTo>
                  <a:pt x="457200" y="50292"/>
                </a:lnTo>
                <a:close/>
              </a:path>
              <a:path w="609600" h="152400">
                <a:moveTo>
                  <a:pt x="355092" y="50292"/>
                </a:moveTo>
                <a:lnTo>
                  <a:pt x="355092" y="102108"/>
                </a:lnTo>
                <a:lnTo>
                  <a:pt x="406908" y="102108"/>
                </a:lnTo>
                <a:lnTo>
                  <a:pt x="406908" y="50292"/>
                </a:lnTo>
                <a:lnTo>
                  <a:pt x="355092" y="50292"/>
                </a:lnTo>
                <a:close/>
              </a:path>
              <a:path w="609600" h="152400">
                <a:moveTo>
                  <a:pt x="254507" y="50292"/>
                </a:moveTo>
                <a:lnTo>
                  <a:pt x="254507" y="102108"/>
                </a:lnTo>
                <a:lnTo>
                  <a:pt x="304800" y="102108"/>
                </a:lnTo>
                <a:lnTo>
                  <a:pt x="304800" y="50292"/>
                </a:lnTo>
                <a:lnTo>
                  <a:pt x="254507" y="50292"/>
                </a:lnTo>
                <a:close/>
              </a:path>
              <a:path w="609600" h="152400">
                <a:moveTo>
                  <a:pt x="152400" y="50292"/>
                </a:moveTo>
                <a:lnTo>
                  <a:pt x="152400" y="102108"/>
                </a:lnTo>
                <a:lnTo>
                  <a:pt x="202692" y="102108"/>
                </a:lnTo>
                <a:lnTo>
                  <a:pt x="202692" y="50292"/>
                </a:lnTo>
                <a:lnTo>
                  <a:pt x="152400" y="50292"/>
                </a:lnTo>
                <a:close/>
              </a:path>
              <a:path w="609600" h="152400">
                <a:moveTo>
                  <a:pt x="0" y="762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7620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 txBox="1"/>
          <p:nvPr/>
        </p:nvSpPr>
        <p:spPr>
          <a:xfrm>
            <a:off x="5613908" y="3172447"/>
            <a:ext cx="56324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Arial"/>
                <a:cs typeface="Arial"/>
              </a:rPr>
              <a:t>fal</a:t>
            </a:r>
            <a:r>
              <a:rPr sz="2000" spc="5" dirty="0">
                <a:latin typeface="Arial"/>
                <a:cs typeface="Arial"/>
              </a:rPr>
              <a:t>s</a:t>
            </a:r>
            <a:r>
              <a:rPr sz="2000" dirty="0">
                <a:latin typeface="Arial"/>
                <a:cs typeface="Arial"/>
              </a:rPr>
              <a:t>e</a:t>
            </a:r>
            <a:endParaRPr sz="2000"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7061702" y="3782044"/>
            <a:ext cx="56324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Arial"/>
                <a:cs typeface="Arial"/>
              </a:rPr>
              <a:t>fal</a:t>
            </a:r>
            <a:r>
              <a:rPr sz="2000" spc="5" dirty="0">
                <a:latin typeface="Arial"/>
                <a:cs typeface="Arial"/>
              </a:rPr>
              <a:t>s</a:t>
            </a:r>
            <a:r>
              <a:rPr sz="2000" dirty="0">
                <a:latin typeface="Arial"/>
                <a:cs typeface="Arial"/>
              </a:rPr>
              <a:t>e</a:t>
            </a:r>
            <a:endParaRPr sz="2000"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8433296" y="4391642"/>
            <a:ext cx="56324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Arial"/>
                <a:cs typeface="Arial"/>
              </a:rPr>
              <a:t>fal</a:t>
            </a:r>
            <a:r>
              <a:rPr sz="2000" spc="5" dirty="0">
                <a:latin typeface="Arial"/>
                <a:cs typeface="Arial"/>
              </a:rPr>
              <a:t>s</a:t>
            </a:r>
            <a:r>
              <a:rPr sz="2000" dirty="0">
                <a:latin typeface="Arial"/>
                <a:cs typeface="Arial"/>
              </a:rPr>
              <a:t>e</a:t>
            </a:r>
            <a:endParaRPr sz="20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867529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16014" y="6264874"/>
            <a:ext cx="184150" cy="2844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215"/>
              </a:lnSpc>
            </a:pPr>
            <a:r>
              <a:rPr sz="2000" b="1" dirty="0">
                <a:latin typeface="Arial"/>
                <a:cs typeface="Arial"/>
              </a:rPr>
              <a:t>N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669020" y="6264874"/>
            <a:ext cx="85090" cy="2844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215"/>
              </a:lnSpc>
            </a:pPr>
            <a:r>
              <a:rPr sz="2000" b="1" dirty="0">
                <a:latin typeface="Arial"/>
                <a:cs typeface="Arial"/>
              </a:rPr>
              <a:t>-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822947" y="6264874"/>
            <a:ext cx="141605" cy="2844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215"/>
              </a:lnSpc>
            </a:pPr>
            <a:r>
              <a:rPr sz="2000" b="1" dirty="0">
                <a:latin typeface="Arial"/>
                <a:cs typeface="Arial"/>
              </a:rPr>
              <a:t>1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196602" y="6264874"/>
            <a:ext cx="149225" cy="2844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215"/>
              </a:lnSpc>
            </a:pPr>
            <a:r>
              <a:rPr sz="2000" b="1" dirty="0">
                <a:latin typeface="Arial"/>
                <a:cs typeface="Arial"/>
              </a:rPr>
              <a:t>=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169116" y="5960076"/>
            <a:ext cx="149225" cy="2844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215"/>
              </a:lnSpc>
            </a:pPr>
            <a:r>
              <a:rPr sz="2000" b="1" dirty="0">
                <a:latin typeface="Arial"/>
                <a:cs typeface="Arial"/>
              </a:rPr>
              <a:t>=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388603" y="5960076"/>
            <a:ext cx="184150" cy="2844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215"/>
              </a:lnSpc>
            </a:pPr>
            <a:r>
              <a:rPr sz="2000" b="1" spc="-5" dirty="0">
                <a:latin typeface="Arial"/>
                <a:cs typeface="Arial"/>
              </a:rPr>
              <a:t>R</a:t>
            </a:r>
            <a:endParaRPr sz="20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572154" y="5960076"/>
            <a:ext cx="170180" cy="2844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215"/>
              </a:lnSpc>
            </a:pPr>
            <a:r>
              <a:rPr sz="2000" b="1" spc="-5" dirty="0">
                <a:latin typeface="Arial"/>
                <a:cs typeface="Arial"/>
              </a:rPr>
              <a:t>E</a:t>
            </a:r>
            <a:endParaRPr sz="20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741707" y="5960076"/>
            <a:ext cx="170180" cy="2844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215"/>
              </a:lnSpc>
            </a:pPr>
            <a:r>
              <a:rPr sz="2000" b="1" spc="-5" dirty="0">
                <a:latin typeface="Arial"/>
                <a:cs typeface="Arial"/>
              </a:rPr>
              <a:t>S</a:t>
            </a:r>
            <a:endParaRPr sz="20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911261" y="5960076"/>
            <a:ext cx="99060" cy="2844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215"/>
              </a:lnSpc>
            </a:pPr>
            <a:r>
              <a:rPr sz="2000" b="1" spc="-5" dirty="0">
                <a:latin typeface="Arial"/>
                <a:cs typeface="Arial"/>
              </a:rPr>
              <a:t>*</a:t>
            </a:r>
            <a:endParaRPr sz="20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010265" y="5960076"/>
            <a:ext cx="184150" cy="2844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215"/>
              </a:lnSpc>
            </a:pPr>
            <a:r>
              <a:rPr sz="2000" b="1" spc="-5" dirty="0">
                <a:latin typeface="Arial"/>
                <a:cs typeface="Arial"/>
              </a:rPr>
              <a:t>A</a:t>
            </a:r>
            <a:endParaRPr sz="20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943596" y="6264874"/>
            <a:ext cx="184150" cy="2844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215"/>
              </a:lnSpc>
            </a:pPr>
            <a:r>
              <a:rPr sz="2000" b="1" dirty="0">
                <a:latin typeface="Arial"/>
                <a:cs typeface="Arial"/>
              </a:rPr>
              <a:t>N</a:t>
            </a:r>
            <a:endParaRPr sz="20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312494" y="4550376"/>
            <a:ext cx="149225" cy="2844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215"/>
              </a:lnSpc>
            </a:pPr>
            <a:r>
              <a:rPr sz="2000" b="1" dirty="0">
                <a:latin typeface="Arial"/>
                <a:cs typeface="Arial"/>
              </a:rPr>
              <a:t>&gt;</a:t>
            </a:r>
            <a:endParaRPr sz="20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531930" y="4550376"/>
            <a:ext cx="141605" cy="2844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215"/>
              </a:lnSpc>
            </a:pPr>
            <a:r>
              <a:rPr sz="2000" b="1" dirty="0">
                <a:latin typeface="Arial"/>
                <a:cs typeface="Arial"/>
              </a:rPr>
              <a:t>0</a:t>
            </a:r>
            <a:endParaRPr sz="20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422135" y="5297918"/>
            <a:ext cx="165735" cy="2533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64"/>
              </a:lnSpc>
            </a:pPr>
            <a:r>
              <a:rPr sz="1800" b="1" spc="-5" dirty="0">
                <a:latin typeface="Times New Roman"/>
                <a:cs typeface="Times New Roman"/>
              </a:rPr>
              <a:t>Y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587253" y="5297918"/>
            <a:ext cx="101600" cy="2533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64"/>
              </a:lnSpc>
            </a:pPr>
            <a:r>
              <a:rPr sz="1800" b="1" dirty="0">
                <a:latin typeface="Times New Roman"/>
                <a:cs typeface="Times New Roman"/>
              </a:rPr>
              <a:t>e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688786" y="5297918"/>
            <a:ext cx="89535" cy="2533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64"/>
              </a:lnSpc>
            </a:pPr>
            <a:r>
              <a:rPr sz="1800" b="1" spc="-5" dirty="0">
                <a:latin typeface="Times New Roman"/>
                <a:cs typeface="Times New Roman"/>
              </a:rPr>
              <a:t>s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576315" y="5960076"/>
            <a:ext cx="184150" cy="2844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215"/>
              </a:lnSpc>
            </a:pPr>
            <a:r>
              <a:rPr sz="2000" b="1" spc="-5" dirty="0">
                <a:latin typeface="Arial"/>
                <a:cs typeface="Arial"/>
              </a:rPr>
              <a:t>R</a:t>
            </a:r>
            <a:endParaRPr sz="20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759867" y="5960076"/>
            <a:ext cx="170180" cy="2844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215"/>
              </a:lnSpc>
            </a:pPr>
            <a:r>
              <a:rPr sz="2000" b="1" spc="-5" dirty="0">
                <a:latin typeface="Arial"/>
                <a:cs typeface="Arial"/>
              </a:rPr>
              <a:t>E</a:t>
            </a:r>
            <a:endParaRPr sz="20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929420" y="5960076"/>
            <a:ext cx="170180" cy="2844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215"/>
              </a:lnSpc>
            </a:pPr>
            <a:r>
              <a:rPr sz="2000" b="1" spc="-5" dirty="0">
                <a:latin typeface="Arial"/>
                <a:cs typeface="Arial"/>
              </a:rPr>
              <a:t>S</a:t>
            </a:r>
            <a:endParaRPr sz="20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989320" y="4550376"/>
            <a:ext cx="184150" cy="2844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215"/>
              </a:lnSpc>
            </a:pPr>
            <a:r>
              <a:rPr sz="2000" b="1" dirty="0">
                <a:latin typeface="Arial"/>
                <a:cs typeface="Arial"/>
              </a:rPr>
              <a:t>N</a:t>
            </a:r>
            <a:endParaRPr sz="2000">
              <a:latin typeface="Arial"/>
              <a:cs typeface="Arial"/>
            </a:endParaRPr>
          </a:p>
        </p:txBody>
      </p:sp>
      <p:sp>
        <p:nvSpPr>
          <p:cNvPr id="22" name="object 22"/>
          <p:cNvSpPr txBox="1">
            <a:spLocks noGrp="1"/>
          </p:cNvSpPr>
          <p:nvPr>
            <p:ph type="title"/>
          </p:nvPr>
        </p:nvSpPr>
        <p:spPr>
          <a:xfrm>
            <a:off x="1301496" y="762769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Repetition</a:t>
            </a:r>
          </a:p>
        </p:txBody>
      </p:sp>
      <p:sp>
        <p:nvSpPr>
          <p:cNvPr id="23" name="object 23"/>
          <p:cNvSpPr/>
          <p:nvPr/>
        </p:nvSpPr>
        <p:spPr>
          <a:xfrm>
            <a:off x="6254496" y="4457687"/>
            <a:ext cx="152400" cy="1447800"/>
          </a:xfrm>
          <a:custGeom>
            <a:avLst/>
            <a:gdLst/>
            <a:ahLst/>
            <a:cxnLst/>
            <a:rect l="l" t="t" r="r" b="b"/>
            <a:pathLst>
              <a:path w="152400" h="1447800">
                <a:moveTo>
                  <a:pt x="0" y="1295400"/>
                </a:moveTo>
                <a:lnTo>
                  <a:pt x="76200" y="1447800"/>
                </a:lnTo>
                <a:lnTo>
                  <a:pt x="152400" y="1295400"/>
                </a:lnTo>
                <a:lnTo>
                  <a:pt x="102107" y="1295400"/>
                </a:lnTo>
                <a:lnTo>
                  <a:pt x="102107" y="1321308"/>
                </a:lnTo>
                <a:lnTo>
                  <a:pt x="50291" y="1321308"/>
                </a:lnTo>
                <a:lnTo>
                  <a:pt x="50291" y="1295400"/>
                </a:lnTo>
                <a:lnTo>
                  <a:pt x="0" y="1295400"/>
                </a:lnTo>
                <a:close/>
              </a:path>
              <a:path w="152400" h="1447800">
                <a:moveTo>
                  <a:pt x="50291" y="1295400"/>
                </a:moveTo>
                <a:lnTo>
                  <a:pt x="50291" y="1321308"/>
                </a:lnTo>
                <a:lnTo>
                  <a:pt x="102107" y="1321308"/>
                </a:lnTo>
                <a:lnTo>
                  <a:pt x="102107" y="1295400"/>
                </a:lnTo>
                <a:lnTo>
                  <a:pt x="50291" y="1295400"/>
                </a:lnTo>
                <a:close/>
              </a:path>
              <a:path w="152400" h="1447800">
                <a:moveTo>
                  <a:pt x="50291" y="0"/>
                </a:moveTo>
                <a:lnTo>
                  <a:pt x="50291" y="1295400"/>
                </a:lnTo>
                <a:lnTo>
                  <a:pt x="102107" y="1295400"/>
                </a:lnTo>
                <a:lnTo>
                  <a:pt x="102107" y="0"/>
                </a:lnTo>
                <a:lnTo>
                  <a:pt x="50291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721096" y="4076687"/>
            <a:ext cx="1219200" cy="1219200"/>
          </a:xfrm>
          <a:custGeom>
            <a:avLst/>
            <a:gdLst/>
            <a:ahLst/>
            <a:cxnLst/>
            <a:rect l="l" t="t" r="r" b="b"/>
            <a:pathLst>
              <a:path w="1219200" h="1219200">
                <a:moveTo>
                  <a:pt x="0" y="609600"/>
                </a:moveTo>
                <a:lnTo>
                  <a:pt x="609600" y="1219199"/>
                </a:lnTo>
                <a:lnTo>
                  <a:pt x="1219200" y="609599"/>
                </a:lnTo>
                <a:lnTo>
                  <a:pt x="609600" y="0"/>
                </a:lnTo>
                <a:lnTo>
                  <a:pt x="0" y="609600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721096" y="4076687"/>
            <a:ext cx="1219200" cy="1219200"/>
          </a:xfrm>
          <a:custGeom>
            <a:avLst/>
            <a:gdLst/>
            <a:ahLst/>
            <a:cxnLst/>
            <a:rect l="l" t="t" r="r" b="b"/>
            <a:pathLst>
              <a:path w="1219200" h="1219200">
                <a:moveTo>
                  <a:pt x="609600" y="0"/>
                </a:moveTo>
                <a:lnTo>
                  <a:pt x="0" y="609600"/>
                </a:lnTo>
                <a:lnTo>
                  <a:pt x="609600" y="1219199"/>
                </a:lnTo>
                <a:lnTo>
                  <a:pt x="1219200" y="609599"/>
                </a:lnTo>
                <a:lnTo>
                  <a:pt x="609600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6929628" y="4611611"/>
            <a:ext cx="1001394" cy="152400"/>
          </a:xfrm>
          <a:custGeom>
            <a:avLst/>
            <a:gdLst/>
            <a:ahLst/>
            <a:cxnLst/>
            <a:rect l="l" t="t" r="r" b="b"/>
            <a:pathLst>
              <a:path w="1001395" h="152400">
                <a:moveTo>
                  <a:pt x="848867" y="102062"/>
                </a:moveTo>
                <a:lnTo>
                  <a:pt x="848867" y="152399"/>
                </a:lnTo>
                <a:lnTo>
                  <a:pt x="1001267" y="76199"/>
                </a:lnTo>
                <a:lnTo>
                  <a:pt x="874776" y="12953"/>
                </a:lnTo>
                <a:lnTo>
                  <a:pt x="874776" y="102107"/>
                </a:lnTo>
                <a:lnTo>
                  <a:pt x="848867" y="102062"/>
                </a:lnTo>
                <a:close/>
              </a:path>
              <a:path w="1001395" h="152400">
                <a:moveTo>
                  <a:pt x="0" y="48768"/>
                </a:moveTo>
                <a:lnTo>
                  <a:pt x="0" y="100583"/>
                </a:lnTo>
                <a:lnTo>
                  <a:pt x="874776" y="102107"/>
                </a:lnTo>
                <a:lnTo>
                  <a:pt x="874776" y="50291"/>
                </a:lnTo>
                <a:lnTo>
                  <a:pt x="0" y="48768"/>
                </a:lnTo>
                <a:close/>
              </a:path>
              <a:path w="1001395" h="152400">
                <a:moveTo>
                  <a:pt x="848867" y="0"/>
                </a:moveTo>
                <a:lnTo>
                  <a:pt x="848867" y="50246"/>
                </a:lnTo>
                <a:lnTo>
                  <a:pt x="874776" y="50291"/>
                </a:lnTo>
                <a:lnTo>
                  <a:pt x="874776" y="12953"/>
                </a:lnTo>
                <a:lnTo>
                  <a:pt x="848867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917691" y="1333487"/>
            <a:ext cx="1102360" cy="304800"/>
          </a:xfrm>
          <a:custGeom>
            <a:avLst/>
            <a:gdLst/>
            <a:ahLst/>
            <a:cxnLst/>
            <a:rect l="l" t="t" r="r" b="b"/>
            <a:pathLst>
              <a:path w="1102359" h="304800">
                <a:moveTo>
                  <a:pt x="0" y="152400"/>
                </a:moveTo>
                <a:lnTo>
                  <a:pt x="6321" y="192793"/>
                </a:lnTo>
                <a:lnTo>
                  <a:pt x="24158" y="229164"/>
                </a:lnTo>
                <a:lnTo>
                  <a:pt x="51816" y="260032"/>
                </a:lnTo>
                <a:lnTo>
                  <a:pt x="87601" y="283915"/>
                </a:lnTo>
                <a:lnTo>
                  <a:pt x="129822" y="299331"/>
                </a:lnTo>
                <a:lnTo>
                  <a:pt x="176784" y="304800"/>
                </a:lnTo>
                <a:lnTo>
                  <a:pt x="925068" y="304800"/>
                </a:lnTo>
                <a:lnTo>
                  <a:pt x="972029" y="299331"/>
                </a:lnTo>
                <a:lnTo>
                  <a:pt x="1014250" y="283915"/>
                </a:lnTo>
                <a:lnTo>
                  <a:pt x="1050036" y="260032"/>
                </a:lnTo>
                <a:lnTo>
                  <a:pt x="1077693" y="229164"/>
                </a:lnTo>
                <a:lnTo>
                  <a:pt x="1095530" y="192793"/>
                </a:lnTo>
                <a:lnTo>
                  <a:pt x="1101852" y="152400"/>
                </a:lnTo>
                <a:lnTo>
                  <a:pt x="1095530" y="112006"/>
                </a:lnTo>
                <a:lnTo>
                  <a:pt x="1077693" y="75635"/>
                </a:lnTo>
                <a:lnTo>
                  <a:pt x="1050036" y="44767"/>
                </a:lnTo>
                <a:lnTo>
                  <a:pt x="1014250" y="20884"/>
                </a:lnTo>
                <a:lnTo>
                  <a:pt x="972029" y="5468"/>
                </a:lnTo>
                <a:lnTo>
                  <a:pt x="925068" y="0"/>
                </a:lnTo>
                <a:lnTo>
                  <a:pt x="176784" y="0"/>
                </a:lnTo>
                <a:lnTo>
                  <a:pt x="129822" y="5468"/>
                </a:lnTo>
                <a:lnTo>
                  <a:pt x="87601" y="20884"/>
                </a:lnTo>
                <a:lnTo>
                  <a:pt x="51816" y="44767"/>
                </a:lnTo>
                <a:lnTo>
                  <a:pt x="24158" y="75635"/>
                </a:lnTo>
                <a:lnTo>
                  <a:pt x="6321" y="112006"/>
                </a:lnTo>
                <a:lnTo>
                  <a:pt x="0" y="152400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917691" y="1333487"/>
            <a:ext cx="1102360" cy="304800"/>
          </a:xfrm>
          <a:custGeom>
            <a:avLst/>
            <a:gdLst/>
            <a:ahLst/>
            <a:cxnLst/>
            <a:rect l="l" t="t" r="r" b="b"/>
            <a:pathLst>
              <a:path w="1102359" h="304800">
                <a:moveTo>
                  <a:pt x="176784" y="0"/>
                </a:moveTo>
                <a:lnTo>
                  <a:pt x="129822" y="5468"/>
                </a:lnTo>
                <a:lnTo>
                  <a:pt x="87601" y="20884"/>
                </a:lnTo>
                <a:lnTo>
                  <a:pt x="51815" y="44767"/>
                </a:lnTo>
                <a:lnTo>
                  <a:pt x="24158" y="75635"/>
                </a:lnTo>
                <a:lnTo>
                  <a:pt x="6321" y="112006"/>
                </a:lnTo>
                <a:lnTo>
                  <a:pt x="0" y="152400"/>
                </a:lnTo>
                <a:lnTo>
                  <a:pt x="6321" y="192793"/>
                </a:lnTo>
                <a:lnTo>
                  <a:pt x="24158" y="229164"/>
                </a:lnTo>
                <a:lnTo>
                  <a:pt x="51816" y="260032"/>
                </a:lnTo>
                <a:lnTo>
                  <a:pt x="87601" y="283915"/>
                </a:lnTo>
                <a:lnTo>
                  <a:pt x="129822" y="299331"/>
                </a:lnTo>
                <a:lnTo>
                  <a:pt x="176784" y="304800"/>
                </a:lnTo>
                <a:lnTo>
                  <a:pt x="925068" y="304800"/>
                </a:lnTo>
                <a:lnTo>
                  <a:pt x="972029" y="299331"/>
                </a:lnTo>
                <a:lnTo>
                  <a:pt x="1014250" y="283915"/>
                </a:lnTo>
                <a:lnTo>
                  <a:pt x="1050036" y="260032"/>
                </a:lnTo>
                <a:lnTo>
                  <a:pt x="1077693" y="229164"/>
                </a:lnTo>
                <a:lnTo>
                  <a:pt x="1095530" y="192793"/>
                </a:lnTo>
                <a:lnTo>
                  <a:pt x="1101852" y="152400"/>
                </a:lnTo>
                <a:lnTo>
                  <a:pt x="1095530" y="112006"/>
                </a:lnTo>
                <a:lnTo>
                  <a:pt x="1077693" y="75635"/>
                </a:lnTo>
                <a:lnTo>
                  <a:pt x="1050036" y="44767"/>
                </a:lnTo>
                <a:lnTo>
                  <a:pt x="1014250" y="20884"/>
                </a:lnTo>
                <a:lnTo>
                  <a:pt x="972029" y="5468"/>
                </a:lnTo>
                <a:lnTo>
                  <a:pt x="925068" y="0"/>
                </a:lnTo>
                <a:lnTo>
                  <a:pt x="176784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6188455" y="1313167"/>
            <a:ext cx="56261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Arial"/>
                <a:cs typeface="Arial"/>
              </a:rPr>
              <a:t>Start</a:t>
            </a:r>
            <a:endParaRPr sz="2000">
              <a:latin typeface="Arial"/>
              <a:cs typeface="Arial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5689091" y="1943087"/>
            <a:ext cx="1403985" cy="609600"/>
          </a:xfrm>
          <a:custGeom>
            <a:avLst/>
            <a:gdLst/>
            <a:ahLst/>
            <a:cxnLst/>
            <a:rect l="l" t="t" r="r" b="b"/>
            <a:pathLst>
              <a:path w="1403984" h="609600">
                <a:moveTo>
                  <a:pt x="0" y="609600"/>
                </a:moveTo>
                <a:lnTo>
                  <a:pt x="1118616" y="609600"/>
                </a:lnTo>
                <a:lnTo>
                  <a:pt x="1403604" y="0"/>
                </a:lnTo>
                <a:lnTo>
                  <a:pt x="280416" y="0"/>
                </a:lnTo>
                <a:lnTo>
                  <a:pt x="0" y="609600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689091" y="1943087"/>
            <a:ext cx="1403985" cy="609600"/>
          </a:xfrm>
          <a:custGeom>
            <a:avLst/>
            <a:gdLst/>
            <a:ahLst/>
            <a:cxnLst/>
            <a:rect l="l" t="t" r="r" b="b"/>
            <a:pathLst>
              <a:path w="1403984" h="609600">
                <a:moveTo>
                  <a:pt x="280416" y="0"/>
                </a:moveTo>
                <a:lnTo>
                  <a:pt x="1403604" y="0"/>
                </a:lnTo>
                <a:lnTo>
                  <a:pt x="1118616" y="609600"/>
                </a:lnTo>
                <a:lnTo>
                  <a:pt x="0" y="609600"/>
                </a:lnTo>
                <a:lnTo>
                  <a:pt x="280416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6072632" y="1922767"/>
            <a:ext cx="635000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Arial"/>
                <a:cs typeface="Arial"/>
              </a:rPr>
              <a:t>Read</a:t>
            </a:r>
            <a:endParaRPr sz="2000">
              <a:latin typeface="Arial"/>
              <a:cs typeface="Arial"/>
            </a:endParaRPr>
          </a:p>
          <a:p>
            <a:pPr marL="62865">
              <a:lnSpc>
                <a:spcPct val="100000"/>
              </a:lnSpc>
            </a:pPr>
            <a:r>
              <a:rPr sz="2000" b="1" spc="-5" dirty="0">
                <a:latin typeface="Arial"/>
                <a:cs typeface="Arial"/>
              </a:rPr>
              <a:t>A,</a:t>
            </a:r>
            <a:r>
              <a:rPr sz="2000" b="1" spc="-9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N</a:t>
            </a:r>
            <a:endParaRPr sz="200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5536691" y="3009887"/>
            <a:ext cx="1784985" cy="457200"/>
          </a:xfrm>
          <a:prstGeom prst="rect">
            <a:avLst/>
          </a:prstGeom>
          <a:solidFill>
            <a:srgbClr val="FFCA01"/>
          </a:solidFill>
          <a:ln w="50800">
            <a:solidFill>
              <a:srgbClr val="010101"/>
            </a:solidFill>
          </a:ln>
        </p:spPr>
        <p:txBody>
          <a:bodyPr vert="horz" wrap="square" lIns="0" tIns="68580" rIns="0" bIns="0" rtlCol="0">
            <a:spAutoFit/>
          </a:bodyPr>
          <a:lstStyle/>
          <a:p>
            <a:pPr marL="415925">
              <a:lnSpc>
                <a:spcPct val="100000"/>
              </a:lnSpc>
              <a:spcBef>
                <a:spcPts val="540"/>
              </a:spcBef>
            </a:pPr>
            <a:r>
              <a:rPr sz="2000" b="1" spc="-5" dirty="0">
                <a:latin typeface="Arial"/>
                <a:cs typeface="Arial"/>
              </a:rPr>
              <a:t>RES </a:t>
            </a:r>
            <a:r>
              <a:rPr sz="2000" b="1" dirty="0">
                <a:latin typeface="Arial"/>
                <a:cs typeface="Arial"/>
              </a:rPr>
              <a:t>=</a:t>
            </a:r>
            <a:r>
              <a:rPr sz="2000" b="1" spc="-3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1</a:t>
            </a:r>
            <a:endParaRPr sz="2000">
              <a:latin typeface="Arial"/>
              <a:cs typeface="Arial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7854695" y="4229087"/>
            <a:ext cx="1676400" cy="685800"/>
          </a:xfrm>
          <a:custGeom>
            <a:avLst/>
            <a:gdLst/>
            <a:ahLst/>
            <a:cxnLst/>
            <a:rect l="l" t="t" r="r" b="b"/>
            <a:pathLst>
              <a:path w="1676400" h="685800">
                <a:moveTo>
                  <a:pt x="0" y="685800"/>
                </a:moveTo>
                <a:lnTo>
                  <a:pt x="1335024" y="685800"/>
                </a:lnTo>
                <a:lnTo>
                  <a:pt x="1676400" y="0"/>
                </a:lnTo>
                <a:lnTo>
                  <a:pt x="335280" y="0"/>
                </a:lnTo>
                <a:lnTo>
                  <a:pt x="0" y="685800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7854695" y="4229087"/>
            <a:ext cx="1676400" cy="685800"/>
          </a:xfrm>
          <a:custGeom>
            <a:avLst/>
            <a:gdLst/>
            <a:ahLst/>
            <a:cxnLst/>
            <a:rect l="l" t="t" r="r" b="b"/>
            <a:pathLst>
              <a:path w="1676400" h="685800">
                <a:moveTo>
                  <a:pt x="335280" y="0"/>
                </a:moveTo>
                <a:lnTo>
                  <a:pt x="1676400" y="0"/>
                </a:lnTo>
                <a:lnTo>
                  <a:pt x="1335024" y="685800"/>
                </a:lnTo>
                <a:lnTo>
                  <a:pt x="0" y="685800"/>
                </a:lnTo>
                <a:lnTo>
                  <a:pt x="335280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8151368" y="4416031"/>
            <a:ext cx="10807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Arial"/>
                <a:cs typeface="Arial"/>
              </a:rPr>
              <a:t>Print</a:t>
            </a:r>
            <a:r>
              <a:rPr sz="1800" b="1" spc="-7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RES</a:t>
            </a:r>
            <a:endParaRPr sz="1800">
              <a:latin typeface="Arial"/>
              <a:cs typeface="Arial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6298691" y="1638287"/>
            <a:ext cx="152400" cy="304800"/>
          </a:xfrm>
          <a:custGeom>
            <a:avLst/>
            <a:gdLst/>
            <a:ahLst/>
            <a:cxnLst/>
            <a:rect l="l" t="t" r="r" b="b"/>
            <a:pathLst>
              <a:path w="152400" h="304800">
                <a:moveTo>
                  <a:pt x="0" y="152400"/>
                </a:moveTo>
                <a:lnTo>
                  <a:pt x="76200" y="304800"/>
                </a:lnTo>
                <a:lnTo>
                  <a:pt x="152400" y="152400"/>
                </a:lnTo>
                <a:lnTo>
                  <a:pt x="102108" y="152400"/>
                </a:lnTo>
                <a:lnTo>
                  <a:pt x="102108" y="178308"/>
                </a:lnTo>
                <a:lnTo>
                  <a:pt x="50292" y="178308"/>
                </a:lnTo>
                <a:lnTo>
                  <a:pt x="50292" y="152400"/>
                </a:lnTo>
                <a:lnTo>
                  <a:pt x="0" y="152400"/>
                </a:lnTo>
                <a:close/>
              </a:path>
              <a:path w="152400" h="304800">
                <a:moveTo>
                  <a:pt x="50292" y="152400"/>
                </a:moveTo>
                <a:lnTo>
                  <a:pt x="50292" y="178308"/>
                </a:lnTo>
                <a:lnTo>
                  <a:pt x="102108" y="178308"/>
                </a:lnTo>
                <a:lnTo>
                  <a:pt x="102108" y="152400"/>
                </a:lnTo>
                <a:lnTo>
                  <a:pt x="50292" y="152400"/>
                </a:lnTo>
                <a:close/>
              </a:path>
              <a:path w="152400" h="304800">
                <a:moveTo>
                  <a:pt x="50291" y="0"/>
                </a:moveTo>
                <a:lnTo>
                  <a:pt x="50292" y="152400"/>
                </a:lnTo>
                <a:lnTo>
                  <a:pt x="102108" y="152400"/>
                </a:lnTo>
                <a:lnTo>
                  <a:pt x="102107" y="0"/>
                </a:lnTo>
                <a:lnTo>
                  <a:pt x="50291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6298691" y="2552687"/>
            <a:ext cx="152400" cy="433070"/>
          </a:xfrm>
          <a:custGeom>
            <a:avLst/>
            <a:gdLst/>
            <a:ahLst/>
            <a:cxnLst/>
            <a:rect l="l" t="t" r="r" b="b"/>
            <a:pathLst>
              <a:path w="152400" h="433069">
                <a:moveTo>
                  <a:pt x="0" y="280415"/>
                </a:moveTo>
                <a:lnTo>
                  <a:pt x="76200" y="432815"/>
                </a:lnTo>
                <a:lnTo>
                  <a:pt x="152400" y="280415"/>
                </a:lnTo>
                <a:lnTo>
                  <a:pt x="102108" y="280415"/>
                </a:lnTo>
                <a:lnTo>
                  <a:pt x="102108" y="306324"/>
                </a:lnTo>
                <a:lnTo>
                  <a:pt x="50292" y="306324"/>
                </a:lnTo>
                <a:lnTo>
                  <a:pt x="50292" y="280415"/>
                </a:lnTo>
                <a:lnTo>
                  <a:pt x="0" y="280415"/>
                </a:lnTo>
                <a:close/>
              </a:path>
              <a:path w="152400" h="433069">
                <a:moveTo>
                  <a:pt x="50292" y="280415"/>
                </a:moveTo>
                <a:lnTo>
                  <a:pt x="50292" y="306324"/>
                </a:lnTo>
                <a:lnTo>
                  <a:pt x="102108" y="306324"/>
                </a:lnTo>
                <a:lnTo>
                  <a:pt x="102108" y="280415"/>
                </a:lnTo>
                <a:lnTo>
                  <a:pt x="50292" y="280415"/>
                </a:lnTo>
                <a:close/>
              </a:path>
              <a:path w="152400" h="433069">
                <a:moveTo>
                  <a:pt x="50292" y="0"/>
                </a:moveTo>
                <a:lnTo>
                  <a:pt x="50292" y="280415"/>
                </a:lnTo>
                <a:lnTo>
                  <a:pt x="102108" y="280415"/>
                </a:lnTo>
                <a:lnTo>
                  <a:pt x="102108" y="0"/>
                </a:lnTo>
                <a:lnTo>
                  <a:pt x="50292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6254496" y="3467087"/>
            <a:ext cx="152400" cy="609600"/>
          </a:xfrm>
          <a:custGeom>
            <a:avLst/>
            <a:gdLst/>
            <a:ahLst/>
            <a:cxnLst/>
            <a:rect l="l" t="t" r="r" b="b"/>
            <a:pathLst>
              <a:path w="152400" h="609600">
                <a:moveTo>
                  <a:pt x="0" y="457200"/>
                </a:moveTo>
                <a:lnTo>
                  <a:pt x="76200" y="609600"/>
                </a:lnTo>
                <a:lnTo>
                  <a:pt x="152400" y="457200"/>
                </a:lnTo>
                <a:lnTo>
                  <a:pt x="102107" y="457200"/>
                </a:lnTo>
                <a:lnTo>
                  <a:pt x="102107" y="483108"/>
                </a:lnTo>
                <a:lnTo>
                  <a:pt x="50291" y="483108"/>
                </a:lnTo>
                <a:lnTo>
                  <a:pt x="50291" y="457200"/>
                </a:lnTo>
                <a:lnTo>
                  <a:pt x="0" y="457200"/>
                </a:lnTo>
                <a:close/>
              </a:path>
              <a:path w="152400" h="609600">
                <a:moveTo>
                  <a:pt x="50291" y="457200"/>
                </a:moveTo>
                <a:lnTo>
                  <a:pt x="50291" y="483108"/>
                </a:lnTo>
                <a:lnTo>
                  <a:pt x="102107" y="483108"/>
                </a:lnTo>
                <a:lnTo>
                  <a:pt x="102107" y="457200"/>
                </a:lnTo>
                <a:lnTo>
                  <a:pt x="50291" y="457200"/>
                </a:lnTo>
                <a:close/>
              </a:path>
              <a:path w="152400" h="609600">
                <a:moveTo>
                  <a:pt x="50291" y="0"/>
                </a:moveTo>
                <a:lnTo>
                  <a:pt x="50291" y="457200"/>
                </a:lnTo>
                <a:lnTo>
                  <a:pt x="102107" y="457200"/>
                </a:lnTo>
                <a:lnTo>
                  <a:pt x="102107" y="0"/>
                </a:lnTo>
                <a:lnTo>
                  <a:pt x="50291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8235695" y="5372087"/>
            <a:ext cx="1102360" cy="462280"/>
          </a:xfrm>
          <a:custGeom>
            <a:avLst/>
            <a:gdLst/>
            <a:ahLst/>
            <a:cxnLst/>
            <a:rect l="l" t="t" r="r" b="b"/>
            <a:pathLst>
              <a:path w="1102359" h="462279">
                <a:moveTo>
                  <a:pt x="0" y="231647"/>
                </a:moveTo>
                <a:lnTo>
                  <a:pt x="4674" y="284223"/>
                </a:lnTo>
                <a:lnTo>
                  <a:pt x="17985" y="332587"/>
                </a:lnTo>
                <a:lnTo>
                  <a:pt x="38868" y="375326"/>
                </a:lnTo>
                <a:lnTo>
                  <a:pt x="66256" y="411026"/>
                </a:lnTo>
                <a:lnTo>
                  <a:pt x="99082" y="438276"/>
                </a:lnTo>
                <a:lnTo>
                  <a:pt x="136280" y="455662"/>
                </a:lnTo>
                <a:lnTo>
                  <a:pt x="176784" y="461771"/>
                </a:lnTo>
                <a:lnTo>
                  <a:pt x="925068" y="461771"/>
                </a:lnTo>
                <a:lnTo>
                  <a:pt x="965571" y="455662"/>
                </a:lnTo>
                <a:lnTo>
                  <a:pt x="1002769" y="438276"/>
                </a:lnTo>
                <a:lnTo>
                  <a:pt x="1035595" y="411026"/>
                </a:lnTo>
                <a:lnTo>
                  <a:pt x="1062983" y="375326"/>
                </a:lnTo>
                <a:lnTo>
                  <a:pt x="1083866" y="332587"/>
                </a:lnTo>
                <a:lnTo>
                  <a:pt x="1097177" y="284223"/>
                </a:lnTo>
                <a:lnTo>
                  <a:pt x="1101852" y="231647"/>
                </a:lnTo>
                <a:lnTo>
                  <a:pt x="1097177" y="178507"/>
                </a:lnTo>
                <a:lnTo>
                  <a:pt x="1083866" y="129739"/>
                </a:lnTo>
                <a:lnTo>
                  <a:pt x="1062983" y="86730"/>
                </a:lnTo>
                <a:lnTo>
                  <a:pt x="1035595" y="50865"/>
                </a:lnTo>
                <a:lnTo>
                  <a:pt x="1002769" y="23530"/>
                </a:lnTo>
                <a:lnTo>
                  <a:pt x="965571" y="6113"/>
                </a:lnTo>
                <a:lnTo>
                  <a:pt x="925068" y="0"/>
                </a:lnTo>
                <a:lnTo>
                  <a:pt x="176784" y="0"/>
                </a:lnTo>
                <a:lnTo>
                  <a:pt x="136280" y="6113"/>
                </a:lnTo>
                <a:lnTo>
                  <a:pt x="99082" y="23530"/>
                </a:lnTo>
                <a:lnTo>
                  <a:pt x="66256" y="50865"/>
                </a:lnTo>
                <a:lnTo>
                  <a:pt x="38868" y="86730"/>
                </a:lnTo>
                <a:lnTo>
                  <a:pt x="17985" y="129739"/>
                </a:lnTo>
                <a:lnTo>
                  <a:pt x="4674" y="178507"/>
                </a:lnTo>
                <a:lnTo>
                  <a:pt x="0" y="231647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8235695" y="5372087"/>
            <a:ext cx="1102360" cy="462280"/>
          </a:xfrm>
          <a:custGeom>
            <a:avLst/>
            <a:gdLst/>
            <a:ahLst/>
            <a:cxnLst/>
            <a:rect l="l" t="t" r="r" b="b"/>
            <a:pathLst>
              <a:path w="1102359" h="462279">
                <a:moveTo>
                  <a:pt x="176784" y="0"/>
                </a:moveTo>
                <a:lnTo>
                  <a:pt x="136280" y="6113"/>
                </a:lnTo>
                <a:lnTo>
                  <a:pt x="99082" y="23530"/>
                </a:lnTo>
                <a:lnTo>
                  <a:pt x="66256" y="50865"/>
                </a:lnTo>
                <a:lnTo>
                  <a:pt x="38868" y="86730"/>
                </a:lnTo>
                <a:lnTo>
                  <a:pt x="17985" y="129739"/>
                </a:lnTo>
                <a:lnTo>
                  <a:pt x="4674" y="178507"/>
                </a:lnTo>
                <a:lnTo>
                  <a:pt x="0" y="231647"/>
                </a:lnTo>
                <a:lnTo>
                  <a:pt x="4674" y="284223"/>
                </a:lnTo>
                <a:lnTo>
                  <a:pt x="17985" y="332587"/>
                </a:lnTo>
                <a:lnTo>
                  <a:pt x="38868" y="375326"/>
                </a:lnTo>
                <a:lnTo>
                  <a:pt x="66256" y="411026"/>
                </a:lnTo>
                <a:lnTo>
                  <a:pt x="99082" y="438276"/>
                </a:lnTo>
                <a:lnTo>
                  <a:pt x="136280" y="455662"/>
                </a:lnTo>
                <a:lnTo>
                  <a:pt x="176784" y="461771"/>
                </a:lnTo>
                <a:lnTo>
                  <a:pt x="925068" y="461771"/>
                </a:lnTo>
                <a:lnTo>
                  <a:pt x="965571" y="455662"/>
                </a:lnTo>
                <a:lnTo>
                  <a:pt x="1002769" y="438276"/>
                </a:lnTo>
                <a:lnTo>
                  <a:pt x="1035595" y="411026"/>
                </a:lnTo>
                <a:lnTo>
                  <a:pt x="1062983" y="375326"/>
                </a:lnTo>
                <a:lnTo>
                  <a:pt x="1083866" y="332587"/>
                </a:lnTo>
                <a:lnTo>
                  <a:pt x="1097177" y="284223"/>
                </a:lnTo>
                <a:lnTo>
                  <a:pt x="1101852" y="231647"/>
                </a:lnTo>
                <a:lnTo>
                  <a:pt x="1097177" y="178507"/>
                </a:lnTo>
                <a:lnTo>
                  <a:pt x="1083866" y="129739"/>
                </a:lnTo>
                <a:lnTo>
                  <a:pt x="1062983" y="86730"/>
                </a:lnTo>
                <a:lnTo>
                  <a:pt x="1035595" y="50865"/>
                </a:lnTo>
                <a:lnTo>
                  <a:pt x="1002769" y="23530"/>
                </a:lnTo>
                <a:lnTo>
                  <a:pt x="965571" y="6113"/>
                </a:lnTo>
                <a:lnTo>
                  <a:pt x="925068" y="0"/>
                </a:lnTo>
                <a:lnTo>
                  <a:pt x="176784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 txBox="1"/>
          <p:nvPr/>
        </p:nvSpPr>
        <p:spPr>
          <a:xfrm>
            <a:off x="8512556" y="5431015"/>
            <a:ext cx="54864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Arial"/>
                <a:cs typeface="Arial"/>
              </a:rPr>
              <a:t>Stop</a:t>
            </a:r>
            <a:endParaRPr sz="2000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6955535" y="4368278"/>
            <a:ext cx="165100" cy="2533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64"/>
              </a:lnSpc>
            </a:pPr>
            <a:r>
              <a:rPr sz="1800" b="1" spc="-10" dirty="0">
                <a:latin typeface="Times New Roman"/>
                <a:cs typeface="Times New Roman"/>
              </a:rPr>
              <a:t>N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7120082" y="4368278"/>
            <a:ext cx="114300" cy="2533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64"/>
              </a:lnSpc>
            </a:pPr>
            <a:r>
              <a:rPr sz="1800" b="1" spc="-5" dirty="0">
                <a:latin typeface="Times New Roman"/>
                <a:cs typeface="Times New Roman"/>
              </a:rPr>
              <a:t>o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8540495" y="4914887"/>
            <a:ext cx="152400" cy="533400"/>
          </a:xfrm>
          <a:custGeom>
            <a:avLst/>
            <a:gdLst/>
            <a:ahLst/>
            <a:cxnLst/>
            <a:rect l="l" t="t" r="r" b="b"/>
            <a:pathLst>
              <a:path w="152400" h="533400">
                <a:moveTo>
                  <a:pt x="0" y="380999"/>
                </a:moveTo>
                <a:lnTo>
                  <a:pt x="76200" y="533399"/>
                </a:lnTo>
                <a:lnTo>
                  <a:pt x="152400" y="380999"/>
                </a:lnTo>
                <a:lnTo>
                  <a:pt x="102108" y="380999"/>
                </a:lnTo>
                <a:lnTo>
                  <a:pt x="102108" y="406907"/>
                </a:lnTo>
                <a:lnTo>
                  <a:pt x="50292" y="406907"/>
                </a:lnTo>
                <a:lnTo>
                  <a:pt x="50292" y="380999"/>
                </a:lnTo>
                <a:lnTo>
                  <a:pt x="0" y="380999"/>
                </a:lnTo>
                <a:close/>
              </a:path>
              <a:path w="152400" h="533400">
                <a:moveTo>
                  <a:pt x="50292" y="380999"/>
                </a:moveTo>
                <a:lnTo>
                  <a:pt x="50292" y="406907"/>
                </a:lnTo>
                <a:lnTo>
                  <a:pt x="102108" y="406907"/>
                </a:lnTo>
                <a:lnTo>
                  <a:pt x="102108" y="380999"/>
                </a:lnTo>
                <a:lnTo>
                  <a:pt x="50292" y="380999"/>
                </a:lnTo>
                <a:close/>
              </a:path>
              <a:path w="152400" h="533400">
                <a:moveTo>
                  <a:pt x="50292" y="0"/>
                </a:moveTo>
                <a:lnTo>
                  <a:pt x="50292" y="380999"/>
                </a:lnTo>
                <a:lnTo>
                  <a:pt x="102108" y="380999"/>
                </a:lnTo>
                <a:lnTo>
                  <a:pt x="102108" y="0"/>
                </a:lnTo>
                <a:lnTo>
                  <a:pt x="50292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5492496" y="5905487"/>
            <a:ext cx="1783080" cy="685800"/>
          </a:xfrm>
          <a:custGeom>
            <a:avLst/>
            <a:gdLst/>
            <a:ahLst/>
            <a:cxnLst/>
            <a:rect l="l" t="t" r="r" b="b"/>
            <a:pathLst>
              <a:path w="1783079" h="685800">
                <a:moveTo>
                  <a:pt x="0" y="685800"/>
                </a:moveTo>
                <a:lnTo>
                  <a:pt x="0" y="0"/>
                </a:lnTo>
                <a:lnTo>
                  <a:pt x="1783079" y="0"/>
                </a:lnTo>
                <a:lnTo>
                  <a:pt x="1783079" y="685799"/>
                </a:lnTo>
                <a:lnTo>
                  <a:pt x="0" y="685800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5492496" y="5905487"/>
            <a:ext cx="1784985" cy="685800"/>
          </a:xfrm>
          <a:custGeom>
            <a:avLst/>
            <a:gdLst/>
            <a:ahLst/>
            <a:cxnLst/>
            <a:rect l="l" t="t" r="r" b="b"/>
            <a:pathLst>
              <a:path w="1784984" h="685800">
                <a:moveTo>
                  <a:pt x="1784603" y="685799"/>
                </a:moveTo>
                <a:lnTo>
                  <a:pt x="1784603" y="0"/>
                </a:lnTo>
                <a:lnTo>
                  <a:pt x="0" y="0"/>
                </a:lnTo>
                <a:lnTo>
                  <a:pt x="0" y="685800"/>
                </a:lnTo>
                <a:lnTo>
                  <a:pt x="1784603" y="685799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4882896" y="6057887"/>
            <a:ext cx="609600" cy="0"/>
          </a:xfrm>
          <a:custGeom>
            <a:avLst/>
            <a:gdLst/>
            <a:ahLst/>
            <a:cxnLst/>
            <a:rect l="l" t="t" r="r" b="b"/>
            <a:pathLst>
              <a:path w="609600">
                <a:moveTo>
                  <a:pt x="609600" y="0"/>
                </a:moveTo>
                <a:lnTo>
                  <a:pt x="0" y="0"/>
                </a:lnTo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4882896" y="3695687"/>
            <a:ext cx="0" cy="2360930"/>
          </a:xfrm>
          <a:custGeom>
            <a:avLst/>
            <a:gdLst/>
            <a:ahLst/>
            <a:cxnLst/>
            <a:rect l="l" t="t" r="r" b="b"/>
            <a:pathLst>
              <a:path h="2360929">
                <a:moveTo>
                  <a:pt x="0" y="2360676"/>
                </a:moveTo>
                <a:lnTo>
                  <a:pt x="0" y="0"/>
                </a:lnTo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4882896" y="3619487"/>
            <a:ext cx="1447800" cy="152400"/>
          </a:xfrm>
          <a:custGeom>
            <a:avLst/>
            <a:gdLst/>
            <a:ahLst/>
            <a:cxnLst/>
            <a:rect l="l" t="t" r="r" b="b"/>
            <a:pathLst>
              <a:path w="1447800" h="152400">
                <a:moveTo>
                  <a:pt x="1295400" y="102107"/>
                </a:moveTo>
                <a:lnTo>
                  <a:pt x="1295400" y="152400"/>
                </a:lnTo>
                <a:lnTo>
                  <a:pt x="1447800" y="76200"/>
                </a:lnTo>
                <a:lnTo>
                  <a:pt x="1321308" y="12953"/>
                </a:lnTo>
                <a:lnTo>
                  <a:pt x="1321308" y="102107"/>
                </a:lnTo>
                <a:lnTo>
                  <a:pt x="1295400" y="102107"/>
                </a:lnTo>
                <a:close/>
              </a:path>
              <a:path w="1447800" h="152400">
                <a:moveTo>
                  <a:pt x="0" y="50291"/>
                </a:moveTo>
                <a:lnTo>
                  <a:pt x="0" y="102107"/>
                </a:lnTo>
                <a:lnTo>
                  <a:pt x="1321308" y="102107"/>
                </a:lnTo>
                <a:lnTo>
                  <a:pt x="1321308" y="50291"/>
                </a:lnTo>
                <a:lnTo>
                  <a:pt x="0" y="50291"/>
                </a:lnTo>
                <a:close/>
              </a:path>
              <a:path w="1447800" h="152400">
                <a:moveTo>
                  <a:pt x="1295400" y="0"/>
                </a:moveTo>
                <a:lnTo>
                  <a:pt x="1295400" y="50291"/>
                </a:lnTo>
                <a:lnTo>
                  <a:pt x="1321308" y="50291"/>
                </a:lnTo>
                <a:lnTo>
                  <a:pt x="1321308" y="12953"/>
                </a:lnTo>
                <a:lnTo>
                  <a:pt x="1295400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 txBox="1"/>
          <p:nvPr/>
        </p:nvSpPr>
        <p:spPr>
          <a:xfrm>
            <a:off x="1227835" y="1237615"/>
            <a:ext cx="4389755" cy="1702435"/>
          </a:xfrm>
          <a:prstGeom prst="rect">
            <a:avLst/>
          </a:prstGeom>
        </p:spPr>
        <p:txBody>
          <a:bodyPr vert="horz" wrap="square" lIns="0" tIns="1187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35"/>
              </a:spcBef>
              <a:tabLst>
                <a:tab pos="2964180" algn="l"/>
                <a:tab pos="3486785" algn="l"/>
              </a:tabLst>
            </a:pPr>
            <a:r>
              <a:rPr sz="2800" spc="-5" dirty="0">
                <a:latin typeface="Times New Roman"/>
                <a:cs typeface="Times New Roman"/>
              </a:rPr>
              <a:t>Input two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numbers,	</a:t>
            </a:r>
            <a:r>
              <a:rPr sz="2800" b="1" spc="-5" dirty="0">
                <a:latin typeface="Times New Roman"/>
                <a:cs typeface="Times New Roman"/>
              </a:rPr>
              <a:t>A</a:t>
            </a:r>
            <a:r>
              <a:rPr sz="2800" spc="-5" dirty="0">
                <a:latin typeface="Times New Roman"/>
                <a:cs typeface="Times New Roman"/>
              </a:rPr>
              <a:t>,	</a:t>
            </a:r>
            <a:r>
              <a:rPr sz="2800" b="1" spc="-5" dirty="0">
                <a:latin typeface="Times New Roman"/>
                <a:cs typeface="Times New Roman"/>
              </a:rPr>
              <a:t>N </a:t>
            </a:r>
            <a:r>
              <a:rPr sz="3600" dirty="0">
                <a:latin typeface="Symbol"/>
                <a:cs typeface="Symbol"/>
              </a:rPr>
              <a:t></a:t>
            </a:r>
            <a:r>
              <a:rPr sz="3600" spc="-270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0</a:t>
            </a:r>
            <a:endParaRPr sz="28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40"/>
              </a:spcBef>
            </a:pPr>
            <a:r>
              <a:rPr sz="2800" spc="-10" dirty="0">
                <a:latin typeface="Times New Roman"/>
                <a:cs typeface="Times New Roman"/>
              </a:rPr>
              <a:t>Compute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A</a:t>
            </a:r>
            <a:r>
              <a:rPr sz="2850" b="1" spc="-15" baseline="23391" dirty="0">
                <a:latin typeface="Times New Roman"/>
                <a:cs typeface="Times New Roman"/>
              </a:rPr>
              <a:t>N</a:t>
            </a:r>
            <a:endParaRPr sz="2850" baseline="23391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85"/>
              </a:spcBef>
            </a:pPr>
            <a:r>
              <a:rPr sz="2800" spc="-5" dirty="0">
                <a:latin typeface="Times New Roman"/>
                <a:cs typeface="Times New Roman"/>
              </a:rPr>
              <a:t>Output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result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4578096" y="3543287"/>
            <a:ext cx="3048000" cy="1371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4578096" y="3680447"/>
            <a:ext cx="3048000" cy="1386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4578096" y="3819131"/>
            <a:ext cx="3048000" cy="1386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4578096" y="3957815"/>
            <a:ext cx="3048000" cy="1386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4578096" y="4096499"/>
            <a:ext cx="3048000" cy="1386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4578096" y="4235183"/>
            <a:ext cx="3048000" cy="1386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4578096" y="4373867"/>
            <a:ext cx="3048000" cy="1386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4578096" y="4512551"/>
            <a:ext cx="3048000" cy="1386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4578096" y="4651235"/>
            <a:ext cx="3048000" cy="1386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4578096" y="4789919"/>
            <a:ext cx="3048000" cy="1386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4578096" y="4928603"/>
            <a:ext cx="3048000" cy="1386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4578096" y="5067287"/>
            <a:ext cx="3048000" cy="1386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4578096" y="5205971"/>
            <a:ext cx="3048000" cy="1386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4578096" y="5344655"/>
            <a:ext cx="3048000" cy="1386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4578096" y="5483339"/>
            <a:ext cx="3048000" cy="1386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4578096" y="5622023"/>
            <a:ext cx="3048000" cy="1386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4578096" y="5760707"/>
            <a:ext cx="3048000" cy="1386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4578096" y="5899391"/>
            <a:ext cx="3048000" cy="1386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4578096" y="6038075"/>
            <a:ext cx="3048000" cy="1386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4578096" y="6176759"/>
            <a:ext cx="3048000" cy="1386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4578096" y="6315448"/>
            <a:ext cx="3048000" cy="1386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4578096" y="6454132"/>
            <a:ext cx="3048000" cy="1386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4578096" y="6592816"/>
            <a:ext cx="3048000" cy="15087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4578096" y="3543287"/>
            <a:ext cx="3048000" cy="3200400"/>
          </a:xfrm>
          <a:custGeom>
            <a:avLst/>
            <a:gdLst/>
            <a:ahLst/>
            <a:cxnLst/>
            <a:rect l="l" t="t" r="r" b="b"/>
            <a:pathLst>
              <a:path w="3048000" h="3200400">
                <a:moveTo>
                  <a:pt x="3048000" y="3200399"/>
                </a:moveTo>
                <a:lnTo>
                  <a:pt x="3047999" y="0"/>
                </a:lnTo>
                <a:lnTo>
                  <a:pt x="0" y="0"/>
                </a:lnTo>
                <a:lnTo>
                  <a:pt x="0" y="3200400"/>
                </a:lnTo>
                <a:lnTo>
                  <a:pt x="3048000" y="3200399"/>
                </a:lnTo>
                <a:close/>
              </a:path>
            </a:pathLst>
          </a:custGeom>
          <a:ln w="88900">
            <a:solidFill>
              <a:srgbClr val="FF02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3435096" y="5009375"/>
            <a:ext cx="1143000" cy="266700"/>
          </a:xfrm>
          <a:custGeom>
            <a:avLst/>
            <a:gdLst/>
            <a:ahLst/>
            <a:cxnLst/>
            <a:rect l="l" t="t" r="r" b="b"/>
            <a:pathLst>
              <a:path w="1143000" h="266700">
                <a:moveTo>
                  <a:pt x="222503" y="89916"/>
                </a:moveTo>
                <a:lnTo>
                  <a:pt x="222503" y="178308"/>
                </a:lnTo>
                <a:lnTo>
                  <a:pt x="1142999" y="178307"/>
                </a:lnTo>
                <a:lnTo>
                  <a:pt x="1142999" y="89915"/>
                </a:lnTo>
                <a:lnTo>
                  <a:pt x="222503" y="89916"/>
                </a:lnTo>
                <a:close/>
              </a:path>
              <a:path w="1143000" h="266700">
                <a:moveTo>
                  <a:pt x="0" y="134112"/>
                </a:moveTo>
                <a:lnTo>
                  <a:pt x="266700" y="266700"/>
                </a:lnTo>
                <a:lnTo>
                  <a:pt x="266700" y="178308"/>
                </a:lnTo>
                <a:lnTo>
                  <a:pt x="222503" y="178308"/>
                </a:lnTo>
                <a:lnTo>
                  <a:pt x="222503" y="22224"/>
                </a:lnTo>
                <a:lnTo>
                  <a:pt x="0" y="134112"/>
                </a:lnTo>
                <a:close/>
              </a:path>
              <a:path w="1143000" h="266700">
                <a:moveTo>
                  <a:pt x="222503" y="22224"/>
                </a:moveTo>
                <a:lnTo>
                  <a:pt x="222503" y="89916"/>
                </a:lnTo>
                <a:lnTo>
                  <a:pt x="266700" y="89916"/>
                </a:lnTo>
                <a:lnTo>
                  <a:pt x="266700" y="0"/>
                </a:lnTo>
                <a:lnTo>
                  <a:pt x="222503" y="22224"/>
                </a:lnTo>
                <a:close/>
              </a:path>
            </a:pathLst>
          </a:custGeom>
          <a:solidFill>
            <a:srgbClr val="FF02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 txBox="1"/>
          <p:nvPr/>
        </p:nvSpPr>
        <p:spPr>
          <a:xfrm>
            <a:off x="2370835" y="4781791"/>
            <a:ext cx="9906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>
                <a:latin typeface="Times New Roman"/>
                <a:cs typeface="Times New Roman"/>
              </a:rPr>
              <a:t>Loop</a:t>
            </a:r>
            <a:endParaRPr sz="36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192995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05560" y="1401329"/>
            <a:ext cx="4210050" cy="2670810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469900" marR="5080" indent="-457200">
              <a:lnSpc>
                <a:spcPct val="119300"/>
              </a:lnSpc>
              <a:spcBef>
                <a:spcPts val="165"/>
              </a:spcBef>
              <a:tabLst>
                <a:tab pos="520700" algn="l"/>
              </a:tabLst>
            </a:pPr>
            <a:r>
              <a:rPr sz="3200" dirty="0">
                <a:latin typeface="Times New Roman"/>
                <a:cs typeface="Times New Roman"/>
              </a:rPr>
              <a:t>4		basic </a:t>
            </a:r>
            <a:r>
              <a:rPr sz="3200" spc="-5" dirty="0">
                <a:latin typeface="Times New Roman"/>
                <a:cs typeface="Times New Roman"/>
              </a:rPr>
              <a:t>variable types:  </a:t>
            </a:r>
            <a:r>
              <a:rPr sz="2800" spc="-5" dirty="0">
                <a:latin typeface="Times New Roman"/>
                <a:cs typeface="Times New Roman"/>
              </a:rPr>
              <a:t>Double precision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matrices  Strings</a:t>
            </a:r>
            <a:endParaRPr sz="2800">
              <a:latin typeface="Times New Roman"/>
              <a:cs typeface="Times New Roman"/>
            </a:endParaRPr>
          </a:p>
          <a:p>
            <a:pPr marL="469900">
              <a:lnSpc>
                <a:spcPct val="100000"/>
              </a:lnSpc>
              <a:spcBef>
                <a:spcPts val="675"/>
              </a:spcBef>
            </a:pPr>
            <a:r>
              <a:rPr sz="2800" spc="-5" dirty="0">
                <a:latin typeface="Times New Roman"/>
                <a:cs typeface="Times New Roman"/>
              </a:rPr>
              <a:t>Cell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arrays</a:t>
            </a:r>
            <a:endParaRPr sz="2800">
              <a:latin typeface="Times New Roman"/>
              <a:cs typeface="Times New Roman"/>
            </a:endParaRPr>
          </a:p>
          <a:p>
            <a:pPr marL="469900">
              <a:lnSpc>
                <a:spcPct val="100000"/>
              </a:lnSpc>
              <a:spcBef>
                <a:spcPts val="685"/>
              </a:spcBef>
            </a:pPr>
            <a:r>
              <a:rPr sz="2800" spc="-5" dirty="0">
                <a:latin typeface="Times New Roman"/>
                <a:cs typeface="Times New Roman"/>
              </a:rPr>
              <a:t>Structures (Matlab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6+)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05560" y="4579601"/>
            <a:ext cx="4615815" cy="159004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3200" dirty="0">
                <a:latin typeface="Times New Roman"/>
                <a:cs typeface="Times New Roman"/>
              </a:rPr>
              <a:t>Variable</a:t>
            </a:r>
            <a:r>
              <a:rPr sz="3200" spc="-2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assignment</a:t>
            </a:r>
            <a:endParaRPr sz="3200">
              <a:latin typeface="Times New Roman"/>
              <a:cs typeface="Times New Roman"/>
            </a:endParaRPr>
          </a:p>
          <a:p>
            <a:pPr marL="469900">
              <a:lnSpc>
                <a:spcPct val="100000"/>
              </a:lnSpc>
              <a:spcBef>
                <a:spcPts val="495"/>
              </a:spcBef>
            </a:pPr>
            <a:r>
              <a:rPr sz="2800" spc="-5" dirty="0">
                <a:latin typeface="Times New Roman"/>
                <a:cs typeface="Times New Roman"/>
              </a:rPr>
              <a:t>Single value: </a:t>
            </a:r>
            <a:r>
              <a:rPr sz="2800" spc="-5" dirty="0">
                <a:latin typeface="Courier New"/>
                <a:cs typeface="Courier New"/>
              </a:rPr>
              <a:t>a = 1 +</a:t>
            </a:r>
            <a:r>
              <a:rPr sz="2800" spc="-65" dirty="0">
                <a:latin typeface="Courier New"/>
                <a:cs typeface="Courier New"/>
              </a:rPr>
              <a:t> </a:t>
            </a:r>
            <a:r>
              <a:rPr sz="2800" spc="-5" dirty="0">
                <a:latin typeface="Courier New"/>
                <a:cs typeface="Courier New"/>
              </a:rPr>
              <a:t>7</a:t>
            </a:r>
            <a:endParaRPr sz="2800">
              <a:latin typeface="Courier New"/>
              <a:cs typeface="Courier New"/>
            </a:endParaRPr>
          </a:p>
          <a:p>
            <a:pPr marL="469900">
              <a:lnSpc>
                <a:spcPct val="100000"/>
              </a:lnSpc>
              <a:spcBef>
                <a:spcPts val="685"/>
              </a:spcBef>
            </a:pPr>
            <a:r>
              <a:rPr sz="2800" spc="-5" dirty="0">
                <a:latin typeface="Times New Roman"/>
                <a:cs typeface="Times New Roman"/>
              </a:rPr>
              <a:t>Matrix: </a:t>
            </a:r>
            <a:r>
              <a:rPr sz="2800" spc="-5" dirty="0">
                <a:latin typeface="Courier New"/>
                <a:cs typeface="Courier New"/>
              </a:rPr>
              <a:t>m = [1 </a:t>
            </a:r>
            <a:r>
              <a:rPr sz="2800" spc="-10" dirty="0">
                <a:latin typeface="Courier New"/>
                <a:cs typeface="Courier New"/>
              </a:rPr>
              <a:t>2; </a:t>
            </a:r>
            <a:r>
              <a:rPr sz="2800" spc="-5" dirty="0">
                <a:latin typeface="Courier New"/>
                <a:cs typeface="Courier New"/>
              </a:rPr>
              <a:t>4</a:t>
            </a:r>
            <a:r>
              <a:rPr sz="2800" spc="-80" dirty="0">
                <a:latin typeface="Courier New"/>
                <a:cs typeface="Courier New"/>
              </a:rPr>
              <a:t> </a:t>
            </a:r>
            <a:r>
              <a:rPr sz="2800" spc="-10" dirty="0">
                <a:latin typeface="Courier New"/>
                <a:cs typeface="Courier New"/>
              </a:rPr>
              <a:t>3]</a:t>
            </a:r>
            <a:endParaRPr sz="2800">
              <a:latin typeface="Courier New"/>
              <a:cs typeface="Courier New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822183" y="5152123"/>
            <a:ext cx="749300" cy="937260"/>
          </a:xfrm>
          <a:prstGeom prst="rect">
            <a:avLst/>
          </a:prstGeom>
        </p:spPr>
        <p:txBody>
          <a:bodyPr vert="horz" wrap="square" lIns="0" tIns="1022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5"/>
              </a:spcBef>
              <a:tabLst>
                <a:tab pos="583565" algn="l"/>
              </a:tabLst>
            </a:pPr>
            <a:r>
              <a:rPr sz="2400" dirty="0">
                <a:latin typeface="Times New Roman"/>
                <a:cs typeface="Times New Roman"/>
              </a:rPr>
              <a:t>1	2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10"/>
              </a:spcBef>
              <a:tabLst>
                <a:tab pos="583565" algn="l"/>
              </a:tabLst>
            </a:pPr>
            <a:r>
              <a:rPr sz="2400" dirty="0">
                <a:latin typeface="Times New Roman"/>
                <a:cs typeface="Times New Roman"/>
              </a:rPr>
              <a:t>4	3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626095" y="5219687"/>
            <a:ext cx="0" cy="911860"/>
          </a:xfrm>
          <a:custGeom>
            <a:avLst/>
            <a:gdLst/>
            <a:ahLst/>
            <a:cxnLst/>
            <a:rect l="l" t="t" r="r" b="b"/>
            <a:pathLst>
              <a:path h="911860">
                <a:moveTo>
                  <a:pt x="0" y="0"/>
                </a:moveTo>
                <a:lnTo>
                  <a:pt x="0" y="911351"/>
                </a:lnTo>
              </a:path>
            </a:pathLst>
          </a:custGeom>
          <a:ln w="28575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769095" y="5219687"/>
            <a:ext cx="0" cy="911860"/>
          </a:xfrm>
          <a:custGeom>
            <a:avLst/>
            <a:gdLst/>
            <a:ahLst/>
            <a:cxnLst/>
            <a:rect l="l" t="t" r="r" b="b"/>
            <a:pathLst>
              <a:path h="911860">
                <a:moveTo>
                  <a:pt x="0" y="0"/>
                </a:moveTo>
                <a:lnTo>
                  <a:pt x="0" y="911351"/>
                </a:lnTo>
              </a:path>
            </a:pathLst>
          </a:custGeom>
          <a:ln w="28575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626095" y="5219687"/>
            <a:ext cx="76200" cy="0"/>
          </a:xfrm>
          <a:custGeom>
            <a:avLst/>
            <a:gdLst/>
            <a:ahLst/>
            <a:cxnLst/>
            <a:rect l="l" t="t" r="r" b="b"/>
            <a:pathLst>
              <a:path w="76200">
                <a:moveTo>
                  <a:pt x="0" y="0"/>
                </a:moveTo>
                <a:lnTo>
                  <a:pt x="76200" y="0"/>
                </a:lnTo>
              </a:path>
            </a:pathLst>
          </a:custGeom>
          <a:ln w="28575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626095" y="6134087"/>
            <a:ext cx="76200" cy="0"/>
          </a:xfrm>
          <a:custGeom>
            <a:avLst/>
            <a:gdLst/>
            <a:ahLst/>
            <a:cxnLst/>
            <a:rect l="l" t="t" r="r" b="b"/>
            <a:pathLst>
              <a:path w="76200">
                <a:moveTo>
                  <a:pt x="0" y="0"/>
                </a:moveTo>
                <a:lnTo>
                  <a:pt x="76200" y="0"/>
                </a:lnTo>
              </a:path>
            </a:pathLst>
          </a:custGeom>
          <a:ln w="28575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692895" y="5219687"/>
            <a:ext cx="76200" cy="0"/>
          </a:xfrm>
          <a:custGeom>
            <a:avLst/>
            <a:gdLst/>
            <a:ahLst/>
            <a:cxnLst/>
            <a:rect l="l" t="t" r="r" b="b"/>
            <a:pathLst>
              <a:path w="76200">
                <a:moveTo>
                  <a:pt x="0" y="0"/>
                </a:moveTo>
                <a:lnTo>
                  <a:pt x="76200" y="0"/>
                </a:lnTo>
              </a:path>
            </a:pathLst>
          </a:custGeom>
          <a:ln w="28575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692895" y="6134087"/>
            <a:ext cx="76200" cy="0"/>
          </a:xfrm>
          <a:custGeom>
            <a:avLst/>
            <a:gdLst/>
            <a:ahLst/>
            <a:cxnLst/>
            <a:rect l="l" t="t" r="r" b="b"/>
            <a:pathLst>
              <a:path w="76200">
                <a:moveTo>
                  <a:pt x="0" y="0"/>
                </a:moveTo>
                <a:lnTo>
                  <a:pt x="76200" y="0"/>
                </a:lnTo>
              </a:path>
            </a:pathLst>
          </a:custGeom>
          <a:ln w="28575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6680707" y="5522455"/>
            <a:ext cx="59055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Times New Roman"/>
                <a:cs typeface="Times New Roman"/>
              </a:rPr>
              <a:t>m</a:t>
            </a:r>
            <a:r>
              <a:rPr sz="2800" spc="-9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=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857234" y="4495280"/>
            <a:ext cx="73660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Times New Roman"/>
                <a:cs typeface="Times New Roman"/>
              </a:rPr>
              <a:t>a =</a:t>
            </a:r>
            <a:r>
              <a:rPr sz="2800" spc="-1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8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1301496" y="730250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Matlab Data Types</a:t>
            </a:r>
          </a:p>
        </p:txBody>
      </p:sp>
    </p:spTree>
    <p:extLst>
      <p:ext uri="{BB962C8B-B14F-4D97-AF65-F5344CB8AC3E}">
        <p14:creationId xmlns:p14="http://schemas.microsoft.com/office/powerpoint/2010/main" val="22927673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05560" y="1503667"/>
            <a:ext cx="7995920" cy="36398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21665" marR="5080" indent="-6096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latin typeface="Times New Roman"/>
                <a:cs typeface="Times New Roman"/>
              </a:rPr>
              <a:t>Programming </a:t>
            </a:r>
            <a:r>
              <a:rPr sz="3200" spc="-10" dirty="0">
                <a:latin typeface="Times New Roman"/>
                <a:cs typeface="Times New Roman"/>
              </a:rPr>
              <a:t>in </a:t>
            </a:r>
            <a:r>
              <a:rPr sz="3200" dirty="0">
                <a:latin typeface="Times New Roman"/>
                <a:cs typeface="Times New Roman"/>
              </a:rPr>
              <a:t>Matlab </a:t>
            </a:r>
            <a:r>
              <a:rPr sz="3200" spc="-5" dirty="0">
                <a:latin typeface="Times New Roman"/>
                <a:cs typeface="Times New Roman"/>
              </a:rPr>
              <a:t>is </a:t>
            </a:r>
            <a:r>
              <a:rPr sz="3200" dirty="0">
                <a:latin typeface="Times New Roman"/>
                <a:cs typeface="Times New Roman"/>
              </a:rPr>
              <a:t>done by </a:t>
            </a:r>
            <a:r>
              <a:rPr sz="3200" spc="-5" dirty="0">
                <a:latin typeface="Times New Roman"/>
                <a:cs typeface="Times New Roman"/>
              </a:rPr>
              <a:t>creating </a:t>
            </a:r>
            <a:r>
              <a:rPr sz="3200" dirty="0">
                <a:latin typeface="Times New Roman"/>
                <a:cs typeface="Times New Roman"/>
              </a:rPr>
              <a:t>“.m”  files.</a:t>
            </a:r>
            <a:endParaRPr sz="3200">
              <a:latin typeface="Times New Roman"/>
              <a:cs typeface="Times New Roman"/>
            </a:endParaRPr>
          </a:p>
          <a:p>
            <a:pPr marL="469900">
              <a:lnSpc>
                <a:spcPct val="100000"/>
              </a:lnSpc>
              <a:spcBef>
                <a:spcPts val="700"/>
              </a:spcBef>
            </a:pPr>
            <a:r>
              <a:rPr sz="2800" spc="-5" dirty="0">
                <a:latin typeface="Times New Roman"/>
                <a:cs typeface="Times New Roman"/>
              </a:rPr>
              <a:t>File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1175" dirty="0">
                <a:latin typeface="Arial"/>
                <a:cs typeface="Arial"/>
              </a:rPr>
              <a:t>€</a:t>
            </a:r>
            <a:r>
              <a:rPr sz="2800" spc="-85" dirty="0">
                <a:latin typeface="Arial"/>
                <a:cs typeface="Arial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New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1175" dirty="0">
                <a:latin typeface="Arial"/>
                <a:cs typeface="Arial"/>
              </a:rPr>
              <a:t>€</a:t>
            </a:r>
            <a:r>
              <a:rPr sz="2800" spc="-70" dirty="0">
                <a:latin typeface="Arial"/>
                <a:cs typeface="Arial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M-File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4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3200" dirty="0">
                <a:latin typeface="Times New Roman"/>
                <a:cs typeface="Times New Roman"/>
              </a:rPr>
              <a:t>Programs can be divided </a:t>
            </a:r>
            <a:r>
              <a:rPr sz="3200" spc="-5" dirty="0">
                <a:latin typeface="Times New Roman"/>
                <a:cs typeface="Times New Roman"/>
              </a:rPr>
              <a:t>into </a:t>
            </a:r>
            <a:r>
              <a:rPr sz="3200" dirty="0">
                <a:latin typeface="Times New Roman"/>
                <a:cs typeface="Times New Roman"/>
              </a:rPr>
              <a:t>two</a:t>
            </a:r>
            <a:r>
              <a:rPr sz="3200" spc="-6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categories:</a:t>
            </a:r>
            <a:endParaRPr sz="3200">
              <a:latin typeface="Times New Roman"/>
              <a:cs typeface="Times New Roman"/>
            </a:endParaRPr>
          </a:p>
          <a:p>
            <a:pPr marL="469900" marR="5239385">
              <a:lnSpc>
                <a:spcPct val="120000"/>
              </a:lnSpc>
              <a:spcBef>
                <a:spcPts val="40"/>
              </a:spcBef>
            </a:pPr>
            <a:r>
              <a:rPr sz="2800" spc="-5" dirty="0">
                <a:latin typeface="Times New Roman"/>
                <a:cs typeface="Times New Roman"/>
              </a:rPr>
              <a:t>Script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programs  Functions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01496" y="730250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Matlab Programs</a:t>
            </a:r>
          </a:p>
        </p:txBody>
      </p:sp>
    </p:spTree>
    <p:extLst>
      <p:ext uri="{BB962C8B-B14F-4D97-AF65-F5344CB8AC3E}">
        <p14:creationId xmlns:p14="http://schemas.microsoft.com/office/powerpoint/2010/main" val="11124951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26311" y="1323605"/>
            <a:ext cx="7300595" cy="4194810"/>
          </a:xfrm>
          <a:prstGeom prst="rect">
            <a:avLst/>
          </a:prstGeom>
        </p:spPr>
        <p:txBody>
          <a:bodyPr vert="horz" wrap="square" lIns="0" tIns="1155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10"/>
              </a:spcBef>
            </a:pPr>
            <a:r>
              <a:rPr sz="3200" spc="-5" dirty="0">
                <a:latin typeface="Times New Roman"/>
                <a:cs typeface="Times New Roman"/>
              </a:rPr>
              <a:t>Functions</a:t>
            </a:r>
            <a:endParaRPr sz="3200">
              <a:latin typeface="Times New Roman"/>
              <a:cs typeface="Times New Roman"/>
            </a:endParaRPr>
          </a:p>
          <a:p>
            <a:pPr marL="1002665" marR="621665" indent="-533400">
              <a:lnSpc>
                <a:spcPct val="100400"/>
              </a:lnSpc>
              <a:spcBef>
                <a:spcPts val="685"/>
              </a:spcBef>
            </a:pPr>
            <a:r>
              <a:rPr sz="2800" spc="-5" dirty="0">
                <a:latin typeface="Times New Roman"/>
                <a:cs typeface="Times New Roman"/>
              </a:rPr>
              <a:t>Take inputs, generate outputs, have internal  variables</a:t>
            </a:r>
            <a:endParaRPr sz="2800">
              <a:latin typeface="Times New Roman"/>
              <a:cs typeface="Times New Roman"/>
            </a:endParaRPr>
          </a:p>
          <a:p>
            <a:pPr marL="469900">
              <a:lnSpc>
                <a:spcPct val="100000"/>
              </a:lnSpc>
              <a:spcBef>
                <a:spcPts val="670"/>
              </a:spcBef>
            </a:pPr>
            <a:r>
              <a:rPr sz="2800" spc="-5" dirty="0">
                <a:latin typeface="Times New Roman"/>
                <a:cs typeface="Times New Roman"/>
              </a:rPr>
              <a:t>Solve general </a:t>
            </a:r>
            <a:r>
              <a:rPr sz="2800" spc="-10" dirty="0">
                <a:latin typeface="Times New Roman"/>
                <a:cs typeface="Times New Roman"/>
              </a:rPr>
              <a:t>problems </a:t>
            </a:r>
            <a:r>
              <a:rPr sz="2800" dirty="0">
                <a:latin typeface="Times New Roman"/>
                <a:cs typeface="Times New Roman"/>
              </a:rPr>
              <a:t>for </a:t>
            </a:r>
            <a:r>
              <a:rPr sz="2800" spc="-5" dirty="0">
                <a:latin typeface="Times New Roman"/>
                <a:cs typeface="Times New Roman"/>
              </a:rPr>
              <a:t>arbitrary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parameters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30"/>
              </a:spcBef>
            </a:pPr>
            <a:r>
              <a:rPr sz="3200" spc="-5" dirty="0">
                <a:latin typeface="Times New Roman"/>
                <a:cs typeface="Times New Roman"/>
              </a:rPr>
              <a:t>Scripts</a:t>
            </a:r>
            <a:endParaRPr sz="3200">
              <a:latin typeface="Times New Roman"/>
              <a:cs typeface="Times New Roman"/>
            </a:endParaRPr>
          </a:p>
          <a:p>
            <a:pPr marL="469900">
              <a:lnSpc>
                <a:spcPct val="100000"/>
              </a:lnSpc>
              <a:spcBef>
                <a:spcPts val="710"/>
              </a:spcBef>
            </a:pPr>
            <a:r>
              <a:rPr sz="2800" spc="-5" dirty="0">
                <a:latin typeface="Times New Roman"/>
                <a:cs typeface="Times New Roman"/>
              </a:rPr>
              <a:t>Operate on global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workspace</a:t>
            </a:r>
            <a:endParaRPr sz="2800">
              <a:latin typeface="Times New Roman"/>
              <a:cs typeface="Times New Roman"/>
            </a:endParaRPr>
          </a:p>
          <a:p>
            <a:pPr marL="469900" marR="763905">
              <a:lnSpc>
                <a:spcPts val="4040"/>
              </a:lnSpc>
              <a:spcBef>
                <a:spcPts val="240"/>
              </a:spcBef>
            </a:pPr>
            <a:r>
              <a:rPr sz="2800" spc="-5" dirty="0">
                <a:latin typeface="Times New Roman"/>
                <a:cs typeface="Times New Roman"/>
              </a:rPr>
              <a:t>Document work, design experiment or test  </a:t>
            </a:r>
            <a:r>
              <a:rPr sz="2800" spc="-10" dirty="0">
                <a:latin typeface="Times New Roman"/>
                <a:cs typeface="Times New Roman"/>
              </a:rPr>
              <a:t>Solve </a:t>
            </a:r>
            <a:r>
              <a:rPr sz="2800" spc="-5" dirty="0">
                <a:latin typeface="Times New Roman"/>
                <a:cs typeface="Times New Roman"/>
              </a:rPr>
              <a:t>a </a:t>
            </a:r>
            <a:r>
              <a:rPr sz="2800" spc="-10" dirty="0">
                <a:latin typeface="Times New Roman"/>
                <a:cs typeface="Times New Roman"/>
              </a:rPr>
              <a:t>very specific problem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once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01496" y="730250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Matlab Scripts / Functions</a:t>
            </a:r>
          </a:p>
        </p:txBody>
      </p:sp>
    </p:spTree>
    <p:extLst>
      <p:ext uri="{BB962C8B-B14F-4D97-AF65-F5344CB8AC3E}">
        <p14:creationId xmlns:p14="http://schemas.microsoft.com/office/powerpoint/2010/main" val="7051239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01496" y="762769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Matlab Scripts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32636" y="1244587"/>
            <a:ext cx="7456170" cy="4755515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355600" marR="5080" indent="-343535">
              <a:lnSpc>
                <a:spcPct val="89800"/>
              </a:lnSpc>
              <a:spcBef>
                <a:spcPts val="434"/>
              </a:spcBef>
            </a:pPr>
            <a:r>
              <a:rPr sz="2800" spc="-5" dirty="0">
                <a:latin typeface="Times New Roman"/>
                <a:cs typeface="Times New Roman"/>
              </a:rPr>
              <a:t>A MATLAB script file (Called an M-file) is a text  (plain ASCII) file that contains one or more  MATLAB commands and, optionally,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comments</a:t>
            </a:r>
            <a:r>
              <a:rPr sz="3200" dirty="0">
                <a:latin typeface="Times New Roman"/>
                <a:cs typeface="Times New Roman"/>
              </a:rPr>
              <a:t>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39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800" spc="-5" dirty="0">
                <a:latin typeface="Times New Roman"/>
                <a:cs typeface="Times New Roman"/>
              </a:rPr>
              <a:t>The file is saved with the extension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".m".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3850">
              <a:latin typeface="Times New Roman"/>
              <a:cs typeface="Times New Roman"/>
            </a:endParaRPr>
          </a:p>
          <a:p>
            <a:pPr marL="355600" marR="52705" indent="-343535">
              <a:lnSpc>
                <a:spcPts val="3020"/>
              </a:lnSpc>
              <a:spcBef>
                <a:spcPts val="5"/>
              </a:spcBef>
              <a:tabLst>
                <a:tab pos="3244850" algn="l"/>
              </a:tabLst>
            </a:pPr>
            <a:r>
              <a:rPr sz="2800" spc="-5" dirty="0">
                <a:latin typeface="Times New Roman"/>
                <a:cs typeface="Times New Roman"/>
              </a:rPr>
              <a:t>When the filename (without the extension) is </a:t>
            </a:r>
            <a:r>
              <a:rPr sz="2800" spc="-10" dirty="0">
                <a:latin typeface="Times New Roman"/>
                <a:cs typeface="Times New Roman"/>
              </a:rPr>
              <a:t>issued  </a:t>
            </a:r>
            <a:r>
              <a:rPr sz="2800" spc="-5" dirty="0">
                <a:latin typeface="Times New Roman"/>
                <a:cs typeface="Times New Roman"/>
              </a:rPr>
              <a:t>as a command in MATLAB, the file is opened,  read, and the commands are executed as </a:t>
            </a:r>
            <a:r>
              <a:rPr sz="2800" spc="-10" dirty="0">
                <a:latin typeface="Times New Roman"/>
                <a:cs typeface="Times New Roman"/>
              </a:rPr>
              <a:t>if </a:t>
            </a:r>
            <a:r>
              <a:rPr sz="2800" spc="-5" dirty="0">
                <a:latin typeface="Times New Roman"/>
                <a:cs typeface="Times New Roman"/>
              </a:rPr>
              <a:t>input  from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the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keyboard.	The result is similar </a:t>
            </a:r>
            <a:r>
              <a:rPr sz="2800" spc="-10" dirty="0">
                <a:latin typeface="Times New Roman"/>
                <a:cs typeface="Times New Roman"/>
              </a:rPr>
              <a:t>to  </a:t>
            </a:r>
            <a:r>
              <a:rPr sz="2800" spc="-5" dirty="0">
                <a:latin typeface="Times New Roman"/>
                <a:cs typeface="Times New Roman"/>
              </a:rPr>
              <a:t>running a program in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C.</a:t>
            </a:r>
            <a:endParaRPr sz="28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852075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body" idx="1"/>
          </p:nvPr>
        </p:nvSpPr>
        <p:spPr>
          <a:xfrm>
            <a:off x="1220306" y="1263650"/>
            <a:ext cx="7925696" cy="3866373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643255" marR="819150" indent="-343535">
              <a:lnSpc>
                <a:spcPct val="100400"/>
              </a:lnSpc>
              <a:spcBef>
                <a:spcPts val="80"/>
              </a:spcBef>
            </a:pPr>
            <a:r>
              <a:rPr sz="2800" spc="-5" dirty="0">
                <a:latin typeface="Times New Roman"/>
                <a:cs typeface="Times New Roman"/>
              </a:rPr>
              <a:t>The </a:t>
            </a:r>
            <a:r>
              <a:rPr sz="2800" spc="-10" dirty="0">
                <a:latin typeface="Times New Roman"/>
                <a:cs typeface="Times New Roman"/>
              </a:rPr>
              <a:t>syntax </a:t>
            </a:r>
            <a:r>
              <a:rPr sz="2800" spc="-5" dirty="0">
                <a:latin typeface="Times New Roman"/>
                <a:cs typeface="Times New Roman"/>
              </a:rPr>
              <a:t>for a MATLAB function definition is:  function [return values] = myfunc (arguments)</a:t>
            </a:r>
            <a:endParaRPr sz="2800" dirty="0">
              <a:latin typeface="Times New Roman"/>
              <a:cs typeface="Times New Roman"/>
            </a:endParaRPr>
          </a:p>
          <a:p>
            <a:pPr marL="287655">
              <a:lnSpc>
                <a:spcPct val="100000"/>
              </a:lnSpc>
              <a:spcBef>
                <a:spcPts val="25"/>
              </a:spcBef>
            </a:pPr>
            <a:endParaRPr sz="2900" dirty="0">
              <a:latin typeface="Times New Roman"/>
              <a:cs typeface="Times New Roman"/>
            </a:endParaRPr>
          </a:p>
          <a:p>
            <a:pPr marL="643255">
              <a:lnSpc>
                <a:spcPct val="100000"/>
              </a:lnSpc>
            </a:pPr>
            <a:r>
              <a:rPr sz="2800" spc="-5" dirty="0">
                <a:latin typeface="Times New Roman"/>
                <a:cs typeface="Times New Roman"/>
              </a:rPr>
              <a:t>function [val1, .. , </a:t>
            </a:r>
            <a:r>
              <a:rPr sz="2800" dirty="0">
                <a:latin typeface="Times New Roman"/>
                <a:cs typeface="Times New Roman"/>
              </a:rPr>
              <a:t>valn] </a:t>
            </a:r>
            <a:r>
              <a:rPr sz="2800" spc="-5" dirty="0">
                <a:latin typeface="Times New Roman"/>
                <a:cs typeface="Times New Roman"/>
              </a:rPr>
              <a:t>= </a:t>
            </a:r>
            <a:r>
              <a:rPr sz="2800" dirty="0">
                <a:latin typeface="Times New Roman"/>
                <a:cs typeface="Times New Roman"/>
              </a:rPr>
              <a:t>myfunc </a:t>
            </a:r>
            <a:r>
              <a:rPr sz="2800" spc="-5" dirty="0">
                <a:latin typeface="Times New Roman"/>
                <a:cs typeface="Times New Roman"/>
              </a:rPr>
              <a:t>(arg1, ..,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argk)</a:t>
            </a:r>
            <a:endParaRPr sz="2800" dirty="0">
              <a:latin typeface="Times New Roman"/>
              <a:cs typeface="Times New Roman"/>
            </a:endParaRPr>
          </a:p>
          <a:p>
            <a:pPr marL="287655">
              <a:lnSpc>
                <a:spcPct val="100000"/>
              </a:lnSpc>
              <a:spcBef>
                <a:spcPts val="10"/>
              </a:spcBef>
            </a:pPr>
            <a:endParaRPr sz="2800" dirty="0">
              <a:latin typeface="Times New Roman"/>
              <a:cs typeface="Times New Roman"/>
            </a:endParaRPr>
          </a:p>
          <a:p>
            <a:pPr marL="643255" marR="248920" indent="12065">
              <a:lnSpc>
                <a:spcPct val="90200"/>
              </a:lnSpc>
            </a:pPr>
            <a:r>
              <a:rPr sz="2800" spc="-10" dirty="0">
                <a:latin typeface="Times New Roman"/>
                <a:cs typeface="Times New Roman"/>
              </a:rPr>
              <a:t>where </a:t>
            </a:r>
            <a:r>
              <a:rPr sz="2800" i="1" dirty="0">
                <a:solidFill>
                  <a:srgbClr val="FF0000"/>
                </a:solidFill>
                <a:latin typeface="Times New Roman"/>
                <a:cs typeface="Times New Roman"/>
              </a:rPr>
              <a:t>val1 </a:t>
            </a:r>
            <a:r>
              <a:rPr sz="2800" spc="-5" dirty="0">
                <a:latin typeface="Times New Roman"/>
                <a:cs typeface="Times New Roman"/>
              </a:rPr>
              <a:t>through </a:t>
            </a:r>
            <a:r>
              <a:rPr sz="2800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valn </a:t>
            </a:r>
            <a:r>
              <a:rPr sz="2800" spc="-5" dirty="0">
                <a:latin typeface="Times New Roman"/>
                <a:cs typeface="Times New Roman"/>
              </a:rPr>
              <a:t>are the specified returned  values from the function and </a:t>
            </a:r>
            <a:r>
              <a:rPr sz="2800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arg1 </a:t>
            </a:r>
            <a:r>
              <a:rPr sz="2800" spc="-5" dirty="0">
                <a:latin typeface="Times New Roman"/>
                <a:cs typeface="Times New Roman"/>
              </a:rPr>
              <a:t>through </a:t>
            </a:r>
            <a:r>
              <a:rPr sz="2800" i="1" dirty="0">
                <a:solidFill>
                  <a:srgbClr val="FF0000"/>
                </a:solidFill>
                <a:latin typeface="Times New Roman"/>
                <a:cs typeface="Times New Roman"/>
              </a:rPr>
              <a:t>argk </a:t>
            </a:r>
            <a:r>
              <a:rPr sz="2800" spc="-10" dirty="0">
                <a:latin typeface="Times New Roman"/>
                <a:cs typeface="Times New Roman"/>
              </a:rPr>
              <a:t>are  </a:t>
            </a:r>
            <a:r>
              <a:rPr sz="2800" spc="-5" dirty="0">
                <a:latin typeface="Times New Roman"/>
                <a:cs typeface="Times New Roman"/>
              </a:rPr>
              <a:t>the </a:t>
            </a:r>
            <a:r>
              <a:rPr sz="2800" spc="-10" dirty="0">
                <a:latin typeface="Times New Roman"/>
                <a:cs typeface="Times New Roman"/>
              </a:rPr>
              <a:t>values </a:t>
            </a:r>
            <a:r>
              <a:rPr sz="2800" spc="-5" dirty="0">
                <a:latin typeface="Times New Roman"/>
                <a:cs typeface="Times New Roman"/>
              </a:rPr>
              <a:t>sent to the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function.</a:t>
            </a:r>
            <a:endParaRPr sz="2800" dirty="0">
              <a:latin typeface="Times New Roman"/>
              <a:cs typeface="Times New Roman"/>
            </a:endParaRPr>
          </a:p>
          <a:p>
            <a:pPr marL="287655">
              <a:lnSpc>
                <a:spcPct val="100000"/>
              </a:lnSpc>
              <a:spcBef>
                <a:spcPts val="5"/>
              </a:spcBef>
            </a:pPr>
            <a:endParaRPr sz="3250" dirty="0">
              <a:latin typeface="Times New Roman"/>
              <a:cs typeface="Times New Roman"/>
            </a:endParaRPr>
          </a:p>
          <a:p>
            <a:pPr marL="643255" marR="5080" indent="-343535">
              <a:lnSpc>
                <a:spcPts val="3020"/>
              </a:lnSpc>
            </a:pPr>
            <a:r>
              <a:rPr sz="2800" spc="-5" dirty="0">
                <a:latin typeface="Times New Roman"/>
                <a:cs typeface="Times New Roman"/>
              </a:rPr>
              <a:t>Variables are local to the function. Only the values (not  their addresses) are passed between the MATLAB  workspace and the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function.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01496" y="730250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Matlab Functions</a:t>
            </a:r>
          </a:p>
        </p:txBody>
      </p:sp>
      <p:sp>
        <p:nvSpPr>
          <p:cNvPr id="8" name="object 6"/>
          <p:cNvSpPr txBox="1">
            <a:spLocks/>
          </p:cNvSpPr>
          <p:nvPr/>
        </p:nvSpPr>
        <p:spPr>
          <a:xfrm>
            <a:off x="9310592" y="6866232"/>
            <a:ext cx="230504" cy="2228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400">
              <a:lnSpc>
                <a:spcPts val="1630"/>
              </a:lnSpc>
            </a:pPr>
            <a:fld id="{81D60167-4931-47E6-BA6A-407CBD079E47}" type="slidenum">
              <a:rPr lang="tr-TR" smtClean="0"/>
              <a:pPr marL="25400">
                <a:lnSpc>
                  <a:spcPts val="1630"/>
                </a:lnSpc>
              </a:pPr>
              <a:t>2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006482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40536" y="1485887"/>
            <a:ext cx="8196580" cy="5257800"/>
          </a:xfrm>
          <a:custGeom>
            <a:avLst/>
            <a:gdLst/>
            <a:ahLst/>
            <a:cxnLst/>
            <a:rect l="l" t="t" r="r" b="b"/>
            <a:pathLst>
              <a:path w="8196580" h="5257800">
                <a:moveTo>
                  <a:pt x="0" y="5257800"/>
                </a:moveTo>
                <a:lnTo>
                  <a:pt x="0" y="0"/>
                </a:lnTo>
                <a:lnTo>
                  <a:pt x="8196072" y="0"/>
                </a:lnTo>
                <a:lnTo>
                  <a:pt x="8196072" y="5257800"/>
                </a:lnTo>
                <a:lnTo>
                  <a:pt x="0" y="5257800"/>
                </a:lnTo>
                <a:close/>
              </a:path>
            </a:pathLst>
          </a:custGeom>
          <a:solidFill>
            <a:srgbClr val="02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320800" y="1420744"/>
            <a:ext cx="4732020" cy="1052830"/>
          </a:xfrm>
          <a:prstGeom prst="rect">
            <a:avLst/>
          </a:prstGeom>
        </p:spPr>
        <p:txBody>
          <a:bodyPr vert="horz" wrap="square" lIns="0" tIns="996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85"/>
              </a:spcBef>
            </a:pPr>
            <a:r>
              <a:rPr sz="2800" spc="-5" dirty="0">
                <a:solidFill>
                  <a:srgbClr val="379937"/>
                </a:solidFill>
                <a:latin typeface="Times New Roman"/>
                <a:cs typeface="Times New Roman"/>
              </a:rPr>
              <a:t>% This is a MATLAB script</a:t>
            </a:r>
            <a:r>
              <a:rPr sz="2800" spc="-30" dirty="0">
                <a:solidFill>
                  <a:srgbClr val="379937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379937"/>
                </a:solidFill>
                <a:latin typeface="Times New Roman"/>
                <a:cs typeface="Times New Roman"/>
              </a:rPr>
              <a:t>file.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85"/>
              </a:spcBef>
            </a:pPr>
            <a:r>
              <a:rPr sz="2800" spc="-5" dirty="0">
                <a:solidFill>
                  <a:srgbClr val="379937"/>
                </a:solidFill>
                <a:latin typeface="Times New Roman"/>
                <a:cs typeface="Times New Roman"/>
              </a:rPr>
              <a:t>% It has been saved as</a:t>
            </a:r>
            <a:r>
              <a:rPr sz="2800" spc="-40" dirty="0">
                <a:solidFill>
                  <a:srgbClr val="379937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379937"/>
                </a:solidFill>
                <a:latin typeface="Times New Roman"/>
                <a:cs typeface="Times New Roman"/>
              </a:rPr>
              <a:t>“f13.m".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20800" y="2446427"/>
            <a:ext cx="2948940" cy="10528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400"/>
              </a:lnSpc>
              <a:spcBef>
                <a:spcPts val="100"/>
              </a:spcBef>
            </a:pPr>
            <a:r>
              <a:rPr sz="2800" spc="-5" dirty="0">
                <a:latin typeface="Times New Roman"/>
                <a:cs typeface="Times New Roman"/>
              </a:rPr>
              <a:t>load f13.dat;  voltage = d13( : ,</a:t>
            </a:r>
            <a:r>
              <a:rPr sz="2800" spc="-6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4);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892787" y="2446427"/>
            <a:ext cx="3103880" cy="1052830"/>
          </a:xfrm>
          <a:prstGeom prst="rect">
            <a:avLst/>
          </a:prstGeom>
        </p:spPr>
        <p:txBody>
          <a:bodyPr vert="horz" wrap="square" lIns="0" tIns="996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85"/>
              </a:spcBef>
            </a:pPr>
            <a:r>
              <a:rPr sz="2800" spc="-5" dirty="0">
                <a:solidFill>
                  <a:srgbClr val="379937"/>
                </a:solidFill>
                <a:latin typeface="Times New Roman"/>
                <a:cs typeface="Times New Roman"/>
              </a:rPr>
              <a:t>%Load data</a:t>
            </a:r>
            <a:r>
              <a:rPr sz="2800" spc="-20" dirty="0">
                <a:solidFill>
                  <a:srgbClr val="379937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379937"/>
                </a:solidFill>
                <a:latin typeface="Times New Roman"/>
                <a:cs typeface="Times New Roman"/>
              </a:rPr>
              <a:t>file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85"/>
              </a:spcBef>
            </a:pPr>
            <a:r>
              <a:rPr sz="2800" spc="-5" dirty="0">
                <a:solidFill>
                  <a:srgbClr val="379937"/>
                </a:solidFill>
                <a:latin typeface="Times New Roman"/>
                <a:cs typeface="Times New Roman"/>
              </a:rPr>
              <a:t>%Extract volts</a:t>
            </a:r>
            <a:r>
              <a:rPr sz="2800" spc="-40" dirty="0">
                <a:solidFill>
                  <a:srgbClr val="379937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379937"/>
                </a:solidFill>
                <a:latin typeface="Times New Roman"/>
                <a:cs typeface="Times New Roman"/>
              </a:rPr>
              <a:t>vector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20800" y="3559605"/>
            <a:ext cx="762317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latin typeface="Times New Roman"/>
                <a:cs typeface="Times New Roman"/>
              </a:rPr>
              <a:t>time </a:t>
            </a:r>
            <a:r>
              <a:rPr sz="2800" spc="-5" dirty="0">
                <a:latin typeface="Times New Roman"/>
                <a:cs typeface="Times New Roman"/>
              </a:rPr>
              <a:t>= .005*[1:length(voltage)]; </a:t>
            </a:r>
            <a:r>
              <a:rPr sz="2800" spc="-10" dirty="0">
                <a:solidFill>
                  <a:srgbClr val="379937"/>
                </a:solidFill>
                <a:latin typeface="Times New Roman"/>
                <a:cs typeface="Times New Roman"/>
              </a:rPr>
              <a:t>%Create time</a:t>
            </a:r>
            <a:r>
              <a:rPr sz="2800" spc="80" dirty="0">
                <a:solidFill>
                  <a:srgbClr val="379937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379937"/>
                </a:solidFill>
                <a:latin typeface="Times New Roman"/>
                <a:cs typeface="Times New Roman"/>
              </a:rPr>
              <a:t>vector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320800" y="3987243"/>
            <a:ext cx="3732529" cy="1563370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2800" spc="-5" dirty="0">
                <a:latin typeface="Times New Roman"/>
                <a:cs typeface="Times New Roman"/>
              </a:rPr>
              <a:t>plot (time,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voltage)</a:t>
            </a:r>
            <a:endParaRPr sz="2800">
              <a:latin typeface="Times New Roman"/>
              <a:cs typeface="Times New Roman"/>
            </a:endParaRPr>
          </a:p>
          <a:p>
            <a:pPr marL="12700" marR="5080">
              <a:lnSpc>
                <a:spcPts val="4040"/>
              </a:lnSpc>
              <a:spcBef>
                <a:spcPts val="240"/>
              </a:spcBef>
            </a:pPr>
            <a:r>
              <a:rPr sz="2800" spc="-5" dirty="0">
                <a:latin typeface="Times New Roman"/>
                <a:cs typeface="Times New Roman"/>
              </a:rPr>
              <a:t>xlabel </a:t>
            </a:r>
            <a:r>
              <a:rPr sz="2800" spc="-10" dirty="0">
                <a:latin typeface="Times New Roman"/>
                <a:cs typeface="Times New Roman"/>
              </a:rPr>
              <a:t>('Time </a:t>
            </a:r>
            <a:r>
              <a:rPr sz="2800" spc="-5" dirty="0">
                <a:latin typeface="Times New Roman"/>
                <a:cs typeface="Times New Roman"/>
              </a:rPr>
              <a:t>in Seconds')  </a:t>
            </a:r>
            <a:r>
              <a:rPr sz="2800" spc="-10" dirty="0">
                <a:latin typeface="Times New Roman"/>
                <a:cs typeface="Times New Roman"/>
              </a:rPr>
              <a:t>ylabel ('Voltage')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892787" y="3987243"/>
            <a:ext cx="2799715" cy="1563370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2800" spc="-5" dirty="0">
                <a:solidFill>
                  <a:srgbClr val="379937"/>
                </a:solidFill>
                <a:latin typeface="Times New Roman"/>
                <a:cs typeface="Times New Roman"/>
              </a:rPr>
              <a:t>%Plot volts vs</a:t>
            </a:r>
            <a:r>
              <a:rPr sz="2800" spc="-50" dirty="0">
                <a:solidFill>
                  <a:srgbClr val="379937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379937"/>
                </a:solidFill>
                <a:latin typeface="Times New Roman"/>
                <a:cs typeface="Times New Roman"/>
              </a:rPr>
              <a:t>time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2800" spc="-5" dirty="0">
                <a:solidFill>
                  <a:srgbClr val="379937"/>
                </a:solidFill>
                <a:latin typeface="Times New Roman"/>
                <a:cs typeface="Times New Roman"/>
              </a:rPr>
              <a:t>% Label x</a:t>
            </a:r>
            <a:r>
              <a:rPr sz="2800" spc="-55" dirty="0">
                <a:solidFill>
                  <a:srgbClr val="379937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379937"/>
                </a:solidFill>
                <a:latin typeface="Times New Roman"/>
                <a:cs typeface="Times New Roman"/>
              </a:rPr>
              <a:t>axis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85"/>
              </a:spcBef>
            </a:pPr>
            <a:r>
              <a:rPr sz="2800" spc="-5" dirty="0">
                <a:solidFill>
                  <a:srgbClr val="379937"/>
                </a:solidFill>
                <a:latin typeface="Times New Roman"/>
                <a:cs typeface="Times New Roman"/>
              </a:rPr>
              <a:t>% Label y</a:t>
            </a:r>
            <a:r>
              <a:rPr sz="2800" spc="-55" dirty="0">
                <a:solidFill>
                  <a:srgbClr val="379937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379937"/>
                </a:solidFill>
                <a:latin typeface="Times New Roman"/>
                <a:cs typeface="Times New Roman"/>
              </a:rPr>
              <a:t>axis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320800" y="5523477"/>
            <a:ext cx="7618730" cy="1052830"/>
          </a:xfrm>
          <a:prstGeom prst="rect">
            <a:avLst/>
          </a:prstGeom>
        </p:spPr>
        <p:txBody>
          <a:bodyPr vert="horz" wrap="square" lIns="0" tIns="996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85"/>
              </a:spcBef>
            </a:pPr>
            <a:r>
              <a:rPr sz="2800" spc="-5" dirty="0">
                <a:latin typeface="Times New Roman"/>
                <a:cs typeface="Times New Roman"/>
              </a:rPr>
              <a:t>title ('Bike Strain Gage Voltage vs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Time')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85"/>
              </a:spcBef>
              <a:tabLst>
                <a:tab pos="4584065" algn="l"/>
              </a:tabLst>
            </a:pPr>
            <a:r>
              <a:rPr sz="2800" dirty="0">
                <a:latin typeface="Times New Roman"/>
                <a:cs typeface="Times New Roman"/>
              </a:rPr>
              <a:t>grid	</a:t>
            </a:r>
            <a:r>
              <a:rPr sz="2800" spc="-5" dirty="0">
                <a:solidFill>
                  <a:srgbClr val="379937"/>
                </a:solidFill>
                <a:latin typeface="Times New Roman"/>
                <a:cs typeface="Times New Roman"/>
              </a:rPr>
              <a:t>%Put a grid on</a:t>
            </a:r>
            <a:r>
              <a:rPr sz="2800" spc="-55" dirty="0">
                <a:solidFill>
                  <a:srgbClr val="379937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379937"/>
                </a:solidFill>
                <a:latin typeface="Times New Roman"/>
                <a:cs typeface="Times New Roman"/>
              </a:rPr>
              <a:t>graph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301496" y="762769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Matlab Scripts</a:t>
            </a:r>
          </a:p>
        </p:txBody>
      </p:sp>
    </p:spTree>
    <p:extLst>
      <p:ext uri="{BB962C8B-B14F-4D97-AF65-F5344CB8AC3E}">
        <p14:creationId xmlns:p14="http://schemas.microsoft.com/office/powerpoint/2010/main" val="29011913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32636" y="1508239"/>
            <a:ext cx="7891145" cy="463804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621665" marR="215265" indent="-609600">
              <a:lnSpc>
                <a:spcPct val="100400"/>
              </a:lnSpc>
              <a:spcBef>
                <a:spcPts val="80"/>
              </a:spcBef>
            </a:pPr>
            <a:r>
              <a:rPr sz="2800" spc="-5" dirty="0">
                <a:latin typeface="Times New Roman"/>
                <a:cs typeface="Times New Roman"/>
              </a:rPr>
              <a:t>The preceding file is executed by issuing a MATLAB  </a:t>
            </a:r>
            <a:r>
              <a:rPr sz="2800" spc="-10" dirty="0">
                <a:latin typeface="Times New Roman"/>
                <a:cs typeface="Times New Roman"/>
              </a:rPr>
              <a:t>command:</a:t>
            </a:r>
            <a:endParaRPr sz="2800">
              <a:latin typeface="Times New Roman"/>
              <a:cs typeface="Times New Roman"/>
            </a:endParaRPr>
          </a:p>
          <a:p>
            <a:pPr marL="926465">
              <a:lnSpc>
                <a:spcPct val="100000"/>
              </a:lnSpc>
              <a:spcBef>
                <a:spcPts val="675"/>
              </a:spcBef>
            </a:pPr>
            <a:r>
              <a:rPr sz="2800" spc="-5" dirty="0">
                <a:latin typeface="Times New Roman"/>
                <a:cs typeface="Times New Roman"/>
              </a:rPr>
              <a:t>&gt;&gt;</a:t>
            </a:r>
            <a:r>
              <a:rPr sz="2800" spc="-10" dirty="0">
                <a:latin typeface="Times New Roman"/>
                <a:cs typeface="Times New Roman"/>
              </a:rPr>
              <a:t> f13</a:t>
            </a:r>
            <a:endParaRPr sz="2800">
              <a:latin typeface="Times New Roman"/>
              <a:cs typeface="Times New Roman"/>
            </a:endParaRPr>
          </a:p>
          <a:p>
            <a:pPr marL="621665" marR="36195" indent="-609600">
              <a:lnSpc>
                <a:spcPct val="100000"/>
              </a:lnSpc>
              <a:spcBef>
                <a:spcPts val="680"/>
              </a:spcBef>
              <a:tabLst>
                <a:tab pos="5836285" algn="l"/>
              </a:tabLst>
            </a:pPr>
            <a:r>
              <a:rPr sz="2800" spc="-5" dirty="0">
                <a:latin typeface="Times New Roman"/>
                <a:cs typeface="Times New Roman"/>
              </a:rPr>
              <a:t>This single command causes MATLAB to look in the  current directory, and if a file f13.m is found, open  it and execute all of</a:t>
            </a:r>
            <a:r>
              <a:rPr sz="2800" spc="5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the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commands.	The </a:t>
            </a:r>
            <a:r>
              <a:rPr sz="2800" dirty="0">
                <a:latin typeface="Times New Roman"/>
                <a:cs typeface="Times New Roman"/>
              </a:rPr>
              <a:t>result, </a:t>
            </a:r>
            <a:r>
              <a:rPr sz="2800" spc="-5" dirty="0">
                <a:latin typeface="Times New Roman"/>
                <a:cs typeface="Times New Roman"/>
              </a:rPr>
              <a:t>in  this case, is a plot of the data from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f13.dat.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4100">
              <a:latin typeface="Times New Roman"/>
              <a:cs typeface="Times New Roman"/>
            </a:endParaRPr>
          </a:p>
          <a:p>
            <a:pPr marL="621665" marR="5080" indent="-609600">
              <a:lnSpc>
                <a:spcPct val="100000"/>
              </a:lnSpc>
            </a:pPr>
            <a:r>
              <a:rPr sz="2800" spc="-5" dirty="0">
                <a:latin typeface="Times New Roman"/>
                <a:cs typeface="Times New Roman"/>
              </a:rPr>
              <a:t>If MATLAB cannot find the file in the current working  directory, an error message will appear.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01496" y="762769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Matlab Scripts</a:t>
            </a:r>
          </a:p>
        </p:txBody>
      </p:sp>
    </p:spTree>
    <p:extLst>
      <p:ext uri="{BB962C8B-B14F-4D97-AF65-F5344CB8AC3E}">
        <p14:creationId xmlns:p14="http://schemas.microsoft.com/office/powerpoint/2010/main" val="41697272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32636" y="2194039"/>
            <a:ext cx="7541895" cy="25869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621665" marR="5080" indent="-609600" algn="just">
              <a:lnSpc>
                <a:spcPct val="100200"/>
              </a:lnSpc>
              <a:spcBef>
                <a:spcPts val="90"/>
              </a:spcBef>
            </a:pPr>
            <a:r>
              <a:rPr sz="2800" spc="-5" dirty="0">
                <a:latin typeface="Times New Roman"/>
                <a:cs typeface="Times New Roman"/>
              </a:rPr>
              <a:t>When the file is not in the current working directory,  a cd or chdir command </a:t>
            </a:r>
            <a:r>
              <a:rPr sz="2800" spc="-10" dirty="0">
                <a:latin typeface="Times New Roman"/>
                <a:cs typeface="Times New Roman"/>
              </a:rPr>
              <a:t>may </a:t>
            </a:r>
            <a:r>
              <a:rPr sz="2800" spc="-5" dirty="0">
                <a:latin typeface="Times New Roman"/>
                <a:cs typeface="Times New Roman"/>
              </a:rPr>
              <a:t>be issued </a:t>
            </a:r>
            <a:r>
              <a:rPr sz="2800" spc="-10" dirty="0">
                <a:latin typeface="Times New Roman"/>
                <a:cs typeface="Times New Roman"/>
              </a:rPr>
              <a:t>to </a:t>
            </a:r>
            <a:r>
              <a:rPr sz="2800" spc="-5" dirty="0">
                <a:latin typeface="Times New Roman"/>
                <a:cs typeface="Times New Roman"/>
              </a:rPr>
              <a:t>change  the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directory.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685"/>
              </a:spcBef>
              <a:tabLst>
                <a:tab pos="1545590" algn="l"/>
              </a:tabLst>
            </a:pPr>
            <a:r>
              <a:rPr sz="2800" spc="-5" dirty="0">
                <a:latin typeface="Times New Roman"/>
                <a:cs typeface="Times New Roman"/>
              </a:rPr>
              <a:t>&gt;&gt;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cd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a:\	</a:t>
            </a:r>
            <a:r>
              <a:rPr sz="2800" spc="-5" dirty="0">
                <a:solidFill>
                  <a:srgbClr val="379937"/>
                </a:solidFill>
                <a:latin typeface="Times New Roman"/>
                <a:cs typeface="Times New Roman"/>
              </a:rPr>
              <a:t>% Make a:\ the current working</a:t>
            </a:r>
            <a:r>
              <a:rPr sz="2800" dirty="0">
                <a:solidFill>
                  <a:srgbClr val="379937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379937"/>
                </a:solidFill>
                <a:latin typeface="Times New Roman"/>
                <a:cs typeface="Times New Roman"/>
              </a:rPr>
              <a:t>directory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2800" spc="-5" dirty="0">
                <a:latin typeface="Times New Roman"/>
                <a:cs typeface="Times New Roman"/>
              </a:rPr>
              <a:t>&gt;&gt;</a:t>
            </a:r>
            <a:r>
              <a:rPr sz="2800" spc="-10" dirty="0">
                <a:latin typeface="Times New Roman"/>
                <a:cs typeface="Times New Roman"/>
              </a:rPr>
              <a:t> f13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01496" y="762769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Matlab Scripts</a:t>
            </a:r>
          </a:p>
        </p:txBody>
      </p:sp>
    </p:spTree>
    <p:extLst>
      <p:ext uri="{BB962C8B-B14F-4D97-AF65-F5344CB8AC3E}">
        <p14:creationId xmlns:p14="http://schemas.microsoft.com/office/powerpoint/2010/main" val="6228449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01496" y="762769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Matlab Functions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5587" y="1405890"/>
            <a:ext cx="7936865" cy="549656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696595" marR="375285" indent="-609600">
              <a:lnSpc>
                <a:spcPct val="100200"/>
              </a:lnSpc>
              <a:spcBef>
                <a:spcPts val="90"/>
              </a:spcBef>
            </a:pPr>
            <a:r>
              <a:rPr sz="2800" spc="-5" dirty="0">
                <a:latin typeface="Times New Roman"/>
                <a:cs typeface="Times New Roman"/>
              </a:rPr>
              <a:t>A MATLAB function file (called an M-file) is a </a:t>
            </a:r>
            <a:r>
              <a:rPr sz="2800" spc="-10" dirty="0">
                <a:latin typeface="Times New Roman"/>
                <a:cs typeface="Times New Roman"/>
              </a:rPr>
              <a:t>text  </a:t>
            </a:r>
            <a:r>
              <a:rPr sz="2800" spc="-5" dirty="0">
                <a:latin typeface="Times New Roman"/>
                <a:cs typeface="Times New Roman"/>
              </a:rPr>
              <a:t>(plain ASCII) file that contains a MATLAB  function and, optionally,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comments.</a:t>
            </a:r>
            <a:endParaRPr sz="2800" dirty="0">
              <a:latin typeface="Times New Roman"/>
              <a:cs typeface="Times New Roman"/>
            </a:endParaRPr>
          </a:p>
          <a:p>
            <a:pPr marL="696595" marR="1026160" indent="-610235">
              <a:lnSpc>
                <a:spcPct val="100400"/>
              </a:lnSpc>
              <a:spcBef>
                <a:spcPts val="655"/>
              </a:spcBef>
            </a:pPr>
            <a:r>
              <a:rPr sz="2800" spc="-5" dirty="0">
                <a:latin typeface="Times New Roman"/>
                <a:cs typeface="Times New Roman"/>
              </a:rPr>
              <a:t>The file is saved with the </a:t>
            </a:r>
            <a:r>
              <a:rPr sz="2800" i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function name</a:t>
            </a:r>
            <a:r>
              <a:rPr sz="2800" i="1" spc="-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and the  usual MATLAB script file extension,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".m".</a:t>
            </a:r>
            <a:endParaRPr sz="2800" dirty="0">
              <a:latin typeface="Times New Roman"/>
              <a:cs typeface="Times New Roman"/>
            </a:endParaRPr>
          </a:p>
          <a:p>
            <a:pPr marL="696595" marR="1358900" indent="-609600">
              <a:lnSpc>
                <a:spcPct val="100000"/>
              </a:lnSpc>
              <a:spcBef>
                <a:spcPts val="675"/>
              </a:spcBef>
            </a:pPr>
            <a:r>
              <a:rPr sz="2800" spc="-5" dirty="0">
                <a:latin typeface="Times New Roman"/>
                <a:cs typeface="Times New Roman"/>
              </a:rPr>
              <a:t>A MATLAB function </a:t>
            </a:r>
            <a:r>
              <a:rPr sz="2800" spc="-10" dirty="0">
                <a:latin typeface="Times New Roman"/>
                <a:cs typeface="Times New Roman"/>
              </a:rPr>
              <a:t>may </a:t>
            </a:r>
            <a:r>
              <a:rPr sz="2800" spc="-5" dirty="0">
                <a:latin typeface="Times New Roman"/>
                <a:cs typeface="Times New Roman"/>
              </a:rPr>
              <a:t>be called from the  command line or from any other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M-file.</a:t>
            </a:r>
            <a:endParaRPr sz="28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710"/>
              </a:spcBef>
            </a:pPr>
            <a:r>
              <a:rPr sz="2800" spc="-5" dirty="0">
                <a:latin typeface="Times New Roman"/>
                <a:cs typeface="Times New Roman"/>
              </a:rPr>
              <a:t>Function declaration starts with declaring the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signature:</a:t>
            </a:r>
            <a:endParaRPr sz="2800" dirty="0">
              <a:latin typeface="Times New Roman"/>
              <a:cs typeface="Times New Roman"/>
            </a:endParaRPr>
          </a:p>
          <a:p>
            <a:pPr marL="621665" indent="-608965">
              <a:lnSpc>
                <a:spcPct val="100000"/>
              </a:lnSpc>
              <a:spcBef>
                <a:spcPts val="685"/>
              </a:spcBef>
              <a:buChar char="•"/>
              <a:tabLst>
                <a:tab pos="621665" algn="l"/>
                <a:tab pos="622300" algn="l"/>
              </a:tabLst>
            </a:pPr>
            <a:r>
              <a:rPr sz="2800" spc="-5" dirty="0">
                <a:latin typeface="Times New Roman"/>
                <a:cs typeface="Times New Roman"/>
              </a:rPr>
              <a:t>the </a:t>
            </a:r>
            <a:r>
              <a:rPr sz="2800" spc="-10" dirty="0">
                <a:latin typeface="Times New Roman"/>
                <a:cs typeface="Times New Roman"/>
              </a:rPr>
              <a:t>name </a:t>
            </a:r>
            <a:r>
              <a:rPr sz="2800" spc="-5" dirty="0">
                <a:latin typeface="Times New Roman"/>
                <a:cs typeface="Times New Roman"/>
              </a:rPr>
              <a:t>of the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function,</a:t>
            </a:r>
            <a:endParaRPr sz="2800" dirty="0">
              <a:latin typeface="Times New Roman"/>
              <a:cs typeface="Times New Roman"/>
            </a:endParaRPr>
          </a:p>
          <a:p>
            <a:pPr marL="621665" indent="-608965">
              <a:lnSpc>
                <a:spcPct val="100000"/>
              </a:lnSpc>
              <a:spcBef>
                <a:spcPts val="670"/>
              </a:spcBef>
              <a:buChar char="•"/>
              <a:tabLst>
                <a:tab pos="621665" algn="l"/>
                <a:tab pos="622300" algn="l"/>
              </a:tabLst>
            </a:pPr>
            <a:r>
              <a:rPr sz="2800" spc="-5" dirty="0">
                <a:latin typeface="Times New Roman"/>
                <a:cs typeface="Times New Roman"/>
              </a:rPr>
              <a:t>function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arguments</a:t>
            </a:r>
            <a:endParaRPr sz="2800" dirty="0">
              <a:latin typeface="Times New Roman"/>
              <a:cs typeface="Times New Roman"/>
            </a:endParaRPr>
          </a:p>
          <a:p>
            <a:pPr marL="621665" indent="-608965">
              <a:lnSpc>
                <a:spcPct val="100000"/>
              </a:lnSpc>
              <a:spcBef>
                <a:spcPts val="685"/>
              </a:spcBef>
              <a:buChar char="•"/>
              <a:tabLst>
                <a:tab pos="621665" algn="l"/>
                <a:tab pos="622300" algn="l"/>
              </a:tabLst>
            </a:pPr>
            <a:r>
              <a:rPr sz="2800" spc="-5" dirty="0">
                <a:latin typeface="Times New Roman"/>
                <a:cs typeface="Times New Roman"/>
              </a:rPr>
              <a:t>function output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parameters</a:t>
            </a:r>
            <a:endParaRPr sz="28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447119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32636" y="1584439"/>
            <a:ext cx="7549515" cy="45529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621665" marR="5080" indent="-609600">
              <a:lnSpc>
                <a:spcPct val="100200"/>
              </a:lnSpc>
              <a:spcBef>
                <a:spcPts val="90"/>
              </a:spcBef>
            </a:pPr>
            <a:r>
              <a:rPr sz="2800" spc="-5" dirty="0">
                <a:latin typeface="Times New Roman"/>
                <a:cs typeface="Times New Roman"/>
              </a:rPr>
              <a:t>When the function is called in MATLAB, the file is  accessed, the function is executed, and control is  returned to the MATLAB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workspace.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4100">
              <a:latin typeface="Times New Roman"/>
              <a:cs typeface="Times New Roman"/>
            </a:endParaRPr>
          </a:p>
          <a:p>
            <a:pPr marL="621665" marR="114300" indent="-609600">
              <a:lnSpc>
                <a:spcPct val="100000"/>
              </a:lnSpc>
              <a:tabLst>
                <a:tab pos="5289550" algn="l"/>
              </a:tabLst>
            </a:pPr>
            <a:r>
              <a:rPr sz="2800" spc="-5" dirty="0">
                <a:latin typeface="Times New Roman"/>
                <a:cs typeface="Times New Roman"/>
              </a:rPr>
              <a:t>Since the function </a:t>
            </a:r>
            <a:r>
              <a:rPr sz="2800" spc="-10" dirty="0">
                <a:latin typeface="Times New Roman"/>
                <a:cs typeface="Times New Roman"/>
              </a:rPr>
              <a:t>is </a:t>
            </a:r>
            <a:r>
              <a:rPr sz="2800" spc="-5" dirty="0">
                <a:latin typeface="Times New Roman"/>
                <a:cs typeface="Times New Roman"/>
              </a:rPr>
              <a:t>not part of the MATLAB  workspace, its variables and their values are not  known after control</a:t>
            </a:r>
            <a:r>
              <a:rPr sz="2800" spc="4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is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returned.	(Script file  </a:t>
            </a:r>
            <a:r>
              <a:rPr sz="2800" spc="-10" dirty="0">
                <a:latin typeface="Times New Roman"/>
                <a:cs typeface="Times New Roman"/>
              </a:rPr>
              <a:t>variables </a:t>
            </a:r>
            <a:r>
              <a:rPr sz="2800" spc="-5" dirty="0">
                <a:latin typeface="Times New Roman"/>
                <a:cs typeface="Times New Roman"/>
              </a:rPr>
              <a:t>are left in the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workspace)</a:t>
            </a:r>
            <a:endParaRPr sz="2800">
              <a:latin typeface="Times New Roman"/>
              <a:cs typeface="Times New Roman"/>
            </a:endParaRPr>
          </a:p>
          <a:p>
            <a:pPr marL="621665" marR="399415" indent="-609600">
              <a:lnSpc>
                <a:spcPct val="100000"/>
              </a:lnSpc>
              <a:spcBef>
                <a:spcPts val="685"/>
              </a:spcBef>
            </a:pPr>
            <a:r>
              <a:rPr sz="2800" spc="-5" dirty="0">
                <a:latin typeface="Times New Roman"/>
                <a:cs typeface="Times New Roman"/>
              </a:rPr>
              <a:t>Any values to be returned must be specified in the  function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syntax.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01496" y="730250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Matlab Functions</a:t>
            </a:r>
          </a:p>
        </p:txBody>
      </p:sp>
    </p:spTree>
    <p:extLst>
      <p:ext uri="{BB962C8B-B14F-4D97-AF65-F5344CB8AC3E}">
        <p14:creationId xmlns:p14="http://schemas.microsoft.com/office/powerpoint/2010/main" val="14343425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32600" y="1275975"/>
            <a:ext cx="7886700" cy="46812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135255" indent="-343535">
              <a:lnSpc>
                <a:spcPct val="110400"/>
              </a:lnSpc>
              <a:spcBef>
                <a:spcPts val="100"/>
              </a:spcBef>
            </a:pPr>
            <a:r>
              <a:rPr sz="2800" spc="-5" dirty="0">
                <a:latin typeface="Times New Roman"/>
                <a:cs typeface="Times New Roman"/>
              </a:rPr>
              <a:t>The </a:t>
            </a:r>
            <a:r>
              <a:rPr sz="2800" spc="-10" dirty="0">
                <a:latin typeface="Times New Roman"/>
                <a:cs typeface="Times New Roman"/>
              </a:rPr>
              <a:t>syntax </a:t>
            </a:r>
            <a:r>
              <a:rPr sz="2800" spc="-5" dirty="0">
                <a:latin typeface="Times New Roman"/>
                <a:cs typeface="Times New Roman"/>
              </a:rPr>
              <a:t>for a MATLAB function definition is:  function [val1, … , valn] = myfunc (arg1, … ,</a:t>
            </a:r>
            <a:r>
              <a:rPr sz="2800" spc="3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argk)</a:t>
            </a:r>
            <a:endParaRPr sz="2800">
              <a:latin typeface="Times New Roman"/>
              <a:cs typeface="Times New Roman"/>
            </a:endParaRPr>
          </a:p>
          <a:p>
            <a:pPr marL="355600" marR="220345" indent="12065">
              <a:lnSpc>
                <a:spcPts val="3020"/>
              </a:lnSpc>
              <a:spcBef>
                <a:spcPts val="720"/>
              </a:spcBef>
            </a:pPr>
            <a:r>
              <a:rPr sz="2800" spc="-10" dirty="0">
                <a:latin typeface="Times New Roman"/>
                <a:cs typeface="Times New Roman"/>
              </a:rPr>
              <a:t>where </a:t>
            </a:r>
            <a:r>
              <a:rPr sz="2800" i="1" dirty="0">
                <a:solidFill>
                  <a:srgbClr val="FF0000"/>
                </a:solidFill>
                <a:latin typeface="Times New Roman"/>
                <a:cs typeface="Times New Roman"/>
              </a:rPr>
              <a:t>val1 </a:t>
            </a:r>
            <a:r>
              <a:rPr sz="2800" spc="-5" dirty="0">
                <a:latin typeface="Times New Roman"/>
                <a:cs typeface="Times New Roman"/>
              </a:rPr>
              <a:t>through </a:t>
            </a:r>
            <a:r>
              <a:rPr sz="2800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valn </a:t>
            </a:r>
            <a:r>
              <a:rPr sz="2800" spc="-5" dirty="0">
                <a:latin typeface="Times New Roman"/>
                <a:cs typeface="Times New Roman"/>
              </a:rPr>
              <a:t>are the specified returned  values from the function and </a:t>
            </a:r>
            <a:r>
              <a:rPr sz="2800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arg1 </a:t>
            </a:r>
            <a:r>
              <a:rPr sz="2800" spc="-5" dirty="0">
                <a:latin typeface="Times New Roman"/>
                <a:cs typeface="Times New Roman"/>
              </a:rPr>
              <a:t>through </a:t>
            </a:r>
            <a:r>
              <a:rPr sz="2800" i="1" dirty="0">
                <a:solidFill>
                  <a:srgbClr val="FF0000"/>
                </a:solidFill>
                <a:latin typeface="Times New Roman"/>
                <a:cs typeface="Times New Roman"/>
              </a:rPr>
              <a:t>argk </a:t>
            </a:r>
            <a:r>
              <a:rPr sz="2800" spc="-10" dirty="0">
                <a:latin typeface="Times New Roman"/>
                <a:cs typeface="Times New Roman"/>
              </a:rPr>
              <a:t>are  </a:t>
            </a:r>
            <a:r>
              <a:rPr sz="2800" spc="-5" dirty="0">
                <a:latin typeface="Times New Roman"/>
                <a:cs typeface="Times New Roman"/>
              </a:rPr>
              <a:t>the </a:t>
            </a:r>
            <a:r>
              <a:rPr sz="2800" spc="-10" dirty="0">
                <a:latin typeface="Times New Roman"/>
                <a:cs typeface="Times New Roman"/>
              </a:rPr>
              <a:t>values </a:t>
            </a:r>
            <a:r>
              <a:rPr sz="2800" spc="-5" dirty="0">
                <a:latin typeface="Times New Roman"/>
                <a:cs typeface="Times New Roman"/>
              </a:rPr>
              <a:t>sent to the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function.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3800">
              <a:latin typeface="Times New Roman"/>
              <a:cs typeface="Times New Roman"/>
            </a:endParaRPr>
          </a:p>
          <a:p>
            <a:pPr marL="355600" marR="5080" indent="-343535">
              <a:lnSpc>
                <a:spcPts val="3020"/>
              </a:lnSpc>
            </a:pPr>
            <a:r>
              <a:rPr sz="2800" spc="-5" dirty="0">
                <a:latin typeface="Times New Roman"/>
                <a:cs typeface="Times New Roman"/>
              </a:rPr>
              <a:t>Since variables are local in MATLAB (as they are in  C), the function </a:t>
            </a:r>
            <a:r>
              <a:rPr sz="2800" spc="-10" dirty="0">
                <a:latin typeface="Times New Roman"/>
                <a:cs typeface="Times New Roman"/>
              </a:rPr>
              <a:t>has </a:t>
            </a:r>
            <a:r>
              <a:rPr sz="2800" spc="-5" dirty="0">
                <a:latin typeface="Times New Roman"/>
                <a:cs typeface="Times New Roman"/>
              </a:rPr>
              <a:t>its own </a:t>
            </a:r>
            <a:r>
              <a:rPr sz="2800" spc="-10" dirty="0">
                <a:latin typeface="Times New Roman"/>
                <a:cs typeface="Times New Roman"/>
              </a:rPr>
              <a:t>memory </a:t>
            </a:r>
            <a:r>
              <a:rPr sz="2800" spc="-5" dirty="0">
                <a:latin typeface="Times New Roman"/>
                <a:cs typeface="Times New Roman"/>
              </a:rPr>
              <a:t>locations for all  of the variables and only the values (not their  addresses) are passed between the MATLAB  workspace and the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function.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01496" y="730250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Matlab Functions</a:t>
            </a:r>
          </a:p>
        </p:txBody>
      </p:sp>
    </p:spTree>
    <p:extLst>
      <p:ext uri="{BB962C8B-B14F-4D97-AF65-F5344CB8AC3E}">
        <p14:creationId xmlns:p14="http://schemas.microsoft.com/office/powerpoint/2010/main" val="19457757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10996" y="2711450"/>
            <a:ext cx="8458200" cy="4038600"/>
          </a:xfrm>
          <a:custGeom>
            <a:avLst/>
            <a:gdLst/>
            <a:ahLst/>
            <a:cxnLst/>
            <a:rect l="l" t="t" r="r" b="b"/>
            <a:pathLst>
              <a:path w="8458200" h="4038600">
                <a:moveTo>
                  <a:pt x="0" y="4038600"/>
                </a:moveTo>
                <a:lnTo>
                  <a:pt x="0" y="0"/>
                </a:lnTo>
                <a:lnTo>
                  <a:pt x="8458200" y="0"/>
                </a:lnTo>
                <a:lnTo>
                  <a:pt x="8458200" y="4038600"/>
                </a:lnTo>
                <a:lnTo>
                  <a:pt x="0" y="4038600"/>
                </a:lnTo>
                <a:close/>
              </a:path>
            </a:pathLst>
          </a:custGeom>
          <a:solidFill>
            <a:srgbClr val="CA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10996" y="2711450"/>
            <a:ext cx="8458200" cy="4038600"/>
          </a:xfrm>
          <a:custGeom>
            <a:avLst/>
            <a:gdLst/>
            <a:ahLst/>
            <a:cxnLst/>
            <a:rect l="l" t="t" r="r" b="b"/>
            <a:pathLst>
              <a:path w="8458200" h="4038600">
                <a:moveTo>
                  <a:pt x="8458200" y="4038600"/>
                </a:moveTo>
                <a:lnTo>
                  <a:pt x="8458200" y="0"/>
                </a:lnTo>
                <a:lnTo>
                  <a:pt x="0" y="0"/>
                </a:lnTo>
                <a:lnTo>
                  <a:pt x="0" y="4038600"/>
                </a:lnTo>
                <a:lnTo>
                  <a:pt x="8458200" y="4038600"/>
                </a:lnTo>
                <a:close/>
              </a:path>
            </a:pathLst>
          </a:custGeom>
          <a:ln w="38100">
            <a:solidFill>
              <a:srgbClr val="3838C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209547" y="1387475"/>
            <a:ext cx="8181340" cy="52863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792480" marR="118110" indent="-609600">
              <a:lnSpc>
                <a:spcPct val="99800"/>
              </a:lnSpc>
              <a:spcBef>
                <a:spcPts val="105"/>
              </a:spcBef>
              <a:tabLst>
                <a:tab pos="2840355" algn="l"/>
                <a:tab pos="3259454" algn="l"/>
              </a:tabLst>
            </a:pPr>
            <a:r>
              <a:rPr sz="2400" dirty="0">
                <a:latin typeface="Times New Roman"/>
                <a:cs typeface="Times New Roman"/>
              </a:rPr>
              <a:t>It </a:t>
            </a:r>
            <a:r>
              <a:rPr sz="2400" spc="-5" dirty="0">
                <a:latin typeface="Times New Roman"/>
                <a:cs typeface="Times New Roman"/>
              </a:rPr>
              <a:t>is OK </a:t>
            </a:r>
            <a:r>
              <a:rPr sz="2400" dirty="0">
                <a:latin typeface="Times New Roman"/>
                <a:cs typeface="Times New Roman"/>
              </a:rPr>
              <a:t>to </a:t>
            </a:r>
            <a:r>
              <a:rPr sz="2400" spc="-5" dirty="0">
                <a:latin typeface="Times New Roman"/>
                <a:cs typeface="Times New Roman"/>
              </a:rPr>
              <a:t>use the same variable </a:t>
            </a:r>
            <a:r>
              <a:rPr sz="2400" spc="-10" dirty="0">
                <a:latin typeface="Times New Roman"/>
                <a:cs typeface="Times New Roman"/>
              </a:rPr>
              <a:t>names </a:t>
            </a:r>
            <a:r>
              <a:rPr sz="2400" dirty="0">
                <a:latin typeface="Times New Roman"/>
                <a:cs typeface="Times New Roman"/>
              </a:rPr>
              <a:t>in the </a:t>
            </a:r>
            <a:r>
              <a:rPr sz="2400" spc="-5" dirty="0">
                <a:latin typeface="Times New Roman"/>
                <a:cs typeface="Times New Roman"/>
              </a:rPr>
              <a:t>returned </a:t>
            </a:r>
            <a:r>
              <a:rPr sz="2400" spc="-10" dirty="0">
                <a:latin typeface="Times New Roman"/>
                <a:cs typeface="Times New Roman"/>
              </a:rPr>
              <a:t>value </a:t>
            </a:r>
            <a:r>
              <a:rPr sz="2400" spc="-5" dirty="0">
                <a:latin typeface="Times New Roman"/>
                <a:cs typeface="Times New Roman"/>
              </a:rPr>
              <a:t>list  as </a:t>
            </a:r>
            <a:r>
              <a:rPr sz="2400" dirty="0">
                <a:latin typeface="Times New Roman"/>
                <a:cs typeface="Times New Roman"/>
              </a:rPr>
              <a:t>in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 </a:t>
            </a:r>
            <a:r>
              <a:rPr sz="2400" spc="-5" dirty="0">
                <a:latin typeface="Times New Roman"/>
                <a:cs typeface="Times New Roman"/>
              </a:rPr>
              <a:t>argument.	</a:t>
            </a:r>
            <a:r>
              <a:rPr sz="2400" dirty="0">
                <a:latin typeface="Times New Roman"/>
                <a:cs typeface="Times New Roman"/>
              </a:rPr>
              <a:t>The effect </a:t>
            </a:r>
            <a:r>
              <a:rPr sz="2400" spc="-5" dirty="0">
                <a:latin typeface="Times New Roman"/>
                <a:cs typeface="Times New Roman"/>
              </a:rPr>
              <a:t>is </a:t>
            </a:r>
            <a:r>
              <a:rPr sz="2400" dirty="0">
                <a:latin typeface="Times New Roman"/>
                <a:cs typeface="Times New Roman"/>
              </a:rPr>
              <a:t>to </a:t>
            </a:r>
            <a:r>
              <a:rPr sz="2400" spc="-5" dirty="0">
                <a:latin typeface="Times New Roman"/>
                <a:cs typeface="Times New Roman"/>
              </a:rPr>
              <a:t>assign new </a:t>
            </a:r>
            <a:r>
              <a:rPr sz="2400" dirty="0">
                <a:latin typeface="Times New Roman"/>
                <a:cs typeface="Times New Roman"/>
              </a:rPr>
              <a:t>values to  those </a:t>
            </a:r>
            <a:r>
              <a:rPr sz="2400" spc="-5" dirty="0">
                <a:latin typeface="Times New Roman"/>
                <a:cs typeface="Times New Roman"/>
              </a:rPr>
              <a:t>variables.	</a:t>
            </a:r>
            <a:r>
              <a:rPr sz="2400" dirty="0">
                <a:latin typeface="Times New Roman"/>
                <a:cs typeface="Times New Roman"/>
              </a:rPr>
              <a:t>The </a:t>
            </a:r>
            <a:r>
              <a:rPr sz="2400" spc="-5" dirty="0">
                <a:latin typeface="Times New Roman"/>
                <a:cs typeface="Times New Roman"/>
              </a:rPr>
              <a:t>following function swaps two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values:</a:t>
            </a:r>
            <a:endParaRPr sz="2400" dirty="0">
              <a:latin typeface="Times New Roman"/>
              <a:cs typeface="Times New Roman"/>
            </a:endParaRPr>
          </a:p>
          <a:p>
            <a:pPr marL="88900">
              <a:lnSpc>
                <a:spcPct val="100000"/>
              </a:lnSpc>
              <a:spcBef>
                <a:spcPts val="2315"/>
              </a:spcBef>
            </a:pPr>
            <a:r>
              <a:rPr sz="2400" b="1" spc="-5" dirty="0">
                <a:latin typeface="Times New Roman"/>
                <a:cs typeface="Times New Roman"/>
              </a:rPr>
              <a:t>function </a:t>
            </a:r>
            <a:r>
              <a:rPr sz="2400" b="1" dirty="0">
                <a:latin typeface="Times New Roman"/>
                <a:cs typeface="Times New Roman"/>
              </a:rPr>
              <a:t>[ a , </a:t>
            </a:r>
            <a:r>
              <a:rPr sz="2400" b="1" spc="-5" dirty="0">
                <a:latin typeface="Times New Roman"/>
                <a:cs typeface="Times New Roman"/>
              </a:rPr>
              <a:t>b </a:t>
            </a:r>
            <a:r>
              <a:rPr sz="2400" b="1" dirty="0">
                <a:latin typeface="Times New Roman"/>
                <a:cs typeface="Times New Roman"/>
              </a:rPr>
              <a:t>] = </a:t>
            </a:r>
            <a:r>
              <a:rPr sz="2400" b="1" spc="-5" dirty="0">
                <a:latin typeface="Times New Roman"/>
                <a:cs typeface="Times New Roman"/>
              </a:rPr>
              <a:t>swap </a:t>
            </a:r>
            <a:r>
              <a:rPr sz="2400" b="1" dirty="0">
                <a:latin typeface="Times New Roman"/>
                <a:cs typeface="Times New Roman"/>
              </a:rPr>
              <a:t>( a , </a:t>
            </a:r>
            <a:r>
              <a:rPr sz="2400" b="1" spc="-5" dirty="0">
                <a:latin typeface="Times New Roman"/>
                <a:cs typeface="Times New Roman"/>
              </a:rPr>
              <a:t>b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)</a:t>
            </a:r>
            <a:endParaRPr sz="24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sz="2400" dirty="0">
                <a:solidFill>
                  <a:srgbClr val="379937"/>
                </a:solidFill>
                <a:latin typeface="Times New Roman"/>
                <a:cs typeface="Times New Roman"/>
              </a:rPr>
              <a:t>% The </a:t>
            </a:r>
            <a:r>
              <a:rPr sz="2400" spc="-5" dirty="0">
                <a:solidFill>
                  <a:srgbClr val="379937"/>
                </a:solidFill>
                <a:latin typeface="Times New Roman"/>
                <a:cs typeface="Times New Roman"/>
              </a:rPr>
              <a:t>function swap receives two values, swaps them, and</a:t>
            </a:r>
            <a:r>
              <a:rPr sz="2400" spc="-50" dirty="0">
                <a:solidFill>
                  <a:srgbClr val="379937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379937"/>
                </a:solidFill>
                <a:latin typeface="Times New Roman"/>
                <a:cs typeface="Times New Roman"/>
              </a:rPr>
              <a:t>returns</a:t>
            </a:r>
            <a:endParaRPr sz="24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65"/>
              </a:spcBef>
              <a:tabLst>
                <a:tab pos="1696720" algn="l"/>
                <a:tab pos="5021580" algn="l"/>
              </a:tabLst>
            </a:pPr>
            <a:r>
              <a:rPr sz="2400" dirty="0">
                <a:solidFill>
                  <a:srgbClr val="379937"/>
                </a:solidFill>
                <a:latin typeface="Times New Roman"/>
                <a:cs typeface="Times New Roman"/>
              </a:rPr>
              <a:t>% the</a:t>
            </a:r>
            <a:r>
              <a:rPr sz="2400" spc="-5" dirty="0">
                <a:solidFill>
                  <a:srgbClr val="379937"/>
                </a:solidFill>
                <a:latin typeface="Times New Roman"/>
                <a:cs typeface="Times New Roman"/>
              </a:rPr>
              <a:t> result.	The syntax for the</a:t>
            </a:r>
            <a:r>
              <a:rPr sz="2400" spc="10" dirty="0">
                <a:solidFill>
                  <a:srgbClr val="379937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379937"/>
                </a:solidFill>
                <a:latin typeface="Times New Roman"/>
                <a:cs typeface="Times New Roman"/>
              </a:rPr>
              <a:t>call</a:t>
            </a:r>
            <a:r>
              <a:rPr sz="2400" dirty="0">
                <a:solidFill>
                  <a:srgbClr val="379937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379937"/>
                </a:solidFill>
                <a:latin typeface="Times New Roman"/>
                <a:cs typeface="Times New Roman"/>
              </a:rPr>
              <a:t>is	[a, b] </a:t>
            </a:r>
            <a:r>
              <a:rPr sz="2400" dirty="0">
                <a:solidFill>
                  <a:srgbClr val="379937"/>
                </a:solidFill>
                <a:latin typeface="Times New Roman"/>
                <a:cs typeface="Times New Roman"/>
              </a:rPr>
              <a:t>= </a:t>
            </a:r>
            <a:r>
              <a:rPr sz="2400" spc="-5" dirty="0">
                <a:solidFill>
                  <a:srgbClr val="379937"/>
                </a:solidFill>
                <a:latin typeface="Times New Roman"/>
                <a:cs typeface="Times New Roman"/>
              </a:rPr>
              <a:t>swap (a, b)</a:t>
            </a:r>
            <a:r>
              <a:rPr sz="2400" spc="-75" dirty="0">
                <a:solidFill>
                  <a:srgbClr val="379937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379937"/>
                </a:solidFill>
                <a:latin typeface="Times New Roman"/>
                <a:cs typeface="Times New Roman"/>
              </a:rPr>
              <a:t>where</a:t>
            </a:r>
            <a:endParaRPr sz="24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sz="2400" dirty="0">
                <a:solidFill>
                  <a:srgbClr val="379937"/>
                </a:solidFill>
                <a:latin typeface="Times New Roman"/>
                <a:cs typeface="Times New Roman"/>
              </a:rPr>
              <a:t>% the a and b in the ( ) are the </a:t>
            </a:r>
            <a:r>
              <a:rPr sz="2400" spc="-5" dirty="0">
                <a:solidFill>
                  <a:srgbClr val="379937"/>
                </a:solidFill>
                <a:latin typeface="Times New Roman"/>
                <a:cs typeface="Times New Roman"/>
              </a:rPr>
              <a:t>values </a:t>
            </a:r>
            <a:r>
              <a:rPr sz="2400" dirty="0">
                <a:solidFill>
                  <a:srgbClr val="379937"/>
                </a:solidFill>
                <a:latin typeface="Times New Roman"/>
                <a:cs typeface="Times New Roman"/>
              </a:rPr>
              <a:t>sent to the </a:t>
            </a:r>
            <a:r>
              <a:rPr sz="2400" spc="-5" dirty="0">
                <a:solidFill>
                  <a:srgbClr val="379937"/>
                </a:solidFill>
                <a:latin typeface="Times New Roman"/>
                <a:cs typeface="Times New Roman"/>
              </a:rPr>
              <a:t>function </a:t>
            </a:r>
            <a:r>
              <a:rPr sz="2400" dirty="0">
                <a:solidFill>
                  <a:srgbClr val="379937"/>
                </a:solidFill>
                <a:latin typeface="Times New Roman"/>
                <a:cs typeface="Times New Roman"/>
              </a:rPr>
              <a:t>and</a:t>
            </a:r>
            <a:r>
              <a:rPr sz="2400" spc="-204" dirty="0">
                <a:solidFill>
                  <a:srgbClr val="379937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79937"/>
                </a:solidFill>
                <a:latin typeface="Times New Roman"/>
                <a:cs typeface="Times New Roman"/>
              </a:rPr>
              <a:t>the</a:t>
            </a:r>
            <a:endParaRPr sz="24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65"/>
              </a:spcBef>
            </a:pPr>
            <a:r>
              <a:rPr sz="2400" dirty="0">
                <a:solidFill>
                  <a:srgbClr val="379937"/>
                </a:solidFill>
                <a:latin typeface="Times New Roman"/>
                <a:cs typeface="Times New Roman"/>
              </a:rPr>
              <a:t>% a and b in the [ ] </a:t>
            </a:r>
            <a:r>
              <a:rPr sz="2400" spc="-5" dirty="0">
                <a:solidFill>
                  <a:srgbClr val="379937"/>
                </a:solidFill>
                <a:latin typeface="Times New Roman"/>
                <a:cs typeface="Times New Roman"/>
              </a:rPr>
              <a:t>are returned values which </a:t>
            </a:r>
            <a:r>
              <a:rPr sz="2400" dirty="0">
                <a:solidFill>
                  <a:srgbClr val="379937"/>
                </a:solidFill>
                <a:latin typeface="Times New Roman"/>
                <a:cs typeface="Times New Roman"/>
              </a:rPr>
              <a:t>are assigned</a:t>
            </a:r>
            <a:r>
              <a:rPr sz="2400" spc="-80" dirty="0">
                <a:solidFill>
                  <a:srgbClr val="379937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79937"/>
                </a:solidFill>
                <a:latin typeface="Times New Roman"/>
                <a:cs typeface="Times New Roman"/>
              </a:rPr>
              <a:t>to</a:t>
            </a:r>
            <a:endParaRPr sz="2400" dirty="0">
              <a:latin typeface="Times New Roman"/>
              <a:cs typeface="Times New Roman"/>
            </a:endParaRPr>
          </a:p>
          <a:p>
            <a:pPr marL="12700" marR="2781935">
              <a:lnSpc>
                <a:spcPct val="119600"/>
              </a:lnSpc>
              <a:spcBef>
                <a:spcPts val="10"/>
              </a:spcBef>
            </a:pPr>
            <a:r>
              <a:rPr sz="2400" dirty="0">
                <a:solidFill>
                  <a:srgbClr val="379937"/>
                </a:solidFill>
                <a:latin typeface="Times New Roman"/>
                <a:cs typeface="Times New Roman"/>
              </a:rPr>
              <a:t>% </a:t>
            </a:r>
            <a:r>
              <a:rPr sz="2400" spc="-5" dirty="0">
                <a:solidFill>
                  <a:srgbClr val="379937"/>
                </a:solidFill>
                <a:latin typeface="Times New Roman"/>
                <a:cs typeface="Times New Roman"/>
              </a:rPr>
              <a:t>corresponding variables in your </a:t>
            </a:r>
            <a:r>
              <a:rPr sz="2400" spc="-10" dirty="0">
                <a:solidFill>
                  <a:srgbClr val="379937"/>
                </a:solidFill>
                <a:latin typeface="Times New Roman"/>
                <a:cs typeface="Times New Roman"/>
              </a:rPr>
              <a:t>program.  </a:t>
            </a:r>
            <a:r>
              <a:rPr sz="2400" spc="-5" dirty="0">
                <a:latin typeface="Times New Roman"/>
                <a:cs typeface="Times New Roman"/>
              </a:rPr>
              <a:t>temp=a;</a:t>
            </a:r>
            <a:endParaRPr sz="2400" dirty="0">
              <a:latin typeface="Times New Roman"/>
              <a:cs typeface="Times New Roman"/>
            </a:endParaRPr>
          </a:p>
          <a:p>
            <a:pPr marL="12700" marR="7145020">
              <a:lnSpc>
                <a:spcPct val="119600"/>
              </a:lnSpc>
              <a:spcBef>
                <a:spcPts val="15"/>
              </a:spcBef>
            </a:pPr>
            <a:r>
              <a:rPr sz="2400" spc="-5" dirty="0">
                <a:latin typeface="Times New Roman"/>
                <a:cs typeface="Times New Roman"/>
              </a:rPr>
              <a:t>a=b;  b=te</a:t>
            </a:r>
            <a:r>
              <a:rPr sz="2400" spc="-20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p;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301496" y="762769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Matlab Functions</a:t>
            </a:r>
          </a:p>
        </p:txBody>
      </p:sp>
    </p:spTree>
    <p:extLst>
      <p:ext uri="{BB962C8B-B14F-4D97-AF65-F5344CB8AC3E}">
        <p14:creationId xmlns:p14="http://schemas.microsoft.com/office/powerpoint/2010/main" val="2719510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56436" y="1355839"/>
            <a:ext cx="7727950" cy="14871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22300" marR="5080" indent="-609600">
              <a:lnSpc>
                <a:spcPct val="999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To </a:t>
            </a:r>
            <a:r>
              <a:rPr sz="2400" spc="-5" dirty="0">
                <a:latin typeface="Times New Roman"/>
                <a:cs typeface="Times New Roman"/>
              </a:rPr>
              <a:t>use </a:t>
            </a:r>
            <a:r>
              <a:rPr sz="2400" dirty="0">
                <a:latin typeface="Times New Roman"/>
                <a:cs typeface="Times New Roman"/>
              </a:rPr>
              <a:t>the function a </a:t>
            </a:r>
            <a:r>
              <a:rPr sz="2400" spc="-5" dirty="0">
                <a:latin typeface="Times New Roman"/>
                <a:cs typeface="Times New Roman"/>
              </a:rPr>
              <a:t>MATLAB </a:t>
            </a:r>
            <a:r>
              <a:rPr sz="2400" dirty="0">
                <a:latin typeface="Times New Roman"/>
                <a:cs typeface="Times New Roman"/>
              </a:rPr>
              <a:t>program could </a:t>
            </a:r>
            <a:r>
              <a:rPr sz="2400" spc="-5" dirty="0">
                <a:latin typeface="Times New Roman"/>
                <a:cs typeface="Times New Roman"/>
              </a:rPr>
              <a:t>assign </a:t>
            </a:r>
            <a:r>
              <a:rPr sz="2400" dirty="0">
                <a:latin typeface="Times New Roman"/>
                <a:cs typeface="Times New Roman"/>
              </a:rPr>
              <a:t>values  to </a:t>
            </a:r>
            <a:r>
              <a:rPr sz="2400" spc="-5" dirty="0">
                <a:latin typeface="Times New Roman"/>
                <a:cs typeface="Times New Roman"/>
              </a:rPr>
              <a:t>two variables (the </a:t>
            </a:r>
            <a:r>
              <a:rPr sz="2400" spc="-10" dirty="0">
                <a:latin typeface="Times New Roman"/>
                <a:cs typeface="Times New Roman"/>
              </a:rPr>
              <a:t>names </a:t>
            </a:r>
            <a:r>
              <a:rPr sz="2400" spc="-5" dirty="0">
                <a:latin typeface="Times New Roman"/>
                <a:cs typeface="Times New Roman"/>
              </a:rPr>
              <a:t>do not have </a:t>
            </a:r>
            <a:r>
              <a:rPr sz="2400" dirty="0">
                <a:latin typeface="Times New Roman"/>
                <a:cs typeface="Times New Roman"/>
              </a:rPr>
              <a:t>to </a:t>
            </a:r>
            <a:r>
              <a:rPr sz="2400" spc="-5" dirty="0">
                <a:latin typeface="Times New Roman"/>
                <a:cs typeface="Times New Roman"/>
              </a:rPr>
              <a:t>be </a:t>
            </a:r>
            <a:r>
              <a:rPr sz="2400" dirty="0">
                <a:latin typeface="Times New Roman"/>
                <a:cs typeface="Times New Roman"/>
              </a:rPr>
              <a:t>a and </a:t>
            </a:r>
            <a:r>
              <a:rPr sz="2400" spc="-5" dirty="0">
                <a:latin typeface="Times New Roman"/>
                <a:cs typeface="Times New Roman"/>
              </a:rPr>
              <a:t>b) </a:t>
            </a:r>
            <a:r>
              <a:rPr sz="2400" dirty="0">
                <a:latin typeface="Times New Roman"/>
                <a:cs typeface="Times New Roman"/>
              </a:rPr>
              <a:t>and  then </a:t>
            </a:r>
            <a:r>
              <a:rPr sz="2400" spc="-5" dirty="0">
                <a:latin typeface="Times New Roman"/>
                <a:cs typeface="Times New Roman"/>
              </a:rPr>
              <a:t>call </a:t>
            </a:r>
            <a:r>
              <a:rPr sz="2400" dirty="0">
                <a:latin typeface="Times New Roman"/>
                <a:cs typeface="Times New Roman"/>
              </a:rPr>
              <a:t>the </a:t>
            </a:r>
            <a:r>
              <a:rPr sz="2400" spc="-5" dirty="0">
                <a:latin typeface="Times New Roman"/>
                <a:cs typeface="Times New Roman"/>
              </a:rPr>
              <a:t>function </a:t>
            </a:r>
            <a:r>
              <a:rPr sz="2400" dirty="0">
                <a:latin typeface="Times New Roman"/>
                <a:cs typeface="Times New Roman"/>
              </a:rPr>
              <a:t>to </a:t>
            </a:r>
            <a:r>
              <a:rPr sz="2400" spc="-5" dirty="0">
                <a:latin typeface="Times New Roman"/>
                <a:cs typeface="Times New Roman"/>
              </a:rPr>
              <a:t>swap them. For instance </a:t>
            </a:r>
            <a:r>
              <a:rPr sz="2400" dirty="0">
                <a:latin typeface="Times New Roman"/>
                <a:cs typeface="Times New Roman"/>
              </a:rPr>
              <a:t>the  </a:t>
            </a:r>
            <a:r>
              <a:rPr sz="2400" spc="-5" dirty="0">
                <a:latin typeface="Times New Roman"/>
                <a:cs typeface="Times New Roman"/>
              </a:rPr>
              <a:t>MATLAB</a:t>
            </a:r>
            <a:r>
              <a:rPr sz="2400" spc="-10" dirty="0">
                <a:latin typeface="Times New Roman"/>
                <a:cs typeface="Times New Roman"/>
              </a:rPr>
              <a:t> commands: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01496" y="730250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Matlab Functions</a:t>
            </a:r>
          </a:p>
        </p:txBody>
      </p:sp>
      <p:sp>
        <p:nvSpPr>
          <p:cNvPr id="4" name="object 4"/>
          <p:cNvSpPr/>
          <p:nvPr/>
        </p:nvSpPr>
        <p:spPr>
          <a:xfrm>
            <a:off x="1339596" y="2933687"/>
            <a:ext cx="8001000" cy="3764279"/>
          </a:xfrm>
          <a:custGeom>
            <a:avLst/>
            <a:gdLst/>
            <a:ahLst/>
            <a:cxnLst/>
            <a:rect l="l" t="t" r="r" b="b"/>
            <a:pathLst>
              <a:path w="8001000" h="3764279">
                <a:moveTo>
                  <a:pt x="8001000" y="3764279"/>
                </a:moveTo>
                <a:lnTo>
                  <a:pt x="8001000" y="0"/>
                </a:lnTo>
                <a:lnTo>
                  <a:pt x="0" y="0"/>
                </a:lnTo>
                <a:lnTo>
                  <a:pt x="0" y="3764280"/>
                </a:lnTo>
                <a:lnTo>
                  <a:pt x="8001000" y="3764279"/>
                </a:lnTo>
                <a:close/>
              </a:path>
            </a:pathLst>
          </a:custGeom>
          <a:ln w="38100">
            <a:solidFill>
              <a:srgbClr val="3838C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227241" y="2975851"/>
            <a:ext cx="328358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Times New Roman"/>
                <a:cs typeface="Times New Roman"/>
              </a:rPr>
              <a:t>[ x , y ] = swap ( x , y )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50847" y="2760345"/>
            <a:ext cx="2433955" cy="3874135"/>
          </a:xfrm>
          <a:prstGeom prst="rect">
            <a:avLst/>
          </a:prstGeom>
        </p:spPr>
        <p:txBody>
          <a:bodyPr vert="horz" wrap="square" lIns="0" tIns="227329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789"/>
              </a:spcBef>
            </a:pPr>
            <a:r>
              <a:rPr sz="2800" spc="-5" dirty="0">
                <a:latin typeface="Times New Roman"/>
                <a:cs typeface="Times New Roman"/>
              </a:rPr>
              <a:t>&gt;&gt; x = 5 ; y = 6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;</a:t>
            </a:r>
            <a:endParaRPr sz="2800">
              <a:latin typeface="Times New Roman"/>
              <a:cs typeface="Times New Roman"/>
            </a:endParaRPr>
          </a:p>
          <a:p>
            <a:pPr marR="816610" indent="353060">
              <a:lnSpc>
                <a:spcPts val="5050"/>
              </a:lnSpc>
              <a:spcBef>
                <a:spcPts val="455"/>
              </a:spcBef>
            </a:pPr>
            <a:r>
              <a:rPr sz="2800" spc="-5" dirty="0">
                <a:latin typeface="Times New Roman"/>
                <a:cs typeface="Times New Roman"/>
              </a:rPr>
              <a:t>result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in:  x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=</a:t>
            </a:r>
            <a:endParaRPr sz="2800">
              <a:latin typeface="Times New Roman"/>
              <a:cs typeface="Times New Roman"/>
            </a:endParaRPr>
          </a:p>
          <a:p>
            <a:pPr marL="443230">
              <a:lnSpc>
                <a:spcPct val="100000"/>
              </a:lnSpc>
              <a:spcBef>
                <a:spcPts val="1230"/>
              </a:spcBef>
            </a:pPr>
            <a:r>
              <a:rPr sz="2800" spc="-5" dirty="0">
                <a:latin typeface="Times New Roman"/>
                <a:cs typeface="Times New Roman"/>
              </a:rPr>
              <a:t>6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695"/>
              </a:spcBef>
            </a:pPr>
            <a:r>
              <a:rPr sz="2800" spc="-5" dirty="0">
                <a:latin typeface="Times New Roman"/>
                <a:cs typeface="Times New Roman"/>
              </a:rPr>
              <a:t>y</a:t>
            </a:r>
            <a:r>
              <a:rPr sz="2800" spc="-9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=</a:t>
            </a:r>
            <a:endParaRPr sz="2800">
              <a:latin typeface="Times New Roman"/>
              <a:cs typeface="Times New Roman"/>
            </a:endParaRPr>
          </a:p>
          <a:p>
            <a:pPr marL="443230">
              <a:lnSpc>
                <a:spcPct val="100000"/>
              </a:lnSpc>
              <a:spcBef>
                <a:spcPts val="1689"/>
              </a:spcBef>
            </a:pPr>
            <a:r>
              <a:rPr sz="2800" spc="-5" dirty="0">
                <a:latin typeface="Times New Roman"/>
                <a:cs typeface="Times New Roman"/>
              </a:rPr>
              <a:t>5</a:t>
            </a:r>
            <a:endParaRPr sz="28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93085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01496" y="762769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Matlab Functions</a:t>
            </a:r>
          </a:p>
        </p:txBody>
      </p:sp>
      <p:sp>
        <p:nvSpPr>
          <p:cNvPr id="3" name="object 3"/>
          <p:cNvSpPr/>
          <p:nvPr/>
        </p:nvSpPr>
        <p:spPr>
          <a:xfrm>
            <a:off x="1301496" y="3543287"/>
            <a:ext cx="8153400" cy="2481580"/>
          </a:xfrm>
          <a:custGeom>
            <a:avLst/>
            <a:gdLst/>
            <a:ahLst/>
            <a:cxnLst/>
            <a:rect l="l" t="t" r="r" b="b"/>
            <a:pathLst>
              <a:path w="8153400" h="2481579">
                <a:moveTo>
                  <a:pt x="8153400" y="2481072"/>
                </a:moveTo>
                <a:lnTo>
                  <a:pt x="8153400" y="0"/>
                </a:lnTo>
                <a:lnTo>
                  <a:pt x="0" y="0"/>
                </a:lnTo>
                <a:lnTo>
                  <a:pt x="0" y="2481072"/>
                </a:lnTo>
                <a:lnTo>
                  <a:pt x="8153400" y="2481072"/>
                </a:lnTo>
                <a:close/>
              </a:path>
            </a:pathLst>
          </a:custGeom>
          <a:ln w="50800">
            <a:solidFill>
              <a:srgbClr val="3838C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220216" y="1432039"/>
            <a:ext cx="8129905" cy="450659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621665" marR="303530" indent="-609600">
              <a:lnSpc>
                <a:spcPct val="100200"/>
              </a:lnSpc>
              <a:spcBef>
                <a:spcPts val="90"/>
              </a:spcBef>
              <a:tabLst>
                <a:tab pos="4088129" algn="l"/>
              </a:tabLst>
            </a:pPr>
            <a:r>
              <a:rPr sz="2800" spc="-5" dirty="0">
                <a:latin typeface="Times New Roman"/>
                <a:cs typeface="Times New Roman"/>
              </a:rPr>
              <a:t>Referring to the function, the comments immediately  following the function definition statement are the  "help" for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the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function.	The MATLAB</a:t>
            </a:r>
            <a:r>
              <a:rPr sz="2800" spc="-6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command:</a:t>
            </a:r>
            <a:endParaRPr sz="2800">
              <a:latin typeface="Times New Roman"/>
              <a:cs typeface="Times New Roman"/>
            </a:endParaRPr>
          </a:p>
          <a:p>
            <a:pPr marL="722630">
              <a:lnSpc>
                <a:spcPct val="100000"/>
              </a:lnSpc>
              <a:spcBef>
                <a:spcPts val="670"/>
              </a:spcBef>
              <a:tabLst>
                <a:tab pos="2909570" algn="l"/>
              </a:tabLst>
            </a:pPr>
            <a:r>
              <a:rPr sz="2800" spc="-5" dirty="0">
                <a:latin typeface="Times New Roman"/>
                <a:cs typeface="Times New Roman"/>
              </a:rPr>
              <a:t>&gt;&gt;help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swap	</a:t>
            </a:r>
            <a:r>
              <a:rPr sz="2800" spc="-5" dirty="0">
                <a:solidFill>
                  <a:srgbClr val="379937"/>
                </a:solidFill>
                <a:latin typeface="Times New Roman"/>
                <a:cs typeface="Times New Roman"/>
              </a:rPr>
              <a:t>%displays:</a:t>
            </a:r>
            <a:endParaRPr sz="2800">
              <a:latin typeface="Times New Roman"/>
              <a:cs typeface="Times New Roman"/>
            </a:endParaRPr>
          </a:p>
          <a:p>
            <a:pPr marL="198120" marR="960119">
              <a:lnSpc>
                <a:spcPct val="150600"/>
              </a:lnSpc>
              <a:spcBef>
                <a:spcPts val="1660"/>
              </a:spcBef>
              <a:tabLst>
                <a:tab pos="3610610" algn="l"/>
              </a:tabLst>
            </a:pPr>
            <a:r>
              <a:rPr sz="1800" b="1" dirty="0">
                <a:latin typeface="Courier New"/>
                <a:cs typeface="Courier New"/>
              </a:rPr>
              <a:t>The </a:t>
            </a:r>
            <a:r>
              <a:rPr sz="1800" b="1" spc="-10" dirty="0">
                <a:latin typeface="Courier New"/>
                <a:cs typeface="Courier New"/>
              </a:rPr>
              <a:t>function swap receives </a:t>
            </a:r>
            <a:r>
              <a:rPr sz="1800" b="1" dirty="0">
                <a:latin typeface="Courier New"/>
                <a:cs typeface="Courier New"/>
              </a:rPr>
              <a:t>two </a:t>
            </a:r>
            <a:r>
              <a:rPr sz="1800" b="1" spc="-10" dirty="0">
                <a:latin typeface="Courier New"/>
                <a:cs typeface="Courier New"/>
              </a:rPr>
              <a:t>values, swaps them,  </a:t>
            </a:r>
            <a:r>
              <a:rPr sz="1800" b="1" dirty="0">
                <a:latin typeface="Courier New"/>
                <a:cs typeface="Courier New"/>
              </a:rPr>
              <a:t>and </a:t>
            </a:r>
            <a:r>
              <a:rPr sz="1800" b="1" spc="-10" dirty="0">
                <a:latin typeface="Courier New"/>
                <a:cs typeface="Courier New"/>
              </a:rPr>
              <a:t>returns</a:t>
            </a:r>
            <a:r>
              <a:rPr sz="1800" b="1" spc="-5" dirty="0">
                <a:latin typeface="Courier New"/>
                <a:cs typeface="Courier New"/>
              </a:rPr>
              <a:t> the </a:t>
            </a:r>
            <a:r>
              <a:rPr sz="1800" b="1" spc="-10" dirty="0">
                <a:latin typeface="Courier New"/>
                <a:cs typeface="Courier New"/>
              </a:rPr>
              <a:t>result.	</a:t>
            </a:r>
            <a:r>
              <a:rPr sz="1800" b="1" spc="-5" dirty="0">
                <a:latin typeface="Courier New"/>
                <a:cs typeface="Courier New"/>
              </a:rPr>
              <a:t>The </a:t>
            </a:r>
            <a:r>
              <a:rPr sz="1800" b="1" spc="-10" dirty="0">
                <a:latin typeface="Courier New"/>
                <a:cs typeface="Courier New"/>
              </a:rPr>
              <a:t>syntax </a:t>
            </a:r>
            <a:r>
              <a:rPr sz="1800" b="1" spc="-5" dirty="0">
                <a:latin typeface="Courier New"/>
                <a:cs typeface="Courier New"/>
              </a:rPr>
              <a:t>for the call</a:t>
            </a:r>
            <a:r>
              <a:rPr sz="1800" b="1" spc="-120" dirty="0">
                <a:latin typeface="Courier New"/>
                <a:cs typeface="Courier New"/>
              </a:rPr>
              <a:t> </a:t>
            </a:r>
            <a:r>
              <a:rPr sz="1800" b="1" dirty="0">
                <a:latin typeface="Courier New"/>
                <a:cs typeface="Courier New"/>
              </a:rPr>
              <a:t>is</a:t>
            </a:r>
            <a:endParaRPr sz="1800">
              <a:latin typeface="Courier New"/>
              <a:cs typeface="Courier New"/>
            </a:endParaRPr>
          </a:p>
          <a:p>
            <a:pPr marL="198120" marR="5080">
              <a:lnSpc>
                <a:spcPct val="150400"/>
              </a:lnSpc>
            </a:pPr>
            <a:r>
              <a:rPr sz="1800" b="1" dirty="0">
                <a:latin typeface="Courier New"/>
                <a:cs typeface="Courier New"/>
              </a:rPr>
              <a:t>[a, </a:t>
            </a:r>
            <a:r>
              <a:rPr sz="1800" b="1" spc="-10" dirty="0">
                <a:latin typeface="Courier New"/>
                <a:cs typeface="Courier New"/>
              </a:rPr>
              <a:t>b] </a:t>
            </a:r>
            <a:r>
              <a:rPr sz="1800" b="1" dirty="0">
                <a:latin typeface="Courier New"/>
                <a:cs typeface="Courier New"/>
              </a:rPr>
              <a:t>= </a:t>
            </a:r>
            <a:r>
              <a:rPr sz="1800" b="1" spc="-10" dirty="0">
                <a:latin typeface="Courier New"/>
                <a:cs typeface="Courier New"/>
              </a:rPr>
              <a:t>swap </a:t>
            </a:r>
            <a:r>
              <a:rPr sz="1800" b="1" spc="-5" dirty="0">
                <a:latin typeface="Courier New"/>
                <a:cs typeface="Courier New"/>
              </a:rPr>
              <a:t>(a, </a:t>
            </a:r>
            <a:r>
              <a:rPr sz="1800" b="1" spc="-10" dirty="0">
                <a:latin typeface="Courier New"/>
                <a:cs typeface="Courier New"/>
              </a:rPr>
              <a:t>b) where </a:t>
            </a:r>
            <a:r>
              <a:rPr sz="1800" b="1" dirty="0">
                <a:latin typeface="Courier New"/>
                <a:cs typeface="Courier New"/>
              </a:rPr>
              <a:t>the a and b in </a:t>
            </a:r>
            <a:r>
              <a:rPr sz="1800" b="1" spc="-10" dirty="0">
                <a:latin typeface="Courier New"/>
                <a:cs typeface="Courier New"/>
              </a:rPr>
              <a:t>the </a:t>
            </a:r>
            <a:r>
              <a:rPr sz="1800" b="1" dirty="0">
                <a:latin typeface="Courier New"/>
                <a:cs typeface="Courier New"/>
              </a:rPr>
              <a:t>( ) </a:t>
            </a:r>
            <a:r>
              <a:rPr sz="1800" b="1" spc="-5" dirty="0">
                <a:latin typeface="Courier New"/>
                <a:cs typeface="Courier New"/>
              </a:rPr>
              <a:t>are the  values </a:t>
            </a:r>
            <a:r>
              <a:rPr sz="1800" b="1" spc="-10" dirty="0">
                <a:latin typeface="Courier New"/>
                <a:cs typeface="Courier New"/>
              </a:rPr>
              <a:t>sent </a:t>
            </a:r>
            <a:r>
              <a:rPr sz="1800" b="1" dirty="0">
                <a:latin typeface="Courier New"/>
                <a:cs typeface="Courier New"/>
              </a:rPr>
              <a:t>to </a:t>
            </a:r>
            <a:r>
              <a:rPr sz="1800" b="1" spc="-5" dirty="0">
                <a:latin typeface="Courier New"/>
                <a:cs typeface="Courier New"/>
              </a:rPr>
              <a:t>the </a:t>
            </a:r>
            <a:r>
              <a:rPr sz="1800" b="1" spc="-10" dirty="0">
                <a:latin typeface="Courier New"/>
                <a:cs typeface="Courier New"/>
              </a:rPr>
              <a:t>function </a:t>
            </a:r>
            <a:r>
              <a:rPr sz="1800" b="1" spc="-5" dirty="0">
                <a:latin typeface="Courier New"/>
                <a:cs typeface="Courier New"/>
              </a:rPr>
              <a:t>and the </a:t>
            </a:r>
            <a:r>
              <a:rPr sz="1800" b="1" dirty="0">
                <a:latin typeface="Courier New"/>
                <a:cs typeface="Courier New"/>
              </a:rPr>
              <a:t>a and b in </a:t>
            </a:r>
            <a:r>
              <a:rPr sz="1800" b="1" spc="-5" dirty="0">
                <a:latin typeface="Courier New"/>
                <a:cs typeface="Courier New"/>
              </a:rPr>
              <a:t>the </a:t>
            </a:r>
            <a:r>
              <a:rPr sz="1800" b="1" dirty="0">
                <a:latin typeface="Courier New"/>
                <a:cs typeface="Courier New"/>
              </a:rPr>
              <a:t>[ ]</a:t>
            </a:r>
            <a:r>
              <a:rPr sz="1800" b="1" spc="-220" dirty="0">
                <a:latin typeface="Courier New"/>
                <a:cs typeface="Courier New"/>
              </a:rPr>
              <a:t> </a:t>
            </a:r>
            <a:r>
              <a:rPr sz="1800" b="1" dirty="0">
                <a:latin typeface="Courier New"/>
                <a:cs typeface="Courier New"/>
              </a:rPr>
              <a:t>are  </a:t>
            </a:r>
            <a:r>
              <a:rPr sz="1800" b="1" spc="-5" dirty="0">
                <a:latin typeface="Courier New"/>
                <a:cs typeface="Courier New"/>
              </a:rPr>
              <a:t>returned </a:t>
            </a:r>
            <a:r>
              <a:rPr sz="1800" b="1" spc="-10" dirty="0">
                <a:latin typeface="Courier New"/>
                <a:cs typeface="Courier New"/>
              </a:rPr>
              <a:t>values </a:t>
            </a:r>
            <a:r>
              <a:rPr sz="1800" b="1" spc="-5" dirty="0">
                <a:latin typeface="Courier New"/>
                <a:cs typeface="Courier New"/>
              </a:rPr>
              <a:t>which </a:t>
            </a:r>
            <a:r>
              <a:rPr sz="1800" b="1" dirty="0">
                <a:latin typeface="Courier New"/>
                <a:cs typeface="Courier New"/>
              </a:rPr>
              <a:t>are </a:t>
            </a:r>
            <a:r>
              <a:rPr sz="1800" b="1" spc="-10" dirty="0">
                <a:latin typeface="Courier New"/>
                <a:cs typeface="Courier New"/>
              </a:rPr>
              <a:t>assigned to corresponding  </a:t>
            </a:r>
            <a:r>
              <a:rPr sz="1800" b="1" spc="-5" dirty="0">
                <a:latin typeface="Courier New"/>
                <a:cs typeface="Courier New"/>
              </a:rPr>
              <a:t>variables </a:t>
            </a:r>
            <a:r>
              <a:rPr sz="1800" b="1" spc="-10" dirty="0">
                <a:latin typeface="Courier New"/>
                <a:cs typeface="Courier New"/>
              </a:rPr>
              <a:t>in your</a:t>
            </a:r>
            <a:r>
              <a:rPr sz="1800" b="1" spc="-20" dirty="0">
                <a:latin typeface="Courier New"/>
                <a:cs typeface="Courier New"/>
              </a:rPr>
              <a:t> </a:t>
            </a:r>
            <a:r>
              <a:rPr sz="1800" b="1" spc="-10" dirty="0">
                <a:latin typeface="Courier New"/>
                <a:cs typeface="Courier New"/>
              </a:rPr>
              <a:t>program.</a:t>
            </a:r>
            <a:endParaRPr sz="1800">
              <a:latin typeface="Courier New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791025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32636" y="1355839"/>
            <a:ext cx="7526655" cy="361251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621665" marR="5080" indent="-609600">
              <a:lnSpc>
                <a:spcPct val="100200"/>
              </a:lnSpc>
              <a:spcBef>
                <a:spcPts val="90"/>
              </a:spcBef>
            </a:pPr>
            <a:r>
              <a:rPr sz="2800" spc="-5" dirty="0">
                <a:latin typeface="Times New Roman"/>
                <a:cs typeface="Times New Roman"/>
              </a:rPr>
              <a:t>Unlike C, a MATLAB variable does not have to be  declared before being used, and its </a:t>
            </a:r>
            <a:r>
              <a:rPr sz="2800" spc="-10" dirty="0">
                <a:latin typeface="Times New Roman"/>
                <a:cs typeface="Times New Roman"/>
              </a:rPr>
              <a:t>data </a:t>
            </a:r>
            <a:r>
              <a:rPr sz="2800" spc="-5" dirty="0">
                <a:latin typeface="Times New Roman"/>
                <a:cs typeface="Times New Roman"/>
              </a:rPr>
              <a:t>type can  be changed by assigning a new value to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it.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4100">
              <a:latin typeface="Times New Roman"/>
              <a:cs typeface="Times New Roman"/>
            </a:endParaRPr>
          </a:p>
          <a:p>
            <a:pPr marL="621665" marR="94615" indent="-609600">
              <a:lnSpc>
                <a:spcPct val="100000"/>
              </a:lnSpc>
            </a:pPr>
            <a:r>
              <a:rPr sz="2800" spc="-5" dirty="0">
                <a:latin typeface="Times New Roman"/>
                <a:cs typeface="Times New Roman"/>
              </a:rPr>
              <a:t>For </a:t>
            </a:r>
            <a:r>
              <a:rPr sz="2800" dirty="0">
                <a:latin typeface="Times New Roman"/>
                <a:cs typeface="Times New Roman"/>
              </a:rPr>
              <a:t>example, </a:t>
            </a:r>
            <a:r>
              <a:rPr sz="2800" spc="-5" dirty="0">
                <a:latin typeface="Times New Roman"/>
                <a:cs typeface="Times New Roman"/>
              </a:rPr>
              <a:t>the function factorial ( ) on the next  slide returns an integer when a positive value is  sent to it as an argument, but returns a character  string if the argument is negative.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01496" y="730250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Matlab Functions</a:t>
            </a:r>
          </a:p>
        </p:txBody>
      </p:sp>
    </p:spTree>
    <p:extLst>
      <p:ext uri="{BB962C8B-B14F-4D97-AF65-F5344CB8AC3E}">
        <p14:creationId xmlns:p14="http://schemas.microsoft.com/office/powerpoint/2010/main" val="19035172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01496" y="762769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Flowcharts and Algorithms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1220306" y="1568450"/>
            <a:ext cx="7925696" cy="3866373"/>
          </a:xfrm>
          <a:prstGeom prst="rect">
            <a:avLst/>
          </a:prstGeom>
        </p:spPr>
        <p:txBody>
          <a:bodyPr vert="horz" wrap="square" lIns="0" tIns="120023" rIns="0" bIns="0" rtlCol="0">
            <a:spAutoFit/>
          </a:bodyPr>
          <a:lstStyle/>
          <a:p>
            <a:pPr marL="185420" marR="954405">
              <a:lnSpc>
                <a:spcPct val="100000"/>
              </a:lnSpc>
              <a:spcBef>
                <a:spcPts val="105"/>
              </a:spcBef>
            </a:pPr>
            <a:r>
              <a:rPr dirty="0">
                <a:latin typeface="Times New Roman"/>
                <a:cs typeface="Times New Roman"/>
              </a:rPr>
              <a:t>A </a:t>
            </a:r>
            <a:r>
              <a:rPr b="1" spc="-5" dirty="0">
                <a:latin typeface="Times New Roman"/>
                <a:cs typeface="Times New Roman"/>
              </a:rPr>
              <a:t>flowchart </a:t>
            </a:r>
            <a:r>
              <a:rPr dirty="0">
                <a:latin typeface="Times New Roman"/>
                <a:cs typeface="Times New Roman"/>
              </a:rPr>
              <a:t>is an </a:t>
            </a:r>
            <a:r>
              <a:rPr b="1" dirty="0">
                <a:solidFill>
                  <a:srgbClr val="CA0000"/>
                </a:solidFill>
                <a:latin typeface="Times New Roman"/>
                <a:cs typeface="Times New Roman"/>
              </a:rPr>
              <a:t>ordered </a:t>
            </a:r>
            <a:r>
              <a:rPr dirty="0">
                <a:latin typeface="Times New Roman"/>
                <a:cs typeface="Times New Roman"/>
              </a:rPr>
              <a:t>list of subtasks  (operations) </a:t>
            </a:r>
            <a:r>
              <a:rPr spc="-5" dirty="0">
                <a:latin typeface="Times New Roman"/>
                <a:cs typeface="Times New Roman"/>
              </a:rPr>
              <a:t>usually </a:t>
            </a:r>
            <a:r>
              <a:rPr spc="-10" dirty="0">
                <a:latin typeface="Times New Roman"/>
                <a:cs typeface="Times New Roman"/>
              </a:rPr>
              <a:t>in </a:t>
            </a:r>
            <a:r>
              <a:rPr dirty="0">
                <a:latin typeface="Times New Roman"/>
                <a:cs typeface="Times New Roman"/>
              </a:rPr>
              <a:t>graphical</a:t>
            </a:r>
            <a:r>
              <a:rPr spc="-30" dirty="0">
                <a:latin typeface="Times New Roman"/>
                <a:cs typeface="Times New Roman"/>
              </a:rPr>
              <a:t> </a:t>
            </a:r>
            <a:r>
              <a:rPr spc="-5" dirty="0">
                <a:latin typeface="Times New Roman"/>
                <a:cs typeface="Times New Roman"/>
              </a:rPr>
              <a:t>form.</a:t>
            </a:r>
          </a:p>
          <a:p>
            <a:pPr marL="147955" marR="749300">
              <a:lnSpc>
                <a:spcPct val="100000"/>
              </a:lnSpc>
              <a:spcBef>
                <a:spcPts val="2515"/>
              </a:spcBef>
            </a:pPr>
            <a:r>
              <a:rPr dirty="0">
                <a:latin typeface="Times New Roman"/>
                <a:cs typeface="Times New Roman"/>
              </a:rPr>
              <a:t>An </a:t>
            </a:r>
            <a:r>
              <a:rPr b="1" dirty="0">
                <a:latin typeface="Times New Roman"/>
                <a:cs typeface="Times New Roman"/>
              </a:rPr>
              <a:t>algorithm </a:t>
            </a:r>
            <a:r>
              <a:rPr spc="-5" dirty="0">
                <a:latin typeface="Times New Roman"/>
                <a:cs typeface="Times New Roman"/>
              </a:rPr>
              <a:t>is an </a:t>
            </a:r>
            <a:r>
              <a:rPr b="1" spc="-5" dirty="0">
                <a:solidFill>
                  <a:srgbClr val="CA0000"/>
                </a:solidFill>
                <a:latin typeface="Times New Roman"/>
                <a:cs typeface="Times New Roman"/>
              </a:rPr>
              <a:t>ordered </a:t>
            </a:r>
            <a:r>
              <a:rPr spc="-5" dirty="0">
                <a:latin typeface="Times New Roman"/>
                <a:cs typeface="Times New Roman"/>
              </a:rPr>
              <a:t>list of subtasks  </a:t>
            </a:r>
            <a:r>
              <a:rPr dirty="0">
                <a:latin typeface="Times New Roman"/>
                <a:cs typeface="Times New Roman"/>
              </a:rPr>
              <a:t>(operations) </a:t>
            </a:r>
            <a:r>
              <a:rPr spc="-5" dirty="0">
                <a:latin typeface="Times New Roman"/>
                <a:cs typeface="Times New Roman"/>
              </a:rPr>
              <a:t>usually </a:t>
            </a:r>
            <a:r>
              <a:rPr spc="-10" dirty="0">
                <a:latin typeface="Times New Roman"/>
                <a:cs typeface="Times New Roman"/>
              </a:rPr>
              <a:t>in </a:t>
            </a:r>
            <a:r>
              <a:rPr spc="-5" dirty="0">
                <a:latin typeface="Times New Roman"/>
                <a:cs typeface="Times New Roman"/>
              </a:rPr>
              <a:t>written form.</a:t>
            </a:r>
          </a:p>
          <a:p>
            <a:pPr marL="147955" marR="5080">
              <a:lnSpc>
                <a:spcPct val="100000"/>
              </a:lnSpc>
              <a:spcBef>
                <a:spcPts val="1925"/>
              </a:spcBef>
            </a:pPr>
            <a:r>
              <a:rPr dirty="0">
                <a:latin typeface="Times New Roman"/>
                <a:cs typeface="Times New Roman"/>
              </a:rPr>
              <a:t>An algorithm can be </a:t>
            </a:r>
            <a:r>
              <a:rPr spc="-5" dirty="0">
                <a:latin typeface="Times New Roman"/>
                <a:cs typeface="Times New Roman"/>
              </a:rPr>
              <a:t>'almost-ready' for </a:t>
            </a:r>
            <a:r>
              <a:rPr dirty="0">
                <a:latin typeface="Times New Roman"/>
                <a:cs typeface="Times New Roman"/>
              </a:rPr>
              <a:t>computer  programming.</a:t>
            </a:r>
          </a:p>
        </p:txBody>
      </p:sp>
    </p:spTree>
    <p:extLst>
      <p:ext uri="{BB962C8B-B14F-4D97-AF65-F5344CB8AC3E}">
        <p14:creationId xmlns:p14="http://schemas.microsoft.com/office/powerpoint/2010/main" val="52455293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01496" y="762769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Matlab Functions</a:t>
            </a:r>
          </a:p>
        </p:txBody>
      </p:sp>
      <p:sp>
        <p:nvSpPr>
          <p:cNvPr id="3" name="object 3"/>
          <p:cNvSpPr/>
          <p:nvPr/>
        </p:nvSpPr>
        <p:spPr>
          <a:xfrm>
            <a:off x="1453896" y="1866887"/>
            <a:ext cx="7772400" cy="4876800"/>
          </a:xfrm>
          <a:custGeom>
            <a:avLst/>
            <a:gdLst/>
            <a:ahLst/>
            <a:cxnLst/>
            <a:rect l="l" t="t" r="r" b="b"/>
            <a:pathLst>
              <a:path w="7772400" h="4876800">
                <a:moveTo>
                  <a:pt x="7772400" y="4876800"/>
                </a:moveTo>
                <a:lnTo>
                  <a:pt x="7772400" y="0"/>
                </a:lnTo>
                <a:lnTo>
                  <a:pt x="0" y="0"/>
                </a:lnTo>
                <a:lnTo>
                  <a:pt x="0" y="4876800"/>
                </a:lnTo>
                <a:lnTo>
                  <a:pt x="7772400" y="4876800"/>
                </a:lnTo>
                <a:close/>
              </a:path>
            </a:pathLst>
          </a:custGeom>
          <a:ln w="50800">
            <a:solidFill>
              <a:srgbClr val="3838C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558534" y="1819268"/>
            <a:ext cx="7089140" cy="4794885"/>
          </a:xfrm>
          <a:prstGeom prst="rect">
            <a:avLst/>
          </a:prstGeom>
        </p:spPr>
        <p:txBody>
          <a:bodyPr vert="horz" wrap="square" lIns="0" tIns="6476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9"/>
              </a:spcBef>
            </a:pPr>
            <a:r>
              <a:rPr sz="3200" spc="-5" dirty="0">
                <a:latin typeface="Times New Roman"/>
                <a:cs typeface="Times New Roman"/>
              </a:rPr>
              <a:t>f</a:t>
            </a:r>
            <a:r>
              <a:rPr sz="2800" spc="-5" dirty="0">
                <a:latin typeface="Times New Roman"/>
                <a:cs typeface="Times New Roman"/>
              </a:rPr>
              <a:t>unction [n] = factorial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(k)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50"/>
              </a:spcBef>
            </a:pPr>
            <a:r>
              <a:rPr sz="2800" spc="-5" dirty="0">
                <a:solidFill>
                  <a:srgbClr val="379937"/>
                </a:solidFill>
                <a:latin typeface="Times New Roman"/>
                <a:cs typeface="Times New Roman"/>
              </a:rPr>
              <a:t>% The </a:t>
            </a:r>
            <a:r>
              <a:rPr sz="2800" spc="-10" dirty="0">
                <a:solidFill>
                  <a:srgbClr val="379937"/>
                </a:solidFill>
                <a:latin typeface="Times New Roman"/>
                <a:cs typeface="Times New Roman"/>
              </a:rPr>
              <a:t>function </a:t>
            </a:r>
            <a:r>
              <a:rPr sz="2800" dirty="0">
                <a:solidFill>
                  <a:srgbClr val="379937"/>
                </a:solidFill>
                <a:latin typeface="Times New Roman"/>
                <a:cs typeface="Times New Roman"/>
              </a:rPr>
              <a:t>[n] </a:t>
            </a:r>
            <a:r>
              <a:rPr sz="2800" spc="-5" dirty="0">
                <a:solidFill>
                  <a:srgbClr val="379937"/>
                </a:solidFill>
                <a:latin typeface="Times New Roman"/>
                <a:cs typeface="Times New Roman"/>
              </a:rPr>
              <a:t>= </a:t>
            </a:r>
            <a:r>
              <a:rPr sz="2800" spc="-10" dirty="0">
                <a:solidFill>
                  <a:srgbClr val="379937"/>
                </a:solidFill>
                <a:latin typeface="Times New Roman"/>
                <a:cs typeface="Times New Roman"/>
              </a:rPr>
              <a:t>factorial(k) </a:t>
            </a:r>
            <a:r>
              <a:rPr sz="2800" spc="-5" dirty="0">
                <a:solidFill>
                  <a:srgbClr val="379937"/>
                </a:solidFill>
                <a:latin typeface="Times New Roman"/>
                <a:cs typeface="Times New Roman"/>
              </a:rPr>
              <a:t>calculates</a:t>
            </a:r>
            <a:r>
              <a:rPr sz="2800" spc="25" dirty="0">
                <a:solidFill>
                  <a:srgbClr val="379937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379937"/>
                </a:solidFill>
                <a:latin typeface="Times New Roman"/>
                <a:cs typeface="Times New Roman"/>
              </a:rPr>
              <a:t>and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2800" spc="-5" dirty="0">
                <a:solidFill>
                  <a:srgbClr val="379937"/>
                </a:solidFill>
                <a:latin typeface="Times New Roman"/>
                <a:cs typeface="Times New Roman"/>
              </a:rPr>
              <a:t>% returns the value of k factorial. If k is</a:t>
            </a:r>
            <a:r>
              <a:rPr sz="2800" spc="35" dirty="0">
                <a:solidFill>
                  <a:srgbClr val="379937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379937"/>
                </a:solidFill>
                <a:latin typeface="Times New Roman"/>
                <a:cs typeface="Times New Roman"/>
              </a:rPr>
              <a:t>negative,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40"/>
              </a:spcBef>
            </a:pPr>
            <a:r>
              <a:rPr sz="2800" spc="-5" dirty="0">
                <a:solidFill>
                  <a:srgbClr val="379937"/>
                </a:solidFill>
                <a:latin typeface="Times New Roman"/>
                <a:cs typeface="Times New Roman"/>
              </a:rPr>
              <a:t>% an error message is</a:t>
            </a:r>
            <a:r>
              <a:rPr sz="2800" spc="10" dirty="0">
                <a:solidFill>
                  <a:srgbClr val="379937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379937"/>
                </a:solidFill>
                <a:latin typeface="Times New Roman"/>
                <a:cs typeface="Times New Roman"/>
              </a:rPr>
              <a:t>returned.</a:t>
            </a:r>
            <a:endParaRPr sz="2800">
              <a:latin typeface="Times New Roman"/>
              <a:cs typeface="Times New Roman"/>
            </a:endParaRPr>
          </a:p>
          <a:p>
            <a:pPr marL="12700" marR="1214120">
              <a:lnSpc>
                <a:spcPct val="110000"/>
              </a:lnSpc>
              <a:spcBef>
                <a:spcPts val="10"/>
              </a:spcBef>
              <a:tabLst>
                <a:tab pos="1466850" algn="l"/>
                <a:tab pos="1602740" algn="l"/>
              </a:tabLst>
            </a:pPr>
            <a:r>
              <a:rPr sz="2800" spc="-5" dirty="0">
                <a:latin typeface="Times New Roman"/>
                <a:cs typeface="Times New Roman"/>
              </a:rPr>
              <a:t>if (k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&lt;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0)	n = 'Error, negative argument’;  elseif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k&lt;2		n=1;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2800" spc="-5" dirty="0">
                <a:latin typeface="Times New Roman"/>
                <a:cs typeface="Times New Roman"/>
              </a:rPr>
              <a:t>else</a:t>
            </a:r>
            <a:endParaRPr sz="2800">
              <a:latin typeface="Times New Roman"/>
              <a:cs typeface="Times New Roman"/>
            </a:endParaRPr>
          </a:p>
          <a:p>
            <a:pPr marL="365760">
              <a:lnSpc>
                <a:spcPct val="100000"/>
              </a:lnSpc>
              <a:spcBef>
                <a:spcPts val="350"/>
              </a:spcBef>
            </a:pPr>
            <a:r>
              <a:rPr sz="2800" spc="-5" dirty="0">
                <a:latin typeface="Times New Roman"/>
                <a:cs typeface="Times New Roman"/>
              </a:rPr>
              <a:t>n =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1;</a:t>
            </a:r>
            <a:endParaRPr sz="2800">
              <a:latin typeface="Times New Roman"/>
              <a:cs typeface="Times New Roman"/>
            </a:endParaRPr>
          </a:p>
          <a:p>
            <a:pPr marL="12700" marR="2708910" indent="353060">
              <a:lnSpc>
                <a:spcPct val="110000"/>
              </a:lnSpc>
              <a:tabLst>
                <a:tab pos="2303145" algn="l"/>
                <a:tab pos="3857625" algn="l"/>
              </a:tabLst>
            </a:pPr>
            <a:r>
              <a:rPr sz="2800" spc="-5" dirty="0">
                <a:latin typeface="Times New Roman"/>
                <a:cs typeface="Times New Roman"/>
              </a:rPr>
              <a:t>for j = [2:k]	n = n * j;	end  end</a:t>
            </a:r>
            <a:endParaRPr sz="28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8183394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77696" y="2476487"/>
            <a:ext cx="3505200" cy="2898775"/>
          </a:xfrm>
          <a:prstGeom prst="rect">
            <a:avLst/>
          </a:prstGeom>
          <a:ln w="28575">
            <a:solidFill>
              <a:srgbClr val="02CA97"/>
            </a:solidFill>
          </a:ln>
        </p:spPr>
        <p:txBody>
          <a:bodyPr vert="horz" wrap="square" lIns="0" tIns="10160" rIns="0" bIns="0" rtlCol="0">
            <a:spAutoFit/>
          </a:bodyPr>
          <a:lstStyle/>
          <a:p>
            <a:pPr marL="104775">
              <a:lnSpc>
                <a:spcPct val="100000"/>
              </a:lnSpc>
              <a:spcBef>
                <a:spcPts val="80"/>
              </a:spcBef>
            </a:pPr>
            <a:r>
              <a:rPr sz="2800" b="1" dirty="0">
                <a:latin typeface="Courier New"/>
                <a:cs typeface="Courier New"/>
              </a:rPr>
              <a:t>if</a:t>
            </a:r>
            <a:r>
              <a:rPr sz="2800" b="1" spc="-15" dirty="0">
                <a:latin typeface="Courier New"/>
                <a:cs typeface="Courier New"/>
              </a:rPr>
              <a:t> </a:t>
            </a:r>
            <a:r>
              <a:rPr sz="2800" b="1" dirty="0">
                <a:latin typeface="Courier New"/>
                <a:cs typeface="Courier New"/>
              </a:rPr>
              <a:t>&lt;condition&gt;</a:t>
            </a:r>
            <a:endParaRPr sz="2800">
              <a:latin typeface="Courier New"/>
              <a:cs typeface="Courier New"/>
            </a:endParaRPr>
          </a:p>
          <a:p>
            <a:pPr marL="104775" marR="608330" indent="642620">
              <a:lnSpc>
                <a:spcPts val="4720"/>
              </a:lnSpc>
              <a:spcBef>
                <a:spcPts val="365"/>
              </a:spcBef>
            </a:pPr>
            <a:r>
              <a:rPr sz="2800" b="1" dirty="0">
                <a:latin typeface="Courier New"/>
                <a:cs typeface="Courier New"/>
              </a:rPr>
              <a:t>&lt;commands&gt;  </a:t>
            </a:r>
            <a:r>
              <a:rPr sz="2800" b="1" spc="5" dirty="0">
                <a:latin typeface="Courier New"/>
                <a:cs typeface="Courier New"/>
              </a:rPr>
              <a:t>else</a:t>
            </a:r>
            <a:endParaRPr sz="2800">
              <a:latin typeface="Courier New"/>
              <a:cs typeface="Courier New"/>
            </a:endParaRPr>
          </a:p>
          <a:p>
            <a:pPr marL="748030">
              <a:lnSpc>
                <a:spcPct val="100000"/>
              </a:lnSpc>
              <a:spcBef>
                <a:spcPts val="969"/>
              </a:spcBef>
            </a:pPr>
            <a:r>
              <a:rPr sz="2800" b="1" dirty="0">
                <a:latin typeface="Courier New"/>
                <a:cs typeface="Courier New"/>
              </a:rPr>
              <a:t>&lt;commands&gt;</a:t>
            </a:r>
            <a:endParaRPr sz="2800">
              <a:latin typeface="Courier New"/>
              <a:cs typeface="Courier New"/>
            </a:endParaRPr>
          </a:p>
          <a:p>
            <a:pPr marL="104775">
              <a:lnSpc>
                <a:spcPct val="100000"/>
              </a:lnSpc>
              <a:spcBef>
                <a:spcPts val="1355"/>
              </a:spcBef>
            </a:pPr>
            <a:r>
              <a:rPr sz="2800" b="1" spc="5" dirty="0">
                <a:latin typeface="Courier New"/>
                <a:cs typeface="Courier New"/>
              </a:rPr>
              <a:t>end</a:t>
            </a:r>
            <a:endParaRPr sz="2800">
              <a:latin typeface="Courier New"/>
              <a:cs typeface="Courier New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547104" y="1844027"/>
            <a:ext cx="1609725" cy="875030"/>
          </a:xfrm>
          <a:custGeom>
            <a:avLst/>
            <a:gdLst/>
            <a:ahLst/>
            <a:cxnLst/>
            <a:rect l="l" t="t" r="r" b="b"/>
            <a:pathLst>
              <a:path w="1609725" h="875030">
                <a:moveTo>
                  <a:pt x="0" y="437388"/>
                </a:moveTo>
                <a:lnTo>
                  <a:pt x="804672" y="874776"/>
                </a:lnTo>
                <a:lnTo>
                  <a:pt x="1609344" y="437388"/>
                </a:lnTo>
                <a:lnTo>
                  <a:pt x="804672" y="0"/>
                </a:lnTo>
                <a:lnTo>
                  <a:pt x="0" y="437388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547104" y="1844027"/>
            <a:ext cx="1609725" cy="875030"/>
          </a:xfrm>
          <a:custGeom>
            <a:avLst/>
            <a:gdLst/>
            <a:ahLst/>
            <a:cxnLst/>
            <a:rect l="l" t="t" r="r" b="b"/>
            <a:pathLst>
              <a:path w="1609725" h="875030">
                <a:moveTo>
                  <a:pt x="804672" y="0"/>
                </a:moveTo>
                <a:lnTo>
                  <a:pt x="0" y="437388"/>
                </a:lnTo>
                <a:lnTo>
                  <a:pt x="804672" y="874776"/>
                </a:lnTo>
                <a:lnTo>
                  <a:pt x="1609344" y="437388"/>
                </a:lnTo>
                <a:lnTo>
                  <a:pt x="804672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6990080" y="2084311"/>
            <a:ext cx="7213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ahoma"/>
                <a:cs typeface="Tahoma"/>
              </a:rPr>
              <a:t>I </a:t>
            </a:r>
            <a:r>
              <a:rPr sz="2400" dirty="0">
                <a:latin typeface="Tahoma"/>
                <a:cs typeface="Tahoma"/>
              </a:rPr>
              <a:t>&gt;</a:t>
            </a:r>
            <a:r>
              <a:rPr sz="2400" spc="-6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3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200647" y="2035543"/>
            <a:ext cx="46164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10" dirty="0">
                <a:latin typeface="Arial"/>
                <a:cs typeface="Arial"/>
              </a:rPr>
              <a:t>true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171176" y="1970007"/>
            <a:ext cx="56324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Arial"/>
                <a:cs typeface="Arial"/>
              </a:rPr>
              <a:t>fal</a:t>
            </a:r>
            <a:r>
              <a:rPr sz="2000" spc="5" dirty="0">
                <a:latin typeface="Arial"/>
                <a:cs typeface="Arial"/>
              </a:rPr>
              <a:t>s</a:t>
            </a:r>
            <a:r>
              <a:rPr sz="2000" dirty="0">
                <a:latin typeface="Arial"/>
                <a:cs typeface="Arial"/>
              </a:rPr>
              <a:t>e</a:t>
            </a:r>
            <a:endParaRPr sz="20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7277100" y="1409687"/>
            <a:ext cx="152400" cy="467995"/>
          </a:xfrm>
          <a:custGeom>
            <a:avLst/>
            <a:gdLst/>
            <a:ahLst/>
            <a:cxnLst/>
            <a:rect l="l" t="t" r="r" b="b"/>
            <a:pathLst>
              <a:path w="152400" h="467994">
                <a:moveTo>
                  <a:pt x="0" y="315467"/>
                </a:moveTo>
                <a:lnTo>
                  <a:pt x="76200" y="467867"/>
                </a:lnTo>
                <a:lnTo>
                  <a:pt x="152400" y="315467"/>
                </a:lnTo>
                <a:lnTo>
                  <a:pt x="102223" y="315467"/>
                </a:lnTo>
                <a:lnTo>
                  <a:pt x="102108" y="341375"/>
                </a:lnTo>
                <a:lnTo>
                  <a:pt x="50292" y="341375"/>
                </a:lnTo>
                <a:lnTo>
                  <a:pt x="50292" y="315467"/>
                </a:lnTo>
                <a:lnTo>
                  <a:pt x="0" y="315467"/>
                </a:lnTo>
                <a:close/>
              </a:path>
              <a:path w="152400" h="467994">
                <a:moveTo>
                  <a:pt x="50407" y="315467"/>
                </a:moveTo>
                <a:lnTo>
                  <a:pt x="102223" y="315467"/>
                </a:lnTo>
                <a:lnTo>
                  <a:pt x="103632" y="0"/>
                </a:lnTo>
                <a:lnTo>
                  <a:pt x="51815" y="0"/>
                </a:lnTo>
                <a:lnTo>
                  <a:pt x="50407" y="315467"/>
                </a:lnTo>
                <a:close/>
              </a:path>
              <a:path w="152400" h="467994">
                <a:moveTo>
                  <a:pt x="50292" y="341375"/>
                </a:moveTo>
                <a:lnTo>
                  <a:pt x="102108" y="341375"/>
                </a:lnTo>
                <a:lnTo>
                  <a:pt x="102223" y="315467"/>
                </a:lnTo>
                <a:lnTo>
                  <a:pt x="50407" y="315467"/>
                </a:lnTo>
                <a:lnTo>
                  <a:pt x="50292" y="341375"/>
                </a:lnTo>
                <a:close/>
              </a:path>
              <a:path w="152400" h="467994">
                <a:moveTo>
                  <a:pt x="50292" y="315467"/>
                </a:moveTo>
                <a:lnTo>
                  <a:pt x="50292" y="341375"/>
                </a:lnTo>
                <a:lnTo>
                  <a:pt x="50407" y="315467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309104" y="3806939"/>
            <a:ext cx="152400" cy="929640"/>
          </a:xfrm>
          <a:custGeom>
            <a:avLst/>
            <a:gdLst/>
            <a:ahLst/>
            <a:cxnLst/>
            <a:rect l="l" t="t" r="r" b="b"/>
            <a:pathLst>
              <a:path w="152400" h="929639">
                <a:moveTo>
                  <a:pt x="0" y="777239"/>
                </a:moveTo>
                <a:lnTo>
                  <a:pt x="76200" y="929639"/>
                </a:lnTo>
                <a:lnTo>
                  <a:pt x="152400" y="777239"/>
                </a:lnTo>
                <a:lnTo>
                  <a:pt x="100584" y="777239"/>
                </a:lnTo>
                <a:lnTo>
                  <a:pt x="100584" y="803147"/>
                </a:lnTo>
                <a:lnTo>
                  <a:pt x="50292" y="803147"/>
                </a:lnTo>
                <a:lnTo>
                  <a:pt x="50292" y="777239"/>
                </a:lnTo>
                <a:lnTo>
                  <a:pt x="0" y="777239"/>
                </a:lnTo>
                <a:close/>
              </a:path>
              <a:path w="152400" h="929639">
                <a:moveTo>
                  <a:pt x="50292" y="777239"/>
                </a:moveTo>
                <a:lnTo>
                  <a:pt x="50292" y="803147"/>
                </a:lnTo>
                <a:lnTo>
                  <a:pt x="100584" y="803147"/>
                </a:lnTo>
                <a:lnTo>
                  <a:pt x="100584" y="777239"/>
                </a:lnTo>
                <a:lnTo>
                  <a:pt x="50292" y="777239"/>
                </a:lnTo>
                <a:close/>
              </a:path>
              <a:path w="152400" h="929639">
                <a:moveTo>
                  <a:pt x="50292" y="0"/>
                </a:moveTo>
                <a:lnTo>
                  <a:pt x="50292" y="777239"/>
                </a:lnTo>
                <a:lnTo>
                  <a:pt x="100584" y="777239"/>
                </a:lnTo>
                <a:lnTo>
                  <a:pt x="100584" y="0"/>
                </a:lnTo>
                <a:lnTo>
                  <a:pt x="50292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138159" y="2276843"/>
            <a:ext cx="551815" cy="1905"/>
          </a:xfrm>
          <a:custGeom>
            <a:avLst/>
            <a:gdLst/>
            <a:ahLst/>
            <a:cxnLst/>
            <a:rect l="l" t="t" r="r" b="b"/>
            <a:pathLst>
              <a:path w="551815" h="1905">
                <a:moveTo>
                  <a:pt x="0" y="0"/>
                </a:moveTo>
                <a:lnTo>
                  <a:pt x="551687" y="1524"/>
                </a:lnTo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385304" y="3730739"/>
            <a:ext cx="1346200" cy="152400"/>
          </a:xfrm>
          <a:custGeom>
            <a:avLst/>
            <a:gdLst/>
            <a:ahLst/>
            <a:cxnLst/>
            <a:rect l="l" t="t" r="r" b="b"/>
            <a:pathLst>
              <a:path w="1346200" h="152400">
                <a:moveTo>
                  <a:pt x="126492" y="50291"/>
                </a:moveTo>
                <a:lnTo>
                  <a:pt x="126492" y="100583"/>
                </a:lnTo>
                <a:lnTo>
                  <a:pt x="1345692" y="100583"/>
                </a:lnTo>
                <a:lnTo>
                  <a:pt x="1345692" y="48767"/>
                </a:lnTo>
                <a:lnTo>
                  <a:pt x="126492" y="50291"/>
                </a:lnTo>
                <a:close/>
              </a:path>
              <a:path w="1346200" h="152400">
                <a:moveTo>
                  <a:pt x="0" y="76200"/>
                </a:moveTo>
                <a:lnTo>
                  <a:pt x="152400" y="152400"/>
                </a:lnTo>
                <a:lnTo>
                  <a:pt x="152400" y="100583"/>
                </a:lnTo>
                <a:lnTo>
                  <a:pt x="126492" y="100583"/>
                </a:lnTo>
                <a:lnTo>
                  <a:pt x="126492" y="12953"/>
                </a:lnTo>
                <a:lnTo>
                  <a:pt x="0" y="76200"/>
                </a:lnTo>
                <a:close/>
              </a:path>
              <a:path w="1346200" h="152400">
                <a:moveTo>
                  <a:pt x="126492" y="12953"/>
                </a:moveTo>
                <a:lnTo>
                  <a:pt x="126492" y="50291"/>
                </a:lnTo>
                <a:lnTo>
                  <a:pt x="152400" y="50259"/>
                </a:lnTo>
                <a:lnTo>
                  <a:pt x="152400" y="0"/>
                </a:lnTo>
                <a:lnTo>
                  <a:pt x="126492" y="12953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118859" y="2276843"/>
            <a:ext cx="489584" cy="0"/>
          </a:xfrm>
          <a:custGeom>
            <a:avLst/>
            <a:gdLst/>
            <a:ahLst/>
            <a:cxnLst/>
            <a:rect l="l" t="t" r="r" b="b"/>
            <a:pathLst>
              <a:path w="489584">
                <a:moveTo>
                  <a:pt x="489203" y="0"/>
                </a:moveTo>
                <a:lnTo>
                  <a:pt x="0" y="0"/>
                </a:lnTo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752331" y="3340595"/>
            <a:ext cx="0" cy="466725"/>
          </a:xfrm>
          <a:custGeom>
            <a:avLst/>
            <a:gdLst/>
            <a:ahLst/>
            <a:cxnLst/>
            <a:rect l="l" t="t" r="r" b="b"/>
            <a:pathLst>
              <a:path h="466725">
                <a:moveTo>
                  <a:pt x="0" y="0"/>
                </a:moveTo>
                <a:lnTo>
                  <a:pt x="0" y="466344"/>
                </a:lnTo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263128" y="2851391"/>
            <a:ext cx="1039494" cy="521334"/>
          </a:xfrm>
          <a:custGeom>
            <a:avLst/>
            <a:gdLst/>
            <a:ahLst/>
            <a:cxnLst/>
            <a:rect l="l" t="t" r="r" b="b"/>
            <a:pathLst>
              <a:path w="1039495" h="521335">
                <a:moveTo>
                  <a:pt x="0" y="0"/>
                </a:moveTo>
                <a:lnTo>
                  <a:pt x="0" y="487680"/>
                </a:lnTo>
                <a:lnTo>
                  <a:pt x="34028" y="494014"/>
                </a:lnTo>
                <a:lnTo>
                  <a:pt x="100941" y="504396"/>
                </a:lnTo>
                <a:lnTo>
                  <a:pt x="162401" y="512849"/>
                </a:lnTo>
                <a:lnTo>
                  <a:pt x="217265" y="518231"/>
                </a:lnTo>
                <a:lnTo>
                  <a:pt x="243839" y="521208"/>
                </a:lnTo>
                <a:lnTo>
                  <a:pt x="304657" y="520469"/>
                </a:lnTo>
                <a:lnTo>
                  <a:pt x="345185" y="518731"/>
                </a:lnTo>
                <a:lnTo>
                  <a:pt x="391667" y="515112"/>
                </a:lnTo>
                <a:lnTo>
                  <a:pt x="433387" y="509587"/>
                </a:lnTo>
                <a:lnTo>
                  <a:pt x="473963" y="502920"/>
                </a:lnTo>
                <a:lnTo>
                  <a:pt x="491132" y="498562"/>
                </a:lnTo>
                <a:lnTo>
                  <a:pt x="508444" y="494347"/>
                </a:lnTo>
                <a:lnTo>
                  <a:pt x="526041" y="489846"/>
                </a:lnTo>
                <a:lnTo>
                  <a:pt x="544067" y="484631"/>
                </a:lnTo>
                <a:lnTo>
                  <a:pt x="562594" y="481155"/>
                </a:lnTo>
                <a:lnTo>
                  <a:pt x="581405" y="477393"/>
                </a:lnTo>
                <a:lnTo>
                  <a:pt x="600217" y="473059"/>
                </a:lnTo>
                <a:lnTo>
                  <a:pt x="618743" y="467867"/>
                </a:lnTo>
                <a:lnTo>
                  <a:pt x="639103" y="463938"/>
                </a:lnTo>
                <a:lnTo>
                  <a:pt x="659320" y="459295"/>
                </a:lnTo>
                <a:lnTo>
                  <a:pt x="679823" y="454366"/>
                </a:lnTo>
                <a:lnTo>
                  <a:pt x="701039" y="449579"/>
                </a:lnTo>
                <a:lnTo>
                  <a:pt x="722876" y="446341"/>
                </a:lnTo>
                <a:lnTo>
                  <a:pt x="745426" y="441960"/>
                </a:lnTo>
                <a:lnTo>
                  <a:pt x="769405" y="437578"/>
                </a:lnTo>
                <a:lnTo>
                  <a:pt x="795527" y="434339"/>
                </a:lnTo>
                <a:lnTo>
                  <a:pt x="821412" y="431339"/>
                </a:lnTo>
                <a:lnTo>
                  <a:pt x="847153" y="427482"/>
                </a:lnTo>
                <a:lnTo>
                  <a:pt x="873752" y="423624"/>
                </a:lnTo>
                <a:lnTo>
                  <a:pt x="902207" y="420624"/>
                </a:lnTo>
                <a:lnTo>
                  <a:pt x="934783" y="420385"/>
                </a:lnTo>
                <a:lnTo>
                  <a:pt x="1003363" y="419338"/>
                </a:lnTo>
                <a:lnTo>
                  <a:pt x="1039367" y="419100"/>
                </a:lnTo>
                <a:lnTo>
                  <a:pt x="1039367" y="0"/>
                </a:lnTo>
                <a:lnTo>
                  <a:pt x="0" y="0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263128" y="2851391"/>
            <a:ext cx="1039494" cy="521334"/>
          </a:xfrm>
          <a:custGeom>
            <a:avLst/>
            <a:gdLst/>
            <a:ahLst/>
            <a:cxnLst/>
            <a:rect l="l" t="t" r="r" b="b"/>
            <a:pathLst>
              <a:path w="1039495" h="521335">
                <a:moveTo>
                  <a:pt x="0" y="487680"/>
                </a:moveTo>
                <a:lnTo>
                  <a:pt x="67627" y="499491"/>
                </a:lnTo>
                <a:lnTo>
                  <a:pt x="134111" y="509016"/>
                </a:lnTo>
                <a:lnTo>
                  <a:pt x="190118" y="515683"/>
                </a:lnTo>
                <a:lnTo>
                  <a:pt x="217265" y="518231"/>
                </a:lnTo>
                <a:lnTo>
                  <a:pt x="243839" y="521208"/>
                </a:lnTo>
                <a:lnTo>
                  <a:pt x="304657" y="520469"/>
                </a:lnTo>
                <a:lnTo>
                  <a:pt x="345185" y="518731"/>
                </a:lnTo>
                <a:lnTo>
                  <a:pt x="391667" y="515112"/>
                </a:lnTo>
                <a:lnTo>
                  <a:pt x="433387" y="509587"/>
                </a:lnTo>
                <a:lnTo>
                  <a:pt x="473963" y="502920"/>
                </a:lnTo>
                <a:lnTo>
                  <a:pt x="491132" y="498562"/>
                </a:lnTo>
                <a:lnTo>
                  <a:pt x="508444" y="494347"/>
                </a:lnTo>
                <a:lnTo>
                  <a:pt x="526041" y="489846"/>
                </a:lnTo>
                <a:lnTo>
                  <a:pt x="544067" y="484631"/>
                </a:lnTo>
                <a:lnTo>
                  <a:pt x="562594" y="481155"/>
                </a:lnTo>
                <a:lnTo>
                  <a:pt x="581405" y="477393"/>
                </a:lnTo>
                <a:lnTo>
                  <a:pt x="600217" y="473059"/>
                </a:lnTo>
                <a:lnTo>
                  <a:pt x="618743" y="467867"/>
                </a:lnTo>
                <a:lnTo>
                  <a:pt x="639103" y="463938"/>
                </a:lnTo>
                <a:lnTo>
                  <a:pt x="659320" y="459295"/>
                </a:lnTo>
                <a:lnTo>
                  <a:pt x="679823" y="454366"/>
                </a:lnTo>
                <a:lnTo>
                  <a:pt x="701039" y="449579"/>
                </a:lnTo>
                <a:lnTo>
                  <a:pt x="722876" y="446341"/>
                </a:lnTo>
                <a:lnTo>
                  <a:pt x="745426" y="441960"/>
                </a:lnTo>
                <a:lnTo>
                  <a:pt x="769405" y="437578"/>
                </a:lnTo>
                <a:lnTo>
                  <a:pt x="795527" y="434339"/>
                </a:lnTo>
                <a:lnTo>
                  <a:pt x="821412" y="431339"/>
                </a:lnTo>
                <a:lnTo>
                  <a:pt x="847153" y="427482"/>
                </a:lnTo>
                <a:lnTo>
                  <a:pt x="873752" y="423624"/>
                </a:lnTo>
                <a:lnTo>
                  <a:pt x="902207" y="420624"/>
                </a:lnTo>
                <a:lnTo>
                  <a:pt x="934783" y="420385"/>
                </a:lnTo>
                <a:lnTo>
                  <a:pt x="968501" y="419862"/>
                </a:lnTo>
                <a:lnTo>
                  <a:pt x="1003363" y="419338"/>
                </a:lnTo>
                <a:lnTo>
                  <a:pt x="1039367" y="419100"/>
                </a:lnTo>
                <a:lnTo>
                  <a:pt x="1039367" y="0"/>
                </a:lnTo>
                <a:lnTo>
                  <a:pt x="0" y="0"/>
                </a:lnTo>
                <a:lnTo>
                  <a:pt x="0" y="48768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8398256" y="2908795"/>
            <a:ext cx="77216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Tahoma"/>
                <a:cs typeface="Tahoma"/>
              </a:rPr>
              <a:t>Print</a:t>
            </a:r>
            <a:r>
              <a:rPr sz="2000" spc="-8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B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6118859" y="3730739"/>
            <a:ext cx="1286510" cy="152400"/>
          </a:xfrm>
          <a:custGeom>
            <a:avLst/>
            <a:gdLst/>
            <a:ahLst/>
            <a:cxnLst/>
            <a:rect l="l" t="t" r="r" b="b"/>
            <a:pathLst>
              <a:path w="1286509" h="152400">
                <a:moveTo>
                  <a:pt x="1133855" y="102107"/>
                </a:moveTo>
                <a:lnTo>
                  <a:pt x="1133855" y="152400"/>
                </a:lnTo>
                <a:lnTo>
                  <a:pt x="1286255" y="76200"/>
                </a:lnTo>
                <a:lnTo>
                  <a:pt x="1159764" y="12953"/>
                </a:lnTo>
                <a:lnTo>
                  <a:pt x="1159764" y="102107"/>
                </a:lnTo>
                <a:lnTo>
                  <a:pt x="1133855" y="102107"/>
                </a:lnTo>
                <a:close/>
              </a:path>
              <a:path w="1286509" h="152400">
                <a:moveTo>
                  <a:pt x="0" y="50291"/>
                </a:moveTo>
                <a:lnTo>
                  <a:pt x="0" y="102107"/>
                </a:lnTo>
                <a:lnTo>
                  <a:pt x="1159764" y="102107"/>
                </a:lnTo>
                <a:lnTo>
                  <a:pt x="1159764" y="50291"/>
                </a:lnTo>
                <a:lnTo>
                  <a:pt x="0" y="50291"/>
                </a:lnTo>
                <a:close/>
              </a:path>
              <a:path w="1286509" h="152400">
                <a:moveTo>
                  <a:pt x="1133855" y="0"/>
                </a:moveTo>
                <a:lnTo>
                  <a:pt x="1133855" y="50291"/>
                </a:lnTo>
                <a:lnTo>
                  <a:pt x="1159764" y="50291"/>
                </a:lnTo>
                <a:lnTo>
                  <a:pt x="1159764" y="12953"/>
                </a:lnTo>
                <a:lnTo>
                  <a:pt x="1133855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118859" y="3275063"/>
            <a:ext cx="0" cy="532130"/>
          </a:xfrm>
          <a:custGeom>
            <a:avLst/>
            <a:gdLst/>
            <a:ahLst/>
            <a:cxnLst/>
            <a:rect l="l" t="t" r="r" b="b"/>
            <a:pathLst>
              <a:path h="532129">
                <a:moveTo>
                  <a:pt x="0" y="531876"/>
                </a:moveTo>
                <a:lnTo>
                  <a:pt x="0" y="0"/>
                </a:lnTo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042659" y="2276843"/>
            <a:ext cx="152400" cy="664845"/>
          </a:xfrm>
          <a:custGeom>
            <a:avLst/>
            <a:gdLst/>
            <a:ahLst/>
            <a:cxnLst/>
            <a:rect l="l" t="t" r="r" b="b"/>
            <a:pathLst>
              <a:path w="152400" h="664844">
                <a:moveTo>
                  <a:pt x="0" y="512063"/>
                </a:moveTo>
                <a:lnTo>
                  <a:pt x="76200" y="664463"/>
                </a:lnTo>
                <a:lnTo>
                  <a:pt x="152400" y="512063"/>
                </a:lnTo>
                <a:lnTo>
                  <a:pt x="102107" y="512063"/>
                </a:lnTo>
                <a:lnTo>
                  <a:pt x="102107" y="537972"/>
                </a:lnTo>
                <a:lnTo>
                  <a:pt x="51815" y="537972"/>
                </a:lnTo>
                <a:lnTo>
                  <a:pt x="51815" y="512063"/>
                </a:lnTo>
                <a:lnTo>
                  <a:pt x="0" y="512063"/>
                </a:lnTo>
                <a:close/>
              </a:path>
              <a:path w="152400" h="664844">
                <a:moveTo>
                  <a:pt x="51815" y="512063"/>
                </a:moveTo>
                <a:lnTo>
                  <a:pt x="51815" y="537972"/>
                </a:lnTo>
                <a:lnTo>
                  <a:pt x="102107" y="537972"/>
                </a:lnTo>
                <a:lnTo>
                  <a:pt x="102107" y="512063"/>
                </a:lnTo>
                <a:lnTo>
                  <a:pt x="51815" y="512063"/>
                </a:lnTo>
                <a:close/>
              </a:path>
              <a:path w="152400" h="664844">
                <a:moveTo>
                  <a:pt x="51815" y="0"/>
                </a:moveTo>
                <a:lnTo>
                  <a:pt x="51815" y="512063"/>
                </a:lnTo>
                <a:lnTo>
                  <a:pt x="102107" y="512063"/>
                </a:lnTo>
                <a:lnTo>
                  <a:pt x="102107" y="0"/>
                </a:lnTo>
                <a:lnTo>
                  <a:pt x="51815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613647" y="2276843"/>
            <a:ext cx="152400" cy="597535"/>
          </a:xfrm>
          <a:custGeom>
            <a:avLst/>
            <a:gdLst/>
            <a:ahLst/>
            <a:cxnLst/>
            <a:rect l="l" t="t" r="r" b="b"/>
            <a:pathLst>
              <a:path w="152400" h="597535">
                <a:moveTo>
                  <a:pt x="0" y="445008"/>
                </a:moveTo>
                <a:lnTo>
                  <a:pt x="76200" y="597408"/>
                </a:lnTo>
                <a:lnTo>
                  <a:pt x="152400" y="445007"/>
                </a:lnTo>
                <a:lnTo>
                  <a:pt x="102108" y="445008"/>
                </a:lnTo>
                <a:lnTo>
                  <a:pt x="102108" y="470915"/>
                </a:lnTo>
                <a:lnTo>
                  <a:pt x="50292" y="470915"/>
                </a:lnTo>
                <a:lnTo>
                  <a:pt x="50292" y="445008"/>
                </a:lnTo>
                <a:lnTo>
                  <a:pt x="0" y="445008"/>
                </a:lnTo>
                <a:close/>
              </a:path>
              <a:path w="152400" h="597535">
                <a:moveTo>
                  <a:pt x="50292" y="445008"/>
                </a:moveTo>
                <a:lnTo>
                  <a:pt x="50292" y="470915"/>
                </a:lnTo>
                <a:lnTo>
                  <a:pt x="102108" y="470915"/>
                </a:lnTo>
                <a:lnTo>
                  <a:pt x="102108" y="445008"/>
                </a:lnTo>
                <a:lnTo>
                  <a:pt x="50292" y="445008"/>
                </a:lnTo>
                <a:close/>
              </a:path>
              <a:path w="152400" h="597535">
                <a:moveTo>
                  <a:pt x="50292" y="0"/>
                </a:moveTo>
                <a:lnTo>
                  <a:pt x="50292" y="445008"/>
                </a:lnTo>
                <a:lnTo>
                  <a:pt x="102108" y="445008"/>
                </a:lnTo>
                <a:lnTo>
                  <a:pt x="102108" y="0"/>
                </a:lnTo>
                <a:lnTo>
                  <a:pt x="50292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568696" y="2924543"/>
            <a:ext cx="1039494" cy="523240"/>
          </a:xfrm>
          <a:custGeom>
            <a:avLst/>
            <a:gdLst/>
            <a:ahLst/>
            <a:cxnLst/>
            <a:rect l="l" t="t" r="r" b="b"/>
            <a:pathLst>
              <a:path w="1039495" h="523239">
                <a:moveTo>
                  <a:pt x="0" y="0"/>
                </a:moveTo>
                <a:lnTo>
                  <a:pt x="0" y="489203"/>
                </a:lnTo>
                <a:lnTo>
                  <a:pt x="34242" y="495538"/>
                </a:lnTo>
                <a:lnTo>
                  <a:pt x="101584" y="505920"/>
                </a:lnTo>
                <a:lnTo>
                  <a:pt x="162401" y="514373"/>
                </a:lnTo>
                <a:lnTo>
                  <a:pt x="217265" y="519755"/>
                </a:lnTo>
                <a:lnTo>
                  <a:pt x="243839" y="522732"/>
                </a:lnTo>
                <a:lnTo>
                  <a:pt x="304680" y="521993"/>
                </a:lnTo>
                <a:lnTo>
                  <a:pt x="345376" y="520255"/>
                </a:lnTo>
                <a:lnTo>
                  <a:pt x="393191" y="516636"/>
                </a:lnTo>
                <a:lnTo>
                  <a:pt x="434149" y="510539"/>
                </a:lnTo>
                <a:lnTo>
                  <a:pt x="454699" y="507206"/>
                </a:lnTo>
                <a:lnTo>
                  <a:pt x="473963" y="504444"/>
                </a:lnTo>
                <a:lnTo>
                  <a:pt x="491799" y="500086"/>
                </a:lnTo>
                <a:lnTo>
                  <a:pt x="509206" y="495871"/>
                </a:lnTo>
                <a:lnTo>
                  <a:pt x="526899" y="491370"/>
                </a:lnTo>
                <a:lnTo>
                  <a:pt x="545591" y="486156"/>
                </a:lnTo>
                <a:lnTo>
                  <a:pt x="563260" y="482679"/>
                </a:lnTo>
                <a:lnTo>
                  <a:pt x="581787" y="478917"/>
                </a:lnTo>
                <a:lnTo>
                  <a:pt x="600884" y="474583"/>
                </a:lnTo>
                <a:lnTo>
                  <a:pt x="620267" y="469391"/>
                </a:lnTo>
                <a:lnTo>
                  <a:pt x="640389" y="464820"/>
                </a:lnTo>
                <a:lnTo>
                  <a:pt x="660082" y="460248"/>
                </a:lnTo>
                <a:lnTo>
                  <a:pt x="680061" y="455675"/>
                </a:lnTo>
                <a:lnTo>
                  <a:pt x="701039" y="451103"/>
                </a:lnTo>
                <a:lnTo>
                  <a:pt x="722876" y="447841"/>
                </a:lnTo>
                <a:lnTo>
                  <a:pt x="769405" y="438459"/>
                </a:lnTo>
                <a:lnTo>
                  <a:pt x="795527" y="434339"/>
                </a:lnTo>
                <a:lnTo>
                  <a:pt x="821435" y="432220"/>
                </a:lnTo>
                <a:lnTo>
                  <a:pt x="847343" y="428815"/>
                </a:lnTo>
                <a:lnTo>
                  <a:pt x="874394" y="425124"/>
                </a:lnTo>
                <a:lnTo>
                  <a:pt x="903731" y="422148"/>
                </a:lnTo>
                <a:lnTo>
                  <a:pt x="935426" y="421671"/>
                </a:lnTo>
                <a:lnTo>
                  <a:pt x="968692" y="420624"/>
                </a:lnTo>
                <a:lnTo>
                  <a:pt x="1003387" y="419576"/>
                </a:lnTo>
                <a:lnTo>
                  <a:pt x="1039367" y="419100"/>
                </a:lnTo>
                <a:lnTo>
                  <a:pt x="1039367" y="0"/>
                </a:lnTo>
                <a:lnTo>
                  <a:pt x="0" y="0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568696" y="2924543"/>
            <a:ext cx="1039494" cy="523240"/>
          </a:xfrm>
          <a:custGeom>
            <a:avLst/>
            <a:gdLst/>
            <a:ahLst/>
            <a:cxnLst/>
            <a:rect l="l" t="t" r="r" b="b"/>
            <a:pathLst>
              <a:path w="1039495" h="523239">
                <a:moveTo>
                  <a:pt x="0" y="489203"/>
                </a:moveTo>
                <a:lnTo>
                  <a:pt x="68198" y="501015"/>
                </a:lnTo>
                <a:lnTo>
                  <a:pt x="134112" y="510539"/>
                </a:lnTo>
                <a:lnTo>
                  <a:pt x="190119" y="517207"/>
                </a:lnTo>
                <a:lnTo>
                  <a:pt x="217265" y="519755"/>
                </a:lnTo>
                <a:lnTo>
                  <a:pt x="243839" y="522732"/>
                </a:lnTo>
                <a:lnTo>
                  <a:pt x="304680" y="521993"/>
                </a:lnTo>
                <a:lnTo>
                  <a:pt x="345376" y="520255"/>
                </a:lnTo>
                <a:lnTo>
                  <a:pt x="393191" y="516636"/>
                </a:lnTo>
                <a:lnTo>
                  <a:pt x="434149" y="510539"/>
                </a:lnTo>
                <a:lnTo>
                  <a:pt x="454699" y="507206"/>
                </a:lnTo>
                <a:lnTo>
                  <a:pt x="473963" y="504444"/>
                </a:lnTo>
                <a:lnTo>
                  <a:pt x="491799" y="500086"/>
                </a:lnTo>
                <a:lnTo>
                  <a:pt x="509206" y="495871"/>
                </a:lnTo>
                <a:lnTo>
                  <a:pt x="526899" y="491370"/>
                </a:lnTo>
                <a:lnTo>
                  <a:pt x="545591" y="486156"/>
                </a:lnTo>
                <a:lnTo>
                  <a:pt x="563260" y="482679"/>
                </a:lnTo>
                <a:lnTo>
                  <a:pt x="581787" y="478917"/>
                </a:lnTo>
                <a:lnTo>
                  <a:pt x="600884" y="474583"/>
                </a:lnTo>
                <a:lnTo>
                  <a:pt x="620267" y="469391"/>
                </a:lnTo>
                <a:lnTo>
                  <a:pt x="640389" y="464820"/>
                </a:lnTo>
                <a:lnTo>
                  <a:pt x="660082" y="460248"/>
                </a:lnTo>
                <a:lnTo>
                  <a:pt x="680061" y="455675"/>
                </a:lnTo>
                <a:lnTo>
                  <a:pt x="701039" y="451103"/>
                </a:lnTo>
                <a:lnTo>
                  <a:pt x="722876" y="447841"/>
                </a:lnTo>
                <a:lnTo>
                  <a:pt x="745426" y="443293"/>
                </a:lnTo>
                <a:lnTo>
                  <a:pt x="769405" y="438459"/>
                </a:lnTo>
                <a:lnTo>
                  <a:pt x="795527" y="434339"/>
                </a:lnTo>
                <a:lnTo>
                  <a:pt x="821435" y="432220"/>
                </a:lnTo>
                <a:lnTo>
                  <a:pt x="847343" y="428815"/>
                </a:lnTo>
                <a:lnTo>
                  <a:pt x="874394" y="425124"/>
                </a:lnTo>
                <a:lnTo>
                  <a:pt x="903731" y="422148"/>
                </a:lnTo>
                <a:lnTo>
                  <a:pt x="935426" y="421671"/>
                </a:lnTo>
                <a:lnTo>
                  <a:pt x="968692" y="420624"/>
                </a:lnTo>
                <a:lnTo>
                  <a:pt x="1003387" y="419576"/>
                </a:lnTo>
                <a:lnTo>
                  <a:pt x="1039367" y="419100"/>
                </a:lnTo>
                <a:lnTo>
                  <a:pt x="1039367" y="0"/>
                </a:lnTo>
                <a:lnTo>
                  <a:pt x="0" y="0"/>
                </a:lnTo>
                <a:lnTo>
                  <a:pt x="0" y="489203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5702300" y="2981947"/>
            <a:ext cx="77470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Tahoma"/>
                <a:cs typeface="Tahoma"/>
              </a:rPr>
              <a:t>Print</a:t>
            </a:r>
            <a:r>
              <a:rPr sz="2000" spc="-8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A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304036" y="1352791"/>
            <a:ext cx="2489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>
                <a:latin typeface="Times New Roman"/>
                <a:cs typeface="Times New Roman"/>
              </a:rPr>
              <a:t>Conditionals: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 txBox="1">
            <a:spLocks noGrp="1"/>
          </p:cNvSpPr>
          <p:nvPr>
            <p:ph type="title"/>
          </p:nvPr>
        </p:nvSpPr>
        <p:spPr>
          <a:xfrm>
            <a:off x="1301496" y="730250"/>
            <a:ext cx="8001000" cy="5124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28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Matlab Statement types (Conditionals)</a:t>
            </a:r>
          </a:p>
        </p:txBody>
      </p:sp>
    </p:spTree>
    <p:extLst>
      <p:ext uri="{BB962C8B-B14F-4D97-AF65-F5344CB8AC3E}">
        <p14:creationId xmlns:p14="http://schemas.microsoft.com/office/powerpoint/2010/main" val="144563874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77696" y="2476487"/>
            <a:ext cx="4419600" cy="4095115"/>
          </a:xfrm>
          <a:prstGeom prst="rect">
            <a:avLst/>
          </a:prstGeom>
          <a:ln w="28575">
            <a:solidFill>
              <a:srgbClr val="02CA97"/>
            </a:solidFill>
          </a:ln>
        </p:spPr>
        <p:txBody>
          <a:bodyPr vert="horz" wrap="square" lIns="0" tIns="10160" rIns="0" bIns="0" rtlCol="0">
            <a:spAutoFit/>
          </a:bodyPr>
          <a:lstStyle/>
          <a:p>
            <a:pPr marL="104775">
              <a:lnSpc>
                <a:spcPct val="100000"/>
              </a:lnSpc>
              <a:spcBef>
                <a:spcPts val="80"/>
              </a:spcBef>
            </a:pPr>
            <a:r>
              <a:rPr sz="2800" b="1" dirty="0">
                <a:latin typeface="Courier New"/>
                <a:cs typeface="Courier New"/>
              </a:rPr>
              <a:t>if &lt;condition&gt;</a:t>
            </a:r>
            <a:endParaRPr sz="2800">
              <a:latin typeface="Courier New"/>
              <a:cs typeface="Courier New"/>
            </a:endParaRPr>
          </a:p>
          <a:p>
            <a:pPr marL="104775" marR="454025" indent="642620">
              <a:lnSpc>
                <a:spcPts val="4720"/>
              </a:lnSpc>
              <a:spcBef>
                <a:spcPts val="365"/>
              </a:spcBef>
            </a:pPr>
            <a:r>
              <a:rPr sz="2800" b="1" dirty="0">
                <a:latin typeface="Courier New"/>
                <a:cs typeface="Courier New"/>
              </a:rPr>
              <a:t>&lt;commands&gt;  </a:t>
            </a:r>
            <a:r>
              <a:rPr sz="2800" b="1" spc="5" dirty="0">
                <a:latin typeface="Courier New"/>
                <a:cs typeface="Courier New"/>
              </a:rPr>
              <a:t>elseif</a:t>
            </a:r>
            <a:r>
              <a:rPr sz="2800" b="1" spc="-55" dirty="0">
                <a:latin typeface="Courier New"/>
                <a:cs typeface="Courier New"/>
              </a:rPr>
              <a:t> </a:t>
            </a:r>
            <a:r>
              <a:rPr sz="2800" b="1" dirty="0">
                <a:latin typeface="Courier New"/>
                <a:cs typeface="Courier New"/>
              </a:rPr>
              <a:t>&lt;condition&gt;</a:t>
            </a:r>
            <a:endParaRPr sz="2800">
              <a:latin typeface="Courier New"/>
              <a:cs typeface="Courier New"/>
            </a:endParaRPr>
          </a:p>
          <a:p>
            <a:pPr marL="748030">
              <a:lnSpc>
                <a:spcPct val="100000"/>
              </a:lnSpc>
              <a:spcBef>
                <a:spcPts val="969"/>
              </a:spcBef>
            </a:pPr>
            <a:r>
              <a:rPr sz="2800" b="1" dirty="0">
                <a:latin typeface="Courier New"/>
                <a:cs typeface="Courier New"/>
              </a:rPr>
              <a:t>&lt;commands&gt;</a:t>
            </a:r>
            <a:endParaRPr sz="2800">
              <a:latin typeface="Courier New"/>
              <a:cs typeface="Courier New"/>
            </a:endParaRPr>
          </a:p>
          <a:p>
            <a:pPr marL="104775">
              <a:lnSpc>
                <a:spcPct val="100000"/>
              </a:lnSpc>
              <a:spcBef>
                <a:spcPts val="1355"/>
              </a:spcBef>
            </a:pPr>
            <a:r>
              <a:rPr sz="2800" b="1" spc="5" dirty="0">
                <a:latin typeface="Courier New"/>
                <a:cs typeface="Courier New"/>
              </a:rPr>
              <a:t>else</a:t>
            </a:r>
            <a:endParaRPr sz="2800">
              <a:latin typeface="Courier New"/>
              <a:cs typeface="Courier New"/>
            </a:endParaRPr>
          </a:p>
          <a:p>
            <a:pPr marL="104775" marR="1522730" indent="642620">
              <a:lnSpc>
                <a:spcPts val="4720"/>
              </a:lnSpc>
              <a:spcBef>
                <a:spcPts val="370"/>
              </a:spcBef>
            </a:pPr>
            <a:r>
              <a:rPr sz="2800" b="1" dirty="0">
                <a:latin typeface="Courier New"/>
                <a:cs typeface="Courier New"/>
              </a:rPr>
              <a:t>&lt;commands&gt;  </a:t>
            </a:r>
            <a:r>
              <a:rPr sz="2800" b="1" spc="5" dirty="0">
                <a:latin typeface="Courier New"/>
                <a:cs typeface="Courier New"/>
              </a:rPr>
              <a:t>end</a:t>
            </a:r>
            <a:endParaRPr sz="2800">
              <a:latin typeface="Courier New"/>
              <a:cs typeface="Courier New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04036" y="1352791"/>
            <a:ext cx="425386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>
                <a:latin typeface="Times New Roman"/>
                <a:cs typeface="Times New Roman"/>
              </a:rPr>
              <a:t>Cascaded</a:t>
            </a:r>
            <a:r>
              <a:rPr sz="3600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conditionals: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8921495" y="3546335"/>
            <a:ext cx="609600" cy="152400"/>
          </a:xfrm>
          <a:custGeom>
            <a:avLst/>
            <a:gdLst/>
            <a:ahLst/>
            <a:cxnLst/>
            <a:rect l="l" t="t" r="r" b="b"/>
            <a:pathLst>
              <a:path w="609600" h="152400">
                <a:moveTo>
                  <a:pt x="455676" y="152400"/>
                </a:moveTo>
                <a:lnTo>
                  <a:pt x="609600" y="79248"/>
                </a:lnTo>
                <a:lnTo>
                  <a:pt x="483108" y="12807"/>
                </a:lnTo>
                <a:lnTo>
                  <a:pt x="483108" y="51816"/>
                </a:lnTo>
                <a:lnTo>
                  <a:pt x="481584" y="102108"/>
                </a:lnTo>
                <a:lnTo>
                  <a:pt x="456689" y="101714"/>
                </a:lnTo>
                <a:lnTo>
                  <a:pt x="455676" y="152400"/>
                </a:lnTo>
                <a:close/>
              </a:path>
              <a:path w="609600" h="152400">
                <a:moveTo>
                  <a:pt x="456689" y="101714"/>
                </a:moveTo>
                <a:lnTo>
                  <a:pt x="481584" y="102108"/>
                </a:lnTo>
                <a:lnTo>
                  <a:pt x="483108" y="51816"/>
                </a:lnTo>
                <a:lnTo>
                  <a:pt x="457697" y="51335"/>
                </a:lnTo>
                <a:lnTo>
                  <a:pt x="456689" y="101714"/>
                </a:lnTo>
                <a:close/>
              </a:path>
              <a:path w="609600" h="152400">
                <a:moveTo>
                  <a:pt x="457697" y="51335"/>
                </a:moveTo>
                <a:lnTo>
                  <a:pt x="483108" y="51816"/>
                </a:lnTo>
                <a:lnTo>
                  <a:pt x="483108" y="12807"/>
                </a:lnTo>
                <a:lnTo>
                  <a:pt x="458724" y="0"/>
                </a:lnTo>
                <a:lnTo>
                  <a:pt x="457697" y="51335"/>
                </a:lnTo>
                <a:close/>
              </a:path>
              <a:path w="609600" h="152400">
                <a:moveTo>
                  <a:pt x="0" y="42672"/>
                </a:moveTo>
                <a:lnTo>
                  <a:pt x="0" y="94487"/>
                </a:lnTo>
                <a:lnTo>
                  <a:pt x="456689" y="101714"/>
                </a:lnTo>
                <a:lnTo>
                  <a:pt x="457697" y="51335"/>
                </a:lnTo>
                <a:lnTo>
                  <a:pt x="0" y="42672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257288" y="3366503"/>
            <a:ext cx="152400" cy="421005"/>
          </a:xfrm>
          <a:custGeom>
            <a:avLst/>
            <a:gdLst/>
            <a:ahLst/>
            <a:cxnLst/>
            <a:rect l="l" t="t" r="r" b="b"/>
            <a:pathLst>
              <a:path w="152400" h="421004">
                <a:moveTo>
                  <a:pt x="0" y="268224"/>
                </a:moveTo>
                <a:lnTo>
                  <a:pt x="74675" y="420624"/>
                </a:lnTo>
                <a:lnTo>
                  <a:pt x="152400" y="269748"/>
                </a:lnTo>
                <a:lnTo>
                  <a:pt x="102236" y="269246"/>
                </a:lnTo>
                <a:lnTo>
                  <a:pt x="102108" y="294131"/>
                </a:lnTo>
                <a:lnTo>
                  <a:pt x="50291" y="294131"/>
                </a:lnTo>
                <a:lnTo>
                  <a:pt x="50291" y="268726"/>
                </a:lnTo>
                <a:lnTo>
                  <a:pt x="0" y="268224"/>
                </a:lnTo>
                <a:close/>
              </a:path>
              <a:path w="152400" h="421004">
                <a:moveTo>
                  <a:pt x="50555" y="268729"/>
                </a:moveTo>
                <a:lnTo>
                  <a:pt x="102236" y="269246"/>
                </a:lnTo>
                <a:lnTo>
                  <a:pt x="103632" y="0"/>
                </a:lnTo>
                <a:lnTo>
                  <a:pt x="53339" y="0"/>
                </a:lnTo>
                <a:lnTo>
                  <a:pt x="50555" y="268729"/>
                </a:lnTo>
                <a:close/>
              </a:path>
              <a:path w="152400" h="421004">
                <a:moveTo>
                  <a:pt x="50291" y="294131"/>
                </a:moveTo>
                <a:lnTo>
                  <a:pt x="102108" y="294131"/>
                </a:lnTo>
                <a:lnTo>
                  <a:pt x="102236" y="269246"/>
                </a:lnTo>
                <a:lnTo>
                  <a:pt x="50555" y="268729"/>
                </a:lnTo>
                <a:lnTo>
                  <a:pt x="50291" y="294131"/>
                </a:lnTo>
                <a:close/>
              </a:path>
              <a:path w="152400" h="421004">
                <a:moveTo>
                  <a:pt x="50291" y="268726"/>
                </a:moveTo>
                <a:lnTo>
                  <a:pt x="50291" y="294131"/>
                </a:lnTo>
                <a:lnTo>
                  <a:pt x="50555" y="268729"/>
                </a:lnTo>
                <a:lnTo>
                  <a:pt x="50291" y="268726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6808723" y="2268715"/>
            <a:ext cx="56324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Arial"/>
                <a:cs typeface="Arial"/>
              </a:rPr>
              <a:t>fal</a:t>
            </a:r>
            <a:r>
              <a:rPr sz="2000" spc="5" dirty="0">
                <a:latin typeface="Arial"/>
                <a:cs typeface="Arial"/>
              </a:rPr>
              <a:t>s</a:t>
            </a:r>
            <a:r>
              <a:rPr sz="2000" dirty="0">
                <a:latin typeface="Arial"/>
                <a:cs typeface="Arial"/>
              </a:rPr>
              <a:t>e</a:t>
            </a:r>
            <a:endParaRPr sz="20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932427" y="2867649"/>
            <a:ext cx="46164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10" dirty="0">
                <a:latin typeface="Arial"/>
                <a:cs typeface="Arial"/>
              </a:rPr>
              <a:t>true</a:t>
            </a:r>
            <a:endParaRPr sz="20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6214871" y="2868155"/>
            <a:ext cx="152400" cy="573405"/>
          </a:xfrm>
          <a:custGeom>
            <a:avLst/>
            <a:gdLst/>
            <a:ahLst/>
            <a:cxnLst/>
            <a:rect l="l" t="t" r="r" b="b"/>
            <a:pathLst>
              <a:path w="152400" h="573404">
                <a:moveTo>
                  <a:pt x="0" y="420623"/>
                </a:moveTo>
                <a:lnTo>
                  <a:pt x="76200" y="573023"/>
                </a:lnTo>
                <a:lnTo>
                  <a:pt x="152400" y="420623"/>
                </a:lnTo>
                <a:lnTo>
                  <a:pt x="102107" y="420623"/>
                </a:lnTo>
                <a:lnTo>
                  <a:pt x="102107" y="446531"/>
                </a:lnTo>
                <a:lnTo>
                  <a:pt x="50291" y="446531"/>
                </a:lnTo>
                <a:lnTo>
                  <a:pt x="50291" y="420623"/>
                </a:lnTo>
                <a:lnTo>
                  <a:pt x="0" y="420623"/>
                </a:lnTo>
                <a:close/>
              </a:path>
              <a:path w="152400" h="573404">
                <a:moveTo>
                  <a:pt x="50291" y="420623"/>
                </a:moveTo>
                <a:lnTo>
                  <a:pt x="50291" y="446531"/>
                </a:lnTo>
                <a:lnTo>
                  <a:pt x="102107" y="446531"/>
                </a:lnTo>
                <a:lnTo>
                  <a:pt x="102107" y="420623"/>
                </a:lnTo>
                <a:lnTo>
                  <a:pt x="50291" y="420623"/>
                </a:lnTo>
                <a:close/>
              </a:path>
              <a:path w="152400" h="573404">
                <a:moveTo>
                  <a:pt x="50291" y="0"/>
                </a:moveTo>
                <a:lnTo>
                  <a:pt x="50291" y="420623"/>
                </a:lnTo>
                <a:lnTo>
                  <a:pt x="102107" y="420623"/>
                </a:lnTo>
                <a:lnTo>
                  <a:pt x="102107" y="0"/>
                </a:lnTo>
                <a:lnTo>
                  <a:pt x="50291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798820" y="2270747"/>
            <a:ext cx="1089660" cy="631190"/>
          </a:xfrm>
          <a:custGeom>
            <a:avLst/>
            <a:gdLst/>
            <a:ahLst/>
            <a:cxnLst/>
            <a:rect l="l" t="t" r="r" b="b"/>
            <a:pathLst>
              <a:path w="1089659" h="631189">
                <a:moveTo>
                  <a:pt x="0" y="315468"/>
                </a:moveTo>
                <a:lnTo>
                  <a:pt x="544067" y="630936"/>
                </a:lnTo>
                <a:lnTo>
                  <a:pt x="1089659" y="315468"/>
                </a:lnTo>
                <a:lnTo>
                  <a:pt x="544067" y="0"/>
                </a:lnTo>
                <a:lnTo>
                  <a:pt x="0" y="315468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798820" y="2270747"/>
            <a:ext cx="1089660" cy="631190"/>
          </a:xfrm>
          <a:custGeom>
            <a:avLst/>
            <a:gdLst/>
            <a:ahLst/>
            <a:cxnLst/>
            <a:rect l="l" t="t" r="r" b="b"/>
            <a:pathLst>
              <a:path w="1089659" h="631189">
                <a:moveTo>
                  <a:pt x="544067" y="0"/>
                </a:moveTo>
                <a:lnTo>
                  <a:pt x="0" y="315468"/>
                </a:lnTo>
                <a:lnTo>
                  <a:pt x="544067" y="630936"/>
                </a:lnTo>
                <a:lnTo>
                  <a:pt x="1089659" y="315468"/>
                </a:lnTo>
                <a:lnTo>
                  <a:pt x="544067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790943" y="2769095"/>
            <a:ext cx="1088390" cy="631190"/>
          </a:xfrm>
          <a:custGeom>
            <a:avLst/>
            <a:gdLst/>
            <a:ahLst/>
            <a:cxnLst/>
            <a:rect l="l" t="t" r="r" b="b"/>
            <a:pathLst>
              <a:path w="1088390" h="631189">
                <a:moveTo>
                  <a:pt x="0" y="315468"/>
                </a:moveTo>
                <a:lnTo>
                  <a:pt x="544068" y="630936"/>
                </a:lnTo>
                <a:lnTo>
                  <a:pt x="1088136" y="315468"/>
                </a:lnTo>
                <a:lnTo>
                  <a:pt x="544068" y="0"/>
                </a:lnTo>
                <a:lnTo>
                  <a:pt x="0" y="315468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790943" y="2769095"/>
            <a:ext cx="1088390" cy="631190"/>
          </a:xfrm>
          <a:custGeom>
            <a:avLst/>
            <a:gdLst/>
            <a:ahLst/>
            <a:cxnLst/>
            <a:rect l="l" t="t" r="r" b="b"/>
            <a:pathLst>
              <a:path w="1088390" h="631189">
                <a:moveTo>
                  <a:pt x="544068" y="0"/>
                </a:moveTo>
                <a:lnTo>
                  <a:pt x="0" y="315468"/>
                </a:lnTo>
                <a:lnTo>
                  <a:pt x="544068" y="630936"/>
                </a:lnTo>
                <a:lnTo>
                  <a:pt x="1088136" y="315468"/>
                </a:lnTo>
                <a:lnTo>
                  <a:pt x="544068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831835" y="3273539"/>
            <a:ext cx="1088390" cy="631190"/>
          </a:xfrm>
          <a:custGeom>
            <a:avLst/>
            <a:gdLst/>
            <a:ahLst/>
            <a:cxnLst/>
            <a:rect l="l" t="t" r="r" b="b"/>
            <a:pathLst>
              <a:path w="1088390" h="631189">
                <a:moveTo>
                  <a:pt x="0" y="315467"/>
                </a:moveTo>
                <a:lnTo>
                  <a:pt x="544068" y="630936"/>
                </a:lnTo>
                <a:lnTo>
                  <a:pt x="1088136" y="315467"/>
                </a:lnTo>
                <a:lnTo>
                  <a:pt x="544068" y="0"/>
                </a:lnTo>
                <a:lnTo>
                  <a:pt x="0" y="315467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831835" y="3273539"/>
            <a:ext cx="1088390" cy="631190"/>
          </a:xfrm>
          <a:custGeom>
            <a:avLst/>
            <a:gdLst/>
            <a:ahLst/>
            <a:cxnLst/>
            <a:rect l="l" t="t" r="r" b="b"/>
            <a:pathLst>
              <a:path w="1088390" h="631189">
                <a:moveTo>
                  <a:pt x="544068" y="0"/>
                </a:moveTo>
                <a:lnTo>
                  <a:pt x="0" y="315467"/>
                </a:lnTo>
                <a:lnTo>
                  <a:pt x="544068" y="630936"/>
                </a:lnTo>
                <a:lnTo>
                  <a:pt x="1088136" y="315467"/>
                </a:lnTo>
                <a:lnTo>
                  <a:pt x="544068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7880604" y="3017507"/>
            <a:ext cx="494030" cy="152400"/>
          </a:xfrm>
          <a:custGeom>
            <a:avLst/>
            <a:gdLst/>
            <a:ahLst/>
            <a:cxnLst/>
            <a:rect l="l" t="t" r="r" b="b"/>
            <a:pathLst>
              <a:path w="494029" h="152400">
                <a:moveTo>
                  <a:pt x="341375" y="102108"/>
                </a:moveTo>
                <a:lnTo>
                  <a:pt x="341375" y="152400"/>
                </a:lnTo>
                <a:lnTo>
                  <a:pt x="493775" y="76200"/>
                </a:lnTo>
                <a:lnTo>
                  <a:pt x="365759" y="12191"/>
                </a:lnTo>
                <a:lnTo>
                  <a:pt x="365759" y="102108"/>
                </a:lnTo>
                <a:lnTo>
                  <a:pt x="341375" y="102108"/>
                </a:lnTo>
                <a:close/>
              </a:path>
              <a:path w="494029" h="152400">
                <a:moveTo>
                  <a:pt x="0" y="51816"/>
                </a:moveTo>
                <a:lnTo>
                  <a:pt x="0" y="102108"/>
                </a:lnTo>
                <a:lnTo>
                  <a:pt x="365759" y="102108"/>
                </a:lnTo>
                <a:lnTo>
                  <a:pt x="365759" y="51816"/>
                </a:lnTo>
                <a:lnTo>
                  <a:pt x="0" y="51816"/>
                </a:lnTo>
                <a:close/>
              </a:path>
              <a:path w="494029" h="152400">
                <a:moveTo>
                  <a:pt x="341375" y="0"/>
                </a:moveTo>
                <a:lnTo>
                  <a:pt x="341375" y="51816"/>
                </a:lnTo>
                <a:lnTo>
                  <a:pt x="365759" y="51816"/>
                </a:lnTo>
                <a:lnTo>
                  <a:pt x="365759" y="12191"/>
                </a:lnTo>
                <a:lnTo>
                  <a:pt x="341375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296656" y="3851135"/>
            <a:ext cx="152400" cy="421005"/>
          </a:xfrm>
          <a:custGeom>
            <a:avLst/>
            <a:gdLst/>
            <a:ahLst/>
            <a:cxnLst/>
            <a:rect l="l" t="t" r="r" b="b"/>
            <a:pathLst>
              <a:path w="152400" h="421004">
                <a:moveTo>
                  <a:pt x="0" y="268224"/>
                </a:moveTo>
                <a:lnTo>
                  <a:pt x="76199" y="420624"/>
                </a:lnTo>
                <a:lnTo>
                  <a:pt x="152399" y="268224"/>
                </a:lnTo>
                <a:lnTo>
                  <a:pt x="102107" y="268224"/>
                </a:lnTo>
                <a:lnTo>
                  <a:pt x="102107" y="294132"/>
                </a:lnTo>
                <a:lnTo>
                  <a:pt x="50291" y="294132"/>
                </a:lnTo>
                <a:lnTo>
                  <a:pt x="50291" y="268224"/>
                </a:lnTo>
                <a:lnTo>
                  <a:pt x="0" y="268224"/>
                </a:lnTo>
                <a:close/>
              </a:path>
              <a:path w="152400" h="421004">
                <a:moveTo>
                  <a:pt x="50291" y="294132"/>
                </a:moveTo>
                <a:lnTo>
                  <a:pt x="102107" y="294132"/>
                </a:lnTo>
                <a:lnTo>
                  <a:pt x="102107" y="268224"/>
                </a:lnTo>
                <a:lnTo>
                  <a:pt x="50426" y="268224"/>
                </a:lnTo>
                <a:lnTo>
                  <a:pt x="50291" y="294132"/>
                </a:lnTo>
                <a:close/>
              </a:path>
              <a:path w="152400" h="421004">
                <a:moveTo>
                  <a:pt x="50426" y="268224"/>
                </a:moveTo>
                <a:lnTo>
                  <a:pt x="102107" y="268224"/>
                </a:lnTo>
                <a:lnTo>
                  <a:pt x="102107" y="0"/>
                </a:lnTo>
                <a:lnTo>
                  <a:pt x="51815" y="0"/>
                </a:lnTo>
                <a:lnTo>
                  <a:pt x="50426" y="268224"/>
                </a:lnTo>
                <a:close/>
              </a:path>
              <a:path w="152400" h="421004">
                <a:moveTo>
                  <a:pt x="50291" y="268224"/>
                </a:moveTo>
                <a:lnTo>
                  <a:pt x="50291" y="294132"/>
                </a:lnTo>
                <a:lnTo>
                  <a:pt x="50426" y="268224"/>
                </a:lnTo>
                <a:lnTo>
                  <a:pt x="50291" y="268224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6973316" y="3308083"/>
            <a:ext cx="46164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10" dirty="0">
                <a:latin typeface="Arial"/>
                <a:cs typeface="Arial"/>
              </a:rPr>
              <a:t>true</a:t>
            </a:r>
            <a:endParaRPr sz="20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015730" y="3800326"/>
            <a:ext cx="46164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10" dirty="0">
                <a:latin typeface="Arial"/>
                <a:cs typeface="Arial"/>
              </a:rPr>
              <a:t>true</a:t>
            </a:r>
            <a:endParaRPr sz="200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8374380" y="3093707"/>
            <a:ext cx="0" cy="253365"/>
          </a:xfrm>
          <a:custGeom>
            <a:avLst/>
            <a:gdLst/>
            <a:ahLst/>
            <a:cxnLst/>
            <a:rect l="l" t="t" r="r" b="b"/>
            <a:pathLst>
              <a:path h="253364">
                <a:moveTo>
                  <a:pt x="0" y="252984"/>
                </a:moveTo>
                <a:lnTo>
                  <a:pt x="0" y="0"/>
                </a:lnTo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838188" y="2513063"/>
            <a:ext cx="494030" cy="152400"/>
          </a:xfrm>
          <a:custGeom>
            <a:avLst/>
            <a:gdLst/>
            <a:ahLst/>
            <a:cxnLst/>
            <a:rect l="l" t="t" r="r" b="b"/>
            <a:pathLst>
              <a:path w="494029" h="152400">
                <a:moveTo>
                  <a:pt x="341375" y="102107"/>
                </a:moveTo>
                <a:lnTo>
                  <a:pt x="341375" y="152400"/>
                </a:lnTo>
                <a:lnTo>
                  <a:pt x="493775" y="76200"/>
                </a:lnTo>
                <a:lnTo>
                  <a:pt x="367284" y="12953"/>
                </a:lnTo>
                <a:lnTo>
                  <a:pt x="367284" y="102107"/>
                </a:lnTo>
                <a:lnTo>
                  <a:pt x="341375" y="102107"/>
                </a:lnTo>
                <a:close/>
              </a:path>
              <a:path w="494029" h="152400">
                <a:moveTo>
                  <a:pt x="0" y="50291"/>
                </a:moveTo>
                <a:lnTo>
                  <a:pt x="0" y="102107"/>
                </a:lnTo>
                <a:lnTo>
                  <a:pt x="367284" y="102107"/>
                </a:lnTo>
                <a:lnTo>
                  <a:pt x="367284" y="50291"/>
                </a:lnTo>
                <a:lnTo>
                  <a:pt x="0" y="50291"/>
                </a:lnTo>
                <a:close/>
              </a:path>
              <a:path w="494029" h="152400">
                <a:moveTo>
                  <a:pt x="341375" y="0"/>
                </a:moveTo>
                <a:lnTo>
                  <a:pt x="341375" y="50291"/>
                </a:lnTo>
                <a:lnTo>
                  <a:pt x="367284" y="50291"/>
                </a:lnTo>
                <a:lnTo>
                  <a:pt x="367284" y="12953"/>
                </a:lnTo>
                <a:lnTo>
                  <a:pt x="341375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7331964" y="2589263"/>
            <a:ext cx="0" cy="253365"/>
          </a:xfrm>
          <a:custGeom>
            <a:avLst/>
            <a:gdLst/>
            <a:ahLst/>
            <a:cxnLst/>
            <a:rect l="l" t="t" r="r" b="b"/>
            <a:pathLst>
              <a:path h="253364">
                <a:moveTo>
                  <a:pt x="0" y="252983"/>
                </a:moveTo>
                <a:lnTo>
                  <a:pt x="0" y="0"/>
                </a:lnTo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905500" y="3416795"/>
            <a:ext cx="713740" cy="448309"/>
          </a:xfrm>
          <a:custGeom>
            <a:avLst/>
            <a:gdLst/>
            <a:ahLst/>
            <a:cxnLst/>
            <a:rect l="l" t="t" r="r" b="b"/>
            <a:pathLst>
              <a:path w="713740" h="448310">
                <a:moveTo>
                  <a:pt x="0" y="448056"/>
                </a:moveTo>
                <a:lnTo>
                  <a:pt x="0" y="0"/>
                </a:lnTo>
                <a:lnTo>
                  <a:pt x="713231" y="0"/>
                </a:lnTo>
                <a:lnTo>
                  <a:pt x="713231" y="448056"/>
                </a:lnTo>
                <a:lnTo>
                  <a:pt x="0" y="448056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907023" y="3418319"/>
            <a:ext cx="713740" cy="447040"/>
          </a:xfrm>
          <a:custGeom>
            <a:avLst/>
            <a:gdLst/>
            <a:ahLst/>
            <a:cxnLst/>
            <a:rect l="l" t="t" r="r" b="b"/>
            <a:pathLst>
              <a:path w="713740" h="447039">
                <a:moveTo>
                  <a:pt x="713231" y="446532"/>
                </a:moveTo>
                <a:lnTo>
                  <a:pt x="713231" y="0"/>
                </a:lnTo>
                <a:lnTo>
                  <a:pt x="0" y="0"/>
                </a:lnTo>
                <a:lnTo>
                  <a:pt x="0" y="446532"/>
                </a:lnTo>
                <a:lnTo>
                  <a:pt x="713231" y="446532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6893052" y="3794747"/>
            <a:ext cx="715010" cy="448309"/>
          </a:xfrm>
          <a:custGeom>
            <a:avLst/>
            <a:gdLst/>
            <a:ahLst/>
            <a:cxnLst/>
            <a:rect l="l" t="t" r="r" b="b"/>
            <a:pathLst>
              <a:path w="715009" h="448310">
                <a:moveTo>
                  <a:pt x="0" y="448056"/>
                </a:moveTo>
                <a:lnTo>
                  <a:pt x="0" y="0"/>
                </a:lnTo>
                <a:lnTo>
                  <a:pt x="714756" y="0"/>
                </a:lnTo>
                <a:lnTo>
                  <a:pt x="714756" y="448056"/>
                </a:lnTo>
                <a:lnTo>
                  <a:pt x="0" y="448056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6894576" y="3796271"/>
            <a:ext cx="715010" cy="447040"/>
          </a:xfrm>
          <a:custGeom>
            <a:avLst/>
            <a:gdLst/>
            <a:ahLst/>
            <a:cxnLst/>
            <a:rect l="l" t="t" r="r" b="b"/>
            <a:pathLst>
              <a:path w="715009" h="447039">
                <a:moveTo>
                  <a:pt x="714755" y="446532"/>
                </a:moveTo>
                <a:lnTo>
                  <a:pt x="714755" y="0"/>
                </a:lnTo>
                <a:lnTo>
                  <a:pt x="0" y="0"/>
                </a:lnTo>
                <a:lnTo>
                  <a:pt x="0" y="446532"/>
                </a:lnTo>
                <a:lnTo>
                  <a:pt x="714755" y="446532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7935468" y="4238231"/>
            <a:ext cx="713740" cy="448309"/>
          </a:xfrm>
          <a:custGeom>
            <a:avLst/>
            <a:gdLst/>
            <a:ahLst/>
            <a:cxnLst/>
            <a:rect l="l" t="t" r="r" b="b"/>
            <a:pathLst>
              <a:path w="713740" h="448310">
                <a:moveTo>
                  <a:pt x="0" y="448055"/>
                </a:moveTo>
                <a:lnTo>
                  <a:pt x="0" y="0"/>
                </a:lnTo>
                <a:lnTo>
                  <a:pt x="713232" y="0"/>
                </a:lnTo>
                <a:lnTo>
                  <a:pt x="713232" y="448055"/>
                </a:lnTo>
                <a:lnTo>
                  <a:pt x="0" y="448055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7935468" y="4238231"/>
            <a:ext cx="715010" cy="448309"/>
          </a:xfrm>
          <a:custGeom>
            <a:avLst/>
            <a:gdLst/>
            <a:ahLst/>
            <a:cxnLst/>
            <a:rect l="l" t="t" r="r" b="b"/>
            <a:pathLst>
              <a:path w="715009" h="448310">
                <a:moveTo>
                  <a:pt x="714756" y="448055"/>
                </a:moveTo>
                <a:lnTo>
                  <a:pt x="714756" y="0"/>
                </a:lnTo>
                <a:lnTo>
                  <a:pt x="0" y="0"/>
                </a:lnTo>
                <a:lnTo>
                  <a:pt x="0" y="448055"/>
                </a:lnTo>
                <a:lnTo>
                  <a:pt x="714756" y="448055"/>
                </a:lnTo>
                <a:close/>
              </a:path>
            </a:pathLst>
          </a:custGeom>
          <a:ln w="50799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7880095" y="2791447"/>
            <a:ext cx="56324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Arial"/>
                <a:cs typeface="Arial"/>
              </a:rPr>
              <a:t>fal</a:t>
            </a:r>
            <a:r>
              <a:rPr sz="2000" spc="5" dirty="0">
                <a:latin typeface="Arial"/>
                <a:cs typeface="Arial"/>
              </a:rPr>
              <a:t>s</a:t>
            </a:r>
            <a:r>
              <a:rPr sz="2000" dirty="0">
                <a:latin typeface="Arial"/>
                <a:cs typeface="Arial"/>
              </a:rPr>
              <a:t>e</a:t>
            </a:r>
            <a:endParaRPr sz="20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8924036" y="3259309"/>
            <a:ext cx="56324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Arial"/>
                <a:cs typeface="Arial"/>
              </a:rPr>
              <a:t>fal</a:t>
            </a:r>
            <a:r>
              <a:rPr sz="2000" spc="5" dirty="0">
                <a:latin typeface="Arial"/>
                <a:cs typeface="Arial"/>
              </a:rPr>
              <a:t>s</a:t>
            </a:r>
            <a:r>
              <a:rPr sz="2000" dirty="0">
                <a:latin typeface="Arial"/>
                <a:cs typeface="Arial"/>
              </a:rPr>
              <a:t>e</a:t>
            </a:r>
            <a:endParaRPr sz="2000">
              <a:latin typeface="Arial"/>
              <a:cs typeface="Arial"/>
            </a:endParaRPr>
          </a:p>
        </p:txBody>
      </p:sp>
      <p:sp>
        <p:nvSpPr>
          <p:cNvPr id="35" name="object 25"/>
          <p:cNvSpPr txBox="1">
            <a:spLocks/>
          </p:cNvSpPr>
          <p:nvPr/>
        </p:nvSpPr>
        <p:spPr>
          <a:xfrm>
            <a:off x="1301496" y="730250"/>
            <a:ext cx="8001000" cy="5124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>
            <a:lvl1pPr algn="l" defTabSz="1007577" rtl="0" eaLnBrk="1" latinLnBrk="0" hangingPunct="1">
              <a:spcBef>
                <a:spcPct val="0"/>
              </a:spcBef>
              <a:buNone/>
              <a:defRPr sz="440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36625">
              <a:lnSpc>
                <a:spcPts val="4535"/>
              </a:lnSpc>
            </a:pPr>
            <a:r>
              <a:rPr lang="tr-TR" sz="2800" spc="-5" smtClean="0"/>
              <a:t>Matlab Statement types (Conditionals)</a:t>
            </a:r>
            <a:endParaRPr lang="tr-TR" sz="2800" spc="-5" dirty="0"/>
          </a:p>
        </p:txBody>
      </p:sp>
    </p:spTree>
    <p:extLst>
      <p:ext uri="{BB962C8B-B14F-4D97-AF65-F5344CB8AC3E}">
        <p14:creationId xmlns:p14="http://schemas.microsoft.com/office/powerpoint/2010/main" val="19138207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903220" y="2171687"/>
            <a:ext cx="152400" cy="533400"/>
          </a:xfrm>
          <a:custGeom>
            <a:avLst/>
            <a:gdLst/>
            <a:ahLst/>
            <a:cxnLst/>
            <a:rect l="l" t="t" r="r" b="b"/>
            <a:pathLst>
              <a:path w="152400" h="533400">
                <a:moveTo>
                  <a:pt x="48768" y="0"/>
                </a:moveTo>
                <a:lnTo>
                  <a:pt x="48768" y="50291"/>
                </a:lnTo>
                <a:lnTo>
                  <a:pt x="100584" y="50291"/>
                </a:lnTo>
                <a:lnTo>
                  <a:pt x="100584" y="0"/>
                </a:lnTo>
                <a:lnTo>
                  <a:pt x="48768" y="0"/>
                </a:lnTo>
                <a:close/>
              </a:path>
              <a:path w="152400" h="533400">
                <a:moveTo>
                  <a:pt x="50291" y="102108"/>
                </a:moveTo>
                <a:lnTo>
                  <a:pt x="50291" y="152400"/>
                </a:lnTo>
                <a:lnTo>
                  <a:pt x="100583" y="152400"/>
                </a:lnTo>
                <a:lnTo>
                  <a:pt x="100583" y="102108"/>
                </a:lnTo>
                <a:lnTo>
                  <a:pt x="50291" y="102108"/>
                </a:lnTo>
                <a:close/>
              </a:path>
              <a:path w="152400" h="533400">
                <a:moveTo>
                  <a:pt x="50291" y="202691"/>
                </a:moveTo>
                <a:lnTo>
                  <a:pt x="50291" y="254507"/>
                </a:lnTo>
                <a:lnTo>
                  <a:pt x="100583" y="254507"/>
                </a:lnTo>
                <a:lnTo>
                  <a:pt x="100583" y="202691"/>
                </a:lnTo>
                <a:lnTo>
                  <a:pt x="50291" y="202691"/>
                </a:lnTo>
                <a:close/>
              </a:path>
              <a:path w="152400" h="533400">
                <a:moveTo>
                  <a:pt x="50291" y="304800"/>
                </a:moveTo>
                <a:lnTo>
                  <a:pt x="50291" y="355091"/>
                </a:lnTo>
                <a:lnTo>
                  <a:pt x="100583" y="355091"/>
                </a:lnTo>
                <a:lnTo>
                  <a:pt x="100583" y="304800"/>
                </a:lnTo>
                <a:lnTo>
                  <a:pt x="50291" y="304800"/>
                </a:lnTo>
                <a:close/>
              </a:path>
              <a:path w="152400" h="533400">
                <a:moveTo>
                  <a:pt x="0" y="381000"/>
                </a:moveTo>
                <a:lnTo>
                  <a:pt x="76200" y="533400"/>
                </a:lnTo>
                <a:lnTo>
                  <a:pt x="152400" y="381000"/>
                </a:lnTo>
                <a:lnTo>
                  <a:pt x="100583" y="381000"/>
                </a:lnTo>
                <a:lnTo>
                  <a:pt x="100583" y="403859"/>
                </a:lnTo>
                <a:lnTo>
                  <a:pt x="50291" y="408431"/>
                </a:lnTo>
                <a:lnTo>
                  <a:pt x="50291" y="381000"/>
                </a:lnTo>
                <a:lnTo>
                  <a:pt x="0" y="381000"/>
                </a:lnTo>
                <a:close/>
              </a:path>
              <a:path w="152400" h="533400">
                <a:moveTo>
                  <a:pt x="50291" y="381000"/>
                </a:moveTo>
                <a:lnTo>
                  <a:pt x="50291" y="408431"/>
                </a:lnTo>
                <a:lnTo>
                  <a:pt x="100583" y="403859"/>
                </a:lnTo>
                <a:lnTo>
                  <a:pt x="100583" y="381000"/>
                </a:lnTo>
                <a:lnTo>
                  <a:pt x="50291" y="38100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351020" y="3950195"/>
            <a:ext cx="152400" cy="508000"/>
          </a:xfrm>
          <a:custGeom>
            <a:avLst/>
            <a:gdLst/>
            <a:ahLst/>
            <a:cxnLst/>
            <a:rect l="l" t="t" r="r" b="b"/>
            <a:pathLst>
              <a:path w="152400" h="508000">
                <a:moveTo>
                  <a:pt x="0" y="355092"/>
                </a:moveTo>
                <a:lnTo>
                  <a:pt x="74675" y="507491"/>
                </a:lnTo>
                <a:lnTo>
                  <a:pt x="152400" y="355092"/>
                </a:lnTo>
                <a:lnTo>
                  <a:pt x="100791" y="355092"/>
                </a:lnTo>
                <a:lnTo>
                  <a:pt x="100583" y="380999"/>
                </a:lnTo>
                <a:lnTo>
                  <a:pt x="50291" y="380999"/>
                </a:lnTo>
                <a:lnTo>
                  <a:pt x="50291" y="355092"/>
                </a:lnTo>
                <a:lnTo>
                  <a:pt x="0" y="355092"/>
                </a:lnTo>
                <a:close/>
              </a:path>
              <a:path w="152400" h="508000">
                <a:moveTo>
                  <a:pt x="50395" y="355092"/>
                </a:moveTo>
                <a:lnTo>
                  <a:pt x="100791" y="355092"/>
                </a:lnTo>
                <a:lnTo>
                  <a:pt x="103631" y="0"/>
                </a:lnTo>
                <a:lnTo>
                  <a:pt x="51815" y="0"/>
                </a:lnTo>
                <a:lnTo>
                  <a:pt x="50395" y="355092"/>
                </a:lnTo>
                <a:close/>
              </a:path>
              <a:path w="152400" h="508000">
                <a:moveTo>
                  <a:pt x="50291" y="380999"/>
                </a:moveTo>
                <a:lnTo>
                  <a:pt x="100583" y="380999"/>
                </a:lnTo>
                <a:lnTo>
                  <a:pt x="100791" y="355092"/>
                </a:lnTo>
                <a:lnTo>
                  <a:pt x="50395" y="355092"/>
                </a:lnTo>
                <a:lnTo>
                  <a:pt x="50291" y="380999"/>
                </a:lnTo>
                <a:close/>
              </a:path>
              <a:path w="152400" h="508000">
                <a:moveTo>
                  <a:pt x="50291" y="355092"/>
                </a:moveTo>
                <a:lnTo>
                  <a:pt x="50291" y="380999"/>
                </a:lnTo>
                <a:lnTo>
                  <a:pt x="50395" y="355092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666235" y="2617711"/>
            <a:ext cx="56324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Arial"/>
                <a:cs typeface="Arial"/>
              </a:rPr>
              <a:t>fal</a:t>
            </a:r>
            <a:r>
              <a:rPr sz="2000" spc="5" dirty="0">
                <a:latin typeface="Arial"/>
                <a:cs typeface="Arial"/>
              </a:rPr>
              <a:t>s</a:t>
            </a:r>
            <a:r>
              <a:rPr sz="2000" dirty="0">
                <a:latin typeface="Arial"/>
                <a:cs typeface="Arial"/>
              </a:rPr>
              <a:t>e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447040" y="3340081"/>
            <a:ext cx="46164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10" dirty="0">
                <a:latin typeface="Arial"/>
                <a:cs typeface="Arial"/>
              </a:rPr>
              <a:t>true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901695" y="3348215"/>
            <a:ext cx="152400" cy="692150"/>
          </a:xfrm>
          <a:custGeom>
            <a:avLst/>
            <a:gdLst/>
            <a:ahLst/>
            <a:cxnLst/>
            <a:rect l="l" t="t" r="r" b="b"/>
            <a:pathLst>
              <a:path w="152400" h="692150">
                <a:moveTo>
                  <a:pt x="0" y="539496"/>
                </a:moveTo>
                <a:lnTo>
                  <a:pt x="76200" y="691896"/>
                </a:lnTo>
                <a:lnTo>
                  <a:pt x="152400" y="539496"/>
                </a:lnTo>
                <a:lnTo>
                  <a:pt x="102108" y="539496"/>
                </a:lnTo>
                <a:lnTo>
                  <a:pt x="102108" y="565403"/>
                </a:lnTo>
                <a:lnTo>
                  <a:pt x="50292" y="565403"/>
                </a:lnTo>
                <a:lnTo>
                  <a:pt x="50292" y="539496"/>
                </a:lnTo>
                <a:lnTo>
                  <a:pt x="0" y="539496"/>
                </a:lnTo>
                <a:close/>
              </a:path>
              <a:path w="152400" h="692150">
                <a:moveTo>
                  <a:pt x="50292" y="539496"/>
                </a:moveTo>
                <a:lnTo>
                  <a:pt x="50292" y="565403"/>
                </a:lnTo>
                <a:lnTo>
                  <a:pt x="102108" y="565403"/>
                </a:lnTo>
                <a:lnTo>
                  <a:pt x="102108" y="539496"/>
                </a:lnTo>
                <a:lnTo>
                  <a:pt x="50292" y="539496"/>
                </a:lnTo>
                <a:close/>
              </a:path>
              <a:path w="152400" h="692150">
                <a:moveTo>
                  <a:pt x="50291" y="0"/>
                </a:moveTo>
                <a:lnTo>
                  <a:pt x="50292" y="539496"/>
                </a:lnTo>
                <a:lnTo>
                  <a:pt x="102108" y="539496"/>
                </a:lnTo>
                <a:lnTo>
                  <a:pt x="102107" y="0"/>
                </a:lnTo>
                <a:lnTo>
                  <a:pt x="50291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215895" y="2705087"/>
            <a:ext cx="1519555" cy="632460"/>
          </a:xfrm>
          <a:custGeom>
            <a:avLst/>
            <a:gdLst/>
            <a:ahLst/>
            <a:cxnLst/>
            <a:rect l="l" t="t" r="r" b="b"/>
            <a:pathLst>
              <a:path w="1519554" h="632460">
                <a:moveTo>
                  <a:pt x="0" y="315467"/>
                </a:moveTo>
                <a:lnTo>
                  <a:pt x="758951" y="632459"/>
                </a:lnTo>
                <a:lnTo>
                  <a:pt x="1519427" y="315467"/>
                </a:lnTo>
                <a:lnTo>
                  <a:pt x="758951" y="0"/>
                </a:lnTo>
                <a:lnTo>
                  <a:pt x="0" y="315467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215895" y="2705087"/>
            <a:ext cx="1519555" cy="632460"/>
          </a:xfrm>
          <a:custGeom>
            <a:avLst/>
            <a:gdLst/>
            <a:ahLst/>
            <a:cxnLst/>
            <a:rect l="l" t="t" r="r" b="b"/>
            <a:pathLst>
              <a:path w="1519554" h="632460">
                <a:moveTo>
                  <a:pt x="758951" y="0"/>
                </a:moveTo>
                <a:lnTo>
                  <a:pt x="0" y="315467"/>
                </a:lnTo>
                <a:lnTo>
                  <a:pt x="758951" y="632459"/>
                </a:lnTo>
                <a:lnTo>
                  <a:pt x="1519427" y="315467"/>
                </a:lnTo>
                <a:lnTo>
                  <a:pt x="758951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2652776" y="2885935"/>
            <a:ext cx="64452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Tahoma"/>
                <a:cs typeface="Tahoma"/>
              </a:rPr>
              <a:t>S </a:t>
            </a:r>
            <a:r>
              <a:rPr sz="1600" spc="-5" dirty="0">
                <a:latin typeface="Symbol"/>
                <a:cs typeface="Symbol"/>
              </a:rPr>
              <a:t>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ahoma"/>
                <a:cs typeface="Tahoma"/>
              </a:rPr>
              <a:t>90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668267" y="3291827"/>
            <a:ext cx="1519555" cy="632460"/>
          </a:xfrm>
          <a:custGeom>
            <a:avLst/>
            <a:gdLst/>
            <a:ahLst/>
            <a:cxnLst/>
            <a:rect l="l" t="t" r="r" b="b"/>
            <a:pathLst>
              <a:path w="1519554" h="632460">
                <a:moveTo>
                  <a:pt x="0" y="316991"/>
                </a:moveTo>
                <a:lnTo>
                  <a:pt x="760476" y="632460"/>
                </a:lnTo>
                <a:lnTo>
                  <a:pt x="1519428" y="316991"/>
                </a:lnTo>
                <a:lnTo>
                  <a:pt x="760476" y="0"/>
                </a:lnTo>
                <a:lnTo>
                  <a:pt x="0" y="316991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668267" y="3291827"/>
            <a:ext cx="1519555" cy="632460"/>
          </a:xfrm>
          <a:custGeom>
            <a:avLst/>
            <a:gdLst/>
            <a:ahLst/>
            <a:cxnLst/>
            <a:rect l="l" t="t" r="r" b="b"/>
            <a:pathLst>
              <a:path w="1519554" h="632460">
                <a:moveTo>
                  <a:pt x="760476" y="0"/>
                </a:moveTo>
                <a:lnTo>
                  <a:pt x="0" y="316991"/>
                </a:lnTo>
                <a:lnTo>
                  <a:pt x="760476" y="632460"/>
                </a:lnTo>
                <a:lnTo>
                  <a:pt x="1519428" y="316991"/>
                </a:lnTo>
                <a:lnTo>
                  <a:pt x="760476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116067" y="3901427"/>
            <a:ext cx="1519555" cy="632460"/>
          </a:xfrm>
          <a:custGeom>
            <a:avLst/>
            <a:gdLst/>
            <a:ahLst/>
            <a:cxnLst/>
            <a:rect l="l" t="t" r="r" b="b"/>
            <a:pathLst>
              <a:path w="1519554" h="632460">
                <a:moveTo>
                  <a:pt x="0" y="316991"/>
                </a:moveTo>
                <a:lnTo>
                  <a:pt x="760476" y="632459"/>
                </a:lnTo>
                <a:lnTo>
                  <a:pt x="1519428" y="316991"/>
                </a:lnTo>
                <a:lnTo>
                  <a:pt x="760476" y="0"/>
                </a:lnTo>
                <a:lnTo>
                  <a:pt x="0" y="316991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116067" y="3901427"/>
            <a:ext cx="1519555" cy="632460"/>
          </a:xfrm>
          <a:custGeom>
            <a:avLst/>
            <a:gdLst/>
            <a:ahLst/>
            <a:cxnLst/>
            <a:rect l="l" t="t" r="r" b="b"/>
            <a:pathLst>
              <a:path w="1519554" h="632460">
                <a:moveTo>
                  <a:pt x="760476" y="0"/>
                </a:moveTo>
                <a:lnTo>
                  <a:pt x="0" y="316991"/>
                </a:lnTo>
                <a:lnTo>
                  <a:pt x="760476" y="632459"/>
                </a:lnTo>
                <a:lnTo>
                  <a:pt x="1519428" y="316991"/>
                </a:lnTo>
                <a:lnTo>
                  <a:pt x="760476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187696" y="3543287"/>
            <a:ext cx="685800" cy="152400"/>
          </a:xfrm>
          <a:custGeom>
            <a:avLst/>
            <a:gdLst/>
            <a:ahLst/>
            <a:cxnLst/>
            <a:rect l="l" t="t" r="r" b="b"/>
            <a:pathLst>
              <a:path w="685800" h="152400">
                <a:moveTo>
                  <a:pt x="533400" y="102107"/>
                </a:moveTo>
                <a:lnTo>
                  <a:pt x="533400" y="152400"/>
                </a:lnTo>
                <a:lnTo>
                  <a:pt x="685800" y="76200"/>
                </a:lnTo>
                <a:lnTo>
                  <a:pt x="559308" y="12953"/>
                </a:lnTo>
                <a:lnTo>
                  <a:pt x="559308" y="102107"/>
                </a:lnTo>
                <a:lnTo>
                  <a:pt x="533400" y="102107"/>
                </a:lnTo>
                <a:close/>
              </a:path>
              <a:path w="685800" h="152400">
                <a:moveTo>
                  <a:pt x="0" y="50291"/>
                </a:moveTo>
                <a:lnTo>
                  <a:pt x="0" y="102107"/>
                </a:lnTo>
                <a:lnTo>
                  <a:pt x="559308" y="102107"/>
                </a:lnTo>
                <a:lnTo>
                  <a:pt x="559308" y="50291"/>
                </a:lnTo>
                <a:lnTo>
                  <a:pt x="0" y="50291"/>
                </a:lnTo>
                <a:close/>
              </a:path>
              <a:path w="685800" h="152400">
                <a:moveTo>
                  <a:pt x="533400" y="0"/>
                </a:moveTo>
                <a:lnTo>
                  <a:pt x="533400" y="50291"/>
                </a:lnTo>
                <a:lnTo>
                  <a:pt x="559308" y="50291"/>
                </a:lnTo>
                <a:lnTo>
                  <a:pt x="559308" y="12953"/>
                </a:lnTo>
                <a:lnTo>
                  <a:pt x="533400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635495" y="4149839"/>
            <a:ext cx="609600" cy="152400"/>
          </a:xfrm>
          <a:custGeom>
            <a:avLst/>
            <a:gdLst/>
            <a:ahLst/>
            <a:cxnLst/>
            <a:rect l="l" t="t" r="r" b="b"/>
            <a:pathLst>
              <a:path w="609600" h="152400">
                <a:moveTo>
                  <a:pt x="455676" y="152400"/>
                </a:moveTo>
                <a:lnTo>
                  <a:pt x="609600" y="79248"/>
                </a:lnTo>
                <a:lnTo>
                  <a:pt x="483108" y="12807"/>
                </a:lnTo>
                <a:lnTo>
                  <a:pt x="483108" y="51815"/>
                </a:lnTo>
                <a:lnTo>
                  <a:pt x="481584" y="102107"/>
                </a:lnTo>
                <a:lnTo>
                  <a:pt x="456691" y="101635"/>
                </a:lnTo>
                <a:lnTo>
                  <a:pt x="455676" y="152400"/>
                </a:lnTo>
                <a:close/>
              </a:path>
              <a:path w="609600" h="152400">
                <a:moveTo>
                  <a:pt x="456691" y="101635"/>
                </a:moveTo>
                <a:lnTo>
                  <a:pt x="481584" y="102107"/>
                </a:lnTo>
                <a:lnTo>
                  <a:pt x="483108" y="51815"/>
                </a:lnTo>
                <a:lnTo>
                  <a:pt x="457697" y="51335"/>
                </a:lnTo>
                <a:lnTo>
                  <a:pt x="456691" y="101635"/>
                </a:lnTo>
                <a:close/>
              </a:path>
              <a:path w="609600" h="152400">
                <a:moveTo>
                  <a:pt x="457697" y="51335"/>
                </a:moveTo>
                <a:lnTo>
                  <a:pt x="483108" y="51815"/>
                </a:lnTo>
                <a:lnTo>
                  <a:pt x="483108" y="12807"/>
                </a:lnTo>
                <a:lnTo>
                  <a:pt x="458724" y="0"/>
                </a:lnTo>
                <a:lnTo>
                  <a:pt x="457697" y="51335"/>
                </a:lnTo>
                <a:close/>
              </a:path>
              <a:path w="609600" h="152400">
                <a:moveTo>
                  <a:pt x="0" y="42672"/>
                </a:moveTo>
                <a:lnTo>
                  <a:pt x="0" y="92963"/>
                </a:lnTo>
                <a:lnTo>
                  <a:pt x="456691" y="101635"/>
                </a:lnTo>
                <a:lnTo>
                  <a:pt x="457697" y="51335"/>
                </a:lnTo>
                <a:lnTo>
                  <a:pt x="0" y="42672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795771" y="4533887"/>
            <a:ext cx="152400" cy="508000"/>
          </a:xfrm>
          <a:custGeom>
            <a:avLst/>
            <a:gdLst/>
            <a:ahLst/>
            <a:cxnLst/>
            <a:rect l="l" t="t" r="r" b="b"/>
            <a:pathLst>
              <a:path w="152400" h="508000">
                <a:moveTo>
                  <a:pt x="0" y="355092"/>
                </a:moveTo>
                <a:lnTo>
                  <a:pt x="74675" y="507492"/>
                </a:lnTo>
                <a:lnTo>
                  <a:pt x="152400" y="356616"/>
                </a:lnTo>
                <a:lnTo>
                  <a:pt x="100783" y="356099"/>
                </a:lnTo>
                <a:lnTo>
                  <a:pt x="100583" y="381000"/>
                </a:lnTo>
                <a:lnTo>
                  <a:pt x="50291" y="381000"/>
                </a:lnTo>
                <a:lnTo>
                  <a:pt x="50291" y="355594"/>
                </a:lnTo>
                <a:lnTo>
                  <a:pt x="0" y="355092"/>
                </a:lnTo>
                <a:close/>
              </a:path>
              <a:path w="152400" h="508000">
                <a:moveTo>
                  <a:pt x="50393" y="355595"/>
                </a:moveTo>
                <a:lnTo>
                  <a:pt x="100783" y="356099"/>
                </a:lnTo>
                <a:lnTo>
                  <a:pt x="103631" y="0"/>
                </a:lnTo>
                <a:lnTo>
                  <a:pt x="51815" y="0"/>
                </a:lnTo>
                <a:lnTo>
                  <a:pt x="50393" y="355595"/>
                </a:lnTo>
                <a:close/>
              </a:path>
              <a:path w="152400" h="508000">
                <a:moveTo>
                  <a:pt x="50291" y="381000"/>
                </a:moveTo>
                <a:lnTo>
                  <a:pt x="100583" y="381000"/>
                </a:lnTo>
                <a:lnTo>
                  <a:pt x="100783" y="356099"/>
                </a:lnTo>
                <a:lnTo>
                  <a:pt x="50393" y="355595"/>
                </a:lnTo>
                <a:lnTo>
                  <a:pt x="50291" y="381000"/>
                </a:lnTo>
                <a:close/>
              </a:path>
              <a:path w="152400" h="508000">
                <a:moveTo>
                  <a:pt x="50291" y="355594"/>
                </a:moveTo>
                <a:lnTo>
                  <a:pt x="50291" y="381000"/>
                </a:lnTo>
                <a:lnTo>
                  <a:pt x="50393" y="355595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167371" y="5143487"/>
            <a:ext cx="152400" cy="508000"/>
          </a:xfrm>
          <a:custGeom>
            <a:avLst/>
            <a:gdLst/>
            <a:ahLst/>
            <a:cxnLst/>
            <a:rect l="l" t="t" r="r" b="b"/>
            <a:pathLst>
              <a:path w="152400" h="508000">
                <a:moveTo>
                  <a:pt x="0" y="355092"/>
                </a:moveTo>
                <a:lnTo>
                  <a:pt x="74675" y="507492"/>
                </a:lnTo>
                <a:lnTo>
                  <a:pt x="152399" y="356616"/>
                </a:lnTo>
                <a:lnTo>
                  <a:pt x="100783" y="356099"/>
                </a:lnTo>
                <a:lnTo>
                  <a:pt x="100583" y="381000"/>
                </a:lnTo>
                <a:lnTo>
                  <a:pt x="50291" y="381000"/>
                </a:lnTo>
                <a:lnTo>
                  <a:pt x="50291" y="355594"/>
                </a:lnTo>
                <a:lnTo>
                  <a:pt x="0" y="355092"/>
                </a:lnTo>
                <a:close/>
              </a:path>
              <a:path w="152400" h="508000">
                <a:moveTo>
                  <a:pt x="50393" y="355595"/>
                </a:moveTo>
                <a:lnTo>
                  <a:pt x="100783" y="356099"/>
                </a:lnTo>
                <a:lnTo>
                  <a:pt x="103631" y="0"/>
                </a:lnTo>
                <a:lnTo>
                  <a:pt x="51815" y="0"/>
                </a:lnTo>
                <a:lnTo>
                  <a:pt x="50393" y="355595"/>
                </a:lnTo>
                <a:close/>
              </a:path>
              <a:path w="152400" h="508000">
                <a:moveTo>
                  <a:pt x="50291" y="381000"/>
                </a:moveTo>
                <a:lnTo>
                  <a:pt x="100583" y="381000"/>
                </a:lnTo>
                <a:lnTo>
                  <a:pt x="100783" y="356099"/>
                </a:lnTo>
                <a:lnTo>
                  <a:pt x="50393" y="355595"/>
                </a:lnTo>
                <a:lnTo>
                  <a:pt x="50291" y="381000"/>
                </a:lnTo>
                <a:close/>
              </a:path>
              <a:path w="152400" h="508000">
                <a:moveTo>
                  <a:pt x="50291" y="355594"/>
                </a:moveTo>
                <a:lnTo>
                  <a:pt x="50291" y="381000"/>
                </a:lnTo>
                <a:lnTo>
                  <a:pt x="50393" y="355595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3894835" y="3347175"/>
            <a:ext cx="854710" cy="857250"/>
          </a:xfrm>
          <a:prstGeom prst="rect">
            <a:avLst/>
          </a:prstGeom>
        </p:spPr>
        <p:txBody>
          <a:bodyPr vert="horz" wrap="square" lIns="0" tIns="137795" rIns="0" bIns="0" rtlCol="0">
            <a:spAutoFit/>
          </a:bodyPr>
          <a:lstStyle/>
          <a:p>
            <a:pPr marL="222885">
              <a:lnSpc>
                <a:spcPct val="100000"/>
              </a:lnSpc>
              <a:spcBef>
                <a:spcPts val="1085"/>
              </a:spcBef>
            </a:pPr>
            <a:r>
              <a:rPr sz="1600" b="1" spc="-5" dirty="0">
                <a:latin typeface="Tahoma"/>
                <a:cs typeface="Tahoma"/>
              </a:rPr>
              <a:t>S </a:t>
            </a:r>
            <a:r>
              <a:rPr sz="1600" spc="-5" dirty="0">
                <a:latin typeface="Symbol"/>
                <a:cs typeface="Symbol"/>
              </a:rPr>
              <a:t>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ahoma"/>
                <a:cs typeface="Tahoma"/>
              </a:rPr>
              <a:t>80</a:t>
            </a:r>
            <a:endParaRPr sz="16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240"/>
              </a:spcBef>
            </a:pPr>
            <a:r>
              <a:rPr sz="2000" spc="-10" dirty="0">
                <a:latin typeface="Arial"/>
                <a:cs typeface="Arial"/>
              </a:rPr>
              <a:t>true</a:t>
            </a:r>
            <a:endParaRPr sz="20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342630" y="3968918"/>
            <a:ext cx="854710" cy="829944"/>
          </a:xfrm>
          <a:prstGeom prst="rect">
            <a:avLst/>
          </a:prstGeom>
        </p:spPr>
        <p:txBody>
          <a:bodyPr vert="horz" wrap="square" lIns="0" tIns="125095" rIns="0" bIns="0" rtlCol="0">
            <a:spAutoFit/>
          </a:bodyPr>
          <a:lstStyle/>
          <a:p>
            <a:pPr marL="222885">
              <a:lnSpc>
                <a:spcPct val="100000"/>
              </a:lnSpc>
              <a:spcBef>
                <a:spcPts val="985"/>
              </a:spcBef>
            </a:pPr>
            <a:r>
              <a:rPr sz="1600" b="1" spc="-5" dirty="0">
                <a:latin typeface="Tahoma"/>
                <a:cs typeface="Tahoma"/>
              </a:rPr>
              <a:t>S </a:t>
            </a:r>
            <a:r>
              <a:rPr sz="1600" spc="-5" dirty="0">
                <a:latin typeface="Symbol"/>
                <a:cs typeface="Symbol"/>
              </a:rPr>
              <a:t>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ahoma"/>
                <a:cs typeface="Tahoma"/>
              </a:rPr>
              <a:t>70</a:t>
            </a:r>
            <a:endParaRPr sz="16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125"/>
              </a:spcBef>
            </a:pPr>
            <a:r>
              <a:rPr sz="2000" spc="-10" dirty="0">
                <a:latin typeface="Arial"/>
                <a:cs typeface="Arial"/>
              </a:rPr>
              <a:t>true</a:t>
            </a:r>
            <a:endParaRPr sz="200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5873496" y="3619487"/>
            <a:ext cx="0" cy="304800"/>
          </a:xfrm>
          <a:custGeom>
            <a:avLst/>
            <a:gdLst/>
            <a:ahLst/>
            <a:cxnLst/>
            <a:rect l="l" t="t" r="r" b="b"/>
            <a:pathLst>
              <a:path h="304800">
                <a:moveTo>
                  <a:pt x="0" y="304800"/>
                </a:moveTo>
                <a:lnTo>
                  <a:pt x="0" y="0"/>
                </a:lnTo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483096" y="4533887"/>
            <a:ext cx="1519555" cy="632460"/>
          </a:xfrm>
          <a:custGeom>
            <a:avLst/>
            <a:gdLst/>
            <a:ahLst/>
            <a:cxnLst/>
            <a:rect l="l" t="t" r="r" b="b"/>
            <a:pathLst>
              <a:path w="1519554" h="632460">
                <a:moveTo>
                  <a:pt x="0" y="315468"/>
                </a:moveTo>
                <a:lnTo>
                  <a:pt x="758951" y="632460"/>
                </a:lnTo>
                <a:lnTo>
                  <a:pt x="1519428" y="315467"/>
                </a:lnTo>
                <a:lnTo>
                  <a:pt x="758951" y="0"/>
                </a:lnTo>
                <a:lnTo>
                  <a:pt x="0" y="315468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483096" y="4533887"/>
            <a:ext cx="1519555" cy="632460"/>
          </a:xfrm>
          <a:custGeom>
            <a:avLst/>
            <a:gdLst/>
            <a:ahLst/>
            <a:cxnLst/>
            <a:rect l="l" t="t" r="r" b="b"/>
            <a:pathLst>
              <a:path w="1519554" h="632460">
                <a:moveTo>
                  <a:pt x="758951" y="0"/>
                </a:moveTo>
                <a:lnTo>
                  <a:pt x="0" y="315468"/>
                </a:lnTo>
                <a:lnTo>
                  <a:pt x="758951" y="632460"/>
                </a:lnTo>
                <a:lnTo>
                  <a:pt x="1519428" y="315467"/>
                </a:lnTo>
                <a:lnTo>
                  <a:pt x="758951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739896" y="2933687"/>
            <a:ext cx="685800" cy="152400"/>
          </a:xfrm>
          <a:custGeom>
            <a:avLst/>
            <a:gdLst/>
            <a:ahLst/>
            <a:cxnLst/>
            <a:rect l="l" t="t" r="r" b="b"/>
            <a:pathLst>
              <a:path w="685800" h="152400">
                <a:moveTo>
                  <a:pt x="533400" y="102107"/>
                </a:moveTo>
                <a:lnTo>
                  <a:pt x="533400" y="152400"/>
                </a:lnTo>
                <a:lnTo>
                  <a:pt x="685800" y="76200"/>
                </a:lnTo>
                <a:lnTo>
                  <a:pt x="559308" y="12953"/>
                </a:lnTo>
                <a:lnTo>
                  <a:pt x="559308" y="102107"/>
                </a:lnTo>
                <a:lnTo>
                  <a:pt x="533400" y="102107"/>
                </a:lnTo>
                <a:close/>
              </a:path>
              <a:path w="685800" h="152400">
                <a:moveTo>
                  <a:pt x="0" y="50291"/>
                </a:moveTo>
                <a:lnTo>
                  <a:pt x="0" y="102107"/>
                </a:lnTo>
                <a:lnTo>
                  <a:pt x="559308" y="102107"/>
                </a:lnTo>
                <a:lnTo>
                  <a:pt x="559308" y="50291"/>
                </a:lnTo>
                <a:lnTo>
                  <a:pt x="0" y="50291"/>
                </a:lnTo>
                <a:close/>
              </a:path>
              <a:path w="685800" h="152400">
                <a:moveTo>
                  <a:pt x="533400" y="0"/>
                </a:moveTo>
                <a:lnTo>
                  <a:pt x="533400" y="50291"/>
                </a:lnTo>
                <a:lnTo>
                  <a:pt x="559308" y="50291"/>
                </a:lnTo>
                <a:lnTo>
                  <a:pt x="559308" y="12953"/>
                </a:lnTo>
                <a:lnTo>
                  <a:pt x="533400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425696" y="3009887"/>
            <a:ext cx="0" cy="304800"/>
          </a:xfrm>
          <a:custGeom>
            <a:avLst/>
            <a:gdLst/>
            <a:ahLst/>
            <a:cxnLst/>
            <a:rect l="l" t="t" r="r" b="b"/>
            <a:pathLst>
              <a:path h="304800">
                <a:moveTo>
                  <a:pt x="0" y="304800"/>
                </a:moveTo>
                <a:lnTo>
                  <a:pt x="0" y="0"/>
                </a:lnTo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2444495" y="4009631"/>
            <a:ext cx="990600" cy="448309"/>
          </a:xfrm>
          <a:prstGeom prst="rect">
            <a:avLst/>
          </a:prstGeom>
          <a:solidFill>
            <a:srgbClr val="FFCA01"/>
          </a:solidFill>
          <a:ln w="50800">
            <a:solidFill>
              <a:srgbClr val="010101"/>
            </a:solidFill>
          </a:ln>
        </p:spPr>
        <p:txBody>
          <a:bodyPr vert="horz" wrap="square" lIns="0" tIns="64135" rIns="0" bIns="0" rtlCol="0">
            <a:spAutoFit/>
          </a:bodyPr>
          <a:lstStyle/>
          <a:p>
            <a:pPr marL="116839">
              <a:lnSpc>
                <a:spcPct val="100000"/>
              </a:lnSpc>
              <a:spcBef>
                <a:spcPts val="505"/>
              </a:spcBef>
            </a:pPr>
            <a:r>
              <a:rPr sz="2000" b="1" dirty="0">
                <a:latin typeface="Arial"/>
                <a:cs typeface="Arial"/>
              </a:rPr>
              <a:t>L =</a:t>
            </a:r>
            <a:r>
              <a:rPr sz="2000" b="1" spc="-7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'A'</a:t>
            </a:r>
            <a:endParaRPr sz="20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816096" y="4466831"/>
            <a:ext cx="990600" cy="448309"/>
          </a:xfrm>
          <a:prstGeom prst="rect">
            <a:avLst/>
          </a:prstGeom>
          <a:solidFill>
            <a:srgbClr val="FFCA01"/>
          </a:solidFill>
          <a:ln w="50800">
            <a:solidFill>
              <a:srgbClr val="010101"/>
            </a:solidFill>
          </a:ln>
        </p:spPr>
        <p:txBody>
          <a:bodyPr vert="horz" wrap="square" lIns="0" tIns="64135" rIns="0" bIns="0" rtlCol="0">
            <a:spAutoFit/>
          </a:bodyPr>
          <a:lstStyle/>
          <a:p>
            <a:pPr marL="116839">
              <a:lnSpc>
                <a:spcPct val="100000"/>
              </a:lnSpc>
              <a:spcBef>
                <a:spcPts val="505"/>
              </a:spcBef>
            </a:pPr>
            <a:r>
              <a:rPr sz="2000" b="1" dirty="0">
                <a:latin typeface="Arial"/>
                <a:cs typeface="Arial"/>
              </a:rPr>
              <a:t>L =</a:t>
            </a:r>
            <a:r>
              <a:rPr sz="2000" b="1" spc="-7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'B'</a:t>
            </a:r>
            <a:endParaRPr sz="20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263896" y="5000231"/>
            <a:ext cx="990600" cy="448309"/>
          </a:xfrm>
          <a:prstGeom prst="rect">
            <a:avLst/>
          </a:prstGeom>
          <a:solidFill>
            <a:srgbClr val="FFCA01"/>
          </a:solidFill>
          <a:ln w="50800">
            <a:solidFill>
              <a:srgbClr val="010101"/>
            </a:solidFill>
          </a:ln>
        </p:spPr>
        <p:txBody>
          <a:bodyPr vert="horz" wrap="square" lIns="0" tIns="64135" rIns="0" bIns="0" rtlCol="0">
            <a:spAutoFit/>
          </a:bodyPr>
          <a:lstStyle/>
          <a:p>
            <a:pPr marL="116839">
              <a:lnSpc>
                <a:spcPct val="100000"/>
              </a:lnSpc>
              <a:spcBef>
                <a:spcPts val="505"/>
              </a:spcBef>
            </a:pPr>
            <a:r>
              <a:rPr sz="2000" b="1" dirty="0">
                <a:latin typeface="Arial"/>
                <a:cs typeface="Arial"/>
              </a:rPr>
              <a:t>L =</a:t>
            </a:r>
            <a:r>
              <a:rPr sz="2000" b="1" spc="-7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'C'</a:t>
            </a:r>
            <a:endParaRPr sz="2000">
              <a:latin typeface="Arial"/>
              <a:cs typeface="Arial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6787895" y="5998451"/>
            <a:ext cx="990600" cy="125095"/>
          </a:xfrm>
          <a:custGeom>
            <a:avLst/>
            <a:gdLst/>
            <a:ahLst/>
            <a:cxnLst/>
            <a:rect l="l" t="t" r="r" b="b"/>
            <a:pathLst>
              <a:path w="990600" h="125095">
                <a:moveTo>
                  <a:pt x="0" y="124968"/>
                </a:moveTo>
                <a:lnTo>
                  <a:pt x="990600" y="124968"/>
                </a:lnTo>
                <a:lnTo>
                  <a:pt x="990600" y="0"/>
                </a:lnTo>
                <a:lnTo>
                  <a:pt x="0" y="0"/>
                </a:lnTo>
                <a:lnTo>
                  <a:pt x="0" y="124968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6787895" y="5676887"/>
            <a:ext cx="990600" cy="448309"/>
          </a:xfrm>
          <a:custGeom>
            <a:avLst/>
            <a:gdLst/>
            <a:ahLst/>
            <a:cxnLst/>
            <a:rect l="l" t="t" r="r" b="b"/>
            <a:pathLst>
              <a:path w="990600" h="448310">
                <a:moveTo>
                  <a:pt x="990599" y="448055"/>
                </a:moveTo>
                <a:lnTo>
                  <a:pt x="990599" y="0"/>
                </a:lnTo>
                <a:lnTo>
                  <a:pt x="0" y="0"/>
                </a:lnTo>
                <a:lnTo>
                  <a:pt x="0" y="448056"/>
                </a:lnTo>
                <a:lnTo>
                  <a:pt x="990599" y="448055"/>
                </a:lnTo>
                <a:close/>
              </a:path>
            </a:pathLst>
          </a:custGeom>
          <a:ln w="50799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8159495" y="5998451"/>
            <a:ext cx="990600" cy="125095"/>
          </a:xfrm>
          <a:custGeom>
            <a:avLst/>
            <a:gdLst/>
            <a:ahLst/>
            <a:cxnLst/>
            <a:rect l="l" t="t" r="r" b="b"/>
            <a:pathLst>
              <a:path w="990600" h="125095">
                <a:moveTo>
                  <a:pt x="0" y="124967"/>
                </a:moveTo>
                <a:lnTo>
                  <a:pt x="990600" y="124967"/>
                </a:lnTo>
                <a:lnTo>
                  <a:pt x="990600" y="0"/>
                </a:lnTo>
                <a:lnTo>
                  <a:pt x="0" y="0"/>
                </a:lnTo>
                <a:lnTo>
                  <a:pt x="0" y="124967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8159495" y="5676887"/>
            <a:ext cx="990600" cy="448309"/>
          </a:xfrm>
          <a:custGeom>
            <a:avLst/>
            <a:gdLst/>
            <a:ahLst/>
            <a:cxnLst/>
            <a:rect l="l" t="t" r="r" b="b"/>
            <a:pathLst>
              <a:path w="990600" h="448310">
                <a:moveTo>
                  <a:pt x="990599" y="448055"/>
                </a:moveTo>
                <a:lnTo>
                  <a:pt x="990599" y="0"/>
                </a:lnTo>
                <a:lnTo>
                  <a:pt x="0" y="0"/>
                </a:lnTo>
                <a:lnTo>
                  <a:pt x="0" y="448055"/>
                </a:lnTo>
                <a:lnTo>
                  <a:pt x="990599" y="448055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8007095" y="4759439"/>
            <a:ext cx="609600" cy="152400"/>
          </a:xfrm>
          <a:custGeom>
            <a:avLst/>
            <a:gdLst/>
            <a:ahLst/>
            <a:cxnLst/>
            <a:rect l="l" t="t" r="r" b="b"/>
            <a:pathLst>
              <a:path w="609600" h="152400">
                <a:moveTo>
                  <a:pt x="455676" y="152399"/>
                </a:moveTo>
                <a:lnTo>
                  <a:pt x="609600" y="79247"/>
                </a:lnTo>
                <a:lnTo>
                  <a:pt x="483108" y="12807"/>
                </a:lnTo>
                <a:lnTo>
                  <a:pt x="483108" y="51815"/>
                </a:lnTo>
                <a:lnTo>
                  <a:pt x="481584" y="102107"/>
                </a:lnTo>
                <a:lnTo>
                  <a:pt x="456691" y="101635"/>
                </a:lnTo>
                <a:lnTo>
                  <a:pt x="455676" y="152399"/>
                </a:lnTo>
                <a:close/>
              </a:path>
              <a:path w="609600" h="152400">
                <a:moveTo>
                  <a:pt x="456691" y="101635"/>
                </a:moveTo>
                <a:lnTo>
                  <a:pt x="481584" y="102107"/>
                </a:lnTo>
                <a:lnTo>
                  <a:pt x="483108" y="51815"/>
                </a:lnTo>
                <a:lnTo>
                  <a:pt x="457697" y="51335"/>
                </a:lnTo>
                <a:lnTo>
                  <a:pt x="456691" y="101635"/>
                </a:lnTo>
                <a:close/>
              </a:path>
              <a:path w="609600" h="152400">
                <a:moveTo>
                  <a:pt x="457697" y="51335"/>
                </a:moveTo>
                <a:lnTo>
                  <a:pt x="483108" y="51815"/>
                </a:lnTo>
                <a:lnTo>
                  <a:pt x="483108" y="12807"/>
                </a:lnTo>
                <a:lnTo>
                  <a:pt x="458724" y="0"/>
                </a:lnTo>
                <a:lnTo>
                  <a:pt x="457697" y="51335"/>
                </a:lnTo>
                <a:close/>
              </a:path>
              <a:path w="609600" h="152400">
                <a:moveTo>
                  <a:pt x="0" y="42671"/>
                </a:moveTo>
                <a:lnTo>
                  <a:pt x="0" y="92963"/>
                </a:lnTo>
                <a:lnTo>
                  <a:pt x="456691" y="101635"/>
                </a:lnTo>
                <a:lnTo>
                  <a:pt x="457697" y="51335"/>
                </a:lnTo>
                <a:lnTo>
                  <a:pt x="0" y="42671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2901695" y="4457687"/>
            <a:ext cx="152400" cy="2057400"/>
          </a:xfrm>
          <a:custGeom>
            <a:avLst/>
            <a:gdLst/>
            <a:ahLst/>
            <a:cxnLst/>
            <a:rect l="l" t="t" r="r" b="b"/>
            <a:pathLst>
              <a:path w="152400" h="2057400">
                <a:moveTo>
                  <a:pt x="0" y="1904999"/>
                </a:moveTo>
                <a:lnTo>
                  <a:pt x="76200" y="2057399"/>
                </a:lnTo>
                <a:lnTo>
                  <a:pt x="152400" y="1904999"/>
                </a:lnTo>
                <a:lnTo>
                  <a:pt x="102108" y="1904999"/>
                </a:lnTo>
                <a:lnTo>
                  <a:pt x="102108" y="1930907"/>
                </a:lnTo>
                <a:lnTo>
                  <a:pt x="50292" y="1930907"/>
                </a:lnTo>
                <a:lnTo>
                  <a:pt x="50292" y="1904999"/>
                </a:lnTo>
                <a:lnTo>
                  <a:pt x="0" y="1904999"/>
                </a:lnTo>
                <a:close/>
              </a:path>
              <a:path w="152400" h="2057400">
                <a:moveTo>
                  <a:pt x="50292" y="1904999"/>
                </a:moveTo>
                <a:lnTo>
                  <a:pt x="50292" y="1930907"/>
                </a:lnTo>
                <a:lnTo>
                  <a:pt x="102108" y="1930907"/>
                </a:lnTo>
                <a:lnTo>
                  <a:pt x="102108" y="1904999"/>
                </a:lnTo>
                <a:lnTo>
                  <a:pt x="50292" y="1904999"/>
                </a:lnTo>
                <a:close/>
              </a:path>
              <a:path w="152400" h="2057400">
                <a:moveTo>
                  <a:pt x="50292" y="0"/>
                </a:moveTo>
                <a:lnTo>
                  <a:pt x="50292" y="1904999"/>
                </a:lnTo>
                <a:lnTo>
                  <a:pt x="102108" y="1904999"/>
                </a:lnTo>
                <a:lnTo>
                  <a:pt x="102108" y="0"/>
                </a:lnTo>
                <a:lnTo>
                  <a:pt x="50292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4349496" y="4914887"/>
            <a:ext cx="152400" cy="1600200"/>
          </a:xfrm>
          <a:custGeom>
            <a:avLst/>
            <a:gdLst/>
            <a:ahLst/>
            <a:cxnLst/>
            <a:rect l="l" t="t" r="r" b="b"/>
            <a:pathLst>
              <a:path w="152400" h="1600200">
                <a:moveTo>
                  <a:pt x="0" y="1447800"/>
                </a:moveTo>
                <a:lnTo>
                  <a:pt x="76200" y="1600200"/>
                </a:lnTo>
                <a:lnTo>
                  <a:pt x="152400" y="1447800"/>
                </a:lnTo>
                <a:lnTo>
                  <a:pt x="102107" y="1447800"/>
                </a:lnTo>
                <a:lnTo>
                  <a:pt x="102107" y="1473708"/>
                </a:lnTo>
                <a:lnTo>
                  <a:pt x="50291" y="1473708"/>
                </a:lnTo>
                <a:lnTo>
                  <a:pt x="50291" y="1447800"/>
                </a:lnTo>
                <a:lnTo>
                  <a:pt x="0" y="1447800"/>
                </a:lnTo>
                <a:close/>
              </a:path>
              <a:path w="152400" h="1600200">
                <a:moveTo>
                  <a:pt x="50291" y="1447800"/>
                </a:moveTo>
                <a:lnTo>
                  <a:pt x="50291" y="1473708"/>
                </a:lnTo>
                <a:lnTo>
                  <a:pt x="102107" y="1473708"/>
                </a:lnTo>
                <a:lnTo>
                  <a:pt x="102107" y="1447800"/>
                </a:lnTo>
                <a:lnTo>
                  <a:pt x="50291" y="1447800"/>
                </a:lnTo>
                <a:close/>
              </a:path>
              <a:path w="152400" h="1600200">
                <a:moveTo>
                  <a:pt x="50291" y="0"/>
                </a:moveTo>
                <a:lnTo>
                  <a:pt x="50291" y="1447800"/>
                </a:lnTo>
                <a:lnTo>
                  <a:pt x="102107" y="1447800"/>
                </a:lnTo>
                <a:lnTo>
                  <a:pt x="102107" y="0"/>
                </a:lnTo>
                <a:lnTo>
                  <a:pt x="50291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5797296" y="5442191"/>
            <a:ext cx="152400" cy="1073150"/>
          </a:xfrm>
          <a:custGeom>
            <a:avLst/>
            <a:gdLst/>
            <a:ahLst/>
            <a:cxnLst/>
            <a:rect l="l" t="t" r="r" b="b"/>
            <a:pathLst>
              <a:path w="152400" h="1073150">
                <a:moveTo>
                  <a:pt x="0" y="920496"/>
                </a:moveTo>
                <a:lnTo>
                  <a:pt x="76200" y="1072896"/>
                </a:lnTo>
                <a:lnTo>
                  <a:pt x="152400" y="920496"/>
                </a:lnTo>
                <a:lnTo>
                  <a:pt x="102107" y="920496"/>
                </a:lnTo>
                <a:lnTo>
                  <a:pt x="102107" y="946404"/>
                </a:lnTo>
                <a:lnTo>
                  <a:pt x="50291" y="946404"/>
                </a:lnTo>
                <a:lnTo>
                  <a:pt x="50291" y="920496"/>
                </a:lnTo>
                <a:lnTo>
                  <a:pt x="0" y="920496"/>
                </a:lnTo>
                <a:close/>
              </a:path>
              <a:path w="152400" h="1073150">
                <a:moveTo>
                  <a:pt x="50291" y="920496"/>
                </a:moveTo>
                <a:lnTo>
                  <a:pt x="50291" y="946404"/>
                </a:lnTo>
                <a:lnTo>
                  <a:pt x="102107" y="946404"/>
                </a:lnTo>
                <a:lnTo>
                  <a:pt x="102107" y="920496"/>
                </a:lnTo>
                <a:lnTo>
                  <a:pt x="50291" y="920496"/>
                </a:lnTo>
                <a:close/>
              </a:path>
              <a:path w="152400" h="1073150">
                <a:moveTo>
                  <a:pt x="50291" y="0"/>
                </a:moveTo>
                <a:lnTo>
                  <a:pt x="50291" y="920496"/>
                </a:lnTo>
                <a:lnTo>
                  <a:pt x="102107" y="920496"/>
                </a:lnTo>
                <a:lnTo>
                  <a:pt x="102107" y="0"/>
                </a:lnTo>
                <a:lnTo>
                  <a:pt x="50291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7168895" y="6134087"/>
            <a:ext cx="152400" cy="381000"/>
          </a:xfrm>
          <a:custGeom>
            <a:avLst/>
            <a:gdLst/>
            <a:ahLst/>
            <a:cxnLst/>
            <a:rect l="l" t="t" r="r" b="b"/>
            <a:pathLst>
              <a:path w="152400" h="381000">
                <a:moveTo>
                  <a:pt x="0" y="228599"/>
                </a:moveTo>
                <a:lnTo>
                  <a:pt x="76200" y="380999"/>
                </a:lnTo>
                <a:lnTo>
                  <a:pt x="152400" y="228599"/>
                </a:lnTo>
                <a:lnTo>
                  <a:pt x="102107" y="228599"/>
                </a:lnTo>
                <a:lnTo>
                  <a:pt x="102107" y="254507"/>
                </a:lnTo>
                <a:lnTo>
                  <a:pt x="50291" y="254507"/>
                </a:lnTo>
                <a:lnTo>
                  <a:pt x="50291" y="228599"/>
                </a:lnTo>
                <a:lnTo>
                  <a:pt x="0" y="228599"/>
                </a:lnTo>
                <a:close/>
              </a:path>
              <a:path w="152400" h="381000">
                <a:moveTo>
                  <a:pt x="50291" y="228599"/>
                </a:moveTo>
                <a:lnTo>
                  <a:pt x="50291" y="254507"/>
                </a:lnTo>
                <a:lnTo>
                  <a:pt x="102107" y="254507"/>
                </a:lnTo>
                <a:lnTo>
                  <a:pt x="102107" y="228599"/>
                </a:lnTo>
                <a:lnTo>
                  <a:pt x="50291" y="228599"/>
                </a:lnTo>
                <a:close/>
              </a:path>
              <a:path w="152400" h="381000">
                <a:moveTo>
                  <a:pt x="50291" y="0"/>
                </a:moveTo>
                <a:lnTo>
                  <a:pt x="50291" y="228599"/>
                </a:lnTo>
                <a:lnTo>
                  <a:pt x="102107" y="228599"/>
                </a:lnTo>
                <a:lnTo>
                  <a:pt x="102107" y="0"/>
                </a:lnTo>
                <a:lnTo>
                  <a:pt x="50291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8540495" y="6134087"/>
            <a:ext cx="152400" cy="381000"/>
          </a:xfrm>
          <a:custGeom>
            <a:avLst/>
            <a:gdLst/>
            <a:ahLst/>
            <a:cxnLst/>
            <a:rect l="l" t="t" r="r" b="b"/>
            <a:pathLst>
              <a:path w="152400" h="381000">
                <a:moveTo>
                  <a:pt x="0" y="228600"/>
                </a:moveTo>
                <a:lnTo>
                  <a:pt x="76200" y="381000"/>
                </a:lnTo>
                <a:lnTo>
                  <a:pt x="152400" y="228600"/>
                </a:lnTo>
                <a:lnTo>
                  <a:pt x="102108" y="228600"/>
                </a:lnTo>
                <a:lnTo>
                  <a:pt x="102108" y="254508"/>
                </a:lnTo>
                <a:lnTo>
                  <a:pt x="50292" y="254508"/>
                </a:lnTo>
                <a:lnTo>
                  <a:pt x="50292" y="228600"/>
                </a:lnTo>
                <a:lnTo>
                  <a:pt x="0" y="228600"/>
                </a:lnTo>
                <a:close/>
              </a:path>
              <a:path w="152400" h="381000">
                <a:moveTo>
                  <a:pt x="50292" y="228600"/>
                </a:moveTo>
                <a:lnTo>
                  <a:pt x="50292" y="254508"/>
                </a:lnTo>
                <a:lnTo>
                  <a:pt x="102108" y="254508"/>
                </a:lnTo>
                <a:lnTo>
                  <a:pt x="102108" y="228600"/>
                </a:lnTo>
                <a:lnTo>
                  <a:pt x="50292" y="228600"/>
                </a:lnTo>
                <a:close/>
              </a:path>
              <a:path w="152400" h="381000">
                <a:moveTo>
                  <a:pt x="50292" y="0"/>
                </a:moveTo>
                <a:lnTo>
                  <a:pt x="50292" y="228600"/>
                </a:lnTo>
                <a:lnTo>
                  <a:pt x="102108" y="228600"/>
                </a:lnTo>
                <a:lnTo>
                  <a:pt x="102108" y="0"/>
                </a:lnTo>
                <a:lnTo>
                  <a:pt x="50292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2673095" y="6438887"/>
            <a:ext cx="5943600" cy="152400"/>
          </a:xfrm>
          <a:custGeom>
            <a:avLst/>
            <a:gdLst/>
            <a:ahLst/>
            <a:cxnLst/>
            <a:rect l="l" t="t" r="r" b="b"/>
            <a:pathLst>
              <a:path w="5943600" h="152400">
                <a:moveTo>
                  <a:pt x="126492" y="50291"/>
                </a:moveTo>
                <a:lnTo>
                  <a:pt x="126492" y="102107"/>
                </a:lnTo>
                <a:lnTo>
                  <a:pt x="5943599" y="94487"/>
                </a:lnTo>
                <a:lnTo>
                  <a:pt x="5943600" y="44195"/>
                </a:lnTo>
                <a:lnTo>
                  <a:pt x="126492" y="50291"/>
                </a:lnTo>
                <a:close/>
              </a:path>
              <a:path w="5943600" h="152400">
                <a:moveTo>
                  <a:pt x="0" y="76199"/>
                </a:moveTo>
                <a:lnTo>
                  <a:pt x="152400" y="152399"/>
                </a:lnTo>
                <a:lnTo>
                  <a:pt x="152400" y="102074"/>
                </a:lnTo>
                <a:lnTo>
                  <a:pt x="126492" y="102107"/>
                </a:lnTo>
                <a:lnTo>
                  <a:pt x="126492" y="12953"/>
                </a:lnTo>
                <a:lnTo>
                  <a:pt x="0" y="76199"/>
                </a:lnTo>
                <a:close/>
              </a:path>
              <a:path w="5943600" h="152400">
                <a:moveTo>
                  <a:pt x="126492" y="12953"/>
                </a:moveTo>
                <a:lnTo>
                  <a:pt x="126492" y="50291"/>
                </a:lnTo>
                <a:lnTo>
                  <a:pt x="152400" y="50264"/>
                </a:lnTo>
                <a:lnTo>
                  <a:pt x="152400" y="0"/>
                </a:lnTo>
                <a:lnTo>
                  <a:pt x="126492" y="12953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377696" y="6295631"/>
            <a:ext cx="1295400" cy="524510"/>
          </a:xfrm>
          <a:custGeom>
            <a:avLst/>
            <a:gdLst/>
            <a:ahLst/>
            <a:cxnLst/>
            <a:rect l="l" t="t" r="r" b="b"/>
            <a:pathLst>
              <a:path w="1295400" h="524509">
                <a:moveTo>
                  <a:pt x="0" y="0"/>
                </a:moveTo>
                <a:lnTo>
                  <a:pt x="0" y="489204"/>
                </a:lnTo>
                <a:lnTo>
                  <a:pt x="42267" y="496204"/>
                </a:lnTo>
                <a:lnTo>
                  <a:pt x="84391" y="501777"/>
                </a:lnTo>
                <a:lnTo>
                  <a:pt x="126230" y="506777"/>
                </a:lnTo>
                <a:lnTo>
                  <a:pt x="167639" y="512064"/>
                </a:lnTo>
                <a:lnTo>
                  <a:pt x="202763" y="515040"/>
                </a:lnTo>
                <a:lnTo>
                  <a:pt x="237172" y="517588"/>
                </a:lnTo>
                <a:lnTo>
                  <a:pt x="270724" y="520422"/>
                </a:lnTo>
                <a:lnTo>
                  <a:pt x="303275" y="524256"/>
                </a:lnTo>
                <a:lnTo>
                  <a:pt x="379261" y="523279"/>
                </a:lnTo>
                <a:lnTo>
                  <a:pt x="429958" y="521017"/>
                </a:lnTo>
                <a:lnTo>
                  <a:pt x="463796" y="518469"/>
                </a:lnTo>
                <a:lnTo>
                  <a:pt x="489203" y="516636"/>
                </a:lnTo>
                <a:lnTo>
                  <a:pt x="540829" y="511683"/>
                </a:lnTo>
                <a:lnTo>
                  <a:pt x="591311" y="504444"/>
                </a:lnTo>
                <a:lnTo>
                  <a:pt x="634365" y="497014"/>
                </a:lnTo>
                <a:lnTo>
                  <a:pt x="679703" y="486156"/>
                </a:lnTo>
                <a:lnTo>
                  <a:pt x="701944" y="483346"/>
                </a:lnTo>
                <a:lnTo>
                  <a:pt x="748712" y="475440"/>
                </a:lnTo>
                <a:lnTo>
                  <a:pt x="797623" y="466129"/>
                </a:lnTo>
                <a:lnTo>
                  <a:pt x="822579" y="461200"/>
                </a:lnTo>
                <a:lnTo>
                  <a:pt x="848106" y="456557"/>
                </a:lnTo>
                <a:lnTo>
                  <a:pt x="874776" y="452628"/>
                </a:lnTo>
                <a:lnTo>
                  <a:pt x="901469" y="448722"/>
                </a:lnTo>
                <a:lnTo>
                  <a:pt x="929449" y="444246"/>
                </a:lnTo>
                <a:lnTo>
                  <a:pt x="959429" y="439769"/>
                </a:lnTo>
                <a:lnTo>
                  <a:pt x="992124" y="435864"/>
                </a:lnTo>
                <a:lnTo>
                  <a:pt x="1023985" y="433101"/>
                </a:lnTo>
                <a:lnTo>
                  <a:pt x="1056131" y="429768"/>
                </a:lnTo>
                <a:lnTo>
                  <a:pt x="1089421" y="426434"/>
                </a:lnTo>
                <a:lnTo>
                  <a:pt x="1124711" y="423672"/>
                </a:lnTo>
                <a:lnTo>
                  <a:pt x="1165312" y="423195"/>
                </a:lnTo>
                <a:lnTo>
                  <a:pt x="1207198" y="422148"/>
                </a:lnTo>
                <a:lnTo>
                  <a:pt x="1250513" y="421100"/>
                </a:lnTo>
                <a:lnTo>
                  <a:pt x="1295400" y="420624"/>
                </a:lnTo>
                <a:lnTo>
                  <a:pt x="12954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1377696" y="6295631"/>
            <a:ext cx="1295400" cy="524510"/>
          </a:xfrm>
          <a:custGeom>
            <a:avLst/>
            <a:gdLst/>
            <a:ahLst/>
            <a:cxnLst/>
            <a:rect l="l" t="t" r="r" b="b"/>
            <a:pathLst>
              <a:path w="1295400" h="524509">
                <a:moveTo>
                  <a:pt x="0" y="489204"/>
                </a:moveTo>
                <a:lnTo>
                  <a:pt x="42267" y="496204"/>
                </a:lnTo>
                <a:lnTo>
                  <a:pt x="84391" y="501777"/>
                </a:lnTo>
                <a:lnTo>
                  <a:pt x="126230" y="506777"/>
                </a:lnTo>
                <a:lnTo>
                  <a:pt x="167639" y="512064"/>
                </a:lnTo>
                <a:lnTo>
                  <a:pt x="202763" y="515040"/>
                </a:lnTo>
                <a:lnTo>
                  <a:pt x="237172" y="517588"/>
                </a:lnTo>
                <a:lnTo>
                  <a:pt x="270724" y="520422"/>
                </a:lnTo>
                <a:lnTo>
                  <a:pt x="303275" y="524256"/>
                </a:lnTo>
                <a:lnTo>
                  <a:pt x="379261" y="523279"/>
                </a:lnTo>
                <a:lnTo>
                  <a:pt x="429958" y="521017"/>
                </a:lnTo>
                <a:lnTo>
                  <a:pt x="463796" y="518469"/>
                </a:lnTo>
                <a:lnTo>
                  <a:pt x="489203" y="516636"/>
                </a:lnTo>
                <a:lnTo>
                  <a:pt x="540829" y="511683"/>
                </a:lnTo>
                <a:lnTo>
                  <a:pt x="591311" y="504444"/>
                </a:lnTo>
                <a:lnTo>
                  <a:pt x="634365" y="497014"/>
                </a:lnTo>
                <a:lnTo>
                  <a:pt x="679703" y="486156"/>
                </a:lnTo>
                <a:lnTo>
                  <a:pt x="701944" y="483346"/>
                </a:lnTo>
                <a:lnTo>
                  <a:pt x="748712" y="475440"/>
                </a:lnTo>
                <a:lnTo>
                  <a:pt x="797623" y="466129"/>
                </a:lnTo>
                <a:lnTo>
                  <a:pt x="822579" y="461200"/>
                </a:lnTo>
                <a:lnTo>
                  <a:pt x="848106" y="456557"/>
                </a:lnTo>
                <a:lnTo>
                  <a:pt x="874776" y="452628"/>
                </a:lnTo>
                <a:lnTo>
                  <a:pt x="901469" y="448722"/>
                </a:lnTo>
                <a:lnTo>
                  <a:pt x="929449" y="444246"/>
                </a:lnTo>
                <a:lnTo>
                  <a:pt x="959429" y="439769"/>
                </a:lnTo>
                <a:lnTo>
                  <a:pt x="992124" y="435864"/>
                </a:lnTo>
                <a:lnTo>
                  <a:pt x="1023985" y="433101"/>
                </a:lnTo>
                <a:lnTo>
                  <a:pt x="1056131" y="429768"/>
                </a:lnTo>
                <a:lnTo>
                  <a:pt x="1089421" y="426434"/>
                </a:lnTo>
                <a:lnTo>
                  <a:pt x="1124711" y="423672"/>
                </a:lnTo>
                <a:lnTo>
                  <a:pt x="1165312" y="423195"/>
                </a:lnTo>
                <a:lnTo>
                  <a:pt x="1207198" y="422148"/>
                </a:lnTo>
                <a:lnTo>
                  <a:pt x="1250513" y="421100"/>
                </a:lnTo>
                <a:lnTo>
                  <a:pt x="1295400" y="420624"/>
                </a:lnTo>
                <a:lnTo>
                  <a:pt x="1295400" y="0"/>
                </a:lnTo>
                <a:lnTo>
                  <a:pt x="0" y="0"/>
                </a:lnTo>
                <a:lnTo>
                  <a:pt x="0" y="489204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1477772" y="6353040"/>
            <a:ext cx="109537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Tahoma"/>
                <a:cs typeface="Tahoma"/>
              </a:rPr>
              <a:t>Print</a:t>
            </a:r>
            <a:r>
              <a:rPr sz="2000" spc="-7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ID,L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768095" y="6438887"/>
            <a:ext cx="609600" cy="152400"/>
          </a:xfrm>
          <a:custGeom>
            <a:avLst/>
            <a:gdLst/>
            <a:ahLst/>
            <a:cxnLst/>
            <a:rect l="l" t="t" r="r" b="b"/>
            <a:pathLst>
              <a:path w="609600" h="152400">
                <a:moveTo>
                  <a:pt x="559307" y="50292"/>
                </a:moveTo>
                <a:lnTo>
                  <a:pt x="559307" y="102108"/>
                </a:lnTo>
                <a:lnTo>
                  <a:pt x="609600" y="102108"/>
                </a:lnTo>
                <a:lnTo>
                  <a:pt x="609600" y="50292"/>
                </a:lnTo>
                <a:lnTo>
                  <a:pt x="559307" y="50292"/>
                </a:lnTo>
                <a:close/>
              </a:path>
              <a:path w="609600" h="152400">
                <a:moveTo>
                  <a:pt x="457200" y="50292"/>
                </a:moveTo>
                <a:lnTo>
                  <a:pt x="457200" y="102108"/>
                </a:lnTo>
                <a:lnTo>
                  <a:pt x="507492" y="102108"/>
                </a:lnTo>
                <a:lnTo>
                  <a:pt x="507492" y="50292"/>
                </a:lnTo>
                <a:lnTo>
                  <a:pt x="457200" y="50292"/>
                </a:lnTo>
                <a:close/>
              </a:path>
              <a:path w="609600" h="152400">
                <a:moveTo>
                  <a:pt x="355092" y="50292"/>
                </a:moveTo>
                <a:lnTo>
                  <a:pt x="355092" y="102108"/>
                </a:lnTo>
                <a:lnTo>
                  <a:pt x="406908" y="102108"/>
                </a:lnTo>
                <a:lnTo>
                  <a:pt x="406908" y="50292"/>
                </a:lnTo>
                <a:lnTo>
                  <a:pt x="355092" y="50292"/>
                </a:lnTo>
                <a:close/>
              </a:path>
              <a:path w="609600" h="152400">
                <a:moveTo>
                  <a:pt x="254507" y="50292"/>
                </a:moveTo>
                <a:lnTo>
                  <a:pt x="254507" y="102108"/>
                </a:lnTo>
                <a:lnTo>
                  <a:pt x="304800" y="102108"/>
                </a:lnTo>
                <a:lnTo>
                  <a:pt x="304800" y="50292"/>
                </a:lnTo>
                <a:lnTo>
                  <a:pt x="254507" y="50292"/>
                </a:lnTo>
                <a:close/>
              </a:path>
              <a:path w="609600" h="152400">
                <a:moveTo>
                  <a:pt x="152400" y="50292"/>
                </a:moveTo>
                <a:lnTo>
                  <a:pt x="152400" y="102108"/>
                </a:lnTo>
                <a:lnTo>
                  <a:pt x="202692" y="102108"/>
                </a:lnTo>
                <a:lnTo>
                  <a:pt x="202692" y="50292"/>
                </a:lnTo>
                <a:lnTo>
                  <a:pt x="152400" y="50292"/>
                </a:lnTo>
                <a:close/>
              </a:path>
              <a:path w="609600" h="152400">
                <a:moveTo>
                  <a:pt x="0" y="762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7620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>
            <a:off x="5156708" y="3248647"/>
            <a:ext cx="56324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Arial"/>
                <a:cs typeface="Arial"/>
              </a:rPr>
              <a:t>fal</a:t>
            </a:r>
            <a:r>
              <a:rPr sz="2000" spc="5" dirty="0">
                <a:latin typeface="Arial"/>
                <a:cs typeface="Arial"/>
              </a:rPr>
              <a:t>s</a:t>
            </a:r>
            <a:r>
              <a:rPr sz="2000" dirty="0">
                <a:latin typeface="Arial"/>
                <a:cs typeface="Arial"/>
              </a:rPr>
              <a:t>e</a:t>
            </a:r>
            <a:endParaRPr sz="200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6617202" y="3895053"/>
            <a:ext cx="71120" cy="2844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215"/>
              </a:lnSpc>
            </a:pPr>
            <a:r>
              <a:rPr sz="2000" spc="-5" dirty="0">
                <a:latin typeface="Arial"/>
                <a:cs typeface="Arial"/>
              </a:rPr>
              <a:t>f</a:t>
            </a:r>
            <a:endParaRPr sz="2000">
              <a:latin typeface="Arial"/>
              <a:cs typeface="Arial"/>
            </a:endParaRPr>
          </a:p>
        </p:txBody>
      </p:sp>
      <p:sp>
        <p:nvSpPr>
          <p:cNvPr id="45" name="object 45"/>
          <p:cNvSpPr txBox="1">
            <a:spLocks noGrp="1"/>
          </p:cNvSpPr>
          <p:nvPr>
            <p:ph type="title"/>
          </p:nvPr>
        </p:nvSpPr>
        <p:spPr>
          <a:xfrm>
            <a:off x="1301496" y="730250"/>
            <a:ext cx="8001000" cy="5237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32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Example (Cascaded conditional)</a:t>
            </a:r>
          </a:p>
        </p:txBody>
      </p:sp>
      <p:sp>
        <p:nvSpPr>
          <p:cNvPr id="46" name="object 46"/>
          <p:cNvSpPr txBox="1"/>
          <p:nvPr/>
        </p:nvSpPr>
        <p:spPr>
          <a:xfrm>
            <a:off x="6687777" y="1397448"/>
            <a:ext cx="2721610" cy="46520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8905">
              <a:lnSpc>
                <a:spcPts val="2070"/>
              </a:lnSpc>
            </a:pPr>
            <a:r>
              <a:rPr sz="2000" spc="-5" dirty="0">
                <a:solidFill>
                  <a:srgbClr val="808080"/>
                </a:solidFill>
                <a:latin typeface="Courier New"/>
                <a:cs typeface="Courier New"/>
              </a:rPr>
              <a:t>if score </a:t>
            </a:r>
            <a:r>
              <a:rPr sz="2000" dirty="0">
                <a:solidFill>
                  <a:srgbClr val="808080"/>
                </a:solidFill>
                <a:latin typeface="Courier New"/>
                <a:cs typeface="Courier New"/>
              </a:rPr>
              <a:t>&gt;</a:t>
            </a:r>
            <a:r>
              <a:rPr sz="2000" spc="-35" dirty="0">
                <a:solidFill>
                  <a:srgbClr val="808080"/>
                </a:solidFill>
                <a:latin typeface="Courier New"/>
                <a:cs typeface="Courier New"/>
              </a:rPr>
              <a:t> </a:t>
            </a:r>
            <a:r>
              <a:rPr sz="2000" spc="-5" dirty="0">
                <a:solidFill>
                  <a:srgbClr val="808080"/>
                </a:solidFill>
                <a:latin typeface="Courier New"/>
                <a:cs typeface="Courier New"/>
              </a:rPr>
              <a:t>90</a:t>
            </a:r>
            <a:endParaRPr sz="2000">
              <a:latin typeface="Courier New"/>
              <a:cs typeface="Courier New"/>
            </a:endParaRPr>
          </a:p>
          <a:p>
            <a:pPr marL="128905" indent="457200">
              <a:lnSpc>
                <a:spcPct val="140000"/>
              </a:lnSpc>
            </a:pPr>
            <a:r>
              <a:rPr sz="2000" spc="-5" dirty="0">
                <a:solidFill>
                  <a:srgbClr val="808080"/>
                </a:solidFill>
                <a:latin typeface="Courier New"/>
                <a:cs typeface="Courier New"/>
              </a:rPr>
              <a:t>disp(’A’)  elseif score </a:t>
            </a:r>
            <a:r>
              <a:rPr sz="2000" dirty="0">
                <a:solidFill>
                  <a:srgbClr val="808080"/>
                </a:solidFill>
                <a:latin typeface="Courier New"/>
                <a:cs typeface="Courier New"/>
              </a:rPr>
              <a:t>&gt;</a:t>
            </a:r>
            <a:r>
              <a:rPr sz="2000" spc="-65" dirty="0">
                <a:solidFill>
                  <a:srgbClr val="808080"/>
                </a:solidFill>
                <a:latin typeface="Courier New"/>
                <a:cs typeface="Courier New"/>
              </a:rPr>
              <a:t> </a:t>
            </a:r>
            <a:r>
              <a:rPr sz="2000" spc="-5" dirty="0">
                <a:solidFill>
                  <a:srgbClr val="808080"/>
                </a:solidFill>
                <a:latin typeface="Courier New"/>
                <a:cs typeface="Courier New"/>
              </a:rPr>
              <a:t>80</a:t>
            </a:r>
            <a:endParaRPr sz="2000">
              <a:latin typeface="Courier New"/>
              <a:cs typeface="Courier New"/>
            </a:endParaRPr>
          </a:p>
          <a:p>
            <a:pPr marL="128905" indent="457200">
              <a:lnSpc>
                <a:spcPts val="3370"/>
              </a:lnSpc>
              <a:spcBef>
                <a:spcPts val="260"/>
              </a:spcBef>
            </a:pPr>
            <a:r>
              <a:rPr sz="2000" spc="-5" dirty="0">
                <a:solidFill>
                  <a:srgbClr val="808080"/>
                </a:solidFill>
                <a:latin typeface="Courier New"/>
                <a:cs typeface="Courier New"/>
              </a:rPr>
              <a:t>disp(’B’)  elseif score </a:t>
            </a:r>
            <a:r>
              <a:rPr sz="2000" dirty="0">
                <a:solidFill>
                  <a:srgbClr val="808080"/>
                </a:solidFill>
                <a:latin typeface="Courier New"/>
                <a:cs typeface="Courier New"/>
              </a:rPr>
              <a:t>&gt;</a:t>
            </a:r>
            <a:r>
              <a:rPr sz="2000" spc="-65" dirty="0">
                <a:solidFill>
                  <a:srgbClr val="808080"/>
                </a:solidFill>
                <a:latin typeface="Courier New"/>
                <a:cs typeface="Courier New"/>
              </a:rPr>
              <a:t> </a:t>
            </a:r>
            <a:r>
              <a:rPr sz="2000" spc="-5" dirty="0">
                <a:solidFill>
                  <a:srgbClr val="808080"/>
                </a:solidFill>
                <a:latin typeface="Courier New"/>
                <a:cs typeface="Courier New"/>
              </a:rPr>
              <a:t>70</a:t>
            </a:r>
            <a:endParaRPr sz="2000">
              <a:latin typeface="Courier New"/>
              <a:cs typeface="Courier New"/>
            </a:endParaRPr>
          </a:p>
          <a:p>
            <a:pPr marL="586105">
              <a:lnSpc>
                <a:spcPct val="100000"/>
              </a:lnSpc>
              <a:spcBef>
                <a:spcPts val="690"/>
              </a:spcBef>
            </a:pPr>
            <a:r>
              <a:rPr sz="2000" spc="-5" dirty="0">
                <a:solidFill>
                  <a:srgbClr val="808080"/>
                </a:solidFill>
                <a:latin typeface="Courier New"/>
                <a:cs typeface="Courier New"/>
              </a:rPr>
              <a:t>disp(’C’)</a:t>
            </a:r>
            <a:endParaRPr sz="2000">
              <a:latin typeface="Courier New"/>
              <a:cs typeface="Courier New"/>
            </a:endParaRPr>
          </a:p>
          <a:p>
            <a:pPr marL="586105" indent="-586740">
              <a:lnSpc>
                <a:spcPct val="140000"/>
              </a:lnSpc>
              <a:tabLst>
                <a:tab pos="1196340" algn="l"/>
              </a:tabLst>
            </a:pPr>
            <a:r>
              <a:rPr sz="3000" spc="-337" baseline="9722" dirty="0">
                <a:latin typeface="Arial"/>
                <a:cs typeface="Arial"/>
              </a:rPr>
              <a:t>als</a:t>
            </a:r>
            <a:r>
              <a:rPr sz="2000" spc="-225" dirty="0">
                <a:solidFill>
                  <a:srgbClr val="808080"/>
                </a:solidFill>
                <a:latin typeface="Courier New"/>
                <a:cs typeface="Courier New"/>
              </a:rPr>
              <a:t>elseif</a:t>
            </a:r>
            <a:r>
              <a:rPr sz="3000" spc="-337" baseline="9722" dirty="0">
                <a:latin typeface="Arial"/>
                <a:cs typeface="Arial"/>
              </a:rPr>
              <a:t>e		</a:t>
            </a:r>
            <a:r>
              <a:rPr sz="2000" spc="-5" dirty="0">
                <a:solidFill>
                  <a:srgbClr val="808080"/>
                </a:solidFill>
                <a:latin typeface="Courier New"/>
                <a:cs typeface="Courier New"/>
              </a:rPr>
              <a:t>score </a:t>
            </a:r>
            <a:r>
              <a:rPr sz="2000" dirty="0">
                <a:solidFill>
                  <a:srgbClr val="808080"/>
                </a:solidFill>
                <a:latin typeface="Courier New"/>
                <a:cs typeface="Courier New"/>
              </a:rPr>
              <a:t>&gt;</a:t>
            </a:r>
            <a:r>
              <a:rPr sz="2000" spc="-80" dirty="0">
                <a:solidFill>
                  <a:srgbClr val="808080"/>
                </a:solidFill>
                <a:latin typeface="Courier New"/>
                <a:cs typeface="Courier New"/>
              </a:rPr>
              <a:t> </a:t>
            </a:r>
            <a:r>
              <a:rPr sz="2000" spc="-5" dirty="0">
                <a:solidFill>
                  <a:srgbClr val="808080"/>
                </a:solidFill>
                <a:latin typeface="Courier New"/>
                <a:cs typeface="Courier New"/>
              </a:rPr>
              <a:t>60  </a:t>
            </a:r>
            <a:r>
              <a:rPr sz="2000" spc="-90" dirty="0">
                <a:solidFill>
                  <a:srgbClr val="808080"/>
                </a:solidFill>
                <a:latin typeface="Courier New"/>
                <a:cs typeface="Courier New"/>
              </a:rPr>
              <a:t>disp(’D’)</a:t>
            </a:r>
            <a:r>
              <a:rPr sz="3000" spc="-135" baseline="-30555" dirty="0">
                <a:latin typeface="Arial"/>
                <a:cs typeface="Arial"/>
              </a:rPr>
              <a:t>false</a:t>
            </a:r>
            <a:endParaRPr sz="3000" baseline="-30555">
              <a:latin typeface="Arial"/>
              <a:cs typeface="Arial"/>
            </a:endParaRPr>
          </a:p>
          <a:p>
            <a:pPr marL="128905">
              <a:lnSpc>
                <a:spcPct val="100000"/>
              </a:lnSpc>
              <a:spcBef>
                <a:spcPts val="240"/>
              </a:spcBef>
            </a:pPr>
            <a:r>
              <a:rPr sz="3000" spc="-367" baseline="-19444" dirty="0">
                <a:solidFill>
                  <a:srgbClr val="808080"/>
                </a:solidFill>
                <a:latin typeface="Courier New"/>
                <a:cs typeface="Courier New"/>
              </a:rPr>
              <a:t>else</a:t>
            </a:r>
            <a:r>
              <a:rPr sz="1600" b="1" spc="-245" dirty="0">
                <a:latin typeface="Tahoma"/>
                <a:cs typeface="Tahoma"/>
              </a:rPr>
              <a:t>S</a:t>
            </a:r>
            <a:r>
              <a:rPr sz="1600" b="1" spc="-235" dirty="0">
                <a:latin typeface="Tahoma"/>
                <a:cs typeface="Tahoma"/>
              </a:rPr>
              <a:t> </a:t>
            </a:r>
            <a:r>
              <a:rPr sz="1600" spc="-660" dirty="0">
                <a:latin typeface="Symbol"/>
                <a:cs typeface="Symbol"/>
              </a:rPr>
              <a:t>≥≥≥≥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ahoma"/>
                <a:cs typeface="Tahoma"/>
              </a:rPr>
              <a:t>60</a:t>
            </a:r>
            <a:endParaRPr sz="1600">
              <a:latin typeface="Tahoma"/>
              <a:cs typeface="Tahoma"/>
            </a:endParaRPr>
          </a:p>
          <a:p>
            <a:pPr marL="38735" marR="300990" algn="ctr">
              <a:lnSpc>
                <a:spcPts val="4270"/>
              </a:lnSpc>
              <a:spcBef>
                <a:spcPts val="275"/>
              </a:spcBef>
              <a:tabLst>
                <a:tab pos="1498600" algn="l"/>
              </a:tabLst>
            </a:pPr>
            <a:r>
              <a:rPr sz="3000" spc="-15" baseline="20833" dirty="0">
                <a:latin typeface="Arial"/>
                <a:cs typeface="Arial"/>
              </a:rPr>
              <a:t>true </a:t>
            </a:r>
            <a:r>
              <a:rPr sz="2000" spc="-5" dirty="0">
                <a:solidFill>
                  <a:srgbClr val="808080"/>
                </a:solidFill>
                <a:latin typeface="Courier New"/>
                <a:cs typeface="Courier New"/>
              </a:rPr>
              <a:t>disp(’Fail’)  </a:t>
            </a:r>
            <a:r>
              <a:rPr sz="3000" spc="-457" baseline="25000" dirty="0">
                <a:solidFill>
                  <a:srgbClr val="808080"/>
                </a:solidFill>
                <a:latin typeface="Courier New"/>
                <a:cs typeface="Courier New"/>
              </a:rPr>
              <a:t>end</a:t>
            </a:r>
            <a:r>
              <a:rPr sz="2000" b="1" spc="-305" dirty="0">
                <a:latin typeface="Arial"/>
                <a:cs typeface="Arial"/>
              </a:rPr>
              <a:t>L </a:t>
            </a:r>
            <a:r>
              <a:rPr sz="2000" b="1" spc="-254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=</a:t>
            </a:r>
            <a:r>
              <a:rPr sz="2000" b="1" spc="-1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'D'	L =</a:t>
            </a:r>
            <a:r>
              <a:rPr sz="2000" b="1" spc="-7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'F'</a:t>
            </a:r>
            <a:endParaRPr sz="2000">
              <a:latin typeface="Arial"/>
              <a:cs typeface="Arial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6711695" y="1333487"/>
            <a:ext cx="3048000" cy="4665345"/>
          </a:xfrm>
          <a:custGeom>
            <a:avLst/>
            <a:gdLst/>
            <a:ahLst/>
            <a:cxnLst/>
            <a:rect l="l" t="t" r="r" b="b"/>
            <a:pathLst>
              <a:path w="3048000" h="4665345">
                <a:moveTo>
                  <a:pt x="0" y="4664964"/>
                </a:moveTo>
                <a:lnTo>
                  <a:pt x="0" y="0"/>
                </a:lnTo>
                <a:lnTo>
                  <a:pt x="3048000" y="0"/>
                </a:lnTo>
                <a:lnTo>
                  <a:pt x="3048000" y="4664964"/>
                </a:lnTo>
                <a:lnTo>
                  <a:pt x="0" y="4664964"/>
                </a:lnTo>
                <a:close/>
              </a:path>
            </a:pathLst>
          </a:custGeom>
          <a:solidFill>
            <a:srgbClr val="808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6711695" y="1333487"/>
            <a:ext cx="3048000" cy="4665345"/>
          </a:xfrm>
          <a:custGeom>
            <a:avLst/>
            <a:gdLst/>
            <a:ahLst/>
            <a:cxnLst/>
            <a:rect l="l" t="t" r="r" b="b"/>
            <a:pathLst>
              <a:path w="3048000" h="4665345">
                <a:moveTo>
                  <a:pt x="3048000" y="4664964"/>
                </a:moveTo>
                <a:lnTo>
                  <a:pt x="3048000" y="0"/>
                </a:lnTo>
                <a:lnTo>
                  <a:pt x="0" y="0"/>
                </a:lnTo>
                <a:lnTo>
                  <a:pt x="0" y="4664964"/>
                </a:lnTo>
                <a:lnTo>
                  <a:pt x="3048000" y="4664964"/>
                </a:lnTo>
                <a:close/>
              </a:path>
            </a:pathLst>
          </a:custGeom>
          <a:ln w="28575">
            <a:solidFill>
              <a:srgbClr val="808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6635495" y="1257287"/>
            <a:ext cx="3048000" cy="4665345"/>
          </a:xfrm>
          <a:custGeom>
            <a:avLst/>
            <a:gdLst/>
            <a:ahLst/>
            <a:cxnLst/>
            <a:rect l="l" t="t" r="r" b="b"/>
            <a:pathLst>
              <a:path w="3048000" h="4665345">
                <a:moveTo>
                  <a:pt x="0" y="4664964"/>
                </a:moveTo>
                <a:lnTo>
                  <a:pt x="0" y="0"/>
                </a:lnTo>
                <a:lnTo>
                  <a:pt x="3048000" y="0"/>
                </a:lnTo>
                <a:lnTo>
                  <a:pt x="3048000" y="4664964"/>
                </a:lnTo>
                <a:lnTo>
                  <a:pt x="0" y="4664964"/>
                </a:lnTo>
                <a:close/>
              </a:path>
            </a:pathLst>
          </a:custGeom>
          <a:solidFill>
            <a:srgbClr val="02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6635495" y="1257287"/>
            <a:ext cx="3048000" cy="4665345"/>
          </a:xfrm>
          <a:custGeom>
            <a:avLst/>
            <a:gdLst/>
            <a:ahLst/>
            <a:cxnLst/>
            <a:rect l="l" t="t" r="r" b="b"/>
            <a:pathLst>
              <a:path w="3048000" h="4665345">
                <a:moveTo>
                  <a:pt x="3048000" y="4664964"/>
                </a:moveTo>
                <a:lnTo>
                  <a:pt x="3048000" y="0"/>
                </a:lnTo>
                <a:lnTo>
                  <a:pt x="0" y="0"/>
                </a:lnTo>
                <a:lnTo>
                  <a:pt x="0" y="4664964"/>
                </a:lnTo>
                <a:lnTo>
                  <a:pt x="3048000" y="4664964"/>
                </a:lnTo>
                <a:close/>
              </a:path>
            </a:pathLst>
          </a:custGeom>
          <a:ln w="28575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 txBox="1"/>
          <p:nvPr/>
        </p:nvSpPr>
        <p:spPr>
          <a:xfrm>
            <a:off x="6727952" y="1144624"/>
            <a:ext cx="2618105" cy="4295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265" marR="614680" indent="-457200">
              <a:lnSpc>
                <a:spcPct val="140000"/>
              </a:lnSpc>
              <a:spcBef>
                <a:spcPts val="100"/>
              </a:spcBef>
            </a:pPr>
            <a:r>
              <a:rPr sz="2000" spc="-5" dirty="0">
                <a:solidFill>
                  <a:srgbClr val="3737CA"/>
                </a:solidFill>
                <a:latin typeface="Courier New"/>
                <a:cs typeface="Courier New"/>
              </a:rPr>
              <a:t>if score </a:t>
            </a:r>
            <a:r>
              <a:rPr sz="2000" dirty="0">
                <a:solidFill>
                  <a:srgbClr val="3737CA"/>
                </a:solidFill>
                <a:latin typeface="Courier New"/>
                <a:cs typeface="Courier New"/>
              </a:rPr>
              <a:t>&gt;</a:t>
            </a:r>
            <a:r>
              <a:rPr sz="2000" spc="-70" dirty="0">
                <a:solidFill>
                  <a:srgbClr val="3737CA"/>
                </a:solidFill>
                <a:latin typeface="Courier New"/>
                <a:cs typeface="Courier New"/>
              </a:rPr>
              <a:t> </a:t>
            </a:r>
            <a:r>
              <a:rPr sz="2000" spc="-5" dirty="0">
                <a:solidFill>
                  <a:srgbClr val="3737CA"/>
                </a:solidFill>
                <a:latin typeface="Courier New"/>
                <a:cs typeface="Courier New"/>
              </a:rPr>
              <a:t>90  disp(’A’)</a:t>
            </a:r>
            <a:endParaRPr sz="2000">
              <a:latin typeface="Courier New"/>
              <a:cs typeface="Courier New"/>
            </a:endParaRPr>
          </a:p>
          <a:p>
            <a:pPr marL="469265" marR="5080" indent="-457200">
              <a:lnSpc>
                <a:spcPct val="140000"/>
              </a:lnSpc>
            </a:pPr>
            <a:r>
              <a:rPr sz="2000" spc="-5" dirty="0">
                <a:solidFill>
                  <a:srgbClr val="3737CA"/>
                </a:solidFill>
                <a:latin typeface="Courier New"/>
                <a:cs typeface="Courier New"/>
              </a:rPr>
              <a:t>elseif score </a:t>
            </a:r>
            <a:r>
              <a:rPr sz="2000" dirty="0">
                <a:solidFill>
                  <a:srgbClr val="3737CA"/>
                </a:solidFill>
                <a:latin typeface="Courier New"/>
                <a:cs typeface="Courier New"/>
              </a:rPr>
              <a:t>&gt;</a:t>
            </a:r>
            <a:r>
              <a:rPr sz="2000" spc="-65" dirty="0">
                <a:solidFill>
                  <a:srgbClr val="3737CA"/>
                </a:solidFill>
                <a:latin typeface="Courier New"/>
                <a:cs typeface="Courier New"/>
              </a:rPr>
              <a:t> </a:t>
            </a:r>
            <a:r>
              <a:rPr sz="2000" spc="-5" dirty="0">
                <a:solidFill>
                  <a:srgbClr val="3737CA"/>
                </a:solidFill>
                <a:latin typeface="Courier New"/>
                <a:cs typeface="Courier New"/>
              </a:rPr>
              <a:t>80  disp(’B’)</a:t>
            </a:r>
            <a:endParaRPr sz="2000">
              <a:latin typeface="Courier New"/>
              <a:cs typeface="Courier New"/>
            </a:endParaRPr>
          </a:p>
          <a:p>
            <a:pPr marL="469265" marR="5080" indent="-457200">
              <a:lnSpc>
                <a:spcPct val="140000"/>
              </a:lnSpc>
              <a:spcBef>
                <a:spcPts val="10"/>
              </a:spcBef>
            </a:pPr>
            <a:r>
              <a:rPr sz="2000" spc="-5" dirty="0">
                <a:solidFill>
                  <a:srgbClr val="3737CA"/>
                </a:solidFill>
                <a:latin typeface="Courier New"/>
                <a:cs typeface="Courier New"/>
              </a:rPr>
              <a:t>elseif score </a:t>
            </a:r>
            <a:r>
              <a:rPr sz="2000" dirty="0">
                <a:solidFill>
                  <a:srgbClr val="3737CA"/>
                </a:solidFill>
                <a:latin typeface="Courier New"/>
                <a:cs typeface="Courier New"/>
              </a:rPr>
              <a:t>&gt;</a:t>
            </a:r>
            <a:r>
              <a:rPr sz="2000" spc="-65" dirty="0">
                <a:solidFill>
                  <a:srgbClr val="3737CA"/>
                </a:solidFill>
                <a:latin typeface="Courier New"/>
                <a:cs typeface="Courier New"/>
              </a:rPr>
              <a:t> </a:t>
            </a:r>
            <a:r>
              <a:rPr sz="2000" spc="-5" dirty="0">
                <a:solidFill>
                  <a:srgbClr val="3737CA"/>
                </a:solidFill>
                <a:latin typeface="Courier New"/>
                <a:cs typeface="Courier New"/>
              </a:rPr>
              <a:t>70  disp(’C’)</a:t>
            </a:r>
            <a:endParaRPr sz="2000">
              <a:latin typeface="Courier New"/>
              <a:cs typeface="Courier New"/>
            </a:endParaRPr>
          </a:p>
          <a:p>
            <a:pPr marL="469265" marR="5080" indent="-457200">
              <a:lnSpc>
                <a:spcPct val="140000"/>
              </a:lnSpc>
            </a:pPr>
            <a:r>
              <a:rPr sz="2000" spc="-5" dirty="0">
                <a:solidFill>
                  <a:srgbClr val="3737CA"/>
                </a:solidFill>
                <a:latin typeface="Courier New"/>
                <a:cs typeface="Courier New"/>
              </a:rPr>
              <a:t>elseif score </a:t>
            </a:r>
            <a:r>
              <a:rPr sz="2000" dirty="0">
                <a:solidFill>
                  <a:srgbClr val="3737CA"/>
                </a:solidFill>
                <a:latin typeface="Courier New"/>
                <a:cs typeface="Courier New"/>
              </a:rPr>
              <a:t>&gt;</a:t>
            </a:r>
            <a:r>
              <a:rPr sz="2000" spc="-65" dirty="0">
                <a:solidFill>
                  <a:srgbClr val="3737CA"/>
                </a:solidFill>
                <a:latin typeface="Courier New"/>
                <a:cs typeface="Courier New"/>
              </a:rPr>
              <a:t> </a:t>
            </a:r>
            <a:r>
              <a:rPr sz="2000" spc="-5" dirty="0">
                <a:solidFill>
                  <a:srgbClr val="3737CA"/>
                </a:solidFill>
                <a:latin typeface="Courier New"/>
                <a:cs typeface="Courier New"/>
              </a:rPr>
              <a:t>60  disp(’D’)</a:t>
            </a:r>
            <a:endParaRPr sz="200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sz="2000" spc="-5" dirty="0">
                <a:solidFill>
                  <a:srgbClr val="3737CA"/>
                </a:solidFill>
                <a:latin typeface="Courier New"/>
                <a:cs typeface="Courier New"/>
              </a:rPr>
              <a:t>else</a:t>
            </a:r>
            <a:endParaRPr sz="2000">
              <a:latin typeface="Courier New"/>
              <a:cs typeface="Courier New"/>
            </a:endParaRPr>
          </a:p>
          <a:p>
            <a:pPr marL="469265">
              <a:lnSpc>
                <a:spcPct val="100000"/>
              </a:lnSpc>
              <a:spcBef>
                <a:spcPts val="969"/>
              </a:spcBef>
            </a:pPr>
            <a:r>
              <a:rPr sz="2000" spc="-5" dirty="0">
                <a:solidFill>
                  <a:srgbClr val="3737CA"/>
                </a:solidFill>
                <a:latin typeface="Courier New"/>
                <a:cs typeface="Courier New"/>
              </a:rPr>
              <a:t>disp(’Fail’)</a:t>
            </a:r>
            <a:endParaRPr sz="2000">
              <a:latin typeface="Courier New"/>
              <a:cs typeface="Courier New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6727952" y="5536058"/>
            <a:ext cx="48196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solidFill>
                  <a:srgbClr val="3737CA"/>
                </a:solidFill>
                <a:latin typeface="Courier New"/>
                <a:cs typeface="Courier New"/>
              </a:rPr>
              <a:t>end</a:t>
            </a:r>
            <a:endParaRPr sz="2000">
              <a:latin typeface="Courier New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325017339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15895" y="2983979"/>
            <a:ext cx="6172200" cy="1702435"/>
          </a:xfrm>
          <a:prstGeom prst="rect">
            <a:avLst/>
          </a:prstGeom>
          <a:ln w="28575">
            <a:solidFill>
              <a:srgbClr val="02CA97"/>
            </a:solidFill>
          </a:ln>
        </p:spPr>
        <p:txBody>
          <a:bodyPr vert="horz" wrap="square" lIns="0" tIns="10160" rIns="0" bIns="0" rtlCol="0">
            <a:spAutoFit/>
          </a:bodyPr>
          <a:lstStyle/>
          <a:p>
            <a:pPr marL="104775">
              <a:lnSpc>
                <a:spcPct val="100000"/>
              </a:lnSpc>
              <a:spcBef>
                <a:spcPts val="80"/>
              </a:spcBef>
            </a:pPr>
            <a:r>
              <a:rPr sz="2800" dirty="0">
                <a:latin typeface="Courier New"/>
                <a:cs typeface="Courier New"/>
              </a:rPr>
              <a:t>for k</a:t>
            </a:r>
            <a:r>
              <a:rPr sz="2800" b="1" dirty="0">
                <a:latin typeface="Courier New"/>
                <a:cs typeface="Courier New"/>
              </a:rPr>
              <a:t>=</a:t>
            </a:r>
            <a:r>
              <a:rPr sz="2800" b="1" spc="20" dirty="0">
                <a:latin typeface="Courier New"/>
                <a:cs typeface="Courier New"/>
              </a:rPr>
              <a:t> </a:t>
            </a:r>
            <a:r>
              <a:rPr sz="2800" b="1" dirty="0">
                <a:latin typeface="Courier New"/>
                <a:cs typeface="Courier New"/>
              </a:rPr>
              <a:t>&lt;</a:t>
            </a:r>
            <a:r>
              <a:rPr sz="2800" dirty="0">
                <a:latin typeface="Courier New"/>
                <a:cs typeface="Courier New"/>
              </a:rPr>
              <a:t>vector&gt;</a:t>
            </a:r>
            <a:endParaRPr sz="2800">
              <a:latin typeface="Courier New"/>
              <a:cs typeface="Courier New"/>
            </a:endParaRPr>
          </a:p>
          <a:p>
            <a:pPr marL="104775" marR="2850515" indent="642620">
              <a:lnSpc>
                <a:spcPct val="140000"/>
              </a:lnSpc>
              <a:spcBef>
                <a:spcPts val="10"/>
              </a:spcBef>
            </a:pPr>
            <a:r>
              <a:rPr sz="2800" b="1" dirty="0">
                <a:latin typeface="Courier New"/>
                <a:cs typeface="Courier New"/>
              </a:rPr>
              <a:t>&lt;statements&gt;  </a:t>
            </a:r>
            <a:r>
              <a:rPr sz="2800" b="1" spc="5" dirty="0">
                <a:latin typeface="Courier New"/>
                <a:cs typeface="Courier New"/>
              </a:rPr>
              <a:t>end</a:t>
            </a:r>
            <a:endParaRPr sz="2800">
              <a:latin typeface="Courier New"/>
              <a:cs typeface="Courier New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988266" y="5022589"/>
            <a:ext cx="6222365" cy="122110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 algn="just">
              <a:lnSpc>
                <a:spcPct val="90200"/>
              </a:lnSpc>
              <a:spcBef>
                <a:spcPts val="425"/>
              </a:spcBef>
            </a:pPr>
            <a:r>
              <a:rPr sz="2800" spc="-10" dirty="0">
                <a:latin typeface="Times New Roman"/>
                <a:cs typeface="Times New Roman"/>
              </a:rPr>
              <a:t>The </a:t>
            </a:r>
            <a:r>
              <a:rPr sz="2800" b="1" spc="-5" dirty="0">
                <a:solidFill>
                  <a:srgbClr val="3737CA"/>
                </a:solidFill>
                <a:latin typeface="Times New Roman"/>
                <a:cs typeface="Times New Roman"/>
              </a:rPr>
              <a:t>&lt;statements&gt; </a:t>
            </a:r>
            <a:r>
              <a:rPr sz="2800" dirty="0">
                <a:latin typeface="Times New Roman"/>
                <a:cs typeface="Times New Roman"/>
              </a:rPr>
              <a:t>are </a:t>
            </a:r>
            <a:r>
              <a:rPr sz="2800" spc="-10" dirty="0">
                <a:latin typeface="Times New Roman"/>
                <a:cs typeface="Times New Roman"/>
              </a:rPr>
              <a:t>executed repeatedly.  </a:t>
            </a:r>
            <a:r>
              <a:rPr sz="2800" spc="-5" dirty="0">
                <a:latin typeface="Times New Roman"/>
                <a:cs typeface="Times New Roman"/>
              </a:rPr>
              <a:t>At each iteration, the variable </a:t>
            </a:r>
            <a:r>
              <a:rPr sz="2800" b="1" spc="-5" dirty="0">
                <a:solidFill>
                  <a:srgbClr val="3737CA"/>
                </a:solidFill>
                <a:latin typeface="Times New Roman"/>
                <a:cs typeface="Times New Roman"/>
              </a:rPr>
              <a:t>k </a:t>
            </a:r>
            <a:r>
              <a:rPr sz="2800" spc="-5" dirty="0">
                <a:latin typeface="Times New Roman"/>
                <a:cs typeface="Times New Roman"/>
              </a:rPr>
              <a:t>is assigned  a new value from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3737CA"/>
                </a:solidFill>
                <a:latin typeface="Times New Roman"/>
                <a:cs typeface="Times New Roman"/>
              </a:rPr>
              <a:t>&lt;vector&gt;</a:t>
            </a:r>
            <a:r>
              <a:rPr sz="2800" spc="-5" dirty="0">
                <a:latin typeface="Times New Roman"/>
                <a:cs typeface="Times New Roman"/>
              </a:rPr>
              <a:t>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532636" y="1581391"/>
            <a:ext cx="7063105" cy="10610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929764" algn="l"/>
              </a:tabLst>
            </a:pPr>
            <a:r>
              <a:rPr sz="3600" spc="-5" dirty="0">
                <a:latin typeface="Times New Roman"/>
                <a:cs typeface="Times New Roman"/>
              </a:rPr>
              <a:t>For </a:t>
            </a:r>
            <a:r>
              <a:rPr sz="3600" dirty="0">
                <a:latin typeface="Times New Roman"/>
                <a:cs typeface="Times New Roman"/>
              </a:rPr>
              <a:t>loop:	</a:t>
            </a:r>
            <a:r>
              <a:rPr sz="3200" dirty="0">
                <a:latin typeface="Times New Roman"/>
                <a:cs typeface="Times New Roman"/>
              </a:rPr>
              <a:t>Repeats a code segment a</a:t>
            </a:r>
            <a:r>
              <a:rPr sz="3200" spc="-55" dirty="0">
                <a:latin typeface="Times New Roman"/>
                <a:cs typeface="Times New Roman"/>
              </a:rPr>
              <a:t> </a:t>
            </a:r>
            <a:r>
              <a:rPr sz="32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fixed </a:t>
            </a:r>
            <a:r>
              <a:rPr sz="3200" dirty="0">
                <a:latin typeface="Times New Roman"/>
                <a:cs typeface="Times New Roman"/>
              </a:rPr>
              <a:t> number of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times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301496" y="730250"/>
            <a:ext cx="8001000" cy="5237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32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Matlab Statement types (for loop)</a:t>
            </a:r>
          </a:p>
        </p:txBody>
      </p:sp>
    </p:spTree>
    <p:extLst>
      <p:ext uri="{BB962C8B-B14F-4D97-AF65-F5344CB8AC3E}">
        <p14:creationId xmlns:p14="http://schemas.microsoft.com/office/powerpoint/2010/main" val="79242382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01496" y="730250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Example (for loop)</a:t>
            </a:r>
            <a:endParaRPr sz="4000" spc="-5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00355" marR="5080">
              <a:lnSpc>
                <a:spcPct val="100000"/>
              </a:lnSpc>
              <a:spcBef>
                <a:spcPts val="105"/>
              </a:spcBef>
            </a:pPr>
            <a:r>
              <a:rPr b="1" spc="-5" dirty="0">
                <a:latin typeface="Arial"/>
                <a:cs typeface="Arial"/>
              </a:rPr>
              <a:t>Task</a:t>
            </a:r>
            <a:r>
              <a:rPr spc="-5" dirty="0"/>
              <a:t>: Generate the square of the first</a:t>
            </a:r>
            <a:r>
              <a:rPr spc="-40" dirty="0"/>
              <a:t> </a:t>
            </a:r>
            <a:r>
              <a:rPr spc="-5" dirty="0"/>
              <a:t>ten  integers.</a:t>
            </a:r>
          </a:p>
          <a:p>
            <a:pPr marL="300355" marR="480059">
              <a:lnSpc>
                <a:spcPct val="100000"/>
              </a:lnSpc>
              <a:spcBef>
                <a:spcPts val="1695"/>
              </a:spcBef>
            </a:pPr>
            <a:r>
              <a:rPr sz="2800" b="1" spc="-5" dirty="0">
                <a:latin typeface="Arial"/>
                <a:cs typeface="Arial"/>
              </a:rPr>
              <a:t>Solution: </a:t>
            </a:r>
            <a:r>
              <a:rPr sz="2800" spc="-5" dirty="0"/>
              <a:t>Edit and execute the the following  script</a:t>
            </a:r>
            <a:r>
              <a:rPr sz="2800" dirty="0"/>
              <a:t> </a:t>
            </a:r>
            <a:r>
              <a:rPr sz="2800" spc="-5" dirty="0"/>
              <a:t>M-file:</a:t>
            </a:r>
            <a:endParaRPr sz="28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111496" y="4290047"/>
            <a:ext cx="4495800" cy="1553210"/>
          </a:xfrm>
          <a:custGeom>
            <a:avLst/>
            <a:gdLst/>
            <a:ahLst/>
            <a:cxnLst/>
            <a:rect l="l" t="t" r="r" b="b"/>
            <a:pathLst>
              <a:path w="4495800" h="1553210">
                <a:moveTo>
                  <a:pt x="0" y="1552956"/>
                </a:moveTo>
                <a:lnTo>
                  <a:pt x="0" y="0"/>
                </a:lnTo>
                <a:lnTo>
                  <a:pt x="4495800" y="0"/>
                </a:lnTo>
                <a:lnTo>
                  <a:pt x="4495800" y="1552956"/>
                </a:lnTo>
                <a:lnTo>
                  <a:pt x="0" y="1552956"/>
                </a:lnTo>
                <a:close/>
              </a:path>
            </a:pathLst>
          </a:custGeom>
          <a:solidFill>
            <a:srgbClr val="68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190235" y="4313923"/>
            <a:ext cx="4312285" cy="14871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Arial"/>
                <a:cs typeface="Arial"/>
              </a:rPr>
              <a:t>The number of repetitions </a:t>
            </a:r>
            <a:r>
              <a:rPr sz="2400" spc="-10" dirty="0">
                <a:latin typeface="Arial"/>
                <a:cs typeface="Arial"/>
              </a:rPr>
              <a:t>is  </a:t>
            </a:r>
            <a:r>
              <a:rPr sz="2400" spc="-5" dirty="0">
                <a:latin typeface="Arial"/>
                <a:cs typeface="Arial"/>
              </a:rPr>
              <a:t>controlled by the index </a:t>
            </a:r>
            <a:r>
              <a:rPr sz="2400" spc="-10" dirty="0">
                <a:latin typeface="Arial"/>
                <a:cs typeface="Arial"/>
              </a:rPr>
              <a:t>variable  </a:t>
            </a:r>
            <a:r>
              <a:rPr sz="2400" b="1" spc="-5" dirty="0">
                <a:latin typeface="Arial"/>
                <a:cs typeface="Arial"/>
              </a:rPr>
              <a:t>m</a:t>
            </a:r>
            <a:r>
              <a:rPr sz="2400" spc="-5" dirty="0">
                <a:latin typeface="Arial"/>
                <a:cs typeface="Arial"/>
              </a:rPr>
              <a:t>, </a:t>
            </a:r>
            <a:r>
              <a:rPr sz="2400" spc="-10" dirty="0">
                <a:latin typeface="Arial"/>
                <a:cs typeface="Arial"/>
              </a:rPr>
              <a:t>which </a:t>
            </a:r>
            <a:r>
              <a:rPr sz="2400" spc="-5" dirty="0">
                <a:latin typeface="Arial"/>
                <a:cs typeface="Arial"/>
              </a:rPr>
              <a:t>takes on the values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m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ts val="2870"/>
              </a:lnSpc>
            </a:pPr>
            <a:r>
              <a:rPr sz="2400" dirty="0">
                <a:latin typeface="Arial"/>
                <a:cs typeface="Arial"/>
              </a:rPr>
              <a:t>= </a:t>
            </a:r>
            <a:r>
              <a:rPr sz="2400" spc="-5" dirty="0">
                <a:latin typeface="Arial"/>
                <a:cs typeface="Arial"/>
              </a:rPr>
              <a:t>1 through </a:t>
            </a:r>
            <a:r>
              <a:rPr sz="2400" b="1" spc="-5" dirty="0">
                <a:latin typeface="Arial"/>
                <a:cs typeface="Arial"/>
              </a:rPr>
              <a:t>m </a:t>
            </a:r>
            <a:r>
              <a:rPr sz="2400" dirty="0">
                <a:latin typeface="Arial"/>
                <a:cs typeface="Arial"/>
              </a:rPr>
              <a:t>= </a:t>
            </a:r>
            <a:r>
              <a:rPr sz="2400" spc="-5" dirty="0">
                <a:latin typeface="Arial"/>
                <a:cs typeface="Arial"/>
              </a:rPr>
              <a:t>10 in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intervals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190235" y="5773915"/>
            <a:ext cx="6197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Arial"/>
                <a:cs typeface="Arial"/>
              </a:rPr>
              <a:t>of</a:t>
            </a:r>
            <a:r>
              <a:rPr sz="2400" spc="-8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1.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530096" y="4215371"/>
            <a:ext cx="3352800" cy="1423670"/>
          </a:xfrm>
          <a:prstGeom prst="rect">
            <a:avLst/>
          </a:prstGeom>
          <a:solidFill>
            <a:srgbClr val="CAFFFF"/>
          </a:solidFill>
          <a:ln w="50800">
            <a:solidFill>
              <a:srgbClr val="0101FF"/>
            </a:solidFill>
          </a:ln>
        </p:spPr>
        <p:txBody>
          <a:bodyPr vert="horz" wrap="square" lIns="0" tIns="29845" rIns="0" bIns="0" rtlCol="0">
            <a:spAutoFit/>
          </a:bodyPr>
          <a:lstStyle/>
          <a:p>
            <a:pPr marL="755650" marR="672465" indent="-638810">
              <a:lnSpc>
                <a:spcPct val="100000"/>
              </a:lnSpc>
              <a:spcBef>
                <a:spcPts val="235"/>
              </a:spcBef>
            </a:pPr>
            <a:r>
              <a:rPr sz="2800" b="1" spc="-10" dirty="0">
                <a:latin typeface="Courier New"/>
                <a:cs typeface="Courier New"/>
              </a:rPr>
              <a:t>for m=1:10  x(m)=m^2;</a:t>
            </a:r>
            <a:endParaRPr sz="2800">
              <a:latin typeface="Courier New"/>
              <a:cs typeface="Courier New"/>
            </a:endParaRPr>
          </a:p>
          <a:p>
            <a:pPr marL="116839">
              <a:lnSpc>
                <a:spcPct val="100000"/>
              </a:lnSpc>
            </a:pPr>
            <a:r>
              <a:rPr sz="2800" b="1" spc="-10" dirty="0">
                <a:latin typeface="Courier New"/>
                <a:cs typeface="Courier New"/>
              </a:rPr>
              <a:t>end;</a:t>
            </a:r>
            <a:endParaRPr sz="2800">
              <a:latin typeface="Courier New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9554017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01496" y="762769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Example (for loop)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723135" y="1433563"/>
            <a:ext cx="6875145" cy="884555"/>
          </a:xfrm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12700" marR="5080">
              <a:lnSpc>
                <a:spcPct val="101400"/>
              </a:lnSpc>
              <a:spcBef>
                <a:spcPts val="45"/>
              </a:spcBef>
              <a:tabLst>
                <a:tab pos="1219835" algn="l"/>
                <a:tab pos="1475740" algn="l"/>
              </a:tabLst>
            </a:pPr>
            <a:r>
              <a:rPr sz="2800" b="1" spc="-5" dirty="0">
                <a:latin typeface="Arial"/>
                <a:cs typeface="Arial"/>
              </a:rPr>
              <a:t>Task</a:t>
            </a:r>
            <a:r>
              <a:rPr sz="2800" spc="-5" dirty="0">
                <a:latin typeface="Arial"/>
                <a:cs typeface="Arial"/>
              </a:rPr>
              <a:t>:	Find the value of function F(a, b) for  integers	0 &lt; </a:t>
            </a:r>
            <a:r>
              <a:rPr sz="2800" i="1" spc="-5" dirty="0">
                <a:latin typeface="Arial"/>
                <a:cs typeface="Arial"/>
              </a:rPr>
              <a:t>a </a:t>
            </a:r>
            <a:r>
              <a:rPr sz="2800" spc="-5" dirty="0">
                <a:latin typeface="Symbol"/>
                <a:cs typeface="Symbol"/>
              </a:rPr>
              <a:t>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Arial"/>
                <a:cs typeface="Arial"/>
              </a:rPr>
              <a:t>10, and </a:t>
            </a:r>
            <a:r>
              <a:rPr sz="2800" i="1" spc="-5" dirty="0">
                <a:latin typeface="Arial"/>
                <a:cs typeface="Arial"/>
              </a:rPr>
              <a:t>b </a:t>
            </a:r>
            <a:r>
              <a:rPr sz="2800" spc="-5" dirty="0">
                <a:latin typeface="Arial"/>
                <a:cs typeface="Arial"/>
              </a:rPr>
              <a:t>=</a:t>
            </a:r>
            <a:r>
              <a:rPr sz="2800" spc="4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15.</a:t>
            </a:r>
            <a:endParaRPr sz="2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637533" y="2831987"/>
            <a:ext cx="2442210" cy="1074420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65"/>
              </a:spcBef>
            </a:pPr>
            <a:r>
              <a:rPr sz="2800" b="1" spc="-5" dirty="0">
                <a:latin typeface="Arial"/>
                <a:cs typeface="Arial"/>
              </a:rPr>
              <a:t>F(a, b) = ab,</a:t>
            </a:r>
            <a:endParaRPr sz="2800">
              <a:latin typeface="Arial"/>
              <a:cs typeface="Arial"/>
            </a:endParaRPr>
          </a:p>
          <a:p>
            <a:pPr marL="1420495">
              <a:lnSpc>
                <a:spcPct val="100000"/>
              </a:lnSpc>
              <a:spcBef>
                <a:spcPts val="770"/>
              </a:spcBef>
            </a:pPr>
            <a:r>
              <a:rPr sz="2800" b="1" spc="-5" dirty="0">
                <a:latin typeface="Arial"/>
                <a:cs typeface="Arial"/>
              </a:rPr>
              <a:t>3/2</a:t>
            </a:r>
            <a:r>
              <a:rPr sz="2800" b="1" spc="-75" dirty="0">
                <a:latin typeface="Arial"/>
                <a:cs typeface="Arial"/>
              </a:rPr>
              <a:t> </a:t>
            </a:r>
            <a:r>
              <a:rPr sz="2800" b="1" spc="-5" dirty="0">
                <a:latin typeface="Arial"/>
                <a:cs typeface="Arial"/>
              </a:rPr>
              <a:t>ab</a:t>
            </a:r>
            <a:endParaRPr sz="2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81080" y="2831987"/>
            <a:ext cx="1784985" cy="1074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2900"/>
              </a:lnSpc>
              <a:spcBef>
                <a:spcPts val="100"/>
              </a:spcBef>
            </a:pPr>
            <a:r>
              <a:rPr sz="2800" b="1" spc="-5" dirty="0">
                <a:latin typeface="Arial"/>
                <a:cs typeface="Arial"/>
              </a:rPr>
              <a:t>if a &gt; 5  otherwise.</a:t>
            </a:r>
            <a:endParaRPr sz="28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8639073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245095" y="4346435"/>
            <a:ext cx="1076325" cy="739140"/>
          </a:xfrm>
          <a:custGeom>
            <a:avLst/>
            <a:gdLst/>
            <a:ahLst/>
            <a:cxnLst/>
            <a:rect l="l" t="t" r="r" b="b"/>
            <a:pathLst>
              <a:path w="1076325" h="739139">
                <a:moveTo>
                  <a:pt x="0" y="370331"/>
                </a:moveTo>
                <a:lnTo>
                  <a:pt x="537972" y="739139"/>
                </a:lnTo>
                <a:lnTo>
                  <a:pt x="1075944" y="370331"/>
                </a:lnTo>
                <a:lnTo>
                  <a:pt x="537972" y="0"/>
                </a:lnTo>
                <a:lnTo>
                  <a:pt x="0" y="370331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245095" y="4346435"/>
            <a:ext cx="1076325" cy="739140"/>
          </a:xfrm>
          <a:custGeom>
            <a:avLst/>
            <a:gdLst/>
            <a:ahLst/>
            <a:cxnLst/>
            <a:rect l="l" t="t" r="r" b="b"/>
            <a:pathLst>
              <a:path w="1076325" h="739139">
                <a:moveTo>
                  <a:pt x="537972" y="0"/>
                </a:moveTo>
                <a:lnTo>
                  <a:pt x="0" y="370331"/>
                </a:lnTo>
                <a:lnTo>
                  <a:pt x="537972" y="739139"/>
                </a:lnTo>
                <a:lnTo>
                  <a:pt x="1075944" y="370331"/>
                </a:lnTo>
                <a:lnTo>
                  <a:pt x="537972" y="0"/>
                </a:lnTo>
                <a:close/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7553959" y="4544047"/>
            <a:ext cx="45656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Arial"/>
                <a:cs typeface="Arial"/>
              </a:rPr>
              <a:t>a&gt;5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775195" y="4365738"/>
            <a:ext cx="62992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u="heavy" dirty="0">
                <a:uFill>
                  <a:solidFill>
                    <a:srgbClr val="010101"/>
                  </a:solidFill>
                </a:uFill>
                <a:latin typeface="Arial"/>
                <a:cs typeface="Arial"/>
              </a:rPr>
              <a:t> </a:t>
            </a:r>
            <a:r>
              <a:rPr sz="2000" u="heavy" spc="204" dirty="0">
                <a:uFill>
                  <a:solidFill>
                    <a:srgbClr val="010101"/>
                  </a:solidFill>
                </a:uFill>
                <a:latin typeface="Arial"/>
                <a:cs typeface="Arial"/>
              </a:rPr>
              <a:t> </a:t>
            </a:r>
            <a:r>
              <a:rPr sz="2000" u="heavy" spc="-5" dirty="0">
                <a:uFill>
                  <a:solidFill>
                    <a:srgbClr val="010101"/>
                  </a:solidFill>
                </a:uFill>
                <a:latin typeface="Arial"/>
                <a:cs typeface="Arial"/>
              </a:rPr>
              <a:t>true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280145" y="4365738"/>
            <a:ext cx="74930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u="heavy" dirty="0">
                <a:uFill>
                  <a:solidFill>
                    <a:srgbClr val="010101"/>
                  </a:solidFill>
                </a:uFill>
                <a:latin typeface="Arial"/>
                <a:cs typeface="Arial"/>
              </a:rPr>
              <a:t>  </a:t>
            </a:r>
            <a:r>
              <a:rPr sz="2000" u="heavy" spc="-200" dirty="0">
                <a:uFill>
                  <a:solidFill>
                    <a:srgbClr val="010101"/>
                  </a:solidFill>
                </a:uFill>
                <a:latin typeface="Arial"/>
                <a:cs typeface="Arial"/>
              </a:rPr>
              <a:t> </a:t>
            </a:r>
            <a:r>
              <a:rPr sz="2000" u="heavy" spc="-5" dirty="0">
                <a:uFill>
                  <a:solidFill>
                    <a:srgbClr val="010101"/>
                  </a:solidFill>
                </a:uFill>
                <a:latin typeface="Arial"/>
                <a:cs typeface="Arial"/>
              </a:rPr>
              <a:t>fal</a:t>
            </a:r>
            <a:r>
              <a:rPr sz="2000" u="heavy" spc="5" dirty="0">
                <a:uFill>
                  <a:solidFill>
                    <a:srgbClr val="010101"/>
                  </a:solidFill>
                </a:uFill>
                <a:latin typeface="Arial"/>
                <a:cs typeface="Arial"/>
              </a:rPr>
              <a:t>s</a:t>
            </a:r>
            <a:r>
              <a:rPr sz="2000" dirty="0">
                <a:latin typeface="Arial"/>
                <a:cs typeface="Arial"/>
              </a:rPr>
              <a:t>e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7726680" y="3858755"/>
            <a:ext cx="114300" cy="469900"/>
          </a:xfrm>
          <a:custGeom>
            <a:avLst/>
            <a:gdLst/>
            <a:ahLst/>
            <a:cxnLst/>
            <a:rect l="l" t="t" r="r" b="b"/>
            <a:pathLst>
              <a:path w="114300" h="469900">
                <a:moveTo>
                  <a:pt x="0" y="353567"/>
                </a:moveTo>
                <a:lnTo>
                  <a:pt x="56387" y="469391"/>
                </a:lnTo>
                <a:lnTo>
                  <a:pt x="114299" y="355091"/>
                </a:lnTo>
                <a:lnTo>
                  <a:pt x="76276" y="354585"/>
                </a:lnTo>
                <a:lnTo>
                  <a:pt x="76199" y="373379"/>
                </a:lnTo>
                <a:lnTo>
                  <a:pt x="38099" y="373379"/>
                </a:lnTo>
                <a:lnTo>
                  <a:pt x="38099" y="354075"/>
                </a:lnTo>
                <a:lnTo>
                  <a:pt x="0" y="353567"/>
                </a:lnTo>
                <a:close/>
              </a:path>
              <a:path w="114300" h="469900">
                <a:moveTo>
                  <a:pt x="38178" y="354077"/>
                </a:moveTo>
                <a:lnTo>
                  <a:pt x="76276" y="354585"/>
                </a:lnTo>
                <a:lnTo>
                  <a:pt x="77723" y="0"/>
                </a:lnTo>
                <a:lnTo>
                  <a:pt x="39623" y="0"/>
                </a:lnTo>
                <a:lnTo>
                  <a:pt x="38178" y="354077"/>
                </a:lnTo>
                <a:close/>
              </a:path>
              <a:path w="114300" h="469900">
                <a:moveTo>
                  <a:pt x="38099" y="373379"/>
                </a:moveTo>
                <a:lnTo>
                  <a:pt x="76199" y="373379"/>
                </a:lnTo>
                <a:lnTo>
                  <a:pt x="76276" y="354585"/>
                </a:lnTo>
                <a:lnTo>
                  <a:pt x="38178" y="354077"/>
                </a:lnTo>
                <a:lnTo>
                  <a:pt x="38099" y="373379"/>
                </a:lnTo>
                <a:close/>
              </a:path>
              <a:path w="114300" h="469900">
                <a:moveTo>
                  <a:pt x="38099" y="354075"/>
                </a:moveTo>
                <a:lnTo>
                  <a:pt x="38099" y="373379"/>
                </a:lnTo>
                <a:lnTo>
                  <a:pt x="38178" y="354077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101583" y="6134087"/>
            <a:ext cx="114300" cy="381000"/>
          </a:xfrm>
          <a:custGeom>
            <a:avLst/>
            <a:gdLst/>
            <a:ahLst/>
            <a:cxnLst/>
            <a:rect l="l" t="t" r="r" b="b"/>
            <a:pathLst>
              <a:path w="114300" h="381000">
                <a:moveTo>
                  <a:pt x="0" y="266699"/>
                </a:moveTo>
                <a:lnTo>
                  <a:pt x="57912" y="380999"/>
                </a:lnTo>
                <a:lnTo>
                  <a:pt x="114300" y="266699"/>
                </a:lnTo>
                <a:lnTo>
                  <a:pt x="76200" y="266699"/>
                </a:lnTo>
                <a:lnTo>
                  <a:pt x="76200" y="284987"/>
                </a:lnTo>
                <a:lnTo>
                  <a:pt x="38100" y="284987"/>
                </a:lnTo>
                <a:lnTo>
                  <a:pt x="38100" y="266699"/>
                </a:lnTo>
                <a:lnTo>
                  <a:pt x="0" y="266699"/>
                </a:lnTo>
                <a:close/>
              </a:path>
              <a:path w="114300" h="381000">
                <a:moveTo>
                  <a:pt x="38100" y="266699"/>
                </a:moveTo>
                <a:lnTo>
                  <a:pt x="38100" y="284987"/>
                </a:lnTo>
                <a:lnTo>
                  <a:pt x="76200" y="284987"/>
                </a:lnTo>
                <a:lnTo>
                  <a:pt x="76200" y="266699"/>
                </a:lnTo>
                <a:lnTo>
                  <a:pt x="38100" y="266699"/>
                </a:lnTo>
                <a:close/>
              </a:path>
              <a:path w="114300" h="381000">
                <a:moveTo>
                  <a:pt x="38100" y="0"/>
                </a:moveTo>
                <a:lnTo>
                  <a:pt x="38100" y="266699"/>
                </a:lnTo>
                <a:lnTo>
                  <a:pt x="76200" y="266699"/>
                </a:lnTo>
                <a:lnTo>
                  <a:pt x="76200" y="0"/>
                </a:lnTo>
                <a:lnTo>
                  <a:pt x="38100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921495" y="5676887"/>
            <a:ext cx="0" cy="466725"/>
          </a:xfrm>
          <a:custGeom>
            <a:avLst/>
            <a:gdLst/>
            <a:ahLst/>
            <a:cxnLst/>
            <a:rect l="l" t="t" r="r" b="b"/>
            <a:pathLst>
              <a:path h="466725">
                <a:moveTo>
                  <a:pt x="0" y="0"/>
                </a:moveTo>
                <a:lnTo>
                  <a:pt x="0" y="466343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880859" y="6076175"/>
            <a:ext cx="1286510" cy="114300"/>
          </a:xfrm>
          <a:custGeom>
            <a:avLst/>
            <a:gdLst/>
            <a:ahLst/>
            <a:cxnLst/>
            <a:rect l="l" t="t" r="r" b="b"/>
            <a:pathLst>
              <a:path w="1286509" h="114300">
                <a:moveTo>
                  <a:pt x="1171955" y="76200"/>
                </a:moveTo>
                <a:lnTo>
                  <a:pt x="1171955" y="114300"/>
                </a:lnTo>
                <a:lnTo>
                  <a:pt x="1286255" y="57912"/>
                </a:lnTo>
                <a:lnTo>
                  <a:pt x="1191767" y="10038"/>
                </a:lnTo>
                <a:lnTo>
                  <a:pt x="1191767" y="76200"/>
                </a:lnTo>
                <a:lnTo>
                  <a:pt x="1171955" y="76200"/>
                </a:lnTo>
                <a:close/>
              </a:path>
              <a:path w="1286509" h="114300">
                <a:moveTo>
                  <a:pt x="0" y="38100"/>
                </a:moveTo>
                <a:lnTo>
                  <a:pt x="0" y="76200"/>
                </a:lnTo>
                <a:lnTo>
                  <a:pt x="1191767" y="76200"/>
                </a:lnTo>
                <a:lnTo>
                  <a:pt x="1191767" y="38100"/>
                </a:lnTo>
                <a:lnTo>
                  <a:pt x="0" y="38100"/>
                </a:lnTo>
                <a:close/>
              </a:path>
              <a:path w="1286509" h="114300">
                <a:moveTo>
                  <a:pt x="1171955" y="0"/>
                </a:moveTo>
                <a:lnTo>
                  <a:pt x="1171955" y="38100"/>
                </a:lnTo>
                <a:lnTo>
                  <a:pt x="1191767" y="38100"/>
                </a:lnTo>
                <a:lnTo>
                  <a:pt x="1191767" y="10038"/>
                </a:lnTo>
                <a:lnTo>
                  <a:pt x="1171955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864095" y="5676887"/>
            <a:ext cx="0" cy="457200"/>
          </a:xfrm>
          <a:custGeom>
            <a:avLst/>
            <a:gdLst/>
            <a:ahLst/>
            <a:cxnLst/>
            <a:rect l="l" t="t" r="r" b="b"/>
            <a:pathLst>
              <a:path h="457200">
                <a:moveTo>
                  <a:pt x="0" y="457200"/>
                </a:moveTo>
                <a:lnTo>
                  <a:pt x="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729983" y="4721339"/>
            <a:ext cx="114300" cy="498475"/>
          </a:xfrm>
          <a:custGeom>
            <a:avLst/>
            <a:gdLst/>
            <a:ahLst/>
            <a:cxnLst/>
            <a:rect l="l" t="t" r="r" b="b"/>
            <a:pathLst>
              <a:path w="114300" h="498475">
                <a:moveTo>
                  <a:pt x="0" y="384048"/>
                </a:moveTo>
                <a:lnTo>
                  <a:pt x="57912" y="498348"/>
                </a:lnTo>
                <a:lnTo>
                  <a:pt x="114300" y="384048"/>
                </a:lnTo>
                <a:lnTo>
                  <a:pt x="76200" y="384048"/>
                </a:lnTo>
                <a:lnTo>
                  <a:pt x="76200" y="402336"/>
                </a:lnTo>
                <a:lnTo>
                  <a:pt x="38100" y="402336"/>
                </a:lnTo>
                <a:lnTo>
                  <a:pt x="38100" y="384048"/>
                </a:lnTo>
                <a:lnTo>
                  <a:pt x="0" y="384048"/>
                </a:lnTo>
                <a:close/>
              </a:path>
              <a:path w="114300" h="498475">
                <a:moveTo>
                  <a:pt x="38100" y="384048"/>
                </a:moveTo>
                <a:lnTo>
                  <a:pt x="38100" y="402336"/>
                </a:lnTo>
                <a:lnTo>
                  <a:pt x="76200" y="402336"/>
                </a:lnTo>
                <a:lnTo>
                  <a:pt x="76200" y="384048"/>
                </a:lnTo>
                <a:lnTo>
                  <a:pt x="38100" y="384048"/>
                </a:lnTo>
                <a:close/>
              </a:path>
              <a:path w="114300" h="498475">
                <a:moveTo>
                  <a:pt x="38100" y="0"/>
                </a:moveTo>
                <a:lnTo>
                  <a:pt x="38100" y="384048"/>
                </a:lnTo>
                <a:lnTo>
                  <a:pt x="76200" y="384048"/>
                </a:lnTo>
                <a:lnTo>
                  <a:pt x="76200" y="0"/>
                </a:lnTo>
                <a:lnTo>
                  <a:pt x="38100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787383" y="4721339"/>
            <a:ext cx="114300" cy="498475"/>
          </a:xfrm>
          <a:custGeom>
            <a:avLst/>
            <a:gdLst/>
            <a:ahLst/>
            <a:cxnLst/>
            <a:rect l="l" t="t" r="r" b="b"/>
            <a:pathLst>
              <a:path w="114300" h="498475">
                <a:moveTo>
                  <a:pt x="0" y="384047"/>
                </a:moveTo>
                <a:lnTo>
                  <a:pt x="57912" y="498347"/>
                </a:lnTo>
                <a:lnTo>
                  <a:pt x="114300" y="384047"/>
                </a:lnTo>
                <a:lnTo>
                  <a:pt x="76200" y="384047"/>
                </a:lnTo>
                <a:lnTo>
                  <a:pt x="76200" y="402335"/>
                </a:lnTo>
                <a:lnTo>
                  <a:pt x="38100" y="402335"/>
                </a:lnTo>
                <a:lnTo>
                  <a:pt x="38100" y="384047"/>
                </a:lnTo>
                <a:lnTo>
                  <a:pt x="0" y="384047"/>
                </a:lnTo>
                <a:close/>
              </a:path>
              <a:path w="114300" h="498475">
                <a:moveTo>
                  <a:pt x="38100" y="384047"/>
                </a:moveTo>
                <a:lnTo>
                  <a:pt x="38100" y="402335"/>
                </a:lnTo>
                <a:lnTo>
                  <a:pt x="76200" y="402335"/>
                </a:lnTo>
                <a:lnTo>
                  <a:pt x="76200" y="384047"/>
                </a:lnTo>
                <a:lnTo>
                  <a:pt x="38100" y="384047"/>
                </a:lnTo>
                <a:close/>
              </a:path>
              <a:path w="114300" h="498475">
                <a:moveTo>
                  <a:pt x="38100" y="0"/>
                </a:moveTo>
                <a:lnTo>
                  <a:pt x="38100" y="384047"/>
                </a:lnTo>
                <a:lnTo>
                  <a:pt x="76200" y="384047"/>
                </a:lnTo>
                <a:lnTo>
                  <a:pt x="76200" y="0"/>
                </a:lnTo>
                <a:lnTo>
                  <a:pt x="38100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7930895" y="5219687"/>
            <a:ext cx="1752600" cy="434340"/>
          </a:xfrm>
          <a:prstGeom prst="rect">
            <a:avLst/>
          </a:prstGeom>
          <a:solidFill>
            <a:srgbClr val="FFCA01"/>
          </a:solidFill>
          <a:ln w="38100">
            <a:solidFill>
              <a:srgbClr val="010101"/>
            </a:solidFill>
          </a:ln>
        </p:spPr>
        <p:txBody>
          <a:bodyPr vert="horz" wrap="square" lIns="0" tIns="58419" rIns="0" bIns="0" rtlCol="0">
            <a:spAutoFit/>
          </a:bodyPr>
          <a:lstStyle/>
          <a:p>
            <a:pPr marL="111125">
              <a:lnSpc>
                <a:spcPct val="100000"/>
              </a:lnSpc>
              <a:spcBef>
                <a:spcPts val="459"/>
              </a:spcBef>
            </a:pPr>
            <a:r>
              <a:rPr sz="2000" spc="-5" dirty="0">
                <a:latin typeface="Arial"/>
                <a:cs typeface="Arial"/>
              </a:rPr>
              <a:t>F(a)=3/2*a*b</a:t>
            </a:r>
            <a:endParaRPr sz="20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8159495" y="6076175"/>
            <a:ext cx="762000" cy="114300"/>
          </a:xfrm>
          <a:custGeom>
            <a:avLst/>
            <a:gdLst/>
            <a:ahLst/>
            <a:cxnLst/>
            <a:rect l="l" t="t" r="r" b="b"/>
            <a:pathLst>
              <a:path w="762000" h="114300">
                <a:moveTo>
                  <a:pt x="94488" y="38100"/>
                </a:moveTo>
                <a:lnTo>
                  <a:pt x="94488" y="76200"/>
                </a:lnTo>
                <a:lnTo>
                  <a:pt x="762000" y="76200"/>
                </a:lnTo>
                <a:lnTo>
                  <a:pt x="762000" y="38100"/>
                </a:lnTo>
                <a:lnTo>
                  <a:pt x="94488" y="38100"/>
                </a:lnTo>
                <a:close/>
              </a:path>
              <a:path w="762000" h="114300">
                <a:moveTo>
                  <a:pt x="0" y="57912"/>
                </a:moveTo>
                <a:lnTo>
                  <a:pt x="114300" y="114300"/>
                </a:lnTo>
                <a:lnTo>
                  <a:pt x="114300" y="76200"/>
                </a:lnTo>
                <a:lnTo>
                  <a:pt x="94488" y="76200"/>
                </a:lnTo>
                <a:lnTo>
                  <a:pt x="94488" y="10038"/>
                </a:lnTo>
                <a:lnTo>
                  <a:pt x="0" y="57912"/>
                </a:lnTo>
                <a:close/>
              </a:path>
              <a:path w="762000" h="114300">
                <a:moveTo>
                  <a:pt x="94488" y="10038"/>
                </a:moveTo>
                <a:lnTo>
                  <a:pt x="94488" y="38100"/>
                </a:lnTo>
                <a:lnTo>
                  <a:pt x="114300" y="38100"/>
                </a:lnTo>
                <a:lnTo>
                  <a:pt x="114300" y="0"/>
                </a:lnTo>
                <a:lnTo>
                  <a:pt x="94488" y="10038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7245095" y="3179051"/>
            <a:ext cx="1076325" cy="741045"/>
          </a:xfrm>
          <a:custGeom>
            <a:avLst/>
            <a:gdLst/>
            <a:ahLst/>
            <a:cxnLst/>
            <a:rect l="l" t="t" r="r" b="b"/>
            <a:pathLst>
              <a:path w="1076325" h="741045">
                <a:moveTo>
                  <a:pt x="0" y="370331"/>
                </a:moveTo>
                <a:lnTo>
                  <a:pt x="537972" y="740663"/>
                </a:lnTo>
                <a:lnTo>
                  <a:pt x="1075944" y="370331"/>
                </a:lnTo>
                <a:lnTo>
                  <a:pt x="537972" y="0"/>
                </a:lnTo>
                <a:lnTo>
                  <a:pt x="0" y="370331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245095" y="3179051"/>
            <a:ext cx="1076325" cy="741045"/>
          </a:xfrm>
          <a:custGeom>
            <a:avLst/>
            <a:gdLst/>
            <a:ahLst/>
            <a:cxnLst/>
            <a:rect l="l" t="t" r="r" b="b"/>
            <a:pathLst>
              <a:path w="1076325" h="741045">
                <a:moveTo>
                  <a:pt x="537972" y="0"/>
                </a:moveTo>
                <a:lnTo>
                  <a:pt x="0" y="370331"/>
                </a:lnTo>
                <a:lnTo>
                  <a:pt x="537972" y="740663"/>
                </a:lnTo>
                <a:lnTo>
                  <a:pt x="1075944" y="370331"/>
                </a:lnTo>
                <a:lnTo>
                  <a:pt x="537972" y="0"/>
                </a:lnTo>
                <a:close/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7540243" y="3376663"/>
            <a:ext cx="48450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Arial"/>
                <a:cs typeface="Arial"/>
              </a:rPr>
              <a:t>a</a:t>
            </a:r>
            <a:r>
              <a:rPr sz="1600" b="1" spc="-5" dirty="0">
                <a:latin typeface="Arial"/>
                <a:cs typeface="Arial"/>
              </a:rPr>
              <a:t>&gt;</a:t>
            </a:r>
            <a:r>
              <a:rPr sz="1400" b="1" spc="-5" dirty="0">
                <a:latin typeface="Arial"/>
                <a:cs typeface="Arial"/>
              </a:rPr>
              <a:t>10</a:t>
            </a:r>
            <a:endParaRPr sz="14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857235" y="3873487"/>
            <a:ext cx="56388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Arial"/>
                <a:cs typeface="Arial"/>
              </a:rPr>
              <a:t>false</a:t>
            </a:r>
            <a:endParaRPr sz="20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238234" y="3187690"/>
            <a:ext cx="46164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10" dirty="0">
                <a:latin typeface="Arial"/>
                <a:cs typeface="Arial"/>
              </a:rPr>
              <a:t>true</a:t>
            </a:r>
            <a:endParaRPr sz="200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8314943" y="3502139"/>
            <a:ext cx="378460" cy="114300"/>
          </a:xfrm>
          <a:custGeom>
            <a:avLst/>
            <a:gdLst/>
            <a:ahLst/>
            <a:cxnLst/>
            <a:rect l="l" t="t" r="r" b="b"/>
            <a:pathLst>
              <a:path w="378459" h="114300">
                <a:moveTo>
                  <a:pt x="263652" y="76200"/>
                </a:moveTo>
                <a:lnTo>
                  <a:pt x="263652" y="114300"/>
                </a:lnTo>
                <a:lnTo>
                  <a:pt x="377952" y="56387"/>
                </a:lnTo>
                <a:lnTo>
                  <a:pt x="281940" y="9022"/>
                </a:lnTo>
                <a:lnTo>
                  <a:pt x="281940" y="76200"/>
                </a:lnTo>
                <a:lnTo>
                  <a:pt x="263652" y="76200"/>
                </a:lnTo>
                <a:close/>
              </a:path>
              <a:path w="378459" h="114300">
                <a:moveTo>
                  <a:pt x="0" y="38100"/>
                </a:moveTo>
                <a:lnTo>
                  <a:pt x="0" y="76200"/>
                </a:lnTo>
                <a:lnTo>
                  <a:pt x="281940" y="76200"/>
                </a:lnTo>
                <a:lnTo>
                  <a:pt x="281940" y="38100"/>
                </a:lnTo>
                <a:lnTo>
                  <a:pt x="0" y="38100"/>
                </a:lnTo>
                <a:close/>
              </a:path>
              <a:path w="378459" h="114300">
                <a:moveTo>
                  <a:pt x="263652" y="0"/>
                </a:moveTo>
                <a:lnTo>
                  <a:pt x="263652" y="38100"/>
                </a:lnTo>
                <a:lnTo>
                  <a:pt x="281940" y="38100"/>
                </a:lnTo>
                <a:lnTo>
                  <a:pt x="281940" y="9022"/>
                </a:lnTo>
                <a:lnTo>
                  <a:pt x="263652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6254496" y="5219687"/>
            <a:ext cx="1295400" cy="434340"/>
          </a:xfrm>
          <a:prstGeom prst="rect">
            <a:avLst/>
          </a:prstGeom>
          <a:solidFill>
            <a:srgbClr val="FFCA01"/>
          </a:solidFill>
          <a:ln w="38100">
            <a:solidFill>
              <a:srgbClr val="010101"/>
            </a:solidFill>
          </a:ln>
        </p:spPr>
        <p:txBody>
          <a:bodyPr vert="horz" wrap="square" lIns="0" tIns="58419" rIns="0" bIns="0" rtlCol="0">
            <a:spAutoFit/>
          </a:bodyPr>
          <a:lstStyle/>
          <a:p>
            <a:pPr marL="111125">
              <a:lnSpc>
                <a:spcPct val="100000"/>
              </a:lnSpc>
              <a:spcBef>
                <a:spcPts val="459"/>
              </a:spcBef>
            </a:pPr>
            <a:r>
              <a:rPr sz="2000" spc="-5" dirty="0">
                <a:latin typeface="Arial"/>
                <a:cs typeface="Arial"/>
              </a:rPr>
              <a:t>F(a)=a*b</a:t>
            </a:r>
            <a:endParaRPr sz="2000"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7722107" y="2781287"/>
            <a:ext cx="114300" cy="467995"/>
          </a:xfrm>
          <a:custGeom>
            <a:avLst/>
            <a:gdLst/>
            <a:ahLst/>
            <a:cxnLst/>
            <a:rect l="l" t="t" r="r" b="b"/>
            <a:pathLst>
              <a:path w="114300" h="467994">
                <a:moveTo>
                  <a:pt x="0" y="353567"/>
                </a:moveTo>
                <a:lnTo>
                  <a:pt x="56387" y="467867"/>
                </a:lnTo>
                <a:lnTo>
                  <a:pt x="114299" y="353567"/>
                </a:lnTo>
                <a:lnTo>
                  <a:pt x="76280" y="353567"/>
                </a:lnTo>
                <a:lnTo>
                  <a:pt x="76199" y="373379"/>
                </a:lnTo>
                <a:lnTo>
                  <a:pt x="38099" y="373379"/>
                </a:lnTo>
                <a:lnTo>
                  <a:pt x="38099" y="353567"/>
                </a:lnTo>
                <a:lnTo>
                  <a:pt x="0" y="353567"/>
                </a:lnTo>
                <a:close/>
              </a:path>
              <a:path w="114300" h="467994">
                <a:moveTo>
                  <a:pt x="38180" y="353567"/>
                </a:moveTo>
                <a:lnTo>
                  <a:pt x="76280" y="353567"/>
                </a:lnTo>
                <a:lnTo>
                  <a:pt x="77723" y="0"/>
                </a:lnTo>
                <a:lnTo>
                  <a:pt x="39623" y="0"/>
                </a:lnTo>
                <a:lnTo>
                  <a:pt x="38180" y="353567"/>
                </a:lnTo>
                <a:close/>
              </a:path>
              <a:path w="114300" h="467994">
                <a:moveTo>
                  <a:pt x="38099" y="373379"/>
                </a:moveTo>
                <a:lnTo>
                  <a:pt x="76199" y="373379"/>
                </a:lnTo>
                <a:lnTo>
                  <a:pt x="76280" y="353567"/>
                </a:lnTo>
                <a:lnTo>
                  <a:pt x="38180" y="353567"/>
                </a:lnTo>
                <a:lnTo>
                  <a:pt x="38099" y="373379"/>
                </a:lnTo>
                <a:close/>
              </a:path>
              <a:path w="114300" h="467994">
                <a:moveTo>
                  <a:pt x="38099" y="353567"/>
                </a:moveTo>
                <a:lnTo>
                  <a:pt x="38099" y="373379"/>
                </a:lnTo>
                <a:lnTo>
                  <a:pt x="38180" y="353567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797296" y="6457175"/>
            <a:ext cx="2362200" cy="114300"/>
          </a:xfrm>
          <a:custGeom>
            <a:avLst/>
            <a:gdLst/>
            <a:ahLst/>
            <a:cxnLst/>
            <a:rect l="l" t="t" r="r" b="b"/>
            <a:pathLst>
              <a:path w="2362200" h="114300">
                <a:moveTo>
                  <a:pt x="94487" y="38100"/>
                </a:moveTo>
                <a:lnTo>
                  <a:pt x="94487" y="76200"/>
                </a:lnTo>
                <a:lnTo>
                  <a:pt x="2362199" y="76199"/>
                </a:lnTo>
                <a:lnTo>
                  <a:pt x="2362199" y="38099"/>
                </a:lnTo>
                <a:lnTo>
                  <a:pt x="94487" y="38100"/>
                </a:lnTo>
                <a:close/>
              </a:path>
              <a:path w="2362200" h="114300">
                <a:moveTo>
                  <a:pt x="0" y="57912"/>
                </a:moveTo>
                <a:lnTo>
                  <a:pt x="114300" y="114300"/>
                </a:lnTo>
                <a:lnTo>
                  <a:pt x="114300" y="76200"/>
                </a:lnTo>
                <a:lnTo>
                  <a:pt x="94487" y="76200"/>
                </a:lnTo>
                <a:lnTo>
                  <a:pt x="94487" y="10038"/>
                </a:lnTo>
                <a:lnTo>
                  <a:pt x="0" y="57912"/>
                </a:lnTo>
                <a:close/>
              </a:path>
              <a:path w="2362200" h="114300">
                <a:moveTo>
                  <a:pt x="94487" y="10038"/>
                </a:moveTo>
                <a:lnTo>
                  <a:pt x="94487" y="38100"/>
                </a:lnTo>
                <a:lnTo>
                  <a:pt x="114300" y="38100"/>
                </a:lnTo>
                <a:lnTo>
                  <a:pt x="114300" y="0"/>
                </a:lnTo>
                <a:lnTo>
                  <a:pt x="94487" y="10038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740908" y="3543287"/>
            <a:ext cx="114300" cy="2971800"/>
          </a:xfrm>
          <a:custGeom>
            <a:avLst/>
            <a:gdLst/>
            <a:ahLst/>
            <a:cxnLst/>
            <a:rect l="l" t="t" r="r" b="b"/>
            <a:pathLst>
              <a:path w="114300" h="2971800">
                <a:moveTo>
                  <a:pt x="76189" y="114300"/>
                </a:moveTo>
                <a:lnTo>
                  <a:pt x="114300" y="114300"/>
                </a:lnTo>
                <a:lnTo>
                  <a:pt x="76200" y="37070"/>
                </a:lnTo>
                <a:lnTo>
                  <a:pt x="76189" y="114300"/>
                </a:lnTo>
                <a:close/>
              </a:path>
              <a:path w="114300" h="2971800">
                <a:moveTo>
                  <a:pt x="38089" y="114300"/>
                </a:moveTo>
                <a:lnTo>
                  <a:pt x="76189" y="114300"/>
                </a:lnTo>
                <a:lnTo>
                  <a:pt x="76200" y="94487"/>
                </a:lnTo>
                <a:lnTo>
                  <a:pt x="38100" y="94487"/>
                </a:lnTo>
                <a:lnTo>
                  <a:pt x="38089" y="114300"/>
                </a:lnTo>
                <a:close/>
              </a:path>
              <a:path w="114300" h="2971800">
                <a:moveTo>
                  <a:pt x="0" y="114300"/>
                </a:moveTo>
                <a:lnTo>
                  <a:pt x="38089" y="114300"/>
                </a:lnTo>
                <a:lnTo>
                  <a:pt x="38100" y="94487"/>
                </a:lnTo>
                <a:lnTo>
                  <a:pt x="76200" y="94487"/>
                </a:lnTo>
                <a:lnTo>
                  <a:pt x="76189" y="37048"/>
                </a:lnTo>
                <a:lnTo>
                  <a:pt x="57912" y="0"/>
                </a:lnTo>
                <a:lnTo>
                  <a:pt x="0" y="114300"/>
                </a:lnTo>
                <a:close/>
              </a:path>
              <a:path w="114300" h="2971800">
                <a:moveTo>
                  <a:pt x="36576" y="2971800"/>
                </a:moveTo>
                <a:lnTo>
                  <a:pt x="74676" y="2971800"/>
                </a:lnTo>
                <a:lnTo>
                  <a:pt x="76189" y="114300"/>
                </a:lnTo>
                <a:lnTo>
                  <a:pt x="38089" y="114300"/>
                </a:lnTo>
                <a:lnTo>
                  <a:pt x="36576" y="297180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5797296" y="3491471"/>
            <a:ext cx="1428115" cy="114300"/>
          </a:xfrm>
          <a:custGeom>
            <a:avLst/>
            <a:gdLst/>
            <a:ahLst/>
            <a:cxnLst/>
            <a:rect l="l" t="t" r="r" b="b"/>
            <a:pathLst>
              <a:path w="1428115" h="114300">
                <a:moveTo>
                  <a:pt x="1313688" y="114300"/>
                </a:moveTo>
                <a:lnTo>
                  <a:pt x="1427988" y="57912"/>
                </a:lnTo>
                <a:lnTo>
                  <a:pt x="1333500" y="9391"/>
                </a:lnTo>
                <a:lnTo>
                  <a:pt x="1333500" y="76200"/>
                </a:lnTo>
                <a:lnTo>
                  <a:pt x="1314196" y="76155"/>
                </a:lnTo>
                <a:lnTo>
                  <a:pt x="1313688" y="114300"/>
                </a:lnTo>
                <a:close/>
              </a:path>
              <a:path w="1428115" h="114300">
                <a:moveTo>
                  <a:pt x="1314196" y="76155"/>
                </a:moveTo>
                <a:lnTo>
                  <a:pt x="1333500" y="76200"/>
                </a:lnTo>
                <a:lnTo>
                  <a:pt x="1333500" y="38100"/>
                </a:lnTo>
                <a:lnTo>
                  <a:pt x="1314704" y="38057"/>
                </a:lnTo>
                <a:lnTo>
                  <a:pt x="1314196" y="76155"/>
                </a:lnTo>
                <a:close/>
              </a:path>
              <a:path w="1428115" h="114300">
                <a:moveTo>
                  <a:pt x="1314704" y="38057"/>
                </a:moveTo>
                <a:lnTo>
                  <a:pt x="1333500" y="38100"/>
                </a:lnTo>
                <a:lnTo>
                  <a:pt x="1333500" y="9391"/>
                </a:lnTo>
                <a:lnTo>
                  <a:pt x="1315212" y="0"/>
                </a:lnTo>
                <a:lnTo>
                  <a:pt x="1314704" y="38057"/>
                </a:lnTo>
                <a:close/>
              </a:path>
              <a:path w="1428115" h="114300">
                <a:moveTo>
                  <a:pt x="0" y="35051"/>
                </a:moveTo>
                <a:lnTo>
                  <a:pt x="0" y="73151"/>
                </a:lnTo>
                <a:lnTo>
                  <a:pt x="1314196" y="76155"/>
                </a:lnTo>
                <a:lnTo>
                  <a:pt x="1314704" y="38057"/>
                </a:lnTo>
                <a:lnTo>
                  <a:pt x="0" y="35051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340096" y="4381487"/>
            <a:ext cx="990600" cy="434340"/>
          </a:xfrm>
          <a:custGeom>
            <a:avLst/>
            <a:gdLst/>
            <a:ahLst/>
            <a:cxnLst/>
            <a:rect l="l" t="t" r="r" b="b"/>
            <a:pathLst>
              <a:path w="990600" h="434339">
                <a:moveTo>
                  <a:pt x="0" y="434340"/>
                </a:moveTo>
                <a:lnTo>
                  <a:pt x="0" y="0"/>
                </a:lnTo>
                <a:lnTo>
                  <a:pt x="990600" y="0"/>
                </a:lnTo>
                <a:lnTo>
                  <a:pt x="990600" y="434340"/>
                </a:lnTo>
                <a:lnTo>
                  <a:pt x="0" y="434340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340096" y="4381487"/>
            <a:ext cx="990600" cy="434340"/>
          </a:xfrm>
          <a:custGeom>
            <a:avLst/>
            <a:gdLst/>
            <a:ahLst/>
            <a:cxnLst/>
            <a:rect l="l" t="t" r="r" b="b"/>
            <a:pathLst>
              <a:path w="990600" h="434339">
                <a:moveTo>
                  <a:pt x="990600" y="434340"/>
                </a:moveTo>
                <a:lnTo>
                  <a:pt x="990600" y="0"/>
                </a:lnTo>
                <a:lnTo>
                  <a:pt x="0" y="0"/>
                </a:lnTo>
                <a:lnTo>
                  <a:pt x="0" y="434340"/>
                </a:lnTo>
                <a:lnTo>
                  <a:pt x="990600" y="434340"/>
                </a:lnTo>
                <a:close/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7245095" y="1562087"/>
            <a:ext cx="914400" cy="309880"/>
          </a:xfrm>
          <a:custGeom>
            <a:avLst/>
            <a:gdLst/>
            <a:ahLst/>
            <a:cxnLst/>
            <a:rect l="l" t="t" r="r" b="b"/>
            <a:pathLst>
              <a:path w="914400" h="309880">
                <a:moveTo>
                  <a:pt x="0" y="155447"/>
                </a:moveTo>
                <a:lnTo>
                  <a:pt x="7461" y="204228"/>
                </a:lnTo>
                <a:lnTo>
                  <a:pt x="28236" y="246497"/>
                </a:lnTo>
                <a:lnTo>
                  <a:pt x="59911" y="279769"/>
                </a:lnTo>
                <a:lnTo>
                  <a:pt x="100071" y="301556"/>
                </a:lnTo>
                <a:lnTo>
                  <a:pt x="146304" y="309371"/>
                </a:lnTo>
                <a:lnTo>
                  <a:pt x="766572" y="309371"/>
                </a:lnTo>
                <a:lnTo>
                  <a:pt x="813547" y="301556"/>
                </a:lnTo>
                <a:lnTo>
                  <a:pt x="854159" y="279769"/>
                </a:lnTo>
                <a:lnTo>
                  <a:pt x="886065" y="246497"/>
                </a:lnTo>
                <a:lnTo>
                  <a:pt x="906926" y="204228"/>
                </a:lnTo>
                <a:lnTo>
                  <a:pt x="914400" y="155447"/>
                </a:lnTo>
                <a:lnTo>
                  <a:pt x="906926" y="105924"/>
                </a:lnTo>
                <a:lnTo>
                  <a:pt x="886065" y="63203"/>
                </a:lnTo>
                <a:lnTo>
                  <a:pt x="854159" y="29699"/>
                </a:lnTo>
                <a:lnTo>
                  <a:pt x="813547" y="7827"/>
                </a:lnTo>
                <a:lnTo>
                  <a:pt x="766572" y="0"/>
                </a:lnTo>
                <a:lnTo>
                  <a:pt x="146303" y="0"/>
                </a:lnTo>
                <a:lnTo>
                  <a:pt x="100071" y="7827"/>
                </a:lnTo>
                <a:lnTo>
                  <a:pt x="59911" y="29699"/>
                </a:lnTo>
                <a:lnTo>
                  <a:pt x="28236" y="63203"/>
                </a:lnTo>
                <a:lnTo>
                  <a:pt x="7461" y="105924"/>
                </a:lnTo>
                <a:lnTo>
                  <a:pt x="0" y="155447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7245095" y="1562087"/>
            <a:ext cx="914400" cy="309880"/>
          </a:xfrm>
          <a:custGeom>
            <a:avLst/>
            <a:gdLst/>
            <a:ahLst/>
            <a:cxnLst/>
            <a:rect l="l" t="t" r="r" b="b"/>
            <a:pathLst>
              <a:path w="914400" h="309880">
                <a:moveTo>
                  <a:pt x="146303" y="0"/>
                </a:moveTo>
                <a:lnTo>
                  <a:pt x="100071" y="7827"/>
                </a:lnTo>
                <a:lnTo>
                  <a:pt x="59911" y="29699"/>
                </a:lnTo>
                <a:lnTo>
                  <a:pt x="28236" y="63203"/>
                </a:lnTo>
                <a:lnTo>
                  <a:pt x="7461" y="105924"/>
                </a:lnTo>
                <a:lnTo>
                  <a:pt x="0" y="155447"/>
                </a:lnTo>
                <a:lnTo>
                  <a:pt x="7461" y="204228"/>
                </a:lnTo>
                <a:lnTo>
                  <a:pt x="28236" y="246497"/>
                </a:lnTo>
                <a:lnTo>
                  <a:pt x="59911" y="279769"/>
                </a:lnTo>
                <a:lnTo>
                  <a:pt x="100071" y="301556"/>
                </a:lnTo>
                <a:lnTo>
                  <a:pt x="146304" y="309371"/>
                </a:lnTo>
                <a:lnTo>
                  <a:pt x="766572" y="309371"/>
                </a:lnTo>
                <a:lnTo>
                  <a:pt x="813547" y="301556"/>
                </a:lnTo>
                <a:lnTo>
                  <a:pt x="854159" y="279769"/>
                </a:lnTo>
                <a:lnTo>
                  <a:pt x="886065" y="246497"/>
                </a:lnTo>
                <a:lnTo>
                  <a:pt x="906926" y="204228"/>
                </a:lnTo>
                <a:lnTo>
                  <a:pt x="914400" y="155447"/>
                </a:lnTo>
                <a:lnTo>
                  <a:pt x="906926" y="105924"/>
                </a:lnTo>
                <a:lnTo>
                  <a:pt x="886065" y="63203"/>
                </a:lnTo>
                <a:lnTo>
                  <a:pt x="854159" y="29699"/>
                </a:lnTo>
                <a:lnTo>
                  <a:pt x="813547" y="7827"/>
                </a:lnTo>
                <a:lnTo>
                  <a:pt x="766572" y="0"/>
                </a:lnTo>
                <a:lnTo>
                  <a:pt x="146303" y="0"/>
                </a:lnTo>
                <a:close/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7450328" y="1541767"/>
            <a:ext cx="50609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Times New Roman"/>
                <a:cs typeface="Times New Roman"/>
              </a:rPr>
              <a:t>Start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7684007" y="1885175"/>
            <a:ext cx="120650" cy="291465"/>
          </a:xfrm>
          <a:custGeom>
            <a:avLst/>
            <a:gdLst/>
            <a:ahLst/>
            <a:cxnLst/>
            <a:rect l="l" t="t" r="r" b="b"/>
            <a:pathLst>
              <a:path w="120650" h="291464">
                <a:moveTo>
                  <a:pt x="9144" y="195071"/>
                </a:moveTo>
                <a:lnTo>
                  <a:pt x="94488" y="291083"/>
                </a:lnTo>
                <a:lnTo>
                  <a:pt x="120396" y="166115"/>
                </a:lnTo>
                <a:lnTo>
                  <a:pt x="88392" y="174445"/>
                </a:lnTo>
                <a:lnTo>
                  <a:pt x="88392" y="193547"/>
                </a:lnTo>
                <a:lnTo>
                  <a:pt x="51816" y="204215"/>
                </a:lnTo>
                <a:lnTo>
                  <a:pt x="46747" y="185284"/>
                </a:lnTo>
                <a:lnTo>
                  <a:pt x="9144" y="195071"/>
                </a:lnTo>
                <a:close/>
              </a:path>
              <a:path w="120650" h="291464">
                <a:moveTo>
                  <a:pt x="46747" y="185284"/>
                </a:moveTo>
                <a:lnTo>
                  <a:pt x="51816" y="204215"/>
                </a:lnTo>
                <a:lnTo>
                  <a:pt x="88392" y="193547"/>
                </a:lnTo>
                <a:lnTo>
                  <a:pt x="83611" y="175690"/>
                </a:lnTo>
                <a:lnTo>
                  <a:pt x="46747" y="185284"/>
                </a:lnTo>
                <a:close/>
              </a:path>
              <a:path w="120650" h="291464">
                <a:moveTo>
                  <a:pt x="83611" y="175690"/>
                </a:moveTo>
                <a:lnTo>
                  <a:pt x="88392" y="193547"/>
                </a:lnTo>
                <a:lnTo>
                  <a:pt x="88392" y="174445"/>
                </a:lnTo>
                <a:lnTo>
                  <a:pt x="83611" y="175690"/>
                </a:lnTo>
                <a:close/>
              </a:path>
              <a:path w="120650" h="291464">
                <a:moveTo>
                  <a:pt x="0" y="10667"/>
                </a:moveTo>
                <a:lnTo>
                  <a:pt x="46747" y="185284"/>
                </a:lnTo>
                <a:lnTo>
                  <a:pt x="83611" y="175690"/>
                </a:lnTo>
                <a:lnTo>
                  <a:pt x="36576" y="0"/>
                </a:lnTo>
                <a:lnTo>
                  <a:pt x="0" y="10667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8692895" y="3390887"/>
            <a:ext cx="914400" cy="309880"/>
          </a:xfrm>
          <a:custGeom>
            <a:avLst/>
            <a:gdLst/>
            <a:ahLst/>
            <a:cxnLst/>
            <a:rect l="l" t="t" r="r" b="b"/>
            <a:pathLst>
              <a:path w="914400" h="309879">
                <a:moveTo>
                  <a:pt x="0" y="155448"/>
                </a:moveTo>
                <a:lnTo>
                  <a:pt x="7461" y="204228"/>
                </a:lnTo>
                <a:lnTo>
                  <a:pt x="28236" y="246497"/>
                </a:lnTo>
                <a:lnTo>
                  <a:pt x="59911" y="279769"/>
                </a:lnTo>
                <a:lnTo>
                  <a:pt x="100071" y="301556"/>
                </a:lnTo>
                <a:lnTo>
                  <a:pt x="146304" y="309371"/>
                </a:lnTo>
                <a:lnTo>
                  <a:pt x="766572" y="309371"/>
                </a:lnTo>
                <a:lnTo>
                  <a:pt x="813547" y="301556"/>
                </a:lnTo>
                <a:lnTo>
                  <a:pt x="854159" y="279769"/>
                </a:lnTo>
                <a:lnTo>
                  <a:pt x="886065" y="246497"/>
                </a:lnTo>
                <a:lnTo>
                  <a:pt x="906926" y="204228"/>
                </a:lnTo>
                <a:lnTo>
                  <a:pt x="914400" y="155447"/>
                </a:lnTo>
                <a:lnTo>
                  <a:pt x="906926" y="105924"/>
                </a:lnTo>
                <a:lnTo>
                  <a:pt x="886065" y="63203"/>
                </a:lnTo>
                <a:lnTo>
                  <a:pt x="854159" y="29699"/>
                </a:lnTo>
                <a:lnTo>
                  <a:pt x="813547" y="7827"/>
                </a:lnTo>
                <a:lnTo>
                  <a:pt x="766572" y="0"/>
                </a:lnTo>
                <a:lnTo>
                  <a:pt x="146304" y="0"/>
                </a:lnTo>
                <a:lnTo>
                  <a:pt x="100071" y="7827"/>
                </a:lnTo>
                <a:lnTo>
                  <a:pt x="59911" y="29699"/>
                </a:lnTo>
                <a:lnTo>
                  <a:pt x="28236" y="63203"/>
                </a:lnTo>
                <a:lnTo>
                  <a:pt x="7461" y="105924"/>
                </a:lnTo>
                <a:lnTo>
                  <a:pt x="0" y="155448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8692895" y="3390887"/>
            <a:ext cx="914400" cy="309880"/>
          </a:xfrm>
          <a:custGeom>
            <a:avLst/>
            <a:gdLst/>
            <a:ahLst/>
            <a:cxnLst/>
            <a:rect l="l" t="t" r="r" b="b"/>
            <a:pathLst>
              <a:path w="914400" h="309879">
                <a:moveTo>
                  <a:pt x="146304" y="0"/>
                </a:moveTo>
                <a:lnTo>
                  <a:pt x="100071" y="7827"/>
                </a:lnTo>
                <a:lnTo>
                  <a:pt x="59911" y="29699"/>
                </a:lnTo>
                <a:lnTo>
                  <a:pt x="28236" y="63203"/>
                </a:lnTo>
                <a:lnTo>
                  <a:pt x="7461" y="105924"/>
                </a:lnTo>
                <a:lnTo>
                  <a:pt x="0" y="155448"/>
                </a:lnTo>
                <a:lnTo>
                  <a:pt x="7461" y="204228"/>
                </a:lnTo>
                <a:lnTo>
                  <a:pt x="28236" y="246497"/>
                </a:lnTo>
                <a:lnTo>
                  <a:pt x="59911" y="279769"/>
                </a:lnTo>
                <a:lnTo>
                  <a:pt x="100071" y="301556"/>
                </a:lnTo>
                <a:lnTo>
                  <a:pt x="146304" y="309371"/>
                </a:lnTo>
                <a:lnTo>
                  <a:pt x="766572" y="309371"/>
                </a:lnTo>
                <a:lnTo>
                  <a:pt x="813547" y="301556"/>
                </a:lnTo>
                <a:lnTo>
                  <a:pt x="854159" y="279769"/>
                </a:lnTo>
                <a:lnTo>
                  <a:pt x="886065" y="246497"/>
                </a:lnTo>
                <a:lnTo>
                  <a:pt x="906926" y="204228"/>
                </a:lnTo>
                <a:lnTo>
                  <a:pt x="914400" y="155447"/>
                </a:lnTo>
                <a:lnTo>
                  <a:pt x="906926" y="105924"/>
                </a:lnTo>
                <a:lnTo>
                  <a:pt x="886065" y="63203"/>
                </a:lnTo>
                <a:lnTo>
                  <a:pt x="854159" y="29699"/>
                </a:lnTo>
                <a:lnTo>
                  <a:pt x="813547" y="7827"/>
                </a:lnTo>
                <a:lnTo>
                  <a:pt x="766572" y="0"/>
                </a:lnTo>
                <a:lnTo>
                  <a:pt x="146304" y="0"/>
                </a:lnTo>
                <a:close/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8904223" y="3370567"/>
            <a:ext cx="49022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Times New Roman"/>
                <a:cs typeface="Times New Roman"/>
              </a:rPr>
              <a:t>Stop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6" name="object 36"/>
          <p:cNvSpPr txBox="1">
            <a:spLocks noGrp="1"/>
          </p:cNvSpPr>
          <p:nvPr>
            <p:ph type="title"/>
          </p:nvPr>
        </p:nvSpPr>
        <p:spPr>
          <a:xfrm>
            <a:off x="1301496" y="730250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Example (for loop)</a:t>
            </a:r>
          </a:p>
        </p:txBody>
      </p:sp>
      <p:graphicFrame>
        <p:nvGraphicFramePr>
          <p:cNvPr id="37" name="object 37"/>
          <p:cNvGraphicFramePr>
            <a:graphicFrameLocks noGrp="1"/>
          </p:cNvGraphicFramePr>
          <p:nvPr/>
        </p:nvGraphicFramePr>
        <p:xfrm>
          <a:off x="7213345" y="1987537"/>
          <a:ext cx="1066800" cy="7702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62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382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524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152400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FF0201"/>
                      </a:solidFill>
                      <a:prstDash val="solid"/>
                    </a:lnL>
                    <a:lnR w="76200">
                      <a:solidFill>
                        <a:srgbClr val="FF0201"/>
                      </a:solidFill>
                      <a:prstDash val="solid"/>
                    </a:lnR>
                    <a:lnT w="76200">
                      <a:solidFill>
                        <a:srgbClr val="FF0201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073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FF0201"/>
                      </a:solidFill>
                      <a:prstDash val="solid"/>
                    </a:lnL>
                    <a:lnR w="38100">
                      <a:solidFill>
                        <a:srgbClr val="010101"/>
                      </a:solidFill>
                      <a:prstDash val="solid"/>
                    </a:lnR>
                    <a:lnB w="76200">
                      <a:solidFill>
                        <a:srgbClr val="FF020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2875">
                        <a:lnSpc>
                          <a:spcPts val="2250"/>
                        </a:lnSpc>
                        <a:spcBef>
                          <a:spcPts val="75"/>
                        </a:spcBef>
                      </a:pPr>
                      <a:r>
                        <a:rPr sz="2000" spc="-5" dirty="0">
                          <a:latin typeface="Arial"/>
                          <a:cs typeface="Arial"/>
                        </a:rPr>
                        <a:t>a=1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9525" marB="0">
                    <a:lnL w="38100">
                      <a:solidFill>
                        <a:srgbClr val="010101"/>
                      </a:solidFill>
                      <a:prstDash val="solid"/>
                    </a:lnL>
                    <a:lnR w="38100">
                      <a:solidFill>
                        <a:srgbClr val="010101"/>
                      </a:solidFill>
                      <a:prstDash val="solid"/>
                    </a:lnR>
                    <a:lnT w="38100">
                      <a:solidFill>
                        <a:srgbClr val="010101"/>
                      </a:solidFill>
                      <a:prstDash val="solid"/>
                    </a:lnT>
                    <a:lnB w="76200">
                      <a:solidFill>
                        <a:srgbClr val="FF0201"/>
                      </a:solidFill>
                      <a:prstDash val="solid"/>
                    </a:lnB>
                    <a:solidFill>
                      <a:srgbClr val="FFCA0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010101"/>
                      </a:solidFill>
                      <a:prstDash val="solid"/>
                    </a:lnL>
                    <a:lnR w="76200">
                      <a:solidFill>
                        <a:srgbClr val="FF0201"/>
                      </a:solidFill>
                      <a:prstDash val="solid"/>
                    </a:lnR>
                    <a:lnB w="76200">
                      <a:solidFill>
                        <a:srgbClr val="FF020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105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38100">
                      <a:solidFill>
                        <a:srgbClr val="010101"/>
                      </a:solidFill>
                      <a:prstDash val="solid"/>
                    </a:lnR>
                    <a:lnT w="76200">
                      <a:solidFill>
                        <a:srgbClr val="FF0201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42875">
                        <a:lnSpc>
                          <a:spcPts val="1985"/>
                        </a:lnSpc>
                      </a:pPr>
                      <a:r>
                        <a:rPr sz="2000" spc="-5" dirty="0">
                          <a:latin typeface="Arial"/>
                          <a:cs typeface="Arial"/>
                        </a:rPr>
                        <a:t>b=15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8100">
                      <a:solidFill>
                        <a:srgbClr val="010101"/>
                      </a:solidFill>
                      <a:prstDash val="solid"/>
                    </a:lnL>
                    <a:lnR w="38100">
                      <a:solidFill>
                        <a:srgbClr val="010101"/>
                      </a:solidFill>
                      <a:prstDash val="solid"/>
                    </a:lnR>
                    <a:lnT w="76200">
                      <a:solidFill>
                        <a:srgbClr val="FF0201"/>
                      </a:solidFill>
                      <a:prstDash val="solid"/>
                    </a:lnT>
                    <a:lnB w="38100">
                      <a:solidFill>
                        <a:srgbClr val="010101"/>
                      </a:solidFill>
                      <a:prstDash val="solid"/>
                    </a:lnB>
                    <a:solidFill>
                      <a:srgbClr val="FFCA0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010101"/>
                      </a:solidFill>
                      <a:prstDash val="solid"/>
                    </a:lnL>
                    <a:lnT w="76200">
                      <a:solidFill>
                        <a:srgbClr val="FF0201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8" name="object 38"/>
          <p:cNvSpPr/>
          <p:nvPr/>
        </p:nvSpPr>
        <p:spPr>
          <a:xfrm>
            <a:off x="7092695" y="2933687"/>
            <a:ext cx="1447800" cy="1066800"/>
          </a:xfrm>
          <a:custGeom>
            <a:avLst/>
            <a:gdLst/>
            <a:ahLst/>
            <a:cxnLst/>
            <a:rect l="l" t="t" r="r" b="b"/>
            <a:pathLst>
              <a:path w="1447800" h="1066800">
                <a:moveTo>
                  <a:pt x="1447800" y="1066800"/>
                </a:moveTo>
                <a:lnTo>
                  <a:pt x="1447800" y="0"/>
                </a:lnTo>
                <a:lnTo>
                  <a:pt x="0" y="0"/>
                </a:lnTo>
                <a:lnTo>
                  <a:pt x="0" y="1066800"/>
                </a:lnTo>
                <a:lnTo>
                  <a:pt x="1447800" y="1066800"/>
                </a:lnTo>
                <a:close/>
              </a:path>
            </a:pathLst>
          </a:custGeom>
          <a:ln w="63500">
            <a:solidFill>
              <a:srgbClr val="FF02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9" name="object 39"/>
          <p:cNvGraphicFramePr>
            <a:graphicFrameLocks noGrp="1"/>
          </p:cNvGraphicFramePr>
          <p:nvPr/>
        </p:nvGraphicFramePr>
        <p:xfrm>
          <a:off x="971296" y="3426447"/>
          <a:ext cx="5486400" cy="30632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1910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62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192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777240">
                <a:tc gridSpan="2">
                  <a:txBody>
                    <a:bodyPr/>
                    <a:lstStyle/>
                    <a:p>
                      <a:pPr marL="142240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2400" b="1" spc="-5" dirty="0">
                          <a:latin typeface="Courier New"/>
                          <a:cs typeface="Courier New"/>
                        </a:rPr>
                        <a:t>for</a:t>
                      </a:r>
                      <a:r>
                        <a:rPr sz="2400" b="1" spc="-15" dirty="0"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2400" b="1" spc="-5" dirty="0">
                          <a:latin typeface="Courier New"/>
                          <a:cs typeface="Courier New"/>
                        </a:rPr>
                        <a:t>a=1:10</a:t>
                      </a:r>
                      <a:endParaRPr sz="2400">
                        <a:latin typeface="Courier New"/>
                        <a:cs typeface="Courier New"/>
                      </a:endParaRPr>
                    </a:p>
                    <a:p>
                      <a:pPr marL="690880">
                        <a:lnSpc>
                          <a:spcPts val="2875"/>
                        </a:lnSpc>
                        <a:spcBef>
                          <a:spcPts val="5"/>
                        </a:spcBef>
                      </a:pPr>
                      <a:r>
                        <a:rPr sz="2400" b="1" spc="-5" dirty="0">
                          <a:latin typeface="Courier New"/>
                          <a:cs typeface="Courier New"/>
                        </a:rPr>
                        <a:t>b=15;</a:t>
                      </a:r>
                      <a:endParaRPr sz="2400">
                        <a:latin typeface="Courier New"/>
                        <a:cs typeface="Courier New"/>
                      </a:endParaRPr>
                    </a:p>
                  </a:txBody>
                  <a:tcPr marL="0" marR="0" marT="33020" marB="0">
                    <a:lnL w="53975">
                      <a:solidFill>
                        <a:srgbClr val="0101FF"/>
                      </a:solidFill>
                      <a:prstDash val="solid"/>
                    </a:lnL>
                    <a:lnR w="53975">
                      <a:solidFill>
                        <a:srgbClr val="0101FF"/>
                      </a:solidFill>
                      <a:prstDash val="solid"/>
                    </a:lnR>
                    <a:lnT w="53975">
                      <a:solidFill>
                        <a:srgbClr val="0101FF"/>
                      </a:solidFill>
                      <a:prstDash val="solid"/>
                    </a:lnT>
                    <a:solidFill>
                      <a:srgbClr val="68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3975">
                      <a:solidFill>
                        <a:srgbClr val="0101FF"/>
                      </a:solidFill>
                      <a:prstDash val="solid"/>
                    </a:lnL>
                    <a:lnB w="76200">
                      <a:solidFill>
                        <a:srgbClr val="FF020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marL="690880">
                        <a:lnSpc>
                          <a:spcPts val="2770"/>
                        </a:lnSpc>
                      </a:pPr>
                      <a:r>
                        <a:rPr sz="2400" b="1" spc="-5" dirty="0">
                          <a:latin typeface="Courier New"/>
                          <a:cs typeface="Courier New"/>
                        </a:rPr>
                        <a:t>if</a:t>
                      </a:r>
                      <a:r>
                        <a:rPr sz="2400" b="1" spc="-15" dirty="0"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2400" b="1" spc="-10" dirty="0">
                          <a:latin typeface="Courier New"/>
                          <a:cs typeface="Courier New"/>
                        </a:rPr>
                        <a:t>a&gt;5</a:t>
                      </a:r>
                      <a:endParaRPr sz="2400">
                        <a:latin typeface="Courier New"/>
                        <a:cs typeface="Courier New"/>
                      </a:endParaRPr>
                    </a:p>
                    <a:p>
                      <a:pPr marL="1056640">
                        <a:lnSpc>
                          <a:spcPts val="2530"/>
                        </a:lnSpc>
                      </a:pPr>
                      <a:r>
                        <a:rPr sz="2400" b="1" spc="-5" dirty="0">
                          <a:latin typeface="Courier New"/>
                          <a:cs typeface="Courier New"/>
                        </a:rPr>
                        <a:t>F(a)=a*b;</a:t>
                      </a:r>
                      <a:endParaRPr sz="2400">
                        <a:latin typeface="Courier New"/>
                        <a:cs typeface="Courier New"/>
                      </a:endParaRPr>
                    </a:p>
                  </a:txBody>
                  <a:tcPr marL="0" marR="0" marT="0" marB="0">
                    <a:lnL w="53975">
                      <a:solidFill>
                        <a:srgbClr val="0101FF"/>
                      </a:solidFill>
                      <a:prstDash val="solid"/>
                    </a:lnL>
                    <a:lnR w="76200">
                      <a:solidFill>
                        <a:srgbClr val="FF0201"/>
                      </a:solidFill>
                      <a:prstDash val="solid"/>
                    </a:lnR>
                    <a:solidFill>
                      <a:srgbClr val="68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FF0201"/>
                      </a:solidFill>
                      <a:prstDash val="solid"/>
                    </a:lnL>
                    <a:lnR w="53975">
                      <a:solidFill>
                        <a:srgbClr val="0101FF"/>
                      </a:solidFill>
                      <a:prstDash val="solid"/>
                    </a:lnR>
                    <a:lnT w="76200">
                      <a:solidFill>
                        <a:srgbClr val="FF0201"/>
                      </a:solidFill>
                      <a:prstDash val="solid"/>
                    </a:lnT>
                    <a:lnB w="76200">
                      <a:solidFill>
                        <a:srgbClr val="FF0201"/>
                      </a:solidFill>
                      <a:prstDash val="solid"/>
                    </a:lnB>
                    <a:solidFill>
                      <a:srgbClr val="68FFFF"/>
                    </a:solidFill>
                  </a:tcPr>
                </a:tc>
                <a:tc>
                  <a:txBody>
                    <a:bodyPr/>
                    <a:lstStyle/>
                    <a:p>
                      <a:pPr marL="212725">
                        <a:lnSpc>
                          <a:spcPct val="100000"/>
                        </a:lnSpc>
                        <a:spcBef>
                          <a:spcPts val="1660"/>
                        </a:spcBef>
                      </a:pPr>
                      <a:r>
                        <a:rPr sz="2000" spc="-5" dirty="0">
                          <a:latin typeface="Arial"/>
                          <a:cs typeface="Arial"/>
                        </a:rPr>
                        <a:t>a=a+1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210820" marB="0">
                    <a:lnL w="53975">
                      <a:solidFill>
                        <a:srgbClr val="0101FF"/>
                      </a:solidFill>
                      <a:prstDash val="solid"/>
                    </a:lnL>
                    <a:lnR w="76200">
                      <a:solidFill>
                        <a:srgbClr val="FF0201"/>
                      </a:solidFill>
                      <a:prstDash val="solid"/>
                    </a:lnR>
                    <a:lnT w="76200">
                      <a:solidFill>
                        <a:srgbClr val="FF0201"/>
                      </a:solidFill>
                      <a:prstDash val="solid"/>
                    </a:lnT>
                    <a:lnB w="76200">
                      <a:solidFill>
                        <a:srgbClr val="FF020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600200">
                <a:tc gridSpan="2">
                  <a:txBody>
                    <a:bodyPr/>
                    <a:lstStyle/>
                    <a:p>
                      <a:pPr marL="69088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400" b="1" dirty="0">
                          <a:latin typeface="Courier New"/>
                          <a:cs typeface="Courier New"/>
                        </a:rPr>
                        <a:t>else</a:t>
                      </a:r>
                      <a:endParaRPr sz="2400">
                        <a:latin typeface="Courier New"/>
                        <a:cs typeface="Courier New"/>
                      </a:endParaRPr>
                    </a:p>
                    <a:p>
                      <a:pPr marL="690880" marR="99060" indent="365760">
                        <a:lnSpc>
                          <a:spcPct val="100000"/>
                        </a:lnSpc>
                      </a:pPr>
                      <a:r>
                        <a:rPr sz="2400" b="1" spc="-5" dirty="0">
                          <a:latin typeface="Courier New"/>
                          <a:cs typeface="Courier New"/>
                        </a:rPr>
                        <a:t>F(a)=(a*b)*(3/2);  </a:t>
                      </a:r>
                      <a:r>
                        <a:rPr sz="2400" b="1" dirty="0">
                          <a:latin typeface="Courier New"/>
                          <a:cs typeface="Courier New"/>
                        </a:rPr>
                        <a:t>end</a:t>
                      </a:r>
                      <a:endParaRPr sz="2400">
                        <a:latin typeface="Courier New"/>
                        <a:cs typeface="Courier New"/>
                      </a:endParaRPr>
                    </a:p>
                    <a:p>
                      <a:pPr marL="142240">
                        <a:lnSpc>
                          <a:spcPts val="2870"/>
                        </a:lnSpc>
                      </a:pPr>
                      <a:r>
                        <a:rPr sz="2400" b="1" dirty="0">
                          <a:latin typeface="Courier New"/>
                          <a:cs typeface="Courier New"/>
                        </a:rPr>
                        <a:t>end</a:t>
                      </a:r>
                      <a:endParaRPr sz="2400">
                        <a:latin typeface="Courier New"/>
                        <a:cs typeface="Courier New"/>
                      </a:endParaRPr>
                    </a:p>
                  </a:txBody>
                  <a:tcPr marL="0" marR="0" marT="30480" marB="0">
                    <a:lnL w="53975">
                      <a:solidFill>
                        <a:srgbClr val="0101FF"/>
                      </a:solidFill>
                      <a:prstDash val="solid"/>
                    </a:lnL>
                    <a:lnR w="53975">
                      <a:solidFill>
                        <a:srgbClr val="0101FF"/>
                      </a:solidFill>
                      <a:prstDash val="solid"/>
                    </a:lnR>
                    <a:lnB w="53975">
                      <a:solidFill>
                        <a:srgbClr val="0101FF"/>
                      </a:solidFill>
                      <a:prstDash val="solid"/>
                    </a:lnB>
                    <a:solidFill>
                      <a:srgbClr val="68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3975">
                      <a:solidFill>
                        <a:srgbClr val="0101FF"/>
                      </a:solidFill>
                      <a:prstDash val="solid"/>
                    </a:lnL>
                    <a:lnT w="76200">
                      <a:solidFill>
                        <a:srgbClr val="FF0201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0" name="object 40"/>
          <p:cNvSpPr/>
          <p:nvPr/>
        </p:nvSpPr>
        <p:spPr>
          <a:xfrm>
            <a:off x="4578096" y="2209787"/>
            <a:ext cx="2667000" cy="228600"/>
          </a:xfrm>
          <a:custGeom>
            <a:avLst/>
            <a:gdLst/>
            <a:ahLst/>
            <a:cxnLst/>
            <a:rect l="l" t="t" r="r" b="b"/>
            <a:pathLst>
              <a:path w="2667000" h="228600">
                <a:moveTo>
                  <a:pt x="2438400" y="152400"/>
                </a:moveTo>
                <a:lnTo>
                  <a:pt x="2438400" y="228600"/>
                </a:lnTo>
                <a:lnTo>
                  <a:pt x="2667000" y="114300"/>
                </a:lnTo>
                <a:lnTo>
                  <a:pt x="2476500" y="19050"/>
                </a:lnTo>
                <a:lnTo>
                  <a:pt x="2476500" y="152400"/>
                </a:lnTo>
                <a:lnTo>
                  <a:pt x="2438400" y="152400"/>
                </a:lnTo>
                <a:close/>
              </a:path>
              <a:path w="2667000" h="228600">
                <a:moveTo>
                  <a:pt x="0" y="76200"/>
                </a:moveTo>
                <a:lnTo>
                  <a:pt x="0" y="152400"/>
                </a:lnTo>
                <a:lnTo>
                  <a:pt x="2476500" y="152400"/>
                </a:lnTo>
                <a:lnTo>
                  <a:pt x="2476500" y="76200"/>
                </a:lnTo>
                <a:lnTo>
                  <a:pt x="0" y="76200"/>
                </a:lnTo>
                <a:close/>
              </a:path>
              <a:path w="2667000" h="228600">
                <a:moveTo>
                  <a:pt x="2438400" y="0"/>
                </a:moveTo>
                <a:lnTo>
                  <a:pt x="2438400" y="76200"/>
                </a:lnTo>
                <a:lnTo>
                  <a:pt x="2476500" y="76200"/>
                </a:lnTo>
                <a:lnTo>
                  <a:pt x="2476500" y="19050"/>
                </a:lnTo>
                <a:lnTo>
                  <a:pt x="2438400" y="0"/>
                </a:lnTo>
                <a:close/>
              </a:path>
            </a:pathLst>
          </a:custGeom>
          <a:solidFill>
            <a:srgbClr val="FF02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4567428" y="2287511"/>
            <a:ext cx="2525395" cy="841375"/>
          </a:xfrm>
          <a:custGeom>
            <a:avLst/>
            <a:gdLst/>
            <a:ahLst/>
            <a:cxnLst/>
            <a:rect l="l" t="t" r="r" b="b"/>
            <a:pathLst>
              <a:path w="2525395" h="841375">
                <a:moveTo>
                  <a:pt x="2273808" y="841247"/>
                </a:moveTo>
                <a:lnTo>
                  <a:pt x="2525268" y="798575"/>
                </a:lnTo>
                <a:lnTo>
                  <a:pt x="2354580" y="637681"/>
                </a:lnTo>
                <a:lnTo>
                  <a:pt x="2354580" y="707135"/>
                </a:lnTo>
                <a:lnTo>
                  <a:pt x="2331720" y="780287"/>
                </a:lnTo>
                <a:lnTo>
                  <a:pt x="2295446" y="769287"/>
                </a:lnTo>
                <a:lnTo>
                  <a:pt x="2273808" y="841247"/>
                </a:lnTo>
                <a:close/>
              </a:path>
              <a:path w="2525395" h="841375">
                <a:moveTo>
                  <a:pt x="2295446" y="769287"/>
                </a:moveTo>
                <a:lnTo>
                  <a:pt x="2331720" y="780287"/>
                </a:lnTo>
                <a:lnTo>
                  <a:pt x="2354580" y="707135"/>
                </a:lnTo>
                <a:lnTo>
                  <a:pt x="2317513" y="695902"/>
                </a:lnTo>
                <a:lnTo>
                  <a:pt x="2295446" y="769287"/>
                </a:lnTo>
                <a:close/>
              </a:path>
              <a:path w="2525395" h="841375">
                <a:moveTo>
                  <a:pt x="2317513" y="695902"/>
                </a:moveTo>
                <a:lnTo>
                  <a:pt x="2354580" y="707135"/>
                </a:lnTo>
                <a:lnTo>
                  <a:pt x="2354580" y="637681"/>
                </a:lnTo>
                <a:lnTo>
                  <a:pt x="2339340" y="623315"/>
                </a:lnTo>
                <a:lnTo>
                  <a:pt x="2317513" y="695902"/>
                </a:lnTo>
                <a:close/>
              </a:path>
              <a:path w="2525395" h="841375">
                <a:moveTo>
                  <a:pt x="0" y="73151"/>
                </a:moveTo>
                <a:lnTo>
                  <a:pt x="2295446" y="769287"/>
                </a:lnTo>
                <a:lnTo>
                  <a:pt x="2317513" y="695902"/>
                </a:lnTo>
                <a:lnTo>
                  <a:pt x="21336" y="0"/>
                </a:lnTo>
                <a:lnTo>
                  <a:pt x="0" y="73151"/>
                </a:lnTo>
                <a:close/>
              </a:path>
            </a:pathLst>
          </a:custGeom>
          <a:solidFill>
            <a:srgbClr val="FF02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544567" y="2304275"/>
            <a:ext cx="1100455" cy="1849120"/>
          </a:xfrm>
          <a:custGeom>
            <a:avLst/>
            <a:gdLst/>
            <a:ahLst/>
            <a:cxnLst/>
            <a:rect l="l" t="t" r="r" b="b"/>
            <a:pathLst>
              <a:path w="1100454" h="1849120">
                <a:moveTo>
                  <a:pt x="886968" y="1708403"/>
                </a:moveTo>
                <a:lnTo>
                  <a:pt x="1100328" y="1848611"/>
                </a:lnTo>
                <a:lnTo>
                  <a:pt x="1083564" y="1594103"/>
                </a:lnTo>
                <a:lnTo>
                  <a:pt x="1037844" y="1620685"/>
                </a:lnTo>
                <a:lnTo>
                  <a:pt x="1037844" y="1664207"/>
                </a:lnTo>
                <a:lnTo>
                  <a:pt x="970788" y="1703831"/>
                </a:lnTo>
                <a:lnTo>
                  <a:pt x="951551" y="1670855"/>
                </a:lnTo>
                <a:lnTo>
                  <a:pt x="886968" y="1708403"/>
                </a:lnTo>
                <a:close/>
              </a:path>
              <a:path w="1100454" h="1849120">
                <a:moveTo>
                  <a:pt x="951551" y="1670855"/>
                </a:moveTo>
                <a:lnTo>
                  <a:pt x="970788" y="1703831"/>
                </a:lnTo>
                <a:lnTo>
                  <a:pt x="1037844" y="1664207"/>
                </a:lnTo>
                <a:lnTo>
                  <a:pt x="1018885" y="1631707"/>
                </a:lnTo>
                <a:lnTo>
                  <a:pt x="951551" y="1670855"/>
                </a:lnTo>
                <a:close/>
              </a:path>
              <a:path w="1100454" h="1849120">
                <a:moveTo>
                  <a:pt x="1018885" y="1631707"/>
                </a:moveTo>
                <a:lnTo>
                  <a:pt x="1037844" y="1664207"/>
                </a:lnTo>
                <a:lnTo>
                  <a:pt x="1037844" y="1620685"/>
                </a:lnTo>
                <a:lnTo>
                  <a:pt x="1018885" y="1631707"/>
                </a:lnTo>
                <a:close/>
              </a:path>
              <a:path w="1100454" h="1849120">
                <a:moveTo>
                  <a:pt x="0" y="39624"/>
                </a:moveTo>
                <a:lnTo>
                  <a:pt x="951551" y="1670855"/>
                </a:lnTo>
                <a:lnTo>
                  <a:pt x="1018885" y="1631707"/>
                </a:lnTo>
                <a:lnTo>
                  <a:pt x="67056" y="0"/>
                </a:lnTo>
                <a:lnTo>
                  <a:pt x="0" y="39624"/>
                </a:lnTo>
                <a:close/>
              </a:path>
            </a:pathLst>
          </a:custGeom>
          <a:solidFill>
            <a:srgbClr val="FF02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>
            <a:off x="3816096" y="1943087"/>
            <a:ext cx="762000" cy="518159"/>
          </a:xfrm>
          <a:prstGeom prst="rect">
            <a:avLst/>
          </a:prstGeom>
          <a:solidFill>
            <a:srgbClr val="FF0201"/>
          </a:solidFill>
        </p:spPr>
        <p:txBody>
          <a:bodyPr vert="horz" wrap="square" lIns="0" tIns="3429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270"/>
              </a:spcBef>
            </a:pPr>
            <a:r>
              <a:rPr sz="2800" b="1" spc="-5" dirty="0">
                <a:latin typeface="Times New Roman"/>
                <a:cs typeface="Times New Roman"/>
              </a:rPr>
              <a:t>For</a:t>
            </a:r>
            <a:endParaRPr sz="28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2162376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96696" y="3450323"/>
            <a:ext cx="4267200" cy="2333625"/>
          </a:xfrm>
          <a:custGeom>
            <a:avLst/>
            <a:gdLst/>
            <a:ahLst/>
            <a:cxnLst/>
            <a:rect l="l" t="t" r="r" b="b"/>
            <a:pathLst>
              <a:path w="4267200" h="2333625">
                <a:moveTo>
                  <a:pt x="0" y="2333244"/>
                </a:moveTo>
                <a:lnTo>
                  <a:pt x="0" y="0"/>
                </a:lnTo>
                <a:lnTo>
                  <a:pt x="4267200" y="0"/>
                </a:lnTo>
                <a:lnTo>
                  <a:pt x="4267200" y="2333244"/>
                </a:lnTo>
                <a:lnTo>
                  <a:pt x="0" y="2333244"/>
                </a:lnTo>
                <a:close/>
              </a:path>
            </a:pathLst>
          </a:custGeom>
          <a:solidFill>
            <a:srgbClr val="68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996696" y="3451847"/>
            <a:ext cx="4267200" cy="2333625"/>
          </a:xfrm>
          <a:prstGeom prst="rect">
            <a:avLst/>
          </a:prstGeom>
          <a:ln w="50800">
            <a:solidFill>
              <a:srgbClr val="0101FF"/>
            </a:solidFill>
          </a:ln>
        </p:spPr>
        <p:txBody>
          <a:bodyPr vert="horz" wrap="square" lIns="0" tIns="33020" rIns="0" bIns="0" rtlCol="0">
            <a:spAutoFit/>
          </a:bodyPr>
          <a:lstStyle/>
          <a:p>
            <a:pPr marL="116839">
              <a:lnSpc>
                <a:spcPct val="100000"/>
              </a:lnSpc>
              <a:spcBef>
                <a:spcPts val="260"/>
              </a:spcBef>
            </a:pPr>
            <a:r>
              <a:rPr sz="2400" b="1" spc="-5" dirty="0">
                <a:latin typeface="Courier New"/>
                <a:cs typeface="Courier New"/>
              </a:rPr>
              <a:t>for</a:t>
            </a:r>
            <a:r>
              <a:rPr sz="2400" b="1" spc="-15" dirty="0">
                <a:latin typeface="Courier New"/>
                <a:cs typeface="Courier New"/>
              </a:rPr>
              <a:t> </a:t>
            </a:r>
            <a:r>
              <a:rPr sz="2400" b="1" spc="-5" dirty="0">
                <a:latin typeface="Courier New"/>
                <a:cs typeface="Courier New"/>
              </a:rPr>
              <a:t>a=1:10</a:t>
            </a:r>
            <a:endParaRPr sz="2400">
              <a:latin typeface="Courier New"/>
              <a:cs typeface="Courier New"/>
            </a:endParaRPr>
          </a:p>
          <a:p>
            <a:pPr marL="665480" marR="1767205">
              <a:lnSpc>
                <a:spcPts val="2980"/>
              </a:lnSpc>
              <a:spcBef>
                <a:spcPts val="20"/>
              </a:spcBef>
            </a:pPr>
            <a:r>
              <a:rPr sz="2400" b="1" spc="-5" dirty="0">
                <a:latin typeface="Courier New"/>
                <a:cs typeface="Courier New"/>
              </a:rPr>
              <a:t>F(a)=15*a;  </a:t>
            </a:r>
            <a:r>
              <a:rPr sz="2400" b="1" dirty="0">
                <a:latin typeface="Courier New"/>
                <a:cs typeface="Courier New"/>
              </a:rPr>
              <a:t>if</a:t>
            </a:r>
            <a:r>
              <a:rPr sz="2400" b="1" spc="-25" dirty="0">
                <a:latin typeface="Courier New"/>
                <a:cs typeface="Courier New"/>
              </a:rPr>
              <a:t> </a:t>
            </a:r>
            <a:r>
              <a:rPr sz="2400" b="1" spc="-10" dirty="0">
                <a:latin typeface="Courier New"/>
                <a:cs typeface="Courier New"/>
              </a:rPr>
              <a:t>a</a:t>
            </a:r>
            <a:r>
              <a:rPr sz="2400" spc="-10" dirty="0">
                <a:latin typeface="Symbol"/>
                <a:cs typeface="Symbol"/>
              </a:rPr>
              <a:t></a:t>
            </a:r>
            <a:r>
              <a:rPr sz="2400" b="1" spc="-10" dirty="0">
                <a:latin typeface="Courier New"/>
                <a:cs typeface="Courier New"/>
              </a:rPr>
              <a:t>5</a:t>
            </a:r>
            <a:endParaRPr sz="2400">
              <a:latin typeface="Courier New"/>
              <a:cs typeface="Courier New"/>
            </a:endParaRPr>
          </a:p>
          <a:p>
            <a:pPr marL="1031240">
              <a:lnSpc>
                <a:spcPts val="2645"/>
              </a:lnSpc>
            </a:pPr>
            <a:r>
              <a:rPr sz="2400" b="1" spc="-5" dirty="0">
                <a:latin typeface="Courier New"/>
                <a:cs typeface="Courier New"/>
              </a:rPr>
              <a:t>F(a)=F(a)*(3/2);</a:t>
            </a:r>
            <a:endParaRPr sz="2400">
              <a:latin typeface="Courier New"/>
              <a:cs typeface="Courier New"/>
            </a:endParaRPr>
          </a:p>
          <a:p>
            <a:pPr marL="116839" marR="3044825" indent="548640">
              <a:lnSpc>
                <a:spcPts val="2880"/>
              </a:lnSpc>
              <a:spcBef>
                <a:spcPts val="90"/>
              </a:spcBef>
            </a:pPr>
            <a:r>
              <a:rPr sz="2400" b="1" dirty="0">
                <a:latin typeface="Courier New"/>
                <a:cs typeface="Courier New"/>
              </a:rPr>
              <a:t>end  end</a:t>
            </a:r>
            <a:endParaRPr sz="2400">
              <a:latin typeface="Courier New"/>
              <a:cs typeface="Courier New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301496" y="762769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Example (for loop)</a:t>
            </a:r>
            <a:endParaRPr sz="4000" spc="-5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245095" y="4651235"/>
            <a:ext cx="1076325" cy="739140"/>
          </a:xfrm>
          <a:custGeom>
            <a:avLst/>
            <a:gdLst/>
            <a:ahLst/>
            <a:cxnLst/>
            <a:rect l="l" t="t" r="r" b="b"/>
            <a:pathLst>
              <a:path w="1076325" h="739139">
                <a:moveTo>
                  <a:pt x="0" y="370331"/>
                </a:moveTo>
                <a:lnTo>
                  <a:pt x="537972" y="739139"/>
                </a:lnTo>
                <a:lnTo>
                  <a:pt x="1075944" y="370331"/>
                </a:lnTo>
                <a:lnTo>
                  <a:pt x="537972" y="0"/>
                </a:lnTo>
                <a:lnTo>
                  <a:pt x="0" y="370331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245095" y="4651235"/>
            <a:ext cx="1076325" cy="739140"/>
          </a:xfrm>
          <a:custGeom>
            <a:avLst/>
            <a:gdLst/>
            <a:ahLst/>
            <a:cxnLst/>
            <a:rect l="l" t="t" r="r" b="b"/>
            <a:pathLst>
              <a:path w="1076325" h="739139">
                <a:moveTo>
                  <a:pt x="537972" y="0"/>
                </a:moveTo>
                <a:lnTo>
                  <a:pt x="0" y="370331"/>
                </a:lnTo>
                <a:lnTo>
                  <a:pt x="537972" y="739139"/>
                </a:lnTo>
                <a:lnTo>
                  <a:pt x="1075944" y="370331"/>
                </a:lnTo>
                <a:lnTo>
                  <a:pt x="537972" y="0"/>
                </a:lnTo>
                <a:close/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7558531" y="4853419"/>
            <a:ext cx="44894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15" dirty="0">
                <a:latin typeface="Arial"/>
                <a:cs typeface="Arial"/>
              </a:rPr>
              <a:t>a</a:t>
            </a:r>
            <a:r>
              <a:rPr sz="2000" spc="15" dirty="0">
                <a:latin typeface="Symbol"/>
                <a:cs typeface="Symbol"/>
              </a:rPr>
              <a:t></a:t>
            </a:r>
            <a:r>
              <a:rPr sz="2000" dirty="0">
                <a:latin typeface="Arial"/>
                <a:cs typeface="Arial"/>
              </a:rPr>
              <a:t>5</a:t>
            </a:r>
            <a:endParaRPr sz="20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280145" y="4696438"/>
            <a:ext cx="57213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u="heavy" dirty="0">
                <a:uFill>
                  <a:solidFill>
                    <a:srgbClr val="010101"/>
                  </a:solidFill>
                </a:uFill>
                <a:latin typeface="Arial"/>
                <a:cs typeface="Arial"/>
              </a:rPr>
              <a:t> </a:t>
            </a:r>
            <a:r>
              <a:rPr sz="2000" u="heavy" spc="-245" dirty="0">
                <a:uFill>
                  <a:solidFill>
                    <a:srgbClr val="010101"/>
                  </a:solidFill>
                </a:uFill>
                <a:latin typeface="Arial"/>
                <a:cs typeface="Arial"/>
              </a:rPr>
              <a:t> </a:t>
            </a:r>
            <a:r>
              <a:rPr sz="2000" u="heavy" spc="-10" dirty="0">
                <a:uFill>
                  <a:solidFill>
                    <a:srgbClr val="010101"/>
                  </a:solidFill>
                </a:uFill>
                <a:latin typeface="Arial"/>
                <a:cs typeface="Arial"/>
              </a:rPr>
              <a:t>true</a:t>
            </a:r>
            <a:endParaRPr sz="20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790452" y="4696438"/>
            <a:ext cx="56324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Arial"/>
                <a:cs typeface="Arial"/>
              </a:rPr>
              <a:t>fa</a:t>
            </a:r>
            <a:r>
              <a:rPr sz="2000" u="heavy" spc="-5" dirty="0">
                <a:uFill>
                  <a:solidFill>
                    <a:srgbClr val="010101"/>
                  </a:solidFill>
                </a:uFill>
                <a:latin typeface="Arial"/>
                <a:cs typeface="Arial"/>
              </a:rPr>
              <a:t>l</a:t>
            </a:r>
            <a:r>
              <a:rPr sz="2000" u="heavy" spc="5" dirty="0">
                <a:uFill>
                  <a:solidFill>
                    <a:srgbClr val="010101"/>
                  </a:solidFill>
                </a:uFill>
                <a:latin typeface="Arial"/>
                <a:cs typeface="Arial"/>
              </a:rPr>
              <a:t>s</a:t>
            </a:r>
            <a:r>
              <a:rPr sz="2000" u="heavy" dirty="0">
                <a:uFill>
                  <a:solidFill>
                    <a:srgbClr val="010101"/>
                  </a:solidFill>
                </a:uFill>
                <a:latin typeface="Arial"/>
                <a:cs typeface="Arial"/>
              </a:rPr>
              <a:t>e</a:t>
            </a:r>
            <a:endParaRPr sz="20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025383" y="6286487"/>
            <a:ext cx="114300" cy="381000"/>
          </a:xfrm>
          <a:custGeom>
            <a:avLst/>
            <a:gdLst/>
            <a:ahLst/>
            <a:cxnLst/>
            <a:rect l="l" t="t" r="r" b="b"/>
            <a:pathLst>
              <a:path w="114300" h="381000">
                <a:moveTo>
                  <a:pt x="0" y="266699"/>
                </a:moveTo>
                <a:lnTo>
                  <a:pt x="57912" y="380999"/>
                </a:lnTo>
                <a:lnTo>
                  <a:pt x="114300" y="266699"/>
                </a:lnTo>
                <a:lnTo>
                  <a:pt x="76200" y="266699"/>
                </a:lnTo>
                <a:lnTo>
                  <a:pt x="76200" y="284987"/>
                </a:lnTo>
                <a:lnTo>
                  <a:pt x="38100" y="284987"/>
                </a:lnTo>
                <a:lnTo>
                  <a:pt x="38100" y="266699"/>
                </a:lnTo>
                <a:lnTo>
                  <a:pt x="0" y="266699"/>
                </a:lnTo>
                <a:close/>
              </a:path>
              <a:path w="114300" h="381000">
                <a:moveTo>
                  <a:pt x="38100" y="266699"/>
                </a:moveTo>
                <a:lnTo>
                  <a:pt x="38100" y="284987"/>
                </a:lnTo>
                <a:lnTo>
                  <a:pt x="76200" y="284987"/>
                </a:lnTo>
                <a:lnTo>
                  <a:pt x="76200" y="266699"/>
                </a:lnTo>
                <a:lnTo>
                  <a:pt x="38100" y="266699"/>
                </a:lnTo>
                <a:close/>
              </a:path>
              <a:path w="114300" h="381000">
                <a:moveTo>
                  <a:pt x="38100" y="0"/>
                </a:moveTo>
                <a:lnTo>
                  <a:pt x="38100" y="266699"/>
                </a:lnTo>
                <a:lnTo>
                  <a:pt x="76200" y="266699"/>
                </a:lnTo>
                <a:lnTo>
                  <a:pt x="76200" y="0"/>
                </a:lnTo>
                <a:lnTo>
                  <a:pt x="38100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845295" y="5928347"/>
            <a:ext cx="0" cy="393700"/>
          </a:xfrm>
          <a:custGeom>
            <a:avLst/>
            <a:gdLst/>
            <a:ahLst/>
            <a:cxnLst/>
            <a:rect l="l" t="t" r="r" b="b"/>
            <a:pathLst>
              <a:path h="393700">
                <a:moveTo>
                  <a:pt x="0" y="0"/>
                </a:moveTo>
                <a:lnTo>
                  <a:pt x="0" y="393192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940295" y="6228575"/>
            <a:ext cx="1143000" cy="114300"/>
          </a:xfrm>
          <a:custGeom>
            <a:avLst/>
            <a:gdLst/>
            <a:ahLst/>
            <a:cxnLst/>
            <a:rect l="l" t="t" r="r" b="b"/>
            <a:pathLst>
              <a:path w="1143000" h="114300">
                <a:moveTo>
                  <a:pt x="1028699" y="76200"/>
                </a:moveTo>
                <a:lnTo>
                  <a:pt x="1028699" y="114300"/>
                </a:lnTo>
                <a:lnTo>
                  <a:pt x="1142999" y="57912"/>
                </a:lnTo>
                <a:lnTo>
                  <a:pt x="1046987" y="9265"/>
                </a:lnTo>
                <a:lnTo>
                  <a:pt x="1046987" y="76200"/>
                </a:lnTo>
                <a:lnTo>
                  <a:pt x="1028699" y="76200"/>
                </a:lnTo>
                <a:close/>
              </a:path>
              <a:path w="1143000" h="114300">
                <a:moveTo>
                  <a:pt x="0" y="38100"/>
                </a:moveTo>
                <a:lnTo>
                  <a:pt x="0" y="76200"/>
                </a:lnTo>
                <a:lnTo>
                  <a:pt x="1046987" y="76200"/>
                </a:lnTo>
                <a:lnTo>
                  <a:pt x="1046987" y="38100"/>
                </a:lnTo>
                <a:lnTo>
                  <a:pt x="0" y="38100"/>
                </a:lnTo>
                <a:close/>
              </a:path>
              <a:path w="1143000" h="114300">
                <a:moveTo>
                  <a:pt x="1028699" y="0"/>
                </a:moveTo>
                <a:lnTo>
                  <a:pt x="1028699" y="38100"/>
                </a:lnTo>
                <a:lnTo>
                  <a:pt x="1046987" y="38100"/>
                </a:lnTo>
                <a:lnTo>
                  <a:pt x="1046987" y="9265"/>
                </a:lnTo>
                <a:lnTo>
                  <a:pt x="1028699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882383" y="5067287"/>
            <a:ext cx="114300" cy="1254760"/>
          </a:xfrm>
          <a:custGeom>
            <a:avLst/>
            <a:gdLst/>
            <a:ahLst/>
            <a:cxnLst/>
            <a:rect l="l" t="t" r="r" b="b"/>
            <a:pathLst>
              <a:path w="114300" h="1254760">
                <a:moveTo>
                  <a:pt x="0" y="1139952"/>
                </a:moveTo>
                <a:lnTo>
                  <a:pt x="57912" y="1254252"/>
                </a:lnTo>
                <a:lnTo>
                  <a:pt x="114300" y="1139952"/>
                </a:lnTo>
                <a:lnTo>
                  <a:pt x="76200" y="1139952"/>
                </a:lnTo>
                <a:lnTo>
                  <a:pt x="76200" y="1158240"/>
                </a:lnTo>
                <a:lnTo>
                  <a:pt x="38100" y="1158240"/>
                </a:lnTo>
                <a:lnTo>
                  <a:pt x="38100" y="1139952"/>
                </a:lnTo>
                <a:lnTo>
                  <a:pt x="0" y="1139952"/>
                </a:lnTo>
                <a:close/>
              </a:path>
              <a:path w="114300" h="1254760">
                <a:moveTo>
                  <a:pt x="38100" y="1139952"/>
                </a:moveTo>
                <a:lnTo>
                  <a:pt x="38100" y="1158240"/>
                </a:lnTo>
                <a:lnTo>
                  <a:pt x="76200" y="1158240"/>
                </a:lnTo>
                <a:lnTo>
                  <a:pt x="76200" y="1139952"/>
                </a:lnTo>
                <a:lnTo>
                  <a:pt x="38100" y="1139952"/>
                </a:lnTo>
                <a:close/>
              </a:path>
              <a:path w="114300" h="1254760">
                <a:moveTo>
                  <a:pt x="38100" y="0"/>
                </a:moveTo>
                <a:lnTo>
                  <a:pt x="38100" y="1139952"/>
                </a:lnTo>
                <a:lnTo>
                  <a:pt x="76200" y="1139952"/>
                </a:lnTo>
                <a:lnTo>
                  <a:pt x="76200" y="0"/>
                </a:lnTo>
                <a:lnTo>
                  <a:pt x="38100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787383" y="4991087"/>
            <a:ext cx="114300" cy="498475"/>
          </a:xfrm>
          <a:custGeom>
            <a:avLst/>
            <a:gdLst/>
            <a:ahLst/>
            <a:cxnLst/>
            <a:rect l="l" t="t" r="r" b="b"/>
            <a:pathLst>
              <a:path w="114300" h="498475">
                <a:moveTo>
                  <a:pt x="0" y="384047"/>
                </a:moveTo>
                <a:lnTo>
                  <a:pt x="57912" y="498347"/>
                </a:lnTo>
                <a:lnTo>
                  <a:pt x="114300" y="384047"/>
                </a:lnTo>
                <a:lnTo>
                  <a:pt x="76200" y="384047"/>
                </a:lnTo>
                <a:lnTo>
                  <a:pt x="76200" y="403859"/>
                </a:lnTo>
                <a:lnTo>
                  <a:pt x="38100" y="403859"/>
                </a:lnTo>
                <a:lnTo>
                  <a:pt x="38100" y="384047"/>
                </a:lnTo>
                <a:lnTo>
                  <a:pt x="0" y="384047"/>
                </a:lnTo>
                <a:close/>
              </a:path>
              <a:path w="114300" h="498475">
                <a:moveTo>
                  <a:pt x="38100" y="384047"/>
                </a:moveTo>
                <a:lnTo>
                  <a:pt x="38100" y="403859"/>
                </a:lnTo>
                <a:lnTo>
                  <a:pt x="76200" y="403859"/>
                </a:lnTo>
                <a:lnTo>
                  <a:pt x="76200" y="384047"/>
                </a:lnTo>
                <a:lnTo>
                  <a:pt x="38100" y="384047"/>
                </a:lnTo>
                <a:close/>
              </a:path>
              <a:path w="114300" h="498475">
                <a:moveTo>
                  <a:pt x="38100" y="0"/>
                </a:moveTo>
                <a:lnTo>
                  <a:pt x="38100" y="384047"/>
                </a:lnTo>
                <a:lnTo>
                  <a:pt x="76200" y="384047"/>
                </a:lnTo>
                <a:lnTo>
                  <a:pt x="76200" y="0"/>
                </a:lnTo>
                <a:lnTo>
                  <a:pt x="38100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7321295" y="2171687"/>
            <a:ext cx="838200" cy="375285"/>
          </a:xfrm>
          <a:prstGeom prst="rect">
            <a:avLst/>
          </a:prstGeom>
          <a:solidFill>
            <a:srgbClr val="FFCA01"/>
          </a:solidFill>
          <a:ln w="38100">
            <a:solidFill>
              <a:srgbClr val="010101"/>
            </a:solidFill>
          </a:ln>
        </p:spPr>
        <p:txBody>
          <a:bodyPr vert="horz" wrap="square" lIns="0" tIns="9525" rIns="0" bIns="0" rtlCol="0">
            <a:spAutoFit/>
          </a:bodyPr>
          <a:lstStyle/>
          <a:p>
            <a:pPr marL="111125">
              <a:lnSpc>
                <a:spcPct val="100000"/>
              </a:lnSpc>
              <a:spcBef>
                <a:spcPts val="75"/>
              </a:spcBef>
            </a:pPr>
            <a:r>
              <a:rPr sz="2000" spc="-5" dirty="0">
                <a:latin typeface="Arial"/>
                <a:cs typeface="Arial"/>
              </a:rPr>
              <a:t>a=1</a:t>
            </a:r>
            <a:endParaRPr sz="20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778495" y="5524487"/>
            <a:ext cx="1600200" cy="405765"/>
          </a:xfrm>
          <a:prstGeom prst="rect">
            <a:avLst/>
          </a:prstGeom>
          <a:solidFill>
            <a:srgbClr val="FFCA01"/>
          </a:solidFill>
          <a:ln w="38100">
            <a:solidFill>
              <a:srgbClr val="010101"/>
            </a:solidFill>
          </a:ln>
        </p:spPr>
        <p:txBody>
          <a:bodyPr vert="horz" wrap="square" lIns="0" tIns="59055" rIns="0" bIns="0" rtlCol="0">
            <a:spAutoFit/>
          </a:bodyPr>
          <a:lstStyle/>
          <a:p>
            <a:pPr marL="111125">
              <a:lnSpc>
                <a:spcPct val="100000"/>
              </a:lnSpc>
              <a:spcBef>
                <a:spcPts val="465"/>
              </a:spcBef>
            </a:pPr>
            <a:r>
              <a:rPr sz="1800" spc="-5" dirty="0">
                <a:latin typeface="Arial"/>
                <a:cs typeface="Arial"/>
              </a:rPr>
              <a:t>F(a)=3/2*F(a)</a:t>
            </a:r>
            <a:endParaRPr sz="18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8083295" y="6228575"/>
            <a:ext cx="762000" cy="114300"/>
          </a:xfrm>
          <a:custGeom>
            <a:avLst/>
            <a:gdLst/>
            <a:ahLst/>
            <a:cxnLst/>
            <a:rect l="l" t="t" r="r" b="b"/>
            <a:pathLst>
              <a:path w="762000" h="114300">
                <a:moveTo>
                  <a:pt x="94488" y="38100"/>
                </a:moveTo>
                <a:lnTo>
                  <a:pt x="94488" y="76200"/>
                </a:lnTo>
                <a:lnTo>
                  <a:pt x="762000" y="76200"/>
                </a:lnTo>
                <a:lnTo>
                  <a:pt x="762000" y="38100"/>
                </a:lnTo>
                <a:lnTo>
                  <a:pt x="94488" y="38100"/>
                </a:lnTo>
                <a:close/>
              </a:path>
              <a:path w="762000" h="114300">
                <a:moveTo>
                  <a:pt x="0" y="57912"/>
                </a:moveTo>
                <a:lnTo>
                  <a:pt x="114300" y="114300"/>
                </a:lnTo>
                <a:lnTo>
                  <a:pt x="114300" y="76200"/>
                </a:lnTo>
                <a:lnTo>
                  <a:pt x="94488" y="76200"/>
                </a:lnTo>
                <a:lnTo>
                  <a:pt x="94488" y="10038"/>
                </a:lnTo>
                <a:lnTo>
                  <a:pt x="0" y="57912"/>
                </a:lnTo>
                <a:close/>
              </a:path>
              <a:path w="762000" h="114300">
                <a:moveTo>
                  <a:pt x="94488" y="10038"/>
                </a:moveTo>
                <a:lnTo>
                  <a:pt x="94488" y="38100"/>
                </a:lnTo>
                <a:lnTo>
                  <a:pt x="114300" y="38100"/>
                </a:lnTo>
                <a:lnTo>
                  <a:pt x="114300" y="0"/>
                </a:lnTo>
                <a:lnTo>
                  <a:pt x="94488" y="10038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7933435" y="3492487"/>
            <a:ext cx="56324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Arial"/>
                <a:cs typeface="Arial"/>
              </a:rPr>
              <a:t>fal</a:t>
            </a:r>
            <a:r>
              <a:rPr sz="2000" spc="5" dirty="0">
                <a:latin typeface="Arial"/>
                <a:cs typeface="Arial"/>
              </a:rPr>
              <a:t>s</a:t>
            </a:r>
            <a:r>
              <a:rPr sz="2000" dirty="0">
                <a:latin typeface="Arial"/>
                <a:cs typeface="Arial"/>
              </a:rPr>
              <a:t>e</a:t>
            </a:r>
            <a:endParaRPr sz="20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238235" y="2959089"/>
            <a:ext cx="46164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10" dirty="0">
                <a:latin typeface="Arial"/>
                <a:cs typeface="Arial"/>
              </a:rPr>
              <a:t>true</a:t>
            </a:r>
            <a:endParaRPr sz="200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8314943" y="3273539"/>
            <a:ext cx="378460" cy="114300"/>
          </a:xfrm>
          <a:custGeom>
            <a:avLst/>
            <a:gdLst/>
            <a:ahLst/>
            <a:cxnLst/>
            <a:rect l="l" t="t" r="r" b="b"/>
            <a:pathLst>
              <a:path w="378459" h="114300">
                <a:moveTo>
                  <a:pt x="263652" y="76200"/>
                </a:moveTo>
                <a:lnTo>
                  <a:pt x="263652" y="114300"/>
                </a:lnTo>
                <a:lnTo>
                  <a:pt x="377952" y="56387"/>
                </a:lnTo>
                <a:lnTo>
                  <a:pt x="281940" y="9022"/>
                </a:lnTo>
                <a:lnTo>
                  <a:pt x="281940" y="76200"/>
                </a:lnTo>
                <a:lnTo>
                  <a:pt x="263652" y="76200"/>
                </a:lnTo>
                <a:close/>
              </a:path>
              <a:path w="378459" h="114300">
                <a:moveTo>
                  <a:pt x="0" y="38100"/>
                </a:moveTo>
                <a:lnTo>
                  <a:pt x="0" y="76200"/>
                </a:lnTo>
                <a:lnTo>
                  <a:pt x="281940" y="76200"/>
                </a:lnTo>
                <a:lnTo>
                  <a:pt x="281940" y="38100"/>
                </a:lnTo>
                <a:lnTo>
                  <a:pt x="0" y="38100"/>
                </a:lnTo>
                <a:close/>
              </a:path>
              <a:path w="378459" h="114300">
                <a:moveTo>
                  <a:pt x="263652" y="0"/>
                </a:moveTo>
                <a:lnTo>
                  <a:pt x="263652" y="38100"/>
                </a:lnTo>
                <a:lnTo>
                  <a:pt x="281940" y="38100"/>
                </a:lnTo>
                <a:lnTo>
                  <a:pt x="281940" y="9022"/>
                </a:lnTo>
                <a:lnTo>
                  <a:pt x="263652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7725156" y="2552687"/>
            <a:ext cx="114300" cy="379730"/>
          </a:xfrm>
          <a:custGeom>
            <a:avLst/>
            <a:gdLst/>
            <a:ahLst/>
            <a:cxnLst/>
            <a:rect l="l" t="t" r="r" b="b"/>
            <a:pathLst>
              <a:path w="114300" h="379730">
                <a:moveTo>
                  <a:pt x="0" y="265175"/>
                </a:moveTo>
                <a:lnTo>
                  <a:pt x="57911" y="379475"/>
                </a:lnTo>
                <a:lnTo>
                  <a:pt x="114299" y="265175"/>
                </a:lnTo>
                <a:lnTo>
                  <a:pt x="76199" y="265175"/>
                </a:lnTo>
                <a:lnTo>
                  <a:pt x="76199" y="283463"/>
                </a:lnTo>
                <a:lnTo>
                  <a:pt x="38099" y="284988"/>
                </a:lnTo>
                <a:lnTo>
                  <a:pt x="37994" y="265175"/>
                </a:lnTo>
                <a:lnTo>
                  <a:pt x="0" y="265175"/>
                </a:lnTo>
                <a:close/>
              </a:path>
              <a:path w="114300" h="379730">
                <a:moveTo>
                  <a:pt x="37994" y="265175"/>
                </a:moveTo>
                <a:lnTo>
                  <a:pt x="38099" y="284988"/>
                </a:lnTo>
                <a:lnTo>
                  <a:pt x="76199" y="283463"/>
                </a:lnTo>
                <a:lnTo>
                  <a:pt x="76101" y="265175"/>
                </a:lnTo>
                <a:lnTo>
                  <a:pt x="37994" y="265175"/>
                </a:lnTo>
                <a:close/>
              </a:path>
              <a:path w="114300" h="379730">
                <a:moveTo>
                  <a:pt x="76101" y="265175"/>
                </a:moveTo>
                <a:lnTo>
                  <a:pt x="76199" y="283463"/>
                </a:lnTo>
                <a:lnTo>
                  <a:pt x="76199" y="265175"/>
                </a:lnTo>
                <a:close/>
              </a:path>
              <a:path w="114300" h="379730">
                <a:moveTo>
                  <a:pt x="36575" y="0"/>
                </a:moveTo>
                <a:lnTo>
                  <a:pt x="37994" y="265175"/>
                </a:lnTo>
                <a:lnTo>
                  <a:pt x="76101" y="265175"/>
                </a:lnTo>
                <a:lnTo>
                  <a:pt x="74675" y="0"/>
                </a:lnTo>
                <a:lnTo>
                  <a:pt x="36575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330696" y="6609575"/>
            <a:ext cx="1752600" cy="114300"/>
          </a:xfrm>
          <a:custGeom>
            <a:avLst/>
            <a:gdLst/>
            <a:ahLst/>
            <a:cxnLst/>
            <a:rect l="l" t="t" r="r" b="b"/>
            <a:pathLst>
              <a:path w="1752600" h="114300">
                <a:moveTo>
                  <a:pt x="94487" y="38100"/>
                </a:moveTo>
                <a:lnTo>
                  <a:pt x="94487" y="76200"/>
                </a:lnTo>
                <a:lnTo>
                  <a:pt x="1752600" y="76200"/>
                </a:lnTo>
                <a:lnTo>
                  <a:pt x="1752600" y="38100"/>
                </a:lnTo>
                <a:lnTo>
                  <a:pt x="94487" y="38100"/>
                </a:lnTo>
                <a:close/>
              </a:path>
              <a:path w="1752600" h="114300">
                <a:moveTo>
                  <a:pt x="0" y="57912"/>
                </a:moveTo>
                <a:lnTo>
                  <a:pt x="114300" y="114300"/>
                </a:lnTo>
                <a:lnTo>
                  <a:pt x="114300" y="76200"/>
                </a:lnTo>
                <a:lnTo>
                  <a:pt x="94487" y="76200"/>
                </a:lnTo>
                <a:lnTo>
                  <a:pt x="94487" y="10038"/>
                </a:lnTo>
                <a:lnTo>
                  <a:pt x="0" y="57912"/>
                </a:lnTo>
                <a:close/>
              </a:path>
              <a:path w="1752600" h="114300">
                <a:moveTo>
                  <a:pt x="94487" y="10038"/>
                </a:moveTo>
                <a:lnTo>
                  <a:pt x="94487" y="38100"/>
                </a:lnTo>
                <a:lnTo>
                  <a:pt x="114300" y="38100"/>
                </a:lnTo>
                <a:lnTo>
                  <a:pt x="114300" y="0"/>
                </a:lnTo>
                <a:lnTo>
                  <a:pt x="94487" y="10038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272784" y="4457687"/>
            <a:ext cx="114300" cy="2209800"/>
          </a:xfrm>
          <a:custGeom>
            <a:avLst/>
            <a:gdLst/>
            <a:ahLst/>
            <a:cxnLst/>
            <a:rect l="l" t="t" r="r" b="b"/>
            <a:pathLst>
              <a:path w="114300" h="2209800">
                <a:moveTo>
                  <a:pt x="0" y="114300"/>
                </a:moveTo>
                <a:lnTo>
                  <a:pt x="114300" y="114300"/>
                </a:lnTo>
                <a:lnTo>
                  <a:pt x="76200" y="37070"/>
                </a:lnTo>
                <a:lnTo>
                  <a:pt x="76200" y="94487"/>
                </a:lnTo>
                <a:lnTo>
                  <a:pt x="38100" y="94487"/>
                </a:lnTo>
                <a:lnTo>
                  <a:pt x="38100" y="39102"/>
                </a:lnTo>
                <a:lnTo>
                  <a:pt x="0" y="114300"/>
                </a:lnTo>
                <a:close/>
              </a:path>
              <a:path w="114300" h="2209800">
                <a:moveTo>
                  <a:pt x="38100" y="114300"/>
                </a:moveTo>
                <a:lnTo>
                  <a:pt x="38100" y="2209800"/>
                </a:lnTo>
                <a:lnTo>
                  <a:pt x="76200" y="2209800"/>
                </a:lnTo>
                <a:lnTo>
                  <a:pt x="76200" y="114300"/>
                </a:lnTo>
                <a:lnTo>
                  <a:pt x="38100" y="114300"/>
                </a:lnTo>
                <a:close/>
              </a:path>
              <a:path w="114300" h="2209800">
                <a:moveTo>
                  <a:pt x="38100" y="39102"/>
                </a:moveTo>
                <a:lnTo>
                  <a:pt x="38100" y="94487"/>
                </a:lnTo>
                <a:lnTo>
                  <a:pt x="76200" y="94487"/>
                </a:lnTo>
                <a:lnTo>
                  <a:pt x="76200" y="37070"/>
                </a:lnTo>
                <a:lnTo>
                  <a:pt x="57912" y="0"/>
                </a:lnTo>
                <a:lnTo>
                  <a:pt x="38100" y="39102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330696" y="3262871"/>
            <a:ext cx="894715" cy="114300"/>
          </a:xfrm>
          <a:custGeom>
            <a:avLst/>
            <a:gdLst/>
            <a:ahLst/>
            <a:cxnLst/>
            <a:rect l="l" t="t" r="r" b="b"/>
            <a:pathLst>
              <a:path w="894715" h="114300">
                <a:moveTo>
                  <a:pt x="780288" y="114300"/>
                </a:moveTo>
                <a:lnTo>
                  <a:pt x="894588" y="57912"/>
                </a:lnTo>
                <a:lnTo>
                  <a:pt x="800100" y="9391"/>
                </a:lnTo>
                <a:lnTo>
                  <a:pt x="800100" y="76200"/>
                </a:lnTo>
                <a:lnTo>
                  <a:pt x="780797" y="76052"/>
                </a:lnTo>
                <a:lnTo>
                  <a:pt x="780288" y="114300"/>
                </a:lnTo>
                <a:close/>
              </a:path>
              <a:path w="894715" h="114300">
                <a:moveTo>
                  <a:pt x="780797" y="76052"/>
                </a:moveTo>
                <a:lnTo>
                  <a:pt x="800100" y="76200"/>
                </a:lnTo>
                <a:lnTo>
                  <a:pt x="800100" y="38100"/>
                </a:lnTo>
                <a:lnTo>
                  <a:pt x="781305" y="37956"/>
                </a:lnTo>
                <a:lnTo>
                  <a:pt x="780797" y="76052"/>
                </a:lnTo>
                <a:close/>
              </a:path>
              <a:path w="894715" h="114300">
                <a:moveTo>
                  <a:pt x="781305" y="37956"/>
                </a:moveTo>
                <a:lnTo>
                  <a:pt x="800100" y="38100"/>
                </a:lnTo>
                <a:lnTo>
                  <a:pt x="800100" y="9391"/>
                </a:lnTo>
                <a:lnTo>
                  <a:pt x="781812" y="0"/>
                </a:lnTo>
                <a:lnTo>
                  <a:pt x="781305" y="37956"/>
                </a:lnTo>
                <a:close/>
              </a:path>
              <a:path w="894715" h="114300">
                <a:moveTo>
                  <a:pt x="0" y="32004"/>
                </a:moveTo>
                <a:lnTo>
                  <a:pt x="0" y="70104"/>
                </a:lnTo>
                <a:lnTo>
                  <a:pt x="780797" y="76052"/>
                </a:lnTo>
                <a:lnTo>
                  <a:pt x="781305" y="37956"/>
                </a:lnTo>
                <a:lnTo>
                  <a:pt x="0" y="32004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7245095" y="1562087"/>
            <a:ext cx="914400" cy="309880"/>
          </a:xfrm>
          <a:custGeom>
            <a:avLst/>
            <a:gdLst/>
            <a:ahLst/>
            <a:cxnLst/>
            <a:rect l="l" t="t" r="r" b="b"/>
            <a:pathLst>
              <a:path w="914400" h="309880">
                <a:moveTo>
                  <a:pt x="0" y="155447"/>
                </a:moveTo>
                <a:lnTo>
                  <a:pt x="7461" y="204228"/>
                </a:lnTo>
                <a:lnTo>
                  <a:pt x="28236" y="246497"/>
                </a:lnTo>
                <a:lnTo>
                  <a:pt x="59911" y="279769"/>
                </a:lnTo>
                <a:lnTo>
                  <a:pt x="100071" y="301556"/>
                </a:lnTo>
                <a:lnTo>
                  <a:pt x="146304" y="309371"/>
                </a:lnTo>
                <a:lnTo>
                  <a:pt x="766572" y="309371"/>
                </a:lnTo>
                <a:lnTo>
                  <a:pt x="813547" y="301556"/>
                </a:lnTo>
                <a:lnTo>
                  <a:pt x="854159" y="279769"/>
                </a:lnTo>
                <a:lnTo>
                  <a:pt x="886065" y="246497"/>
                </a:lnTo>
                <a:lnTo>
                  <a:pt x="906926" y="204228"/>
                </a:lnTo>
                <a:lnTo>
                  <a:pt x="914400" y="155447"/>
                </a:lnTo>
                <a:lnTo>
                  <a:pt x="906926" y="105924"/>
                </a:lnTo>
                <a:lnTo>
                  <a:pt x="886065" y="63203"/>
                </a:lnTo>
                <a:lnTo>
                  <a:pt x="854159" y="29699"/>
                </a:lnTo>
                <a:lnTo>
                  <a:pt x="813547" y="7827"/>
                </a:lnTo>
                <a:lnTo>
                  <a:pt x="766572" y="0"/>
                </a:lnTo>
                <a:lnTo>
                  <a:pt x="146303" y="0"/>
                </a:lnTo>
                <a:lnTo>
                  <a:pt x="100071" y="7827"/>
                </a:lnTo>
                <a:lnTo>
                  <a:pt x="59911" y="29699"/>
                </a:lnTo>
                <a:lnTo>
                  <a:pt x="28236" y="63203"/>
                </a:lnTo>
                <a:lnTo>
                  <a:pt x="7461" y="105924"/>
                </a:lnTo>
                <a:lnTo>
                  <a:pt x="0" y="155447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7245095" y="1562087"/>
            <a:ext cx="914400" cy="309880"/>
          </a:xfrm>
          <a:custGeom>
            <a:avLst/>
            <a:gdLst/>
            <a:ahLst/>
            <a:cxnLst/>
            <a:rect l="l" t="t" r="r" b="b"/>
            <a:pathLst>
              <a:path w="914400" h="309880">
                <a:moveTo>
                  <a:pt x="146303" y="0"/>
                </a:moveTo>
                <a:lnTo>
                  <a:pt x="100071" y="7827"/>
                </a:lnTo>
                <a:lnTo>
                  <a:pt x="59911" y="29699"/>
                </a:lnTo>
                <a:lnTo>
                  <a:pt x="28236" y="63203"/>
                </a:lnTo>
                <a:lnTo>
                  <a:pt x="7461" y="105924"/>
                </a:lnTo>
                <a:lnTo>
                  <a:pt x="0" y="155447"/>
                </a:lnTo>
                <a:lnTo>
                  <a:pt x="7461" y="204228"/>
                </a:lnTo>
                <a:lnTo>
                  <a:pt x="28236" y="246497"/>
                </a:lnTo>
                <a:lnTo>
                  <a:pt x="59911" y="279769"/>
                </a:lnTo>
                <a:lnTo>
                  <a:pt x="100071" y="301556"/>
                </a:lnTo>
                <a:lnTo>
                  <a:pt x="146304" y="309371"/>
                </a:lnTo>
                <a:lnTo>
                  <a:pt x="766572" y="309371"/>
                </a:lnTo>
                <a:lnTo>
                  <a:pt x="813547" y="301556"/>
                </a:lnTo>
                <a:lnTo>
                  <a:pt x="854159" y="279769"/>
                </a:lnTo>
                <a:lnTo>
                  <a:pt x="886065" y="246497"/>
                </a:lnTo>
                <a:lnTo>
                  <a:pt x="906926" y="204228"/>
                </a:lnTo>
                <a:lnTo>
                  <a:pt x="914400" y="155447"/>
                </a:lnTo>
                <a:lnTo>
                  <a:pt x="906926" y="105924"/>
                </a:lnTo>
                <a:lnTo>
                  <a:pt x="886065" y="63203"/>
                </a:lnTo>
                <a:lnTo>
                  <a:pt x="854159" y="29699"/>
                </a:lnTo>
                <a:lnTo>
                  <a:pt x="813547" y="7827"/>
                </a:lnTo>
                <a:lnTo>
                  <a:pt x="766572" y="0"/>
                </a:lnTo>
                <a:lnTo>
                  <a:pt x="146303" y="0"/>
                </a:lnTo>
                <a:close/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7450328" y="1541767"/>
            <a:ext cx="50609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Times New Roman"/>
                <a:cs typeface="Times New Roman"/>
              </a:rPr>
              <a:t>Start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7684007" y="1885175"/>
            <a:ext cx="120650" cy="291465"/>
          </a:xfrm>
          <a:custGeom>
            <a:avLst/>
            <a:gdLst/>
            <a:ahLst/>
            <a:cxnLst/>
            <a:rect l="l" t="t" r="r" b="b"/>
            <a:pathLst>
              <a:path w="120650" h="291464">
                <a:moveTo>
                  <a:pt x="9144" y="195071"/>
                </a:moveTo>
                <a:lnTo>
                  <a:pt x="94488" y="291083"/>
                </a:lnTo>
                <a:lnTo>
                  <a:pt x="120396" y="166115"/>
                </a:lnTo>
                <a:lnTo>
                  <a:pt x="88392" y="174445"/>
                </a:lnTo>
                <a:lnTo>
                  <a:pt x="88392" y="193547"/>
                </a:lnTo>
                <a:lnTo>
                  <a:pt x="51816" y="204215"/>
                </a:lnTo>
                <a:lnTo>
                  <a:pt x="46747" y="185284"/>
                </a:lnTo>
                <a:lnTo>
                  <a:pt x="9144" y="195071"/>
                </a:lnTo>
                <a:close/>
              </a:path>
              <a:path w="120650" h="291464">
                <a:moveTo>
                  <a:pt x="46747" y="185284"/>
                </a:moveTo>
                <a:lnTo>
                  <a:pt x="51816" y="204215"/>
                </a:lnTo>
                <a:lnTo>
                  <a:pt x="88392" y="193547"/>
                </a:lnTo>
                <a:lnTo>
                  <a:pt x="83611" y="175690"/>
                </a:lnTo>
                <a:lnTo>
                  <a:pt x="46747" y="185284"/>
                </a:lnTo>
                <a:close/>
              </a:path>
              <a:path w="120650" h="291464">
                <a:moveTo>
                  <a:pt x="83611" y="175690"/>
                </a:moveTo>
                <a:lnTo>
                  <a:pt x="88392" y="193547"/>
                </a:lnTo>
                <a:lnTo>
                  <a:pt x="88392" y="174445"/>
                </a:lnTo>
                <a:lnTo>
                  <a:pt x="83611" y="175690"/>
                </a:lnTo>
                <a:close/>
              </a:path>
              <a:path w="120650" h="291464">
                <a:moveTo>
                  <a:pt x="0" y="10667"/>
                </a:moveTo>
                <a:lnTo>
                  <a:pt x="46747" y="185284"/>
                </a:lnTo>
                <a:lnTo>
                  <a:pt x="83611" y="175690"/>
                </a:lnTo>
                <a:lnTo>
                  <a:pt x="36576" y="0"/>
                </a:lnTo>
                <a:lnTo>
                  <a:pt x="0" y="10667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8692895" y="3162287"/>
            <a:ext cx="914400" cy="309880"/>
          </a:xfrm>
          <a:custGeom>
            <a:avLst/>
            <a:gdLst/>
            <a:ahLst/>
            <a:cxnLst/>
            <a:rect l="l" t="t" r="r" b="b"/>
            <a:pathLst>
              <a:path w="914400" h="309879">
                <a:moveTo>
                  <a:pt x="0" y="155448"/>
                </a:moveTo>
                <a:lnTo>
                  <a:pt x="7461" y="204228"/>
                </a:lnTo>
                <a:lnTo>
                  <a:pt x="28236" y="246497"/>
                </a:lnTo>
                <a:lnTo>
                  <a:pt x="59911" y="279769"/>
                </a:lnTo>
                <a:lnTo>
                  <a:pt x="100071" y="301556"/>
                </a:lnTo>
                <a:lnTo>
                  <a:pt x="146304" y="309371"/>
                </a:lnTo>
                <a:lnTo>
                  <a:pt x="766572" y="309371"/>
                </a:lnTo>
                <a:lnTo>
                  <a:pt x="813547" y="301556"/>
                </a:lnTo>
                <a:lnTo>
                  <a:pt x="854159" y="279769"/>
                </a:lnTo>
                <a:lnTo>
                  <a:pt x="886065" y="246497"/>
                </a:lnTo>
                <a:lnTo>
                  <a:pt x="906926" y="204228"/>
                </a:lnTo>
                <a:lnTo>
                  <a:pt x="914400" y="155447"/>
                </a:lnTo>
                <a:lnTo>
                  <a:pt x="906926" y="105924"/>
                </a:lnTo>
                <a:lnTo>
                  <a:pt x="886065" y="63203"/>
                </a:lnTo>
                <a:lnTo>
                  <a:pt x="854159" y="29699"/>
                </a:lnTo>
                <a:lnTo>
                  <a:pt x="813547" y="7827"/>
                </a:lnTo>
                <a:lnTo>
                  <a:pt x="766572" y="0"/>
                </a:lnTo>
                <a:lnTo>
                  <a:pt x="146304" y="0"/>
                </a:lnTo>
                <a:lnTo>
                  <a:pt x="100071" y="7827"/>
                </a:lnTo>
                <a:lnTo>
                  <a:pt x="59911" y="29699"/>
                </a:lnTo>
                <a:lnTo>
                  <a:pt x="28236" y="63203"/>
                </a:lnTo>
                <a:lnTo>
                  <a:pt x="7461" y="105924"/>
                </a:lnTo>
                <a:lnTo>
                  <a:pt x="0" y="155448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8692895" y="3162287"/>
            <a:ext cx="914400" cy="309880"/>
          </a:xfrm>
          <a:custGeom>
            <a:avLst/>
            <a:gdLst/>
            <a:ahLst/>
            <a:cxnLst/>
            <a:rect l="l" t="t" r="r" b="b"/>
            <a:pathLst>
              <a:path w="914400" h="309879">
                <a:moveTo>
                  <a:pt x="146304" y="0"/>
                </a:moveTo>
                <a:lnTo>
                  <a:pt x="100071" y="7827"/>
                </a:lnTo>
                <a:lnTo>
                  <a:pt x="59911" y="29699"/>
                </a:lnTo>
                <a:lnTo>
                  <a:pt x="28236" y="63203"/>
                </a:lnTo>
                <a:lnTo>
                  <a:pt x="7461" y="105924"/>
                </a:lnTo>
                <a:lnTo>
                  <a:pt x="0" y="155448"/>
                </a:lnTo>
                <a:lnTo>
                  <a:pt x="7461" y="204228"/>
                </a:lnTo>
                <a:lnTo>
                  <a:pt x="28236" y="246497"/>
                </a:lnTo>
                <a:lnTo>
                  <a:pt x="59911" y="279769"/>
                </a:lnTo>
                <a:lnTo>
                  <a:pt x="100071" y="301556"/>
                </a:lnTo>
                <a:lnTo>
                  <a:pt x="146304" y="309371"/>
                </a:lnTo>
                <a:lnTo>
                  <a:pt x="766572" y="309371"/>
                </a:lnTo>
                <a:lnTo>
                  <a:pt x="813547" y="301556"/>
                </a:lnTo>
                <a:lnTo>
                  <a:pt x="854159" y="279769"/>
                </a:lnTo>
                <a:lnTo>
                  <a:pt x="886065" y="246497"/>
                </a:lnTo>
                <a:lnTo>
                  <a:pt x="906926" y="204228"/>
                </a:lnTo>
                <a:lnTo>
                  <a:pt x="914400" y="155447"/>
                </a:lnTo>
                <a:lnTo>
                  <a:pt x="906926" y="105924"/>
                </a:lnTo>
                <a:lnTo>
                  <a:pt x="886065" y="63203"/>
                </a:lnTo>
                <a:lnTo>
                  <a:pt x="854159" y="29699"/>
                </a:lnTo>
                <a:lnTo>
                  <a:pt x="813547" y="7827"/>
                </a:lnTo>
                <a:lnTo>
                  <a:pt x="766572" y="0"/>
                </a:lnTo>
                <a:lnTo>
                  <a:pt x="146304" y="0"/>
                </a:lnTo>
                <a:close/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8904223" y="3141967"/>
            <a:ext cx="49022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Times New Roman"/>
                <a:cs typeface="Times New Roman"/>
              </a:rPr>
              <a:t>Stop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7720583" y="3619487"/>
            <a:ext cx="114300" cy="381000"/>
          </a:xfrm>
          <a:custGeom>
            <a:avLst/>
            <a:gdLst/>
            <a:ahLst/>
            <a:cxnLst/>
            <a:rect l="l" t="t" r="r" b="b"/>
            <a:pathLst>
              <a:path w="114300" h="381000">
                <a:moveTo>
                  <a:pt x="0" y="266700"/>
                </a:moveTo>
                <a:lnTo>
                  <a:pt x="57911" y="381000"/>
                </a:lnTo>
                <a:lnTo>
                  <a:pt x="114299" y="266700"/>
                </a:lnTo>
                <a:lnTo>
                  <a:pt x="76199" y="266700"/>
                </a:lnTo>
                <a:lnTo>
                  <a:pt x="76199" y="284988"/>
                </a:lnTo>
                <a:lnTo>
                  <a:pt x="38099" y="284988"/>
                </a:lnTo>
                <a:lnTo>
                  <a:pt x="38099" y="266700"/>
                </a:lnTo>
                <a:lnTo>
                  <a:pt x="0" y="266700"/>
                </a:lnTo>
                <a:close/>
              </a:path>
              <a:path w="114300" h="381000">
                <a:moveTo>
                  <a:pt x="38099" y="266700"/>
                </a:moveTo>
                <a:lnTo>
                  <a:pt x="38099" y="284988"/>
                </a:lnTo>
                <a:lnTo>
                  <a:pt x="76199" y="284988"/>
                </a:lnTo>
                <a:lnTo>
                  <a:pt x="76199" y="266700"/>
                </a:lnTo>
                <a:lnTo>
                  <a:pt x="38099" y="266700"/>
                </a:lnTo>
                <a:close/>
              </a:path>
              <a:path w="114300" h="381000">
                <a:moveTo>
                  <a:pt x="38099" y="0"/>
                </a:moveTo>
                <a:lnTo>
                  <a:pt x="38099" y="266700"/>
                </a:lnTo>
                <a:lnTo>
                  <a:pt x="76199" y="266700"/>
                </a:lnTo>
                <a:lnTo>
                  <a:pt x="76199" y="0"/>
                </a:lnTo>
                <a:lnTo>
                  <a:pt x="38099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7245095" y="2950451"/>
            <a:ext cx="1076325" cy="741045"/>
          </a:xfrm>
          <a:custGeom>
            <a:avLst/>
            <a:gdLst/>
            <a:ahLst/>
            <a:cxnLst/>
            <a:rect l="l" t="t" r="r" b="b"/>
            <a:pathLst>
              <a:path w="1076325" h="741045">
                <a:moveTo>
                  <a:pt x="0" y="370331"/>
                </a:moveTo>
                <a:lnTo>
                  <a:pt x="537972" y="740663"/>
                </a:lnTo>
                <a:lnTo>
                  <a:pt x="1075944" y="370331"/>
                </a:lnTo>
                <a:lnTo>
                  <a:pt x="537972" y="0"/>
                </a:lnTo>
                <a:lnTo>
                  <a:pt x="0" y="370331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7245095" y="2950451"/>
            <a:ext cx="1076325" cy="741045"/>
          </a:xfrm>
          <a:custGeom>
            <a:avLst/>
            <a:gdLst/>
            <a:ahLst/>
            <a:cxnLst/>
            <a:rect l="l" t="t" r="r" b="b"/>
            <a:pathLst>
              <a:path w="1076325" h="741045">
                <a:moveTo>
                  <a:pt x="537972" y="0"/>
                </a:moveTo>
                <a:lnTo>
                  <a:pt x="0" y="370331"/>
                </a:lnTo>
                <a:lnTo>
                  <a:pt x="537972" y="740663"/>
                </a:lnTo>
                <a:lnTo>
                  <a:pt x="1075944" y="370331"/>
                </a:lnTo>
                <a:lnTo>
                  <a:pt x="537972" y="0"/>
                </a:lnTo>
                <a:close/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7540243" y="3148063"/>
            <a:ext cx="48450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Arial"/>
                <a:cs typeface="Arial"/>
              </a:rPr>
              <a:t>a</a:t>
            </a:r>
            <a:r>
              <a:rPr sz="1600" b="1" spc="-5" dirty="0">
                <a:latin typeface="Arial"/>
                <a:cs typeface="Arial"/>
              </a:rPr>
              <a:t>&gt;</a:t>
            </a:r>
            <a:r>
              <a:rPr sz="1400" b="1" spc="-5" dirty="0">
                <a:latin typeface="Arial"/>
                <a:cs typeface="Arial"/>
              </a:rPr>
              <a:t>10</a:t>
            </a:r>
            <a:endParaRPr sz="1400">
              <a:latin typeface="Arial"/>
              <a:cs typeface="Arial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7720583" y="4305287"/>
            <a:ext cx="114300" cy="381000"/>
          </a:xfrm>
          <a:custGeom>
            <a:avLst/>
            <a:gdLst/>
            <a:ahLst/>
            <a:cxnLst/>
            <a:rect l="l" t="t" r="r" b="b"/>
            <a:pathLst>
              <a:path w="114300" h="381000">
                <a:moveTo>
                  <a:pt x="0" y="266700"/>
                </a:moveTo>
                <a:lnTo>
                  <a:pt x="57912" y="381000"/>
                </a:lnTo>
                <a:lnTo>
                  <a:pt x="114299" y="266700"/>
                </a:lnTo>
                <a:lnTo>
                  <a:pt x="76199" y="266700"/>
                </a:lnTo>
                <a:lnTo>
                  <a:pt x="76199" y="284988"/>
                </a:lnTo>
                <a:lnTo>
                  <a:pt x="38099" y="284988"/>
                </a:lnTo>
                <a:lnTo>
                  <a:pt x="38099" y="266700"/>
                </a:lnTo>
                <a:lnTo>
                  <a:pt x="0" y="266700"/>
                </a:lnTo>
                <a:close/>
              </a:path>
              <a:path w="114300" h="381000">
                <a:moveTo>
                  <a:pt x="38099" y="266700"/>
                </a:moveTo>
                <a:lnTo>
                  <a:pt x="38099" y="284988"/>
                </a:lnTo>
                <a:lnTo>
                  <a:pt x="76199" y="284988"/>
                </a:lnTo>
                <a:lnTo>
                  <a:pt x="76199" y="266700"/>
                </a:lnTo>
                <a:lnTo>
                  <a:pt x="38099" y="266700"/>
                </a:lnTo>
                <a:close/>
              </a:path>
              <a:path w="114300" h="381000">
                <a:moveTo>
                  <a:pt x="38099" y="0"/>
                </a:moveTo>
                <a:lnTo>
                  <a:pt x="38099" y="266700"/>
                </a:lnTo>
                <a:lnTo>
                  <a:pt x="76199" y="266700"/>
                </a:lnTo>
                <a:lnTo>
                  <a:pt x="76199" y="0"/>
                </a:lnTo>
                <a:lnTo>
                  <a:pt x="38099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7168895" y="4000487"/>
            <a:ext cx="1295400" cy="434340"/>
          </a:xfrm>
          <a:custGeom>
            <a:avLst/>
            <a:gdLst/>
            <a:ahLst/>
            <a:cxnLst/>
            <a:rect l="l" t="t" r="r" b="b"/>
            <a:pathLst>
              <a:path w="1295400" h="434339">
                <a:moveTo>
                  <a:pt x="0" y="434339"/>
                </a:moveTo>
                <a:lnTo>
                  <a:pt x="0" y="0"/>
                </a:lnTo>
                <a:lnTo>
                  <a:pt x="1295400" y="0"/>
                </a:lnTo>
                <a:lnTo>
                  <a:pt x="1295400" y="434339"/>
                </a:lnTo>
                <a:lnTo>
                  <a:pt x="0" y="434339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7168895" y="4000487"/>
            <a:ext cx="1295400" cy="434340"/>
          </a:xfrm>
          <a:custGeom>
            <a:avLst/>
            <a:gdLst/>
            <a:ahLst/>
            <a:cxnLst/>
            <a:rect l="l" t="t" r="r" b="b"/>
            <a:pathLst>
              <a:path w="1295400" h="434339">
                <a:moveTo>
                  <a:pt x="1295400" y="434339"/>
                </a:moveTo>
                <a:lnTo>
                  <a:pt x="1295400" y="0"/>
                </a:lnTo>
                <a:lnTo>
                  <a:pt x="0" y="0"/>
                </a:lnTo>
                <a:lnTo>
                  <a:pt x="0" y="434339"/>
                </a:lnTo>
                <a:lnTo>
                  <a:pt x="1295400" y="434339"/>
                </a:lnTo>
                <a:close/>
              </a:path>
            </a:pathLst>
          </a:custGeom>
          <a:ln w="38099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>
            <a:off x="7267447" y="4045699"/>
            <a:ext cx="102108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Arial"/>
                <a:cs typeface="Arial"/>
              </a:rPr>
              <a:t>F(a)=a*b</a:t>
            </a:r>
            <a:endParaRPr sz="2000">
              <a:latin typeface="Arial"/>
              <a:cs typeface="Arial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6274308" y="3314687"/>
            <a:ext cx="114300" cy="762000"/>
          </a:xfrm>
          <a:custGeom>
            <a:avLst/>
            <a:gdLst/>
            <a:ahLst/>
            <a:cxnLst/>
            <a:rect l="l" t="t" r="r" b="b"/>
            <a:pathLst>
              <a:path w="114300" h="762000">
                <a:moveTo>
                  <a:pt x="76154" y="114300"/>
                </a:moveTo>
                <a:lnTo>
                  <a:pt x="114300" y="114300"/>
                </a:lnTo>
                <a:lnTo>
                  <a:pt x="76200" y="37070"/>
                </a:lnTo>
                <a:lnTo>
                  <a:pt x="76200" y="94487"/>
                </a:lnTo>
                <a:lnTo>
                  <a:pt x="76154" y="114300"/>
                </a:lnTo>
                <a:close/>
              </a:path>
              <a:path w="114300" h="762000">
                <a:moveTo>
                  <a:pt x="38054" y="114300"/>
                </a:moveTo>
                <a:lnTo>
                  <a:pt x="76154" y="114300"/>
                </a:lnTo>
                <a:lnTo>
                  <a:pt x="76200" y="94487"/>
                </a:lnTo>
                <a:lnTo>
                  <a:pt x="38100" y="94487"/>
                </a:lnTo>
                <a:lnTo>
                  <a:pt x="38054" y="114300"/>
                </a:lnTo>
                <a:close/>
              </a:path>
              <a:path w="114300" h="762000">
                <a:moveTo>
                  <a:pt x="0" y="114300"/>
                </a:moveTo>
                <a:lnTo>
                  <a:pt x="38054" y="114300"/>
                </a:lnTo>
                <a:lnTo>
                  <a:pt x="38100" y="94487"/>
                </a:lnTo>
                <a:lnTo>
                  <a:pt x="76200" y="94487"/>
                </a:lnTo>
                <a:lnTo>
                  <a:pt x="76200" y="37070"/>
                </a:lnTo>
                <a:lnTo>
                  <a:pt x="57912" y="0"/>
                </a:lnTo>
                <a:lnTo>
                  <a:pt x="0" y="114300"/>
                </a:lnTo>
                <a:close/>
              </a:path>
              <a:path w="114300" h="762000">
                <a:moveTo>
                  <a:pt x="36575" y="762000"/>
                </a:moveTo>
                <a:lnTo>
                  <a:pt x="74675" y="762000"/>
                </a:lnTo>
                <a:lnTo>
                  <a:pt x="76154" y="114300"/>
                </a:lnTo>
                <a:lnTo>
                  <a:pt x="38054" y="114300"/>
                </a:lnTo>
                <a:lnTo>
                  <a:pt x="36575" y="76200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5873496" y="4000487"/>
            <a:ext cx="990600" cy="434340"/>
          </a:xfrm>
          <a:prstGeom prst="rect">
            <a:avLst/>
          </a:prstGeom>
          <a:solidFill>
            <a:srgbClr val="FFCA01"/>
          </a:solidFill>
          <a:ln w="38100">
            <a:solidFill>
              <a:srgbClr val="010101"/>
            </a:solidFill>
          </a:ln>
        </p:spPr>
        <p:txBody>
          <a:bodyPr vert="horz" wrap="square" lIns="0" tIns="58419" rIns="0" bIns="0" rtlCol="0">
            <a:spAutoFit/>
          </a:bodyPr>
          <a:lstStyle/>
          <a:p>
            <a:pPr marL="111125">
              <a:lnSpc>
                <a:spcPct val="100000"/>
              </a:lnSpc>
              <a:spcBef>
                <a:spcPts val="459"/>
              </a:spcBef>
            </a:pPr>
            <a:r>
              <a:rPr sz="2000" spc="-5" dirty="0">
                <a:latin typeface="Arial"/>
                <a:cs typeface="Arial"/>
              </a:rPr>
              <a:t>a=a+1</a:t>
            </a:r>
            <a:endParaRPr sz="2000">
              <a:latin typeface="Arial"/>
              <a:cs typeface="Arial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7245095" y="2095487"/>
            <a:ext cx="1066800" cy="521334"/>
          </a:xfrm>
          <a:custGeom>
            <a:avLst/>
            <a:gdLst/>
            <a:ahLst/>
            <a:cxnLst/>
            <a:rect l="l" t="t" r="r" b="b"/>
            <a:pathLst>
              <a:path w="1066800" h="521335">
                <a:moveTo>
                  <a:pt x="1066800" y="521208"/>
                </a:moveTo>
                <a:lnTo>
                  <a:pt x="1066800" y="0"/>
                </a:lnTo>
                <a:lnTo>
                  <a:pt x="0" y="0"/>
                </a:lnTo>
                <a:lnTo>
                  <a:pt x="0" y="521208"/>
                </a:lnTo>
                <a:lnTo>
                  <a:pt x="1066800" y="521208"/>
                </a:lnTo>
                <a:close/>
              </a:path>
            </a:pathLst>
          </a:custGeom>
          <a:ln w="63499">
            <a:solidFill>
              <a:srgbClr val="FF02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7092695" y="2909303"/>
            <a:ext cx="1447800" cy="862965"/>
          </a:xfrm>
          <a:custGeom>
            <a:avLst/>
            <a:gdLst/>
            <a:ahLst/>
            <a:cxnLst/>
            <a:rect l="l" t="t" r="r" b="b"/>
            <a:pathLst>
              <a:path w="1447800" h="862964">
                <a:moveTo>
                  <a:pt x="1447800" y="862584"/>
                </a:moveTo>
                <a:lnTo>
                  <a:pt x="1447800" y="0"/>
                </a:lnTo>
                <a:lnTo>
                  <a:pt x="0" y="0"/>
                </a:lnTo>
                <a:lnTo>
                  <a:pt x="0" y="862584"/>
                </a:lnTo>
                <a:lnTo>
                  <a:pt x="1447800" y="862584"/>
                </a:lnTo>
                <a:close/>
              </a:path>
            </a:pathLst>
          </a:custGeom>
          <a:ln w="63500">
            <a:solidFill>
              <a:srgbClr val="FF02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5644896" y="3840467"/>
            <a:ext cx="1295400" cy="769620"/>
          </a:xfrm>
          <a:custGeom>
            <a:avLst/>
            <a:gdLst/>
            <a:ahLst/>
            <a:cxnLst/>
            <a:rect l="l" t="t" r="r" b="b"/>
            <a:pathLst>
              <a:path w="1295400" h="769620">
                <a:moveTo>
                  <a:pt x="1295400" y="769619"/>
                </a:moveTo>
                <a:lnTo>
                  <a:pt x="1295400" y="0"/>
                </a:lnTo>
                <a:lnTo>
                  <a:pt x="0" y="0"/>
                </a:lnTo>
                <a:lnTo>
                  <a:pt x="0" y="769620"/>
                </a:lnTo>
                <a:lnTo>
                  <a:pt x="1295400" y="769619"/>
                </a:lnTo>
                <a:close/>
              </a:path>
            </a:pathLst>
          </a:custGeom>
          <a:ln w="63500">
            <a:solidFill>
              <a:srgbClr val="FF02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4578096" y="2296655"/>
            <a:ext cx="2667000" cy="228600"/>
          </a:xfrm>
          <a:custGeom>
            <a:avLst/>
            <a:gdLst/>
            <a:ahLst/>
            <a:cxnLst/>
            <a:rect l="l" t="t" r="r" b="b"/>
            <a:pathLst>
              <a:path w="2667000" h="228600">
                <a:moveTo>
                  <a:pt x="2438400" y="152400"/>
                </a:moveTo>
                <a:lnTo>
                  <a:pt x="2438400" y="228600"/>
                </a:lnTo>
                <a:lnTo>
                  <a:pt x="2667000" y="114300"/>
                </a:lnTo>
                <a:lnTo>
                  <a:pt x="2476500" y="19050"/>
                </a:lnTo>
                <a:lnTo>
                  <a:pt x="2476500" y="152400"/>
                </a:lnTo>
                <a:lnTo>
                  <a:pt x="2438400" y="152400"/>
                </a:lnTo>
                <a:close/>
              </a:path>
              <a:path w="2667000" h="228600">
                <a:moveTo>
                  <a:pt x="0" y="76200"/>
                </a:moveTo>
                <a:lnTo>
                  <a:pt x="0" y="152400"/>
                </a:lnTo>
                <a:lnTo>
                  <a:pt x="2476500" y="152400"/>
                </a:lnTo>
                <a:lnTo>
                  <a:pt x="2476500" y="76200"/>
                </a:lnTo>
                <a:lnTo>
                  <a:pt x="0" y="76200"/>
                </a:lnTo>
                <a:close/>
              </a:path>
              <a:path w="2667000" h="228600">
                <a:moveTo>
                  <a:pt x="2438400" y="0"/>
                </a:moveTo>
                <a:lnTo>
                  <a:pt x="2438400" y="76200"/>
                </a:lnTo>
                <a:lnTo>
                  <a:pt x="2476500" y="76200"/>
                </a:lnTo>
                <a:lnTo>
                  <a:pt x="2476500" y="19050"/>
                </a:lnTo>
                <a:lnTo>
                  <a:pt x="2438400" y="0"/>
                </a:lnTo>
                <a:close/>
              </a:path>
            </a:pathLst>
          </a:custGeom>
          <a:solidFill>
            <a:srgbClr val="FF02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4567428" y="2374379"/>
            <a:ext cx="2525395" cy="763905"/>
          </a:xfrm>
          <a:custGeom>
            <a:avLst/>
            <a:gdLst/>
            <a:ahLst/>
            <a:cxnLst/>
            <a:rect l="l" t="t" r="r" b="b"/>
            <a:pathLst>
              <a:path w="2525395" h="763905">
                <a:moveTo>
                  <a:pt x="2275332" y="763523"/>
                </a:moveTo>
                <a:lnTo>
                  <a:pt x="2525268" y="711707"/>
                </a:lnTo>
                <a:lnTo>
                  <a:pt x="2351532" y="557430"/>
                </a:lnTo>
                <a:lnTo>
                  <a:pt x="2351532" y="624839"/>
                </a:lnTo>
                <a:lnTo>
                  <a:pt x="2331720" y="699515"/>
                </a:lnTo>
                <a:lnTo>
                  <a:pt x="2295187" y="689702"/>
                </a:lnTo>
                <a:lnTo>
                  <a:pt x="2275332" y="763523"/>
                </a:lnTo>
                <a:close/>
              </a:path>
              <a:path w="2525395" h="763905">
                <a:moveTo>
                  <a:pt x="2295187" y="689702"/>
                </a:moveTo>
                <a:lnTo>
                  <a:pt x="2331720" y="699515"/>
                </a:lnTo>
                <a:lnTo>
                  <a:pt x="2351532" y="624839"/>
                </a:lnTo>
                <a:lnTo>
                  <a:pt x="2315248" y="615116"/>
                </a:lnTo>
                <a:lnTo>
                  <a:pt x="2295187" y="689702"/>
                </a:lnTo>
                <a:close/>
              </a:path>
              <a:path w="2525395" h="763905">
                <a:moveTo>
                  <a:pt x="2315248" y="615116"/>
                </a:moveTo>
                <a:lnTo>
                  <a:pt x="2351532" y="624839"/>
                </a:lnTo>
                <a:lnTo>
                  <a:pt x="2351532" y="557430"/>
                </a:lnTo>
                <a:lnTo>
                  <a:pt x="2334768" y="542543"/>
                </a:lnTo>
                <a:lnTo>
                  <a:pt x="2315248" y="615116"/>
                </a:lnTo>
                <a:close/>
              </a:path>
              <a:path w="2525395" h="763905">
                <a:moveTo>
                  <a:pt x="0" y="73151"/>
                </a:moveTo>
                <a:lnTo>
                  <a:pt x="2295187" y="689702"/>
                </a:lnTo>
                <a:lnTo>
                  <a:pt x="2315248" y="615116"/>
                </a:lnTo>
                <a:lnTo>
                  <a:pt x="19812" y="0"/>
                </a:lnTo>
                <a:lnTo>
                  <a:pt x="0" y="73151"/>
                </a:lnTo>
                <a:close/>
              </a:path>
            </a:pathLst>
          </a:custGeom>
          <a:solidFill>
            <a:srgbClr val="FF02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4547615" y="2388095"/>
            <a:ext cx="1097280" cy="1460500"/>
          </a:xfrm>
          <a:custGeom>
            <a:avLst/>
            <a:gdLst/>
            <a:ahLst/>
            <a:cxnLst/>
            <a:rect l="l" t="t" r="r" b="b"/>
            <a:pathLst>
              <a:path w="1097279" h="1460500">
                <a:moveTo>
                  <a:pt x="868680" y="1344167"/>
                </a:moveTo>
                <a:lnTo>
                  <a:pt x="1097280" y="1459991"/>
                </a:lnTo>
                <a:lnTo>
                  <a:pt x="1053084" y="1208531"/>
                </a:lnTo>
                <a:lnTo>
                  <a:pt x="1014984" y="1236555"/>
                </a:lnTo>
                <a:lnTo>
                  <a:pt x="1014984" y="1284731"/>
                </a:lnTo>
                <a:lnTo>
                  <a:pt x="952500" y="1330451"/>
                </a:lnTo>
                <a:lnTo>
                  <a:pt x="929501" y="1299431"/>
                </a:lnTo>
                <a:lnTo>
                  <a:pt x="868680" y="1344167"/>
                </a:lnTo>
                <a:close/>
              </a:path>
              <a:path w="1097279" h="1460500">
                <a:moveTo>
                  <a:pt x="929501" y="1299431"/>
                </a:moveTo>
                <a:lnTo>
                  <a:pt x="952500" y="1330451"/>
                </a:lnTo>
                <a:lnTo>
                  <a:pt x="1014984" y="1284731"/>
                </a:lnTo>
                <a:lnTo>
                  <a:pt x="991846" y="1253574"/>
                </a:lnTo>
                <a:lnTo>
                  <a:pt x="929501" y="1299431"/>
                </a:lnTo>
                <a:close/>
              </a:path>
              <a:path w="1097279" h="1460500">
                <a:moveTo>
                  <a:pt x="991846" y="1253574"/>
                </a:moveTo>
                <a:lnTo>
                  <a:pt x="1014984" y="1284731"/>
                </a:lnTo>
                <a:lnTo>
                  <a:pt x="1014984" y="1236555"/>
                </a:lnTo>
                <a:lnTo>
                  <a:pt x="991846" y="1253574"/>
                </a:lnTo>
                <a:close/>
              </a:path>
              <a:path w="1097279" h="1460500">
                <a:moveTo>
                  <a:pt x="0" y="45720"/>
                </a:moveTo>
                <a:lnTo>
                  <a:pt x="929501" y="1299431"/>
                </a:lnTo>
                <a:lnTo>
                  <a:pt x="991846" y="1253574"/>
                </a:lnTo>
                <a:lnTo>
                  <a:pt x="6096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FF02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 txBox="1"/>
          <p:nvPr/>
        </p:nvSpPr>
        <p:spPr>
          <a:xfrm>
            <a:off x="3816096" y="1866887"/>
            <a:ext cx="762000" cy="518159"/>
          </a:xfrm>
          <a:prstGeom prst="rect">
            <a:avLst/>
          </a:prstGeom>
          <a:solidFill>
            <a:srgbClr val="FF0201"/>
          </a:solidFill>
        </p:spPr>
        <p:txBody>
          <a:bodyPr vert="horz" wrap="square" lIns="0" tIns="3429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270"/>
              </a:spcBef>
            </a:pPr>
            <a:r>
              <a:rPr sz="2800" b="1" spc="-5" dirty="0">
                <a:latin typeface="Times New Roman"/>
                <a:cs typeface="Times New Roman"/>
              </a:rPr>
              <a:t>For</a:t>
            </a:r>
            <a:endParaRPr sz="28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3433892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15895" y="2983979"/>
            <a:ext cx="6172200" cy="1702435"/>
          </a:xfrm>
          <a:prstGeom prst="rect">
            <a:avLst/>
          </a:prstGeom>
          <a:ln w="28575">
            <a:solidFill>
              <a:srgbClr val="02CA97"/>
            </a:solidFill>
          </a:ln>
        </p:spPr>
        <p:txBody>
          <a:bodyPr vert="horz" wrap="square" lIns="0" tIns="10160" rIns="0" bIns="0" rtlCol="0">
            <a:spAutoFit/>
          </a:bodyPr>
          <a:lstStyle/>
          <a:p>
            <a:pPr marL="104775">
              <a:lnSpc>
                <a:spcPct val="100000"/>
              </a:lnSpc>
              <a:spcBef>
                <a:spcPts val="80"/>
              </a:spcBef>
            </a:pPr>
            <a:r>
              <a:rPr sz="2800" dirty="0">
                <a:latin typeface="Courier New"/>
                <a:cs typeface="Courier New"/>
              </a:rPr>
              <a:t>while</a:t>
            </a:r>
            <a:r>
              <a:rPr sz="2800" spc="20" dirty="0">
                <a:latin typeface="Courier New"/>
                <a:cs typeface="Courier New"/>
              </a:rPr>
              <a:t> </a:t>
            </a:r>
            <a:r>
              <a:rPr sz="2800" dirty="0">
                <a:latin typeface="Courier New"/>
                <a:cs typeface="Courier New"/>
              </a:rPr>
              <a:t>&lt;condition&gt;</a:t>
            </a:r>
            <a:endParaRPr sz="2800">
              <a:latin typeface="Courier New"/>
              <a:cs typeface="Courier New"/>
            </a:endParaRPr>
          </a:p>
          <a:p>
            <a:pPr marL="104775" marR="2850515" indent="642620">
              <a:lnSpc>
                <a:spcPct val="140000"/>
              </a:lnSpc>
              <a:spcBef>
                <a:spcPts val="10"/>
              </a:spcBef>
            </a:pPr>
            <a:r>
              <a:rPr sz="2800" b="1" dirty="0">
                <a:latin typeface="Courier New"/>
                <a:cs typeface="Courier New"/>
              </a:rPr>
              <a:t>&lt;statements&gt;  </a:t>
            </a:r>
            <a:r>
              <a:rPr sz="2800" b="1" spc="5" dirty="0">
                <a:latin typeface="Courier New"/>
                <a:cs typeface="Courier New"/>
              </a:rPr>
              <a:t>end</a:t>
            </a:r>
            <a:endParaRPr sz="2800">
              <a:latin typeface="Courier New"/>
              <a:cs typeface="Courier New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532620" y="1581391"/>
            <a:ext cx="6812915" cy="1005205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marR="5080">
              <a:lnSpc>
                <a:spcPct val="100699"/>
              </a:lnSpc>
              <a:spcBef>
                <a:spcPts val="70"/>
              </a:spcBef>
              <a:tabLst>
                <a:tab pos="2412365" algn="l"/>
              </a:tabLst>
            </a:pPr>
            <a:r>
              <a:rPr sz="3600" spc="-5" dirty="0">
                <a:latin typeface="Times New Roman"/>
                <a:cs typeface="Times New Roman"/>
              </a:rPr>
              <a:t>While</a:t>
            </a:r>
            <a:r>
              <a:rPr sz="3600" spc="10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loop:	</a:t>
            </a:r>
            <a:r>
              <a:rPr sz="2800" spc="-10" dirty="0">
                <a:latin typeface="Times New Roman"/>
                <a:cs typeface="Times New Roman"/>
              </a:rPr>
              <a:t>Repeats </a:t>
            </a:r>
            <a:r>
              <a:rPr sz="2800" spc="-5" dirty="0">
                <a:latin typeface="Times New Roman"/>
                <a:cs typeface="Times New Roman"/>
              </a:rPr>
              <a:t>a </a:t>
            </a:r>
            <a:r>
              <a:rPr sz="2800" spc="-10" dirty="0">
                <a:latin typeface="Times New Roman"/>
                <a:cs typeface="Times New Roman"/>
              </a:rPr>
              <a:t>code </a:t>
            </a:r>
            <a:r>
              <a:rPr sz="2800" spc="-5" dirty="0">
                <a:latin typeface="Times New Roman"/>
                <a:cs typeface="Times New Roman"/>
              </a:rPr>
              <a:t>segment </a:t>
            </a:r>
            <a:r>
              <a:rPr sz="2800" spc="-10" dirty="0">
                <a:latin typeface="Times New Roman"/>
                <a:cs typeface="Times New Roman"/>
              </a:rPr>
              <a:t>until </a:t>
            </a:r>
            <a:r>
              <a:rPr sz="2800" spc="-5" dirty="0">
                <a:latin typeface="Times New Roman"/>
                <a:cs typeface="Times New Roman"/>
              </a:rPr>
              <a:t>a  condition fails </a:t>
            </a:r>
            <a:r>
              <a:rPr sz="2800" spc="-10" dirty="0">
                <a:latin typeface="Times New Roman"/>
                <a:cs typeface="Times New Roman"/>
              </a:rPr>
              <a:t>to </a:t>
            </a:r>
            <a:r>
              <a:rPr sz="2800" spc="-5" dirty="0">
                <a:latin typeface="Times New Roman"/>
                <a:cs typeface="Times New Roman"/>
              </a:rPr>
              <a:t>be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satisfied.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301496" y="751202"/>
            <a:ext cx="8001000" cy="5124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28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Matlab Statement types (while loop)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874011" y="5106403"/>
            <a:ext cx="6626859" cy="1219835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marR="5080">
              <a:lnSpc>
                <a:spcPts val="3020"/>
              </a:lnSpc>
              <a:spcBef>
                <a:spcPts val="480"/>
              </a:spcBef>
              <a:tabLst>
                <a:tab pos="2644140" algn="l"/>
              </a:tabLst>
            </a:pPr>
            <a:r>
              <a:rPr sz="2800" spc="-10" dirty="0">
                <a:latin typeface="Times New Roman"/>
                <a:cs typeface="Times New Roman"/>
              </a:rPr>
              <a:t>The </a:t>
            </a:r>
            <a:r>
              <a:rPr sz="2800" b="1" spc="-5" dirty="0">
                <a:solidFill>
                  <a:srgbClr val="3737CA"/>
                </a:solidFill>
                <a:latin typeface="Times New Roman"/>
                <a:cs typeface="Times New Roman"/>
              </a:rPr>
              <a:t>&lt;statements&gt; </a:t>
            </a:r>
            <a:r>
              <a:rPr sz="2800" dirty="0">
                <a:latin typeface="Times New Roman"/>
                <a:cs typeface="Times New Roman"/>
              </a:rPr>
              <a:t>are </a:t>
            </a:r>
            <a:r>
              <a:rPr sz="2800" spc="-10" dirty="0">
                <a:latin typeface="Times New Roman"/>
                <a:cs typeface="Times New Roman"/>
              </a:rPr>
              <a:t>executed repeatedly.  </a:t>
            </a:r>
            <a:r>
              <a:rPr sz="2800" spc="-5" dirty="0">
                <a:latin typeface="Times New Roman"/>
                <a:cs typeface="Times New Roman"/>
              </a:rPr>
              <a:t>At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each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iteration,	</a:t>
            </a:r>
            <a:r>
              <a:rPr sz="2800" b="1" spc="-5" dirty="0">
                <a:solidFill>
                  <a:srgbClr val="3737CA"/>
                </a:solidFill>
                <a:latin typeface="Times New Roman"/>
                <a:cs typeface="Times New Roman"/>
              </a:rPr>
              <a:t>&lt;condition&gt; </a:t>
            </a:r>
            <a:r>
              <a:rPr sz="2800" spc="-5" dirty="0">
                <a:latin typeface="Times New Roman"/>
                <a:cs typeface="Times New Roman"/>
              </a:rPr>
              <a:t>is reevaluated.  The loop ends when the condition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fails.</a:t>
            </a:r>
            <a:endParaRPr sz="28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5756997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01496" y="686569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Flowcharts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32636" y="1213485"/>
            <a:ext cx="8098155" cy="4698365"/>
          </a:xfrm>
          <a:prstGeom prst="rect">
            <a:avLst/>
          </a:prstGeom>
        </p:spPr>
        <p:txBody>
          <a:bodyPr vert="horz" wrap="square" lIns="0" tIns="108585" rIns="0" bIns="0" rtlCol="0">
            <a:spAutoFit/>
          </a:bodyPr>
          <a:lstStyle/>
          <a:p>
            <a:pPr marL="301625" indent="-288925">
              <a:lnSpc>
                <a:spcPct val="100000"/>
              </a:lnSpc>
              <a:spcBef>
                <a:spcPts val="855"/>
              </a:spcBef>
              <a:buChar char="•"/>
              <a:tabLst>
                <a:tab pos="302260" algn="l"/>
              </a:tabLst>
            </a:pPr>
            <a:r>
              <a:rPr sz="3200" spc="-5" dirty="0">
                <a:latin typeface="Times New Roman"/>
                <a:cs typeface="Times New Roman"/>
              </a:rPr>
              <a:t>Useful in program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development</a:t>
            </a:r>
            <a:endParaRPr sz="3200" dirty="0">
              <a:latin typeface="Times New Roman"/>
              <a:cs typeface="Times New Roman"/>
            </a:endParaRPr>
          </a:p>
          <a:p>
            <a:pPr marL="301625" indent="-288925">
              <a:lnSpc>
                <a:spcPct val="100000"/>
              </a:lnSpc>
              <a:spcBef>
                <a:spcPts val="755"/>
              </a:spcBef>
              <a:buChar char="•"/>
              <a:tabLst>
                <a:tab pos="302260" algn="l"/>
              </a:tabLst>
            </a:pPr>
            <a:r>
              <a:rPr sz="3200" dirty="0">
                <a:latin typeface="Times New Roman"/>
                <a:cs typeface="Times New Roman"/>
              </a:rPr>
              <a:t>Not a complete description of</a:t>
            </a:r>
            <a:r>
              <a:rPr sz="3200" spc="-5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program</a:t>
            </a:r>
          </a:p>
          <a:p>
            <a:pPr marL="301625" indent="-288925">
              <a:lnSpc>
                <a:spcPct val="100000"/>
              </a:lnSpc>
              <a:spcBef>
                <a:spcPts val="770"/>
              </a:spcBef>
              <a:buChar char="•"/>
              <a:tabLst>
                <a:tab pos="302260" algn="l"/>
              </a:tabLst>
            </a:pPr>
            <a:r>
              <a:rPr sz="3200" dirty="0">
                <a:latin typeface="Times New Roman"/>
                <a:cs typeface="Times New Roman"/>
              </a:rPr>
              <a:t>Not only tool to </a:t>
            </a:r>
            <a:r>
              <a:rPr sz="3200" spc="-5" dirty="0">
                <a:latin typeface="Times New Roman"/>
                <a:cs typeface="Times New Roman"/>
              </a:rPr>
              <a:t>use: </a:t>
            </a:r>
            <a:r>
              <a:rPr sz="3200" dirty="0">
                <a:latin typeface="Times New Roman"/>
                <a:cs typeface="Times New Roman"/>
              </a:rPr>
              <a:t>there are</a:t>
            </a:r>
            <a:r>
              <a:rPr sz="3200" spc="-4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others.</a:t>
            </a:r>
          </a:p>
          <a:p>
            <a:pPr marL="301625" indent="-288925">
              <a:lnSpc>
                <a:spcPct val="100000"/>
              </a:lnSpc>
              <a:spcBef>
                <a:spcPts val="755"/>
              </a:spcBef>
              <a:buChar char="•"/>
              <a:tabLst>
                <a:tab pos="302260" algn="l"/>
              </a:tabLst>
            </a:pPr>
            <a:r>
              <a:rPr sz="3200" dirty="0">
                <a:latin typeface="Times New Roman"/>
                <a:cs typeface="Times New Roman"/>
              </a:rPr>
              <a:t>Prepared </a:t>
            </a:r>
            <a:r>
              <a:rPr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before </a:t>
            </a:r>
            <a:r>
              <a:rPr sz="3200" spc="-5" dirty="0">
                <a:latin typeface="Times New Roman"/>
                <a:cs typeface="Times New Roman"/>
              </a:rPr>
              <a:t>writing the</a:t>
            </a:r>
            <a:r>
              <a:rPr sz="3200" spc="-2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program.</a:t>
            </a:r>
            <a:endParaRPr sz="3200" dirty="0">
              <a:latin typeface="Times New Roman"/>
              <a:cs typeface="Times New Roman"/>
            </a:endParaRPr>
          </a:p>
          <a:p>
            <a:pPr marL="301625" indent="-288925">
              <a:lnSpc>
                <a:spcPct val="100000"/>
              </a:lnSpc>
              <a:spcBef>
                <a:spcPts val="755"/>
              </a:spcBef>
              <a:buChar char="•"/>
              <a:tabLst>
                <a:tab pos="302260" algn="l"/>
              </a:tabLst>
            </a:pPr>
            <a:r>
              <a:rPr sz="3200" spc="-5" dirty="0">
                <a:latin typeface="Times New Roman"/>
                <a:cs typeface="Times New Roman"/>
              </a:rPr>
              <a:t>Algorithm/program might differ from</a:t>
            </a:r>
            <a:r>
              <a:rPr sz="3200" spc="-2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flowchart</a:t>
            </a:r>
            <a:endParaRPr sz="3200" dirty="0">
              <a:latin typeface="Times New Roman"/>
              <a:cs typeface="Times New Roman"/>
            </a:endParaRPr>
          </a:p>
          <a:p>
            <a:pPr marL="301625" indent="-288925">
              <a:lnSpc>
                <a:spcPct val="100000"/>
              </a:lnSpc>
              <a:spcBef>
                <a:spcPts val="770"/>
              </a:spcBef>
              <a:buChar char="•"/>
              <a:tabLst>
                <a:tab pos="302260" algn="l"/>
              </a:tabLst>
            </a:pPr>
            <a:r>
              <a:rPr sz="3200" spc="-5" dirty="0">
                <a:latin typeface="Times New Roman"/>
                <a:cs typeface="Times New Roman"/>
              </a:rPr>
              <a:t>Only </a:t>
            </a:r>
            <a:r>
              <a:rPr sz="3200" dirty="0">
                <a:latin typeface="Times New Roman"/>
                <a:cs typeface="Times New Roman"/>
              </a:rPr>
              <a:t>executable statements are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shown</a:t>
            </a:r>
          </a:p>
          <a:p>
            <a:pPr marL="301625" indent="-288925">
              <a:lnSpc>
                <a:spcPct val="100000"/>
              </a:lnSpc>
              <a:spcBef>
                <a:spcPts val="755"/>
              </a:spcBef>
              <a:buChar char="•"/>
              <a:tabLst>
                <a:tab pos="302260" algn="l"/>
              </a:tabLst>
            </a:pPr>
            <a:r>
              <a:rPr sz="3200" spc="-5" dirty="0">
                <a:latin typeface="Times New Roman"/>
                <a:cs typeface="Times New Roman"/>
              </a:rPr>
              <a:t>Specific </a:t>
            </a:r>
            <a:r>
              <a:rPr sz="3200" dirty="0">
                <a:latin typeface="Times New Roman"/>
                <a:cs typeface="Times New Roman"/>
              </a:rPr>
              <a:t>equations and </a:t>
            </a:r>
            <a:r>
              <a:rPr sz="3200" spc="-5" dirty="0">
                <a:latin typeface="Times New Roman"/>
                <a:cs typeface="Times New Roman"/>
              </a:rPr>
              <a:t>tests </a:t>
            </a:r>
            <a:r>
              <a:rPr sz="3200" dirty="0">
                <a:latin typeface="Times New Roman"/>
                <a:cs typeface="Times New Roman"/>
              </a:rPr>
              <a:t>not</a:t>
            </a:r>
            <a:r>
              <a:rPr sz="3200" spc="-5" dirty="0">
                <a:latin typeface="Times New Roman"/>
                <a:cs typeface="Times New Roman"/>
              </a:rPr>
              <a:t> included</a:t>
            </a:r>
            <a:endParaRPr sz="3200" dirty="0">
              <a:latin typeface="Times New Roman"/>
              <a:cs typeface="Times New Roman"/>
            </a:endParaRPr>
          </a:p>
          <a:p>
            <a:pPr marL="301625" indent="-288925">
              <a:lnSpc>
                <a:spcPct val="100000"/>
              </a:lnSpc>
              <a:spcBef>
                <a:spcPts val="755"/>
              </a:spcBef>
              <a:buChar char="•"/>
              <a:tabLst>
                <a:tab pos="302260" algn="l"/>
              </a:tabLst>
            </a:pPr>
            <a:r>
              <a:rPr sz="3200" spc="-5" dirty="0">
                <a:latin typeface="Times New Roman"/>
                <a:cs typeface="Times New Roman"/>
              </a:rPr>
              <a:t>Every large subtask </a:t>
            </a:r>
            <a:r>
              <a:rPr sz="3200" dirty="0">
                <a:latin typeface="Times New Roman"/>
                <a:cs typeface="Times New Roman"/>
              </a:rPr>
              <a:t>is charted</a:t>
            </a:r>
            <a:r>
              <a:rPr sz="3200" spc="3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separately.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272539" y="5905487"/>
            <a:ext cx="8135620" cy="692150"/>
          </a:xfrm>
          <a:prstGeom prst="rect">
            <a:avLst/>
          </a:prstGeom>
          <a:solidFill>
            <a:srgbClr val="FFCA01"/>
          </a:solidFill>
          <a:ln w="50800">
            <a:solidFill>
              <a:srgbClr val="FF0201"/>
            </a:solidFill>
          </a:ln>
        </p:spPr>
        <p:txBody>
          <a:bodyPr vert="horz" wrap="square" lIns="0" tIns="56515" rIns="0" bIns="0" rtlCol="0">
            <a:spAutoFit/>
          </a:bodyPr>
          <a:lstStyle/>
          <a:p>
            <a:pPr marL="116839">
              <a:lnSpc>
                <a:spcPct val="100000"/>
              </a:lnSpc>
              <a:spcBef>
                <a:spcPts val="445"/>
              </a:spcBef>
            </a:pPr>
            <a:r>
              <a:rPr sz="3600" dirty="0">
                <a:latin typeface="Times New Roman"/>
                <a:cs typeface="Times New Roman"/>
              </a:rPr>
              <a:t>If you can flowchart it, you can program</a:t>
            </a:r>
            <a:r>
              <a:rPr sz="3600" spc="-9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it.</a:t>
            </a:r>
            <a:endParaRPr sz="36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0334599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82852" y="1397448"/>
            <a:ext cx="6709409" cy="48425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50"/>
              </a:lnSpc>
            </a:pPr>
            <a:r>
              <a:rPr sz="2000" spc="-5" dirty="0">
                <a:solidFill>
                  <a:srgbClr val="808080"/>
                </a:solidFill>
                <a:latin typeface="Courier New"/>
                <a:cs typeface="Courier New"/>
              </a:rPr>
              <a:t>function</a:t>
            </a:r>
            <a:r>
              <a:rPr sz="2000" spc="-10" dirty="0">
                <a:solidFill>
                  <a:srgbClr val="808080"/>
                </a:solidFill>
                <a:latin typeface="Courier New"/>
                <a:cs typeface="Courier New"/>
              </a:rPr>
              <a:t> </a:t>
            </a:r>
            <a:r>
              <a:rPr sz="2000" spc="-5" dirty="0">
                <a:solidFill>
                  <a:srgbClr val="808080"/>
                </a:solidFill>
                <a:latin typeface="Courier New"/>
                <a:cs typeface="Courier New"/>
              </a:rPr>
              <a:t>y=fact(n)</a:t>
            </a:r>
            <a:endParaRPr sz="2000">
              <a:latin typeface="Courier New"/>
              <a:cs typeface="Courier New"/>
            </a:endParaRPr>
          </a:p>
          <a:p>
            <a:pPr>
              <a:lnSpc>
                <a:spcPts val="2280"/>
              </a:lnSpc>
            </a:pPr>
            <a:r>
              <a:rPr sz="2000" dirty="0">
                <a:solidFill>
                  <a:srgbClr val="808080"/>
                </a:solidFill>
                <a:latin typeface="Courier New"/>
                <a:cs typeface="Courier New"/>
              </a:rPr>
              <a:t>% </a:t>
            </a:r>
            <a:r>
              <a:rPr sz="2000" spc="-5" dirty="0">
                <a:solidFill>
                  <a:srgbClr val="808080"/>
                </a:solidFill>
                <a:latin typeface="Courier New"/>
                <a:cs typeface="Courier New"/>
              </a:rPr>
              <a:t>FACT </a:t>
            </a:r>
            <a:r>
              <a:rPr sz="2000" dirty="0">
                <a:solidFill>
                  <a:srgbClr val="808080"/>
                </a:solidFill>
                <a:latin typeface="Courier New"/>
                <a:cs typeface="Courier New"/>
              </a:rPr>
              <a:t>– </a:t>
            </a:r>
            <a:r>
              <a:rPr sz="2000" spc="-5" dirty="0">
                <a:solidFill>
                  <a:srgbClr val="808080"/>
                </a:solidFill>
                <a:latin typeface="Courier New"/>
                <a:cs typeface="Courier New"/>
              </a:rPr>
              <a:t>Display factorials of integers 1..n</a:t>
            </a:r>
            <a:endParaRPr sz="200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  <a:spcBef>
                <a:spcPts val="215"/>
              </a:spcBef>
            </a:pPr>
            <a:r>
              <a:rPr sz="2000" spc="-5" dirty="0">
                <a:solidFill>
                  <a:srgbClr val="808080"/>
                </a:solidFill>
                <a:latin typeface="Courier New"/>
                <a:cs typeface="Courier New"/>
              </a:rPr>
              <a:t>if nargin </a:t>
            </a:r>
            <a:r>
              <a:rPr sz="2000" dirty="0">
                <a:solidFill>
                  <a:srgbClr val="808080"/>
                </a:solidFill>
                <a:latin typeface="Courier New"/>
                <a:cs typeface="Courier New"/>
              </a:rPr>
              <a:t>&lt;</a:t>
            </a:r>
            <a:r>
              <a:rPr sz="2000" spc="-15" dirty="0">
                <a:solidFill>
                  <a:srgbClr val="808080"/>
                </a:solidFill>
                <a:latin typeface="Courier New"/>
                <a:cs typeface="Courier New"/>
              </a:rPr>
              <a:t> </a:t>
            </a:r>
            <a:r>
              <a:rPr sz="2000" dirty="0">
                <a:solidFill>
                  <a:srgbClr val="808080"/>
                </a:solidFill>
                <a:latin typeface="Courier New"/>
                <a:cs typeface="Courier New"/>
              </a:rPr>
              <a:t>1</a:t>
            </a:r>
            <a:endParaRPr sz="2000">
              <a:latin typeface="Courier New"/>
              <a:cs typeface="Courier New"/>
            </a:endParaRPr>
          </a:p>
          <a:p>
            <a:pPr marR="909319" indent="457200">
              <a:lnSpc>
                <a:spcPct val="100000"/>
              </a:lnSpc>
            </a:pPr>
            <a:r>
              <a:rPr sz="2000" spc="-5" dirty="0">
                <a:solidFill>
                  <a:srgbClr val="808080"/>
                </a:solidFill>
                <a:latin typeface="Courier New"/>
                <a:cs typeface="Courier New"/>
              </a:rPr>
              <a:t>error(’No input argument assigned’)  elseif </a:t>
            </a:r>
            <a:r>
              <a:rPr sz="2000" dirty="0">
                <a:solidFill>
                  <a:srgbClr val="808080"/>
                </a:solidFill>
                <a:latin typeface="Courier New"/>
                <a:cs typeface="Courier New"/>
              </a:rPr>
              <a:t>n &lt;</a:t>
            </a:r>
            <a:r>
              <a:rPr sz="2000" spc="-20" dirty="0">
                <a:solidFill>
                  <a:srgbClr val="808080"/>
                </a:solidFill>
                <a:latin typeface="Courier New"/>
                <a:cs typeface="Courier New"/>
              </a:rPr>
              <a:t> </a:t>
            </a:r>
            <a:r>
              <a:rPr sz="2000" dirty="0">
                <a:solidFill>
                  <a:srgbClr val="808080"/>
                </a:solidFill>
                <a:latin typeface="Courier New"/>
                <a:cs typeface="Courier New"/>
              </a:rPr>
              <a:t>0</a:t>
            </a:r>
            <a:endParaRPr sz="2000">
              <a:latin typeface="Courier New"/>
              <a:cs typeface="Courier New"/>
            </a:endParaRPr>
          </a:p>
          <a:p>
            <a:pPr marL="456565">
              <a:lnSpc>
                <a:spcPct val="100000"/>
              </a:lnSpc>
            </a:pPr>
            <a:r>
              <a:rPr sz="2000" spc="-5" dirty="0">
                <a:solidFill>
                  <a:srgbClr val="808080"/>
                </a:solidFill>
                <a:latin typeface="Courier New"/>
                <a:cs typeface="Courier New"/>
              </a:rPr>
              <a:t>error(’Input must be</a:t>
            </a:r>
            <a:r>
              <a:rPr sz="2000" spc="-10" dirty="0">
                <a:solidFill>
                  <a:srgbClr val="808080"/>
                </a:solidFill>
                <a:latin typeface="Courier New"/>
                <a:cs typeface="Courier New"/>
              </a:rPr>
              <a:t> </a:t>
            </a:r>
            <a:r>
              <a:rPr sz="2000" spc="-5" dirty="0">
                <a:solidFill>
                  <a:srgbClr val="808080"/>
                </a:solidFill>
                <a:latin typeface="Courier New"/>
                <a:cs typeface="Courier New"/>
              </a:rPr>
              <a:t>non-negative’)</a:t>
            </a:r>
            <a:endParaRPr sz="2000">
              <a:latin typeface="Courier New"/>
              <a:cs typeface="Courier New"/>
            </a:endParaRPr>
          </a:p>
          <a:p>
            <a:pPr>
              <a:lnSpc>
                <a:spcPts val="2850"/>
              </a:lnSpc>
              <a:spcBef>
                <a:spcPts val="55"/>
              </a:spcBef>
            </a:pPr>
            <a:r>
              <a:rPr sz="2000" spc="-5" dirty="0">
                <a:solidFill>
                  <a:srgbClr val="808080"/>
                </a:solidFill>
                <a:latin typeface="Courier New"/>
                <a:cs typeface="Courier New"/>
              </a:rPr>
              <a:t>elseif  </a:t>
            </a:r>
            <a:r>
              <a:rPr sz="2400" spc="-630" dirty="0">
                <a:solidFill>
                  <a:srgbClr val="808080"/>
                </a:solidFill>
                <a:latin typeface="Courier New"/>
                <a:cs typeface="Courier New"/>
              </a:rPr>
              <a:t>abs(nabs(nabs(nabs(n----round(n))round(n))round(n))round(n)) </a:t>
            </a:r>
            <a:r>
              <a:rPr sz="2400" spc="-1080" dirty="0">
                <a:solidFill>
                  <a:srgbClr val="808080"/>
                </a:solidFill>
                <a:latin typeface="Courier New"/>
                <a:cs typeface="Courier New"/>
              </a:rPr>
              <a:t>&gt;&gt;&gt;&gt;  </a:t>
            </a:r>
            <a:r>
              <a:rPr sz="2400" spc="-360" dirty="0">
                <a:solidFill>
                  <a:srgbClr val="808080"/>
                </a:solidFill>
                <a:latin typeface="Courier New"/>
                <a:cs typeface="Courier New"/>
              </a:rPr>
              <a:t>epsepsepseps</a:t>
            </a:r>
            <a:endParaRPr sz="2400">
              <a:latin typeface="Courier New"/>
              <a:cs typeface="Courier New"/>
            </a:endParaRPr>
          </a:p>
          <a:p>
            <a:pPr marL="457200">
              <a:lnSpc>
                <a:spcPts val="2370"/>
              </a:lnSpc>
            </a:pPr>
            <a:r>
              <a:rPr sz="2000" spc="-5" dirty="0">
                <a:solidFill>
                  <a:srgbClr val="808080"/>
                </a:solidFill>
                <a:latin typeface="Courier New"/>
                <a:cs typeface="Courier New"/>
              </a:rPr>
              <a:t>error(’Input must be an</a:t>
            </a:r>
            <a:r>
              <a:rPr sz="2000" spc="-10" dirty="0">
                <a:solidFill>
                  <a:srgbClr val="808080"/>
                </a:solidFill>
                <a:latin typeface="Courier New"/>
                <a:cs typeface="Courier New"/>
              </a:rPr>
              <a:t> </a:t>
            </a:r>
            <a:r>
              <a:rPr sz="2000" spc="-5" dirty="0">
                <a:solidFill>
                  <a:srgbClr val="808080"/>
                </a:solidFill>
                <a:latin typeface="Courier New"/>
                <a:cs typeface="Courier New"/>
              </a:rPr>
              <a:t>integer’)</a:t>
            </a:r>
            <a:endParaRPr sz="200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</a:pPr>
            <a:r>
              <a:rPr sz="2000" spc="-5" dirty="0">
                <a:solidFill>
                  <a:srgbClr val="808080"/>
                </a:solidFill>
                <a:latin typeface="Courier New"/>
                <a:cs typeface="Courier New"/>
              </a:rPr>
              <a:t>end</a:t>
            </a:r>
            <a:endParaRPr sz="200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r>
              <a:rPr sz="2000" spc="-5" dirty="0">
                <a:solidFill>
                  <a:srgbClr val="808080"/>
                </a:solidFill>
                <a:latin typeface="Courier New"/>
                <a:cs typeface="Courier New"/>
              </a:rPr>
              <a:t>for</a:t>
            </a:r>
            <a:r>
              <a:rPr sz="2000" spc="-10" dirty="0">
                <a:solidFill>
                  <a:srgbClr val="808080"/>
                </a:solidFill>
                <a:latin typeface="Courier New"/>
                <a:cs typeface="Courier New"/>
              </a:rPr>
              <a:t> </a:t>
            </a:r>
            <a:r>
              <a:rPr sz="2000" spc="-5" dirty="0">
                <a:solidFill>
                  <a:srgbClr val="808080"/>
                </a:solidFill>
                <a:latin typeface="Courier New"/>
                <a:cs typeface="Courier New"/>
              </a:rPr>
              <a:t>k=1:n</a:t>
            </a:r>
            <a:endParaRPr sz="2000">
              <a:latin typeface="Courier New"/>
              <a:cs typeface="Courier New"/>
            </a:endParaRPr>
          </a:p>
          <a:p>
            <a:pPr marL="457200">
              <a:lnSpc>
                <a:spcPct val="100000"/>
              </a:lnSpc>
              <a:spcBef>
                <a:spcPts val="370"/>
              </a:spcBef>
            </a:pPr>
            <a:r>
              <a:rPr sz="2000" spc="-5" dirty="0">
                <a:solidFill>
                  <a:srgbClr val="808080"/>
                </a:solidFill>
                <a:latin typeface="Courier New"/>
                <a:cs typeface="Courier New"/>
              </a:rPr>
              <a:t>kfac=prod(1:k);</a:t>
            </a:r>
            <a:endParaRPr sz="2000">
              <a:latin typeface="Courier New"/>
              <a:cs typeface="Courier New"/>
            </a:endParaRPr>
          </a:p>
          <a:p>
            <a:pPr marL="457200" marR="759460">
              <a:lnSpc>
                <a:spcPct val="119500"/>
              </a:lnSpc>
              <a:spcBef>
                <a:spcPts val="10"/>
              </a:spcBef>
            </a:pPr>
            <a:r>
              <a:rPr sz="2000" spc="-5" dirty="0">
                <a:solidFill>
                  <a:srgbClr val="808080"/>
                </a:solidFill>
                <a:latin typeface="Courier New"/>
                <a:cs typeface="Courier New"/>
              </a:rPr>
              <a:t>disp([num2str(k),’ ’,num2str(kfac)])  y(k)=kfac;</a:t>
            </a:r>
            <a:endParaRPr sz="200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  <a:spcBef>
                <a:spcPts val="480"/>
              </a:spcBef>
            </a:pPr>
            <a:r>
              <a:rPr sz="2000" spc="-5" dirty="0">
                <a:solidFill>
                  <a:srgbClr val="808080"/>
                </a:solidFill>
                <a:latin typeface="Courier New"/>
                <a:cs typeface="Courier New"/>
              </a:rPr>
              <a:t>end;</a:t>
            </a:r>
            <a:endParaRPr sz="2000">
              <a:latin typeface="Courier New"/>
              <a:cs typeface="Courier New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377696" y="1333487"/>
            <a:ext cx="7086600" cy="4933315"/>
          </a:xfrm>
          <a:custGeom>
            <a:avLst/>
            <a:gdLst/>
            <a:ahLst/>
            <a:cxnLst/>
            <a:rect l="l" t="t" r="r" b="b"/>
            <a:pathLst>
              <a:path w="7086600" h="4933315">
                <a:moveTo>
                  <a:pt x="0" y="4933188"/>
                </a:moveTo>
                <a:lnTo>
                  <a:pt x="0" y="0"/>
                </a:lnTo>
                <a:lnTo>
                  <a:pt x="7086600" y="0"/>
                </a:lnTo>
                <a:lnTo>
                  <a:pt x="7086600" y="4933187"/>
                </a:lnTo>
                <a:lnTo>
                  <a:pt x="0" y="4933188"/>
                </a:lnTo>
                <a:close/>
              </a:path>
            </a:pathLst>
          </a:custGeom>
          <a:solidFill>
            <a:srgbClr val="808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377696" y="1333487"/>
            <a:ext cx="7086600" cy="4933315"/>
          </a:xfrm>
          <a:custGeom>
            <a:avLst/>
            <a:gdLst/>
            <a:ahLst/>
            <a:cxnLst/>
            <a:rect l="l" t="t" r="r" b="b"/>
            <a:pathLst>
              <a:path w="7086600" h="4933315">
                <a:moveTo>
                  <a:pt x="7086600" y="4933187"/>
                </a:moveTo>
                <a:lnTo>
                  <a:pt x="7086600" y="0"/>
                </a:lnTo>
                <a:lnTo>
                  <a:pt x="0" y="0"/>
                </a:lnTo>
                <a:lnTo>
                  <a:pt x="0" y="4933188"/>
                </a:lnTo>
                <a:lnTo>
                  <a:pt x="7086600" y="4933187"/>
                </a:lnTo>
                <a:close/>
              </a:path>
            </a:pathLst>
          </a:custGeom>
          <a:ln w="28575">
            <a:solidFill>
              <a:srgbClr val="808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301496" y="1257287"/>
            <a:ext cx="7086600" cy="4933315"/>
          </a:xfrm>
          <a:custGeom>
            <a:avLst/>
            <a:gdLst/>
            <a:ahLst/>
            <a:cxnLst/>
            <a:rect l="l" t="t" r="r" b="b"/>
            <a:pathLst>
              <a:path w="7086600" h="4933315">
                <a:moveTo>
                  <a:pt x="0" y="4933188"/>
                </a:moveTo>
                <a:lnTo>
                  <a:pt x="0" y="0"/>
                </a:lnTo>
                <a:lnTo>
                  <a:pt x="7086600" y="0"/>
                </a:lnTo>
                <a:lnTo>
                  <a:pt x="7086600" y="4933187"/>
                </a:lnTo>
                <a:lnTo>
                  <a:pt x="0" y="4933188"/>
                </a:lnTo>
                <a:close/>
              </a:path>
            </a:pathLst>
          </a:custGeom>
          <a:solidFill>
            <a:srgbClr val="02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301496" y="1257287"/>
            <a:ext cx="7086600" cy="4933315"/>
          </a:xfrm>
          <a:custGeom>
            <a:avLst/>
            <a:gdLst/>
            <a:ahLst/>
            <a:cxnLst/>
            <a:rect l="l" t="t" r="r" b="b"/>
            <a:pathLst>
              <a:path w="7086600" h="4933315">
                <a:moveTo>
                  <a:pt x="7086600" y="4933187"/>
                </a:moveTo>
                <a:lnTo>
                  <a:pt x="7086600" y="0"/>
                </a:lnTo>
                <a:lnTo>
                  <a:pt x="0" y="0"/>
                </a:lnTo>
                <a:lnTo>
                  <a:pt x="0" y="4933188"/>
                </a:lnTo>
                <a:lnTo>
                  <a:pt x="7086600" y="4933187"/>
                </a:lnTo>
                <a:close/>
              </a:path>
            </a:pathLst>
          </a:custGeom>
          <a:ln w="28575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301496" y="730250"/>
            <a:ext cx="8001000" cy="5352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36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Example (conditionals, for loop)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393952" y="1265923"/>
            <a:ext cx="6734809" cy="54457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2280"/>
              </a:lnSpc>
              <a:spcBef>
                <a:spcPts val="105"/>
              </a:spcBef>
            </a:pPr>
            <a:r>
              <a:rPr sz="2000" spc="-5" dirty="0">
                <a:solidFill>
                  <a:srgbClr val="3737CA"/>
                </a:solidFill>
                <a:latin typeface="Courier New"/>
                <a:cs typeface="Courier New"/>
              </a:rPr>
              <a:t>function</a:t>
            </a:r>
            <a:r>
              <a:rPr sz="2000" spc="-10" dirty="0">
                <a:solidFill>
                  <a:srgbClr val="3737CA"/>
                </a:solidFill>
                <a:latin typeface="Courier New"/>
                <a:cs typeface="Courier New"/>
              </a:rPr>
              <a:t> </a:t>
            </a:r>
            <a:r>
              <a:rPr sz="2000" spc="-5" dirty="0">
                <a:solidFill>
                  <a:srgbClr val="3737CA"/>
                </a:solidFill>
                <a:latin typeface="Courier New"/>
                <a:cs typeface="Courier New"/>
              </a:rPr>
              <a:t>y=fact(n)</a:t>
            </a:r>
            <a:endParaRPr sz="2000">
              <a:latin typeface="Courier New"/>
              <a:cs typeface="Courier New"/>
            </a:endParaRPr>
          </a:p>
          <a:p>
            <a:pPr marL="12700">
              <a:lnSpc>
                <a:spcPts val="2280"/>
              </a:lnSpc>
            </a:pPr>
            <a:r>
              <a:rPr sz="2000" dirty="0">
                <a:solidFill>
                  <a:srgbClr val="3737CA"/>
                </a:solidFill>
                <a:latin typeface="Courier New"/>
                <a:cs typeface="Courier New"/>
              </a:rPr>
              <a:t>% </a:t>
            </a:r>
            <a:r>
              <a:rPr sz="2000" spc="-5" dirty="0">
                <a:solidFill>
                  <a:srgbClr val="3737CA"/>
                </a:solidFill>
                <a:latin typeface="Courier New"/>
                <a:cs typeface="Courier New"/>
              </a:rPr>
              <a:t>FACT </a:t>
            </a:r>
            <a:r>
              <a:rPr sz="2000" dirty="0">
                <a:solidFill>
                  <a:srgbClr val="3737CA"/>
                </a:solidFill>
                <a:latin typeface="Courier New"/>
                <a:cs typeface="Courier New"/>
              </a:rPr>
              <a:t>– </a:t>
            </a:r>
            <a:r>
              <a:rPr sz="2000" spc="-5" dirty="0">
                <a:solidFill>
                  <a:srgbClr val="3737CA"/>
                </a:solidFill>
                <a:latin typeface="Courier New"/>
                <a:cs typeface="Courier New"/>
              </a:rPr>
              <a:t>Display factorials of integers 1..n</a:t>
            </a:r>
            <a:endParaRPr sz="200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sz="2000" spc="-5" dirty="0">
                <a:solidFill>
                  <a:srgbClr val="3737CA"/>
                </a:solidFill>
                <a:latin typeface="Courier New"/>
                <a:cs typeface="Courier New"/>
              </a:rPr>
              <a:t>if nargin </a:t>
            </a:r>
            <a:r>
              <a:rPr sz="2000" dirty="0">
                <a:solidFill>
                  <a:srgbClr val="3737CA"/>
                </a:solidFill>
                <a:latin typeface="Courier New"/>
                <a:cs typeface="Courier New"/>
              </a:rPr>
              <a:t>&lt;</a:t>
            </a:r>
            <a:r>
              <a:rPr sz="2000" spc="-15" dirty="0">
                <a:solidFill>
                  <a:srgbClr val="3737CA"/>
                </a:solidFill>
                <a:latin typeface="Courier New"/>
                <a:cs typeface="Courier New"/>
              </a:rPr>
              <a:t> </a:t>
            </a:r>
            <a:r>
              <a:rPr sz="2000" dirty="0">
                <a:solidFill>
                  <a:srgbClr val="3737CA"/>
                </a:solidFill>
                <a:latin typeface="Courier New"/>
                <a:cs typeface="Courier New"/>
              </a:rPr>
              <a:t>1</a:t>
            </a:r>
            <a:endParaRPr sz="2000">
              <a:latin typeface="Courier New"/>
              <a:cs typeface="Courier New"/>
            </a:endParaRPr>
          </a:p>
          <a:p>
            <a:pPr marL="12700" marR="922019" indent="457200">
              <a:lnSpc>
                <a:spcPct val="100000"/>
              </a:lnSpc>
            </a:pPr>
            <a:r>
              <a:rPr sz="2000" spc="-5" dirty="0">
                <a:solidFill>
                  <a:srgbClr val="3737CA"/>
                </a:solidFill>
                <a:latin typeface="Courier New"/>
                <a:cs typeface="Courier New"/>
              </a:rPr>
              <a:t>error(’No input argument assigned’)  elseif </a:t>
            </a:r>
            <a:r>
              <a:rPr sz="2000" dirty="0">
                <a:solidFill>
                  <a:srgbClr val="3737CA"/>
                </a:solidFill>
                <a:latin typeface="Courier New"/>
                <a:cs typeface="Courier New"/>
              </a:rPr>
              <a:t>n &lt;</a:t>
            </a:r>
            <a:r>
              <a:rPr sz="2000" spc="-20" dirty="0">
                <a:solidFill>
                  <a:srgbClr val="3737CA"/>
                </a:solidFill>
                <a:latin typeface="Courier New"/>
                <a:cs typeface="Courier New"/>
              </a:rPr>
              <a:t> </a:t>
            </a:r>
            <a:r>
              <a:rPr sz="2000" dirty="0">
                <a:solidFill>
                  <a:srgbClr val="3737CA"/>
                </a:solidFill>
                <a:latin typeface="Courier New"/>
                <a:cs typeface="Courier New"/>
              </a:rPr>
              <a:t>0</a:t>
            </a:r>
            <a:endParaRPr sz="2000">
              <a:latin typeface="Courier New"/>
              <a:cs typeface="Courier New"/>
            </a:endParaRPr>
          </a:p>
          <a:p>
            <a:pPr marL="469265">
              <a:lnSpc>
                <a:spcPct val="100000"/>
              </a:lnSpc>
            </a:pPr>
            <a:r>
              <a:rPr sz="2000" spc="-5" dirty="0">
                <a:solidFill>
                  <a:srgbClr val="3737CA"/>
                </a:solidFill>
                <a:latin typeface="Courier New"/>
                <a:cs typeface="Courier New"/>
              </a:rPr>
              <a:t>error(’Input must be</a:t>
            </a:r>
            <a:r>
              <a:rPr sz="2000" spc="-10" dirty="0">
                <a:solidFill>
                  <a:srgbClr val="3737CA"/>
                </a:solidFill>
                <a:latin typeface="Courier New"/>
                <a:cs typeface="Courier New"/>
              </a:rPr>
              <a:t> </a:t>
            </a:r>
            <a:r>
              <a:rPr sz="2000" spc="-5" dirty="0">
                <a:solidFill>
                  <a:srgbClr val="3737CA"/>
                </a:solidFill>
                <a:latin typeface="Courier New"/>
                <a:cs typeface="Courier New"/>
              </a:rPr>
              <a:t>non-negative’)</a:t>
            </a:r>
            <a:endParaRPr sz="2000">
              <a:latin typeface="Courier New"/>
              <a:cs typeface="Courier New"/>
            </a:endParaRPr>
          </a:p>
          <a:p>
            <a:pPr marL="12700">
              <a:lnSpc>
                <a:spcPts val="2865"/>
              </a:lnSpc>
              <a:spcBef>
                <a:spcPts val="30"/>
              </a:spcBef>
            </a:pPr>
            <a:r>
              <a:rPr sz="2000" spc="-5" dirty="0">
                <a:solidFill>
                  <a:srgbClr val="3737CA"/>
                </a:solidFill>
                <a:latin typeface="Courier New"/>
                <a:cs typeface="Courier New"/>
              </a:rPr>
              <a:t>elseif </a:t>
            </a:r>
            <a:r>
              <a:rPr sz="2400" b="1" spc="5" dirty="0">
                <a:solidFill>
                  <a:srgbClr val="3737CA"/>
                </a:solidFill>
                <a:latin typeface="Courier New"/>
                <a:cs typeface="Courier New"/>
              </a:rPr>
              <a:t>abs(n-round(n)) </a:t>
            </a:r>
            <a:r>
              <a:rPr sz="2400" b="1" dirty="0">
                <a:solidFill>
                  <a:srgbClr val="3737CA"/>
                </a:solidFill>
                <a:latin typeface="Courier New"/>
                <a:cs typeface="Courier New"/>
              </a:rPr>
              <a:t>&gt;</a:t>
            </a:r>
            <a:r>
              <a:rPr sz="2400" b="1" spc="-185" dirty="0">
                <a:solidFill>
                  <a:srgbClr val="3737CA"/>
                </a:solidFill>
                <a:latin typeface="Courier New"/>
                <a:cs typeface="Courier New"/>
              </a:rPr>
              <a:t> </a:t>
            </a:r>
            <a:r>
              <a:rPr sz="2400" b="1" spc="5" dirty="0">
                <a:solidFill>
                  <a:srgbClr val="3737CA"/>
                </a:solidFill>
                <a:latin typeface="Courier New"/>
                <a:cs typeface="Courier New"/>
              </a:rPr>
              <a:t>eps</a:t>
            </a:r>
            <a:endParaRPr sz="2400">
              <a:latin typeface="Courier New"/>
              <a:cs typeface="Courier New"/>
            </a:endParaRPr>
          </a:p>
          <a:p>
            <a:pPr marL="469900">
              <a:lnSpc>
                <a:spcPts val="2385"/>
              </a:lnSpc>
            </a:pPr>
            <a:r>
              <a:rPr sz="2000" spc="-5" dirty="0">
                <a:solidFill>
                  <a:srgbClr val="3737CA"/>
                </a:solidFill>
                <a:latin typeface="Courier New"/>
                <a:cs typeface="Courier New"/>
              </a:rPr>
              <a:t>error(’Input must be an</a:t>
            </a:r>
            <a:r>
              <a:rPr sz="2000" spc="-10" dirty="0">
                <a:solidFill>
                  <a:srgbClr val="3737CA"/>
                </a:solidFill>
                <a:latin typeface="Courier New"/>
                <a:cs typeface="Courier New"/>
              </a:rPr>
              <a:t> </a:t>
            </a:r>
            <a:r>
              <a:rPr sz="2000" spc="-5" dirty="0">
                <a:solidFill>
                  <a:srgbClr val="3737CA"/>
                </a:solidFill>
                <a:latin typeface="Courier New"/>
                <a:cs typeface="Courier New"/>
              </a:rPr>
              <a:t>integer’)</a:t>
            </a:r>
            <a:endParaRPr sz="200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solidFill>
                  <a:srgbClr val="3737CA"/>
                </a:solidFill>
                <a:latin typeface="Courier New"/>
                <a:cs typeface="Courier New"/>
              </a:rPr>
              <a:t>end</a:t>
            </a:r>
            <a:endParaRPr sz="200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spc="-5" dirty="0">
                <a:solidFill>
                  <a:srgbClr val="3737CA"/>
                </a:solidFill>
                <a:latin typeface="Courier New"/>
                <a:cs typeface="Courier New"/>
              </a:rPr>
              <a:t>for</a:t>
            </a:r>
            <a:r>
              <a:rPr sz="2000" spc="-10" dirty="0">
                <a:solidFill>
                  <a:srgbClr val="3737CA"/>
                </a:solidFill>
                <a:latin typeface="Courier New"/>
                <a:cs typeface="Courier New"/>
              </a:rPr>
              <a:t> </a:t>
            </a:r>
            <a:r>
              <a:rPr sz="2000" spc="-5" dirty="0">
                <a:solidFill>
                  <a:srgbClr val="3737CA"/>
                </a:solidFill>
                <a:latin typeface="Courier New"/>
                <a:cs typeface="Courier New"/>
              </a:rPr>
              <a:t>k=1:n</a:t>
            </a:r>
            <a:endParaRPr sz="2000">
              <a:latin typeface="Courier New"/>
              <a:cs typeface="Courier New"/>
            </a:endParaRPr>
          </a:p>
          <a:p>
            <a:pPr marL="469900">
              <a:lnSpc>
                <a:spcPct val="100000"/>
              </a:lnSpc>
              <a:spcBef>
                <a:spcPts val="370"/>
              </a:spcBef>
            </a:pPr>
            <a:r>
              <a:rPr sz="2000" spc="-5" dirty="0">
                <a:solidFill>
                  <a:srgbClr val="3737CA"/>
                </a:solidFill>
                <a:latin typeface="Courier New"/>
                <a:cs typeface="Courier New"/>
              </a:rPr>
              <a:t>kfac=prod(1:k);</a:t>
            </a:r>
            <a:endParaRPr sz="2000">
              <a:latin typeface="Courier New"/>
              <a:cs typeface="Courier New"/>
            </a:endParaRPr>
          </a:p>
          <a:p>
            <a:pPr marL="469900" marR="772160">
              <a:lnSpc>
                <a:spcPct val="119500"/>
              </a:lnSpc>
              <a:spcBef>
                <a:spcPts val="10"/>
              </a:spcBef>
            </a:pPr>
            <a:r>
              <a:rPr sz="2000" spc="-5" dirty="0">
                <a:solidFill>
                  <a:srgbClr val="3737CA"/>
                </a:solidFill>
                <a:latin typeface="Courier New"/>
                <a:cs typeface="Courier New"/>
              </a:rPr>
              <a:t>disp([num2str(k),’ ’,num2str(kfac)])  y(k)=kfac;</a:t>
            </a:r>
            <a:endParaRPr sz="200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2000" spc="-5" dirty="0">
                <a:solidFill>
                  <a:srgbClr val="3737CA"/>
                </a:solidFill>
                <a:latin typeface="Courier New"/>
                <a:cs typeface="Courier New"/>
              </a:rPr>
              <a:t>end;</a:t>
            </a:r>
            <a:endParaRPr sz="200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750">
              <a:latin typeface="Times New Roman"/>
              <a:cs typeface="Times New Roman"/>
            </a:endParaRPr>
          </a:p>
          <a:p>
            <a:pPr marL="74930">
              <a:lnSpc>
                <a:spcPct val="100000"/>
              </a:lnSpc>
              <a:tabLst>
                <a:tab pos="1839595" algn="l"/>
              </a:tabLst>
            </a:pPr>
            <a:r>
              <a:rPr sz="2000" dirty="0">
                <a:latin typeface="Times New Roman"/>
                <a:cs typeface="Times New Roman"/>
              </a:rPr>
              <a:t>Note the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use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of:	</a:t>
            </a:r>
            <a:r>
              <a:rPr sz="2000" b="1" spc="-5" dirty="0">
                <a:solidFill>
                  <a:srgbClr val="3737CA"/>
                </a:solidFill>
                <a:latin typeface="Courier New"/>
                <a:cs typeface="Courier New"/>
              </a:rPr>
              <a:t>nargin</a:t>
            </a:r>
            <a:r>
              <a:rPr sz="2000" spc="-5" dirty="0">
                <a:solidFill>
                  <a:srgbClr val="3737CA"/>
                </a:solidFill>
                <a:latin typeface="Courier New"/>
                <a:cs typeface="Courier New"/>
              </a:rPr>
              <a:t>, </a:t>
            </a:r>
            <a:r>
              <a:rPr sz="2000" b="1" spc="-5" dirty="0">
                <a:solidFill>
                  <a:srgbClr val="3737CA"/>
                </a:solidFill>
                <a:latin typeface="Courier New"/>
                <a:cs typeface="Courier New"/>
              </a:rPr>
              <a:t>abs(n-round(n))&gt;eps</a:t>
            </a:r>
            <a:endParaRPr sz="2000">
              <a:latin typeface="Courier New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288053638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39596" y="762769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36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System variables (function calls)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416803" y="1339850"/>
            <a:ext cx="8049259" cy="5617845"/>
          </a:xfrm>
          <a:prstGeom prst="rect">
            <a:avLst/>
          </a:prstGeom>
        </p:spPr>
        <p:txBody>
          <a:bodyPr vert="horz" wrap="square" lIns="0" tIns="1162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15"/>
              </a:spcBef>
            </a:pPr>
            <a:r>
              <a:rPr sz="3200" spc="-5" dirty="0">
                <a:latin typeface="Times New Roman"/>
                <a:cs typeface="Times New Roman"/>
              </a:rPr>
              <a:t>Recall </a:t>
            </a:r>
            <a:r>
              <a:rPr sz="3200" dirty="0">
                <a:latin typeface="Times New Roman"/>
                <a:cs typeface="Times New Roman"/>
              </a:rPr>
              <a:t>the </a:t>
            </a:r>
            <a:r>
              <a:rPr sz="3200" spc="-5" dirty="0">
                <a:latin typeface="Times New Roman"/>
                <a:cs typeface="Times New Roman"/>
              </a:rPr>
              <a:t>function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signature:</a:t>
            </a:r>
            <a:endParaRPr sz="32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05"/>
              </a:spcBef>
            </a:pPr>
            <a:r>
              <a:rPr sz="2400" spc="-5" dirty="0">
                <a:solidFill>
                  <a:srgbClr val="3737CA"/>
                </a:solidFill>
                <a:latin typeface="Arial"/>
                <a:cs typeface="Arial"/>
              </a:rPr>
              <a:t>[output_arguments]=</a:t>
            </a:r>
            <a:r>
              <a:rPr sz="2400" spc="20" dirty="0">
                <a:solidFill>
                  <a:srgbClr val="3737CA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3737CA"/>
                </a:solidFill>
                <a:latin typeface="Arial"/>
                <a:cs typeface="Arial"/>
              </a:rPr>
              <a:t>function_name(input_arguments)</a:t>
            </a:r>
            <a:endParaRPr sz="2400" dirty="0">
              <a:latin typeface="Arial"/>
              <a:cs typeface="Arial"/>
            </a:endParaRPr>
          </a:p>
          <a:p>
            <a:pPr marL="52069" marR="5080">
              <a:lnSpc>
                <a:spcPct val="100000"/>
              </a:lnSpc>
              <a:spcBef>
                <a:spcPts val="2285"/>
              </a:spcBef>
              <a:tabLst>
                <a:tab pos="1846580" algn="l"/>
              </a:tabLst>
            </a:pPr>
            <a:r>
              <a:rPr sz="3200" b="1" spc="-5" dirty="0">
                <a:solidFill>
                  <a:srgbClr val="3737CA"/>
                </a:solidFill>
                <a:latin typeface="Times New Roman"/>
                <a:cs typeface="Times New Roman"/>
              </a:rPr>
              <a:t>nargout</a:t>
            </a:r>
            <a:r>
              <a:rPr sz="3200" spc="-5" dirty="0">
                <a:latin typeface="Times New Roman"/>
                <a:cs typeface="Times New Roman"/>
              </a:rPr>
              <a:t>:	</a:t>
            </a:r>
            <a:r>
              <a:rPr sz="3200" dirty="0">
                <a:latin typeface="Times New Roman"/>
                <a:cs typeface="Times New Roman"/>
              </a:rPr>
              <a:t>number of </a:t>
            </a:r>
            <a:r>
              <a:rPr sz="3200" spc="-5" dirty="0">
                <a:latin typeface="Times New Roman"/>
                <a:cs typeface="Times New Roman"/>
              </a:rPr>
              <a:t>output </a:t>
            </a:r>
            <a:r>
              <a:rPr sz="3200" dirty="0">
                <a:latin typeface="Times New Roman"/>
                <a:cs typeface="Times New Roman"/>
              </a:rPr>
              <a:t>arguments </a:t>
            </a:r>
            <a:r>
              <a:rPr sz="3200" spc="-5" dirty="0">
                <a:latin typeface="Times New Roman"/>
                <a:cs typeface="Times New Roman"/>
              </a:rPr>
              <a:t>specified  during </a:t>
            </a:r>
            <a:r>
              <a:rPr sz="3200" dirty="0">
                <a:latin typeface="Times New Roman"/>
                <a:cs typeface="Times New Roman"/>
              </a:rPr>
              <a:t>a </a:t>
            </a:r>
            <a:r>
              <a:rPr sz="3200" spc="-5" dirty="0">
                <a:latin typeface="Times New Roman"/>
                <a:cs typeface="Times New Roman"/>
              </a:rPr>
              <a:t>function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call.</a:t>
            </a:r>
          </a:p>
          <a:p>
            <a:pPr marL="52069" marR="529590">
              <a:lnSpc>
                <a:spcPct val="100000"/>
              </a:lnSpc>
              <a:spcBef>
                <a:spcPts val="1920"/>
              </a:spcBef>
              <a:tabLst>
                <a:tab pos="1620520" algn="l"/>
              </a:tabLst>
            </a:pPr>
            <a:r>
              <a:rPr sz="3200" b="1" spc="-5" dirty="0">
                <a:solidFill>
                  <a:srgbClr val="3737CA"/>
                </a:solidFill>
                <a:latin typeface="Times New Roman"/>
                <a:cs typeface="Times New Roman"/>
              </a:rPr>
              <a:t>nargin</a:t>
            </a:r>
            <a:r>
              <a:rPr sz="3200" spc="-5" dirty="0">
                <a:latin typeface="Times New Roman"/>
                <a:cs typeface="Times New Roman"/>
              </a:rPr>
              <a:t>:	number of input arguments supplied  during </a:t>
            </a:r>
            <a:r>
              <a:rPr sz="3200" dirty="0">
                <a:latin typeface="Times New Roman"/>
                <a:cs typeface="Times New Roman"/>
              </a:rPr>
              <a:t>a </a:t>
            </a:r>
            <a:r>
              <a:rPr sz="3200" spc="-5" dirty="0">
                <a:latin typeface="Times New Roman"/>
                <a:cs typeface="Times New Roman"/>
              </a:rPr>
              <a:t>function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call.</a:t>
            </a:r>
          </a:p>
          <a:p>
            <a:pPr marL="344805" marR="675640" indent="-292735">
              <a:lnSpc>
                <a:spcPct val="99800"/>
              </a:lnSpc>
              <a:spcBef>
                <a:spcPts val="1960"/>
              </a:spcBef>
              <a:buChar char="•"/>
              <a:tabLst>
                <a:tab pos="344805" algn="l"/>
                <a:tab pos="345440" algn="l"/>
              </a:tabLst>
            </a:pPr>
            <a:r>
              <a:rPr sz="2400" spc="-5" dirty="0">
                <a:latin typeface="Times New Roman"/>
                <a:cs typeface="Times New Roman"/>
              </a:rPr>
              <a:t>Outside the body of a function M-file, nargin and nargout  indicate the </a:t>
            </a:r>
            <a:r>
              <a:rPr sz="2400" spc="-10" dirty="0">
                <a:latin typeface="Times New Roman"/>
                <a:cs typeface="Times New Roman"/>
              </a:rPr>
              <a:t>number </a:t>
            </a:r>
            <a:r>
              <a:rPr sz="2400" spc="-5" dirty="0">
                <a:latin typeface="Times New Roman"/>
                <a:cs typeface="Times New Roman"/>
              </a:rPr>
              <a:t>of input or output arguments,  respectively, for a given function.</a:t>
            </a:r>
            <a:endParaRPr sz="2400" dirty="0">
              <a:latin typeface="Times New Roman"/>
              <a:cs typeface="Times New Roman"/>
            </a:endParaRPr>
          </a:p>
          <a:p>
            <a:pPr marL="344805" marR="658495" indent="-292735">
              <a:lnSpc>
                <a:spcPts val="2870"/>
              </a:lnSpc>
              <a:spcBef>
                <a:spcPts val="100"/>
              </a:spcBef>
              <a:buChar char="•"/>
              <a:tabLst>
                <a:tab pos="344805" algn="l"/>
                <a:tab pos="345440" algn="l"/>
              </a:tabLst>
            </a:pPr>
            <a:r>
              <a:rPr sz="2400" spc="-5" dirty="0">
                <a:latin typeface="Times New Roman"/>
                <a:cs typeface="Times New Roman"/>
              </a:rPr>
              <a:t>The number </a:t>
            </a:r>
            <a:r>
              <a:rPr sz="2400" dirty="0">
                <a:latin typeface="Times New Roman"/>
                <a:cs typeface="Times New Roman"/>
              </a:rPr>
              <a:t>of </a:t>
            </a:r>
            <a:r>
              <a:rPr sz="2400" spc="-5" dirty="0">
                <a:latin typeface="Times New Roman"/>
                <a:cs typeface="Times New Roman"/>
              </a:rPr>
              <a:t>arguments is </a:t>
            </a:r>
            <a:r>
              <a:rPr sz="2400" dirty="0">
                <a:latin typeface="Times New Roman"/>
                <a:cs typeface="Times New Roman"/>
              </a:rPr>
              <a:t>negative if the function </a:t>
            </a:r>
            <a:r>
              <a:rPr sz="2400" spc="-5" dirty="0">
                <a:latin typeface="Times New Roman"/>
                <a:cs typeface="Times New Roman"/>
              </a:rPr>
              <a:t>has </a:t>
            </a:r>
            <a:r>
              <a:rPr sz="2400" dirty="0">
                <a:latin typeface="Times New Roman"/>
                <a:cs typeface="Times New Roman"/>
              </a:rPr>
              <a:t>a  variable </a:t>
            </a:r>
            <a:r>
              <a:rPr sz="2400" spc="-5" dirty="0">
                <a:latin typeface="Times New Roman"/>
                <a:cs typeface="Times New Roman"/>
              </a:rPr>
              <a:t>number </a:t>
            </a:r>
            <a:r>
              <a:rPr sz="2400" dirty="0">
                <a:latin typeface="Times New Roman"/>
                <a:cs typeface="Times New Roman"/>
              </a:rPr>
              <a:t>of </a:t>
            </a:r>
            <a:r>
              <a:rPr sz="2400" spc="-5" dirty="0">
                <a:latin typeface="Times New Roman"/>
                <a:cs typeface="Times New Roman"/>
              </a:rPr>
              <a:t>arguments.</a:t>
            </a:r>
            <a:endParaRPr sz="24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74968821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39596" y="762769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36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System variables (function calls)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225296" y="1397635"/>
            <a:ext cx="8229600" cy="2761615"/>
          </a:xfrm>
          <a:prstGeom prst="rect">
            <a:avLst/>
          </a:prstGeom>
          <a:solidFill>
            <a:srgbClr val="02FFFF"/>
          </a:solidFill>
        </p:spPr>
        <p:txBody>
          <a:bodyPr vert="horz" wrap="square" lIns="0" tIns="6985" rIns="0" bIns="0" rtlCol="0">
            <a:spAutoFit/>
          </a:bodyPr>
          <a:lstStyle/>
          <a:p>
            <a:pPr marL="90805" marR="96520">
              <a:lnSpc>
                <a:spcPts val="3020"/>
              </a:lnSpc>
              <a:spcBef>
                <a:spcPts val="55"/>
              </a:spcBef>
            </a:pPr>
            <a:r>
              <a:rPr sz="2400" b="1" spc="-5" dirty="0">
                <a:latin typeface="Courier New"/>
                <a:cs typeface="Courier New"/>
              </a:rPr>
              <a:t>function [a, b, c] </a:t>
            </a:r>
            <a:r>
              <a:rPr sz="2400" b="1" dirty="0">
                <a:latin typeface="Courier New"/>
                <a:cs typeface="Courier New"/>
              </a:rPr>
              <a:t>= </a:t>
            </a:r>
            <a:r>
              <a:rPr sz="2400" b="1" spc="-5" dirty="0">
                <a:latin typeface="Courier New"/>
                <a:cs typeface="Courier New"/>
              </a:rPr>
              <a:t>SomeFun(x1, x2, x3, x4)  ni </a:t>
            </a:r>
            <a:r>
              <a:rPr sz="2400" b="1" dirty="0">
                <a:latin typeface="Courier New"/>
                <a:cs typeface="Courier New"/>
              </a:rPr>
              <a:t>=</a:t>
            </a:r>
            <a:r>
              <a:rPr sz="2400" b="1" spc="-15" dirty="0">
                <a:latin typeface="Courier New"/>
                <a:cs typeface="Courier New"/>
              </a:rPr>
              <a:t> </a:t>
            </a:r>
            <a:r>
              <a:rPr sz="2400" b="1" spc="-5" dirty="0">
                <a:latin typeface="Courier New"/>
                <a:cs typeface="Courier New"/>
              </a:rPr>
              <a:t>nargin</a:t>
            </a:r>
            <a:endParaRPr sz="2400" dirty="0">
              <a:latin typeface="Courier New"/>
              <a:cs typeface="Courier New"/>
            </a:endParaRPr>
          </a:p>
          <a:p>
            <a:pPr marL="90805" marR="5938520">
              <a:lnSpc>
                <a:spcPts val="3020"/>
              </a:lnSpc>
              <a:spcBef>
                <a:spcPts val="10"/>
              </a:spcBef>
            </a:pPr>
            <a:r>
              <a:rPr sz="2400" b="1" spc="-5" dirty="0">
                <a:latin typeface="Courier New"/>
                <a:cs typeface="Courier New"/>
              </a:rPr>
              <a:t>no </a:t>
            </a:r>
            <a:r>
              <a:rPr sz="2400" b="1" dirty="0">
                <a:latin typeface="Courier New"/>
                <a:cs typeface="Courier New"/>
              </a:rPr>
              <a:t>=</a:t>
            </a:r>
            <a:r>
              <a:rPr sz="2400" b="1" spc="-95" dirty="0">
                <a:latin typeface="Courier New"/>
                <a:cs typeface="Courier New"/>
              </a:rPr>
              <a:t> </a:t>
            </a:r>
            <a:r>
              <a:rPr sz="2400" b="1" spc="-5" dirty="0">
                <a:latin typeface="Courier New"/>
                <a:cs typeface="Courier New"/>
              </a:rPr>
              <a:t>nargout  </a:t>
            </a:r>
            <a:r>
              <a:rPr sz="2400" b="1" dirty="0">
                <a:latin typeface="Courier New"/>
                <a:cs typeface="Courier New"/>
              </a:rPr>
              <a:t>m1 =</a:t>
            </a:r>
            <a:r>
              <a:rPr sz="2400" b="1" spc="-45" dirty="0">
                <a:latin typeface="Courier New"/>
                <a:cs typeface="Courier New"/>
              </a:rPr>
              <a:t> </a:t>
            </a:r>
            <a:r>
              <a:rPr sz="2400" b="1" spc="-5" dirty="0">
                <a:latin typeface="Courier New"/>
                <a:cs typeface="Courier New"/>
              </a:rPr>
              <a:t>x1;</a:t>
            </a:r>
            <a:endParaRPr sz="2400" dirty="0">
              <a:latin typeface="Courier New"/>
              <a:cs typeface="Courier New"/>
            </a:endParaRPr>
          </a:p>
          <a:p>
            <a:pPr marL="90805">
              <a:lnSpc>
                <a:spcPct val="100000"/>
              </a:lnSpc>
              <a:spcBef>
                <a:spcPts val="20"/>
              </a:spcBef>
            </a:pPr>
            <a:r>
              <a:rPr sz="2400" b="1" dirty="0">
                <a:latin typeface="Courier New"/>
                <a:cs typeface="Courier New"/>
              </a:rPr>
              <a:t>m2 = x1 +</a:t>
            </a:r>
            <a:r>
              <a:rPr sz="2400" b="1" spc="-55" dirty="0">
                <a:latin typeface="Courier New"/>
                <a:cs typeface="Courier New"/>
              </a:rPr>
              <a:t> </a:t>
            </a:r>
            <a:r>
              <a:rPr sz="2400" b="1" dirty="0">
                <a:latin typeface="Courier New"/>
                <a:cs typeface="Courier New"/>
              </a:rPr>
              <a:t>x2;</a:t>
            </a:r>
            <a:endParaRPr sz="2400" dirty="0">
              <a:latin typeface="Courier New"/>
              <a:cs typeface="Courier New"/>
            </a:endParaRPr>
          </a:p>
          <a:p>
            <a:pPr marL="90805">
              <a:lnSpc>
                <a:spcPct val="100000"/>
              </a:lnSpc>
              <a:spcBef>
                <a:spcPts val="145"/>
              </a:spcBef>
            </a:pPr>
            <a:r>
              <a:rPr sz="2400" b="1" dirty="0">
                <a:latin typeface="Courier New"/>
                <a:cs typeface="Courier New"/>
              </a:rPr>
              <a:t>m3 = x1 + x2 +</a:t>
            </a:r>
            <a:r>
              <a:rPr sz="2400" b="1" spc="-80" dirty="0">
                <a:latin typeface="Courier New"/>
                <a:cs typeface="Courier New"/>
              </a:rPr>
              <a:t> </a:t>
            </a:r>
            <a:r>
              <a:rPr sz="2400" b="1" spc="-5" dirty="0">
                <a:latin typeface="Courier New"/>
                <a:cs typeface="Courier New"/>
              </a:rPr>
              <a:t>x3;</a:t>
            </a:r>
            <a:endParaRPr sz="2400" dirty="0">
              <a:latin typeface="Courier New"/>
              <a:cs typeface="Courier New"/>
            </a:endParaRPr>
          </a:p>
          <a:p>
            <a:pPr marL="91440">
              <a:lnSpc>
                <a:spcPct val="100000"/>
              </a:lnSpc>
              <a:spcBef>
                <a:spcPts val="195"/>
              </a:spcBef>
            </a:pPr>
            <a:r>
              <a:rPr sz="2400" b="1" dirty="0">
                <a:latin typeface="Courier New"/>
                <a:cs typeface="Courier New"/>
              </a:rPr>
              <a:t>....</a:t>
            </a:r>
            <a:endParaRPr sz="2400" dirty="0">
              <a:latin typeface="Courier New"/>
              <a:cs typeface="Courier New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01496" y="4152887"/>
            <a:ext cx="8077200" cy="558165"/>
          </a:xfrm>
          <a:prstGeom prst="rect">
            <a:avLst/>
          </a:prstGeom>
          <a:ln w="38100">
            <a:solidFill>
              <a:srgbClr val="010101"/>
            </a:solidFill>
          </a:ln>
        </p:spPr>
        <p:txBody>
          <a:bodyPr vert="horz" wrap="square" lIns="0" tIns="23495" rIns="0" bIns="0" rtlCol="0">
            <a:spAutoFit/>
          </a:bodyPr>
          <a:lstStyle/>
          <a:p>
            <a:pPr marL="324485">
              <a:lnSpc>
                <a:spcPct val="100000"/>
              </a:lnSpc>
              <a:spcBef>
                <a:spcPts val="185"/>
              </a:spcBef>
              <a:tabLst>
                <a:tab pos="1174115" algn="l"/>
                <a:tab pos="3727450" algn="l"/>
              </a:tabLst>
            </a:pPr>
            <a:r>
              <a:rPr sz="2800" b="1" spc="-5" dirty="0">
                <a:latin typeface="Courier New"/>
                <a:cs typeface="Courier New"/>
              </a:rPr>
              <a:t>&gt;&gt;	</a:t>
            </a:r>
            <a:r>
              <a:rPr sz="2800" b="1" spc="-10" dirty="0">
                <a:latin typeface="Courier New"/>
                <a:cs typeface="Courier New"/>
              </a:rPr>
              <a:t>SomeFun	</a:t>
            </a:r>
            <a:r>
              <a:rPr sz="2400" dirty="0">
                <a:latin typeface="Times New Roman"/>
                <a:cs typeface="Times New Roman"/>
              </a:rPr>
              <a:t>(will </a:t>
            </a:r>
            <a:r>
              <a:rPr sz="2400" spc="-10" dirty="0">
                <a:latin typeface="Times New Roman"/>
                <a:cs typeface="Times New Roman"/>
              </a:rPr>
              <a:t>give </a:t>
            </a:r>
            <a:r>
              <a:rPr sz="2400" dirty="0">
                <a:latin typeface="Times New Roman"/>
                <a:cs typeface="Times New Roman"/>
              </a:rPr>
              <a:t>error </a:t>
            </a:r>
            <a:r>
              <a:rPr sz="2400" spc="-5" dirty="0">
                <a:latin typeface="Times New Roman"/>
                <a:cs typeface="Times New Roman"/>
              </a:rPr>
              <a:t>at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m1)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301496" y="5042903"/>
            <a:ext cx="8077200" cy="558165"/>
          </a:xfrm>
          <a:prstGeom prst="rect">
            <a:avLst/>
          </a:prstGeom>
          <a:ln w="38100">
            <a:solidFill>
              <a:srgbClr val="010101"/>
            </a:solidFill>
          </a:ln>
        </p:spPr>
        <p:txBody>
          <a:bodyPr vert="horz" wrap="square" lIns="0" tIns="23495" rIns="0" bIns="0" rtlCol="0">
            <a:spAutoFit/>
          </a:bodyPr>
          <a:lstStyle/>
          <a:p>
            <a:pPr marL="324485">
              <a:lnSpc>
                <a:spcPct val="100000"/>
              </a:lnSpc>
              <a:spcBef>
                <a:spcPts val="185"/>
              </a:spcBef>
              <a:tabLst>
                <a:tab pos="1174115" algn="l"/>
                <a:tab pos="3768725" algn="l"/>
              </a:tabLst>
            </a:pPr>
            <a:r>
              <a:rPr sz="2800" b="1" spc="-5" dirty="0">
                <a:latin typeface="Courier New"/>
                <a:cs typeface="Courier New"/>
              </a:rPr>
              <a:t>&gt;&gt;	</a:t>
            </a:r>
            <a:r>
              <a:rPr sz="2800" b="1" spc="-10" dirty="0">
                <a:latin typeface="Courier New"/>
                <a:cs typeface="Courier New"/>
              </a:rPr>
              <a:t>SomeFun(1)	</a:t>
            </a:r>
            <a:r>
              <a:rPr sz="2400" dirty="0">
                <a:latin typeface="Times New Roman"/>
                <a:cs typeface="Times New Roman"/>
              </a:rPr>
              <a:t>(will </a:t>
            </a:r>
            <a:r>
              <a:rPr sz="2400" spc="-5" dirty="0">
                <a:latin typeface="Times New Roman"/>
                <a:cs typeface="Times New Roman"/>
              </a:rPr>
              <a:t>give </a:t>
            </a:r>
            <a:r>
              <a:rPr sz="2400" dirty="0">
                <a:latin typeface="Times New Roman"/>
                <a:cs typeface="Times New Roman"/>
              </a:rPr>
              <a:t>error </a:t>
            </a:r>
            <a:r>
              <a:rPr sz="2400" spc="-5" dirty="0">
                <a:latin typeface="Times New Roman"/>
                <a:cs typeface="Times New Roman"/>
              </a:rPr>
              <a:t>at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m2)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01496" y="5881103"/>
            <a:ext cx="8077200" cy="558165"/>
          </a:xfrm>
          <a:prstGeom prst="rect">
            <a:avLst/>
          </a:prstGeom>
          <a:ln w="38100">
            <a:solidFill>
              <a:srgbClr val="010101"/>
            </a:solidFill>
          </a:ln>
        </p:spPr>
        <p:txBody>
          <a:bodyPr vert="horz" wrap="square" lIns="0" tIns="23495" rIns="0" bIns="0" rtlCol="0">
            <a:spAutoFit/>
          </a:bodyPr>
          <a:lstStyle/>
          <a:p>
            <a:pPr marL="324485">
              <a:lnSpc>
                <a:spcPct val="100000"/>
              </a:lnSpc>
              <a:spcBef>
                <a:spcPts val="185"/>
              </a:spcBef>
              <a:tabLst>
                <a:tab pos="1174115" algn="l"/>
              </a:tabLst>
            </a:pPr>
            <a:r>
              <a:rPr sz="2800" b="1" spc="-5" dirty="0">
                <a:latin typeface="Courier New"/>
                <a:cs typeface="Courier New"/>
              </a:rPr>
              <a:t>&gt;&gt;	</a:t>
            </a:r>
            <a:r>
              <a:rPr sz="2800" b="1" spc="-10" dirty="0">
                <a:latin typeface="Courier New"/>
                <a:cs typeface="Courier New"/>
              </a:rPr>
              <a:t>SomeFun(1,2)</a:t>
            </a:r>
            <a:r>
              <a:rPr sz="2400" spc="-10" dirty="0">
                <a:latin typeface="Times New Roman"/>
                <a:cs typeface="Times New Roman"/>
              </a:rPr>
              <a:t>(will give </a:t>
            </a:r>
            <a:r>
              <a:rPr sz="2400" spc="-5" dirty="0">
                <a:latin typeface="Times New Roman"/>
                <a:cs typeface="Times New Roman"/>
              </a:rPr>
              <a:t>error </a:t>
            </a:r>
            <a:r>
              <a:rPr sz="2400" spc="-10" dirty="0">
                <a:latin typeface="Times New Roman"/>
                <a:cs typeface="Times New Roman"/>
              </a:rPr>
              <a:t>at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m3)</a:t>
            </a:r>
            <a:endParaRPr sz="24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88938362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01496" y="762769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36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Example (while loop)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723135" y="1433563"/>
            <a:ext cx="6875145" cy="884555"/>
          </a:xfrm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12700" marR="5080">
              <a:lnSpc>
                <a:spcPct val="101400"/>
              </a:lnSpc>
              <a:spcBef>
                <a:spcPts val="45"/>
              </a:spcBef>
              <a:tabLst>
                <a:tab pos="1219835" algn="l"/>
                <a:tab pos="1475740" algn="l"/>
              </a:tabLst>
            </a:pPr>
            <a:r>
              <a:rPr sz="2800" b="1" spc="-5" dirty="0">
                <a:latin typeface="Arial"/>
                <a:cs typeface="Arial"/>
              </a:rPr>
              <a:t>Task</a:t>
            </a:r>
            <a:r>
              <a:rPr sz="2800" spc="-5" dirty="0">
                <a:latin typeface="Arial"/>
                <a:cs typeface="Arial"/>
              </a:rPr>
              <a:t>:	Find the value of function F(a, b) for  integers	0 &lt; </a:t>
            </a:r>
            <a:r>
              <a:rPr sz="2800" i="1" spc="-5" dirty="0">
                <a:latin typeface="Arial"/>
                <a:cs typeface="Arial"/>
              </a:rPr>
              <a:t>a </a:t>
            </a:r>
            <a:r>
              <a:rPr sz="2800" spc="-5" dirty="0">
                <a:latin typeface="Symbol"/>
                <a:cs typeface="Symbol"/>
              </a:rPr>
              <a:t>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Arial"/>
                <a:cs typeface="Arial"/>
              </a:rPr>
              <a:t>10, and </a:t>
            </a:r>
            <a:r>
              <a:rPr sz="2800" i="1" spc="-5" dirty="0">
                <a:latin typeface="Arial"/>
                <a:cs typeface="Arial"/>
              </a:rPr>
              <a:t>b </a:t>
            </a:r>
            <a:r>
              <a:rPr sz="2800" spc="-5" dirty="0">
                <a:latin typeface="Arial"/>
                <a:cs typeface="Arial"/>
              </a:rPr>
              <a:t>=</a:t>
            </a:r>
            <a:r>
              <a:rPr sz="2800" spc="4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15.</a:t>
            </a:r>
            <a:endParaRPr sz="2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637533" y="2831987"/>
            <a:ext cx="2442210" cy="1074420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65"/>
              </a:spcBef>
            </a:pPr>
            <a:r>
              <a:rPr sz="2800" b="1" spc="-5" dirty="0">
                <a:latin typeface="Arial"/>
                <a:cs typeface="Arial"/>
              </a:rPr>
              <a:t>F(a, b) = ab,</a:t>
            </a:r>
            <a:endParaRPr sz="2800">
              <a:latin typeface="Arial"/>
              <a:cs typeface="Arial"/>
            </a:endParaRPr>
          </a:p>
          <a:p>
            <a:pPr marL="1420495">
              <a:lnSpc>
                <a:spcPct val="100000"/>
              </a:lnSpc>
              <a:spcBef>
                <a:spcPts val="770"/>
              </a:spcBef>
            </a:pPr>
            <a:r>
              <a:rPr sz="2800" b="1" spc="-5" dirty="0">
                <a:latin typeface="Arial"/>
                <a:cs typeface="Arial"/>
              </a:rPr>
              <a:t>3/2</a:t>
            </a:r>
            <a:r>
              <a:rPr sz="2800" b="1" spc="-75" dirty="0">
                <a:latin typeface="Arial"/>
                <a:cs typeface="Arial"/>
              </a:rPr>
              <a:t> </a:t>
            </a:r>
            <a:r>
              <a:rPr sz="2800" b="1" spc="-5" dirty="0">
                <a:latin typeface="Arial"/>
                <a:cs typeface="Arial"/>
              </a:rPr>
              <a:t>ab</a:t>
            </a:r>
            <a:endParaRPr sz="2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81080" y="2831987"/>
            <a:ext cx="1784985" cy="1074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2900"/>
              </a:lnSpc>
              <a:spcBef>
                <a:spcPts val="100"/>
              </a:spcBef>
            </a:pPr>
            <a:r>
              <a:rPr sz="2800" b="1" spc="-5" dirty="0">
                <a:latin typeface="Arial"/>
                <a:cs typeface="Arial"/>
              </a:rPr>
              <a:t>if a &gt; 5  otherwise.</a:t>
            </a:r>
            <a:endParaRPr sz="2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761237" y="4769617"/>
            <a:ext cx="663194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Times New Roman"/>
                <a:cs typeface="Times New Roman"/>
              </a:rPr>
              <a:t>(Same as an earlier problem solved using a for  </a:t>
            </a:r>
            <a:r>
              <a:rPr sz="2800" dirty="0">
                <a:latin typeface="Times New Roman"/>
                <a:cs typeface="Times New Roman"/>
              </a:rPr>
              <a:t>loop)</a:t>
            </a:r>
            <a:endParaRPr sz="28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2021075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64336" y="6878932"/>
            <a:ext cx="4026535" cy="1974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30"/>
              </a:lnSpc>
              <a:tabLst>
                <a:tab pos="3896995" algn="l"/>
              </a:tabLst>
            </a:pPr>
            <a:r>
              <a:rPr lang="tr-TR" sz="1400" dirty="0" smtClean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	K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176864" y="6846816"/>
            <a:ext cx="45339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latin typeface="Times New Roman"/>
                <a:cs typeface="Times New Roman"/>
              </a:rPr>
              <a:t>M</a:t>
            </a:r>
            <a:r>
              <a:rPr sz="1400" dirty="0">
                <a:latin typeface="Times New Roman"/>
                <a:cs typeface="Times New Roman"/>
              </a:rPr>
              <a:t>134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323292" y="6846816"/>
            <a:ext cx="205104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Times New Roman"/>
                <a:cs typeface="Times New Roman"/>
              </a:rPr>
              <a:t>47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245095" y="4346435"/>
            <a:ext cx="1076325" cy="739140"/>
          </a:xfrm>
          <a:custGeom>
            <a:avLst/>
            <a:gdLst/>
            <a:ahLst/>
            <a:cxnLst/>
            <a:rect l="l" t="t" r="r" b="b"/>
            <a:pathLst>
              <a:path w="1076325" h="739139">
                <a:moveTo>
                  <a:pt x="0" y="370331"/>
                </a:moveTo>
                <a:lnTo>
                  <a:pt x="537972" y="739139"/>
                </a:lnTo>
                <a:lnTo>
                  <a:pt x="1075944" y="370331"/>
                </a:lnTo>
                <a:lnTo>
                  <a:pt x="537972" y="0"/>
                </a:lnTo>
                <a:lnTo>
                  <a:pt x="0" y="370331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245095" y="4346435"/>
            <a:ext cx="1076325" cy="739140"/>
          </a:xfrm>
          <a:custGeom>
            <a:avLst/>
            <a:gdLst/>
            <a:ahLst/>
            <a:cxnLst/>
            <a:rect l="l" t="t" r="r" b="b"/>
            <a:pathLst>
              <a:path w="1076325" h="739139">
                <a:moveTo>
                  <a:pt x="537972" y="0"/>
                </a:moveTo>
                <a:lnTo>
                  <a:pt x="0" y="370331"/>
                </a:lnTo>
                <a:lnTo>
                  <a:pt x="537972" y="739139"/>
                </a:lnTo>
                <a:lnTo>
                  <a:pt x="1075944" y="370331"/>
                </a:lnTo>
                <a:lnTo>
                  <a:pt x="537972" y="0"/>
                </a:lnTo>
                <a:close/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7553959" y="4544047"/>
            <a:ext cx="45656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Arial"/>
                <a:cs typeface="Arial"/>
              </a:rPr>
              <a:t>a&gt;5</a:t>
            </a:r>
            <a:endParaRPr sz="20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775195" y="4365738"/>
            <a:ext cx="62992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u="heavy" dirty="0">
                <a:uFill>
                  <a:solidFill>
                    <a:srgbClr val="010101"/>
                  </a:solidFill>
                </a:uFill>
                <a:latin typeface="Arial"/>
                <a:cs typeface="Arial"/>
              </a:rPr>
              <a:t> </a:t>
            </a:r>
            <a:r>
              <a:rPr sz="2000" u="heavy" spc="204" dirty="0">
                <a:uFill>
                  <a:solidFill>
                    <a:srgbClr val="010101"/>
                  </a:solidFill>
                </a:uFill>
                <a:latin typeface="Arial"/>
                <a:cs typeface="Arial"/>
              </a:rPr>
              <a:t> </a:t>
            </a:r>
            <a:r>
              <a:rPr sz="2000" u="heavy" spc="-5" dirty="0">
                <a:uFill>
                  <a:solidFill>
                    <a:srgbClr val="010101"/>
                  </a:solidFill>
                </a:uFill>
                <a:latin typeface="Arial"/>
                <a:cs typeface="Arial"/>
              </a:rPr>
              <a:t>true</a:t>
            </a:r>
            <a:endParaRPr sz="20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280145" y="4365738"/>
            <a:ext cx="74930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u="heavy" dirty="0">
                <a:uFill>
                  <a:solidFill>
                    <a:srgbClr val="010101"/>
                  </a:solidFill>
                </a:uFill>
                <a:latin typeface="Arial"/>
                <a:cs typeface="Arial"/>
              </a:rPr>
              <a:t>  </a:t>
            </a:r>
            <a:r>
              <a:rPr sz="2000" u="heavy" spc="-200" dirty="0">
                <a:uFill>
                  <a:solidFill>
                    <a:srgbClr val="010101"/>
                  </a:solidFill>
                </a:uFill>
                <a:latin typeface="Arial"/>
                <a:cs typeface="Arial"/>
              </a:rPr>
              <a:t> </a:t>
            </a:r>
            <a:r>
              <a:rPr sz="2000" u="heavy" spc="-5" dirty="0">
                <a:uFill>
                  <a:solidFill>
                    <a:srgbClr val="010101"/>
                  </a:solidFill>
                </a:uFill>
                <a:latin typeface="Arial"/>
                <a:cs typeface="Arial"/>
              </a:rPr>
              <a:t>fal</a:t>
            </a:r>
            <a:r>
              <a:rPr sz="2000" u="heavy" spc="5" dirty="0">
                <a:uFill>
                  <a:solidFill>
                    <a:srgbClr val="010101"/>
                  </a:solidFill>
                </a:uFill>
                <a:latin typeface="Arial"/>
                <a:cs typeface="Arial"/>
              </a:rPr>
              <a:t>s</a:t>
            </a:r>
            <a:r>
              <a:rPr sz="2000" dirty="0">
                <a:latin typeface="Arial"/>
                <a:cs typeface="Arial"/>
              </a:rPr>
              <a:t>e</a:t>
            </a:r>
            <a:endParaRPr sz="20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7726680" y="3858755"/>
            <a:ext cx="114300" cy="469900"/>
          </a:xfrm>
          <a:custGeom>
            <a:avLst/>
            <a:gdLst/>
            <a:ahLst/>
            <a:cxnLst/>
            <a:rect l="l" t="t" r="r" b="b"/>
            <a:pathLst>
              <a:path w="114300" h="469900">
                <a:moveTo>
                  <a:pt x="0" y="353567"/>
                </a:moveTo>
                <a:lnTo>
                  <a:pt x="56387" y="469391"/>
                </a:lnTo>
                <a:lnTo>
                  <a:pt x="114299" y="355091"/>
                </a:lnTo>
                <a:lnTo>
                  <a:pt x="76276" y="354585"/>
                </a:lnTo>
                <a:lnTo>
                  <a:pt x="76199" y="373379"/>
                </a:lnTo>
                <a:lnTo>
                  <a:pt x="38099" y="373379"/>
                </a:lnTo>
                <a:lnTo>
                  <a:pt x="38099" y="354075"/>
                </a:lnTo>
                <a:lnTo>
                  <a:pt x="0" y="353567"/>
                </a:lnTo>
                <a:close/>
              </a:path>
              <a:path w="114300" h="469900">
                <a:moveTo>
                  <a:pt x="38178" y="354077"/>
                </a:moveTo>
                <a:lnTo>
                  <a:pt x="76276" y="354585"/>
                </a:lnTo>
                <a:lnTo>
                  <a:pt x="77723" y="0"/>
                </a:lnTo>
                <a:lnTo>
                  <a:pt x="39623" y="0"/>
                </a:lnTo>
                <a:lnTo>
                  <a:pt x="38178" y="354077"/>
                </a:lnTo>
                <a:close/>
              </a:path>
              <a:path w="114300" h="469900">
                <a:moveTo>
                  <a:pt x="38099" y="373379"/>
                </a:moveTo>
                <a:lnTo>
                  <a:pt x="76199" y="373379"/>
                </a:lnTo>
                <a:lnTo>
                  <a:pt x="76276" y="354585"/>
                </a:lnTo>
                <a:lnTo>
                  <a:pt x="38178" y="354077"/>
                </a:lnTo>
                <a:lnTo>
                  <a:pt x="38099" y="373379"/>
                </a:lnTo>
                <a:close/>
              </a:path>
              <a:path w="114300" h="469900">
                <a:moveTo>
                  <a:pt x="38099" y="354075"/>
                </a:moveTo>
                <a:lnTo>
                  <a:pt x="38099" y="373379"/>
                </a:lnTo>
                <a:lnTo>
                  <a:pt x="38178" y="354077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101583" y="6134087"/>
            <a:ext cx="114300" cy="381000"/>
          </a:xfrm>
          <a:custGeom>
            <a:avLst/>
            <a:gdLst/>
            <a:ahLst/>
            <a:cxnLst/>
            <a:rect l="l" t="t" r="r" b="b"/>
            <a:pathLst>
              <a:path w="114300" h="381000">
                <a:moveTo>
                  <a:pt x="0" y="266699"/>
                </a:moveTo>
                <a:lnTo>
                  <a:pt x="57912" y="380999"/>
                </a:lnTo>
                <a:lnTo>
                  <a:pt x="114300" y="266699"/>
                </a:lnTo>
                <a:lnTo>
                  <a:pt x="76200" y="266699"/>
                </a:lnTo>
                <a:lnTo>
                  <a:pt x="76200" y="284987"/>
                </a:lnTo>
                <a:lnTo>
                  <a:pt x="38100" y="284987"/>
                </a:lnTo>
                <a:lnTo>
                  <a:pt x="38100" y="266699"/>
                </a:lnTo>
                <a:lnTo>
                  <a:pt x="0" y="266699"/>
                </a:lnTo>
                <a:close/>
              </a:path>
              <a:path w="114300" h="381000">
                <a:moveTo>
                  <a:pt x="38100" y="266699"/>
                </a:moveTo>
                <a:lnTo>
                  <a:pt x="38100" y="284987"/>
                </a:lnTo>
                <a:lnTo>
                  <a:pt x="76200" y="284987"/>
                </a:lnTo>
                <a:lnTo>
                  <a:pt x="76200" y="266699"/>
                </a:lnTo>
                <a:lnTo>
                  <a:pt x="38100" y="266699"/>
                </a:lnTo>
                <a:close/>
              </a:path>
              <a:path w="114300" h="381000">
                <a:moveTo>
                  <a:pt x="38100" y="0"/>
                </a:moveTo>
                <a:lnTo>
                  <a:pt x="38100" y="266699"/>
                </a:lnTo>
                <a:lnTo>
                  <a:pt x="76200" y="266699"/>
                </a:lnTo>
                <a:lnTo>
                  <a:pt x="76200" y="0"/>
                </a:lnTo>
                <a:lnTo>
                  <a:pt x="38100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921495" y="5676887"/>
            <a:ext cx="0" cy="466725"/>
          </a:xfrm>
          <a:custGeom>
            <a:avLst/>
            <a:gdLst/>
            <a:ahLst/>
            <a:cxnLst/>
            <a:rect l="l" t="t" r="r" b="b"/>
            <a:pathLst>
              <a:path h="466725">
                <a:moveTo>
                  <a:pt x="0" y="0"/>
                </a:moveTo>
                <a:lnTo>
                  <a:pt x="0" y="466343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880859" y="6076175"/>
            <a:ext cx="1286510" cy="114300"/>
          </a:xfrm>
          <a:custGeom>
            <a:avLst/>
            <a:gdLst/>
            <a:ahLst/>
            <a:cxnLst/>
            <a:rect l="l" t="t" r="r" b="b"/>
            <a:pathLst>
              <a:path w="1286509" h="114300">
                <a:moveTo>
                  <a:pt x="1171955" y="76200"/>
                </a:moveTo>
                <a:lnTo>
                  <a:pt x="1171955" y="114300"/>
                </a:lnTo>
                <a:lnTo>
                  <a:pt x="1286255" y="57912"/>
                </a:lnTo>
                <a:lnTo>
                  <a:pt x="1191767" y="10038"/>
                </a:lnTo>
                <a:lnTo>
                  <a:pt x="1191767" y="76200"/>
                </a:lnTo>
                <a:lnTo>
                  <a:pt x="1171955" y="76200"/>
                </a:lnTo>
                <a:close/>
              </a:path>
              <a:path w="1286509" h="114300">
                <a:moveTo>
                  <a:pt x="0" y="38100"/>
                </a:moveTo>
                <a:lnTo>
                  <a:pt x="0" y="76200"/>
                </a:lnTo>
                <a:lnTo>
                  <a:pt x="1191767" y="76200"/>
                </a:lnTo>
                <a:lnTo>
                  <a:pt x="1191767" y="38100"/>
                </a:lnTo>
                <a:lnTo>
                  <a:pt x="0" y="38100"/>
                </a:lnTo>
                <a:close/>
              </a:path>
              <a:path w="1286509" h="114300">
                <a:moveTo>
                  <a:pt x="1171955" y="0"/>
                </a:moveTo>
                <a:lnTo>
                  <a:pt x="1171955" y="38100"/>
                </a:lnTo>
                <a:lnTo>
                  <a:pt x="1191767" y="38100"/>
                </a:lnTo>
                <a:lnTo>
                  <a:pt x="1191767" y="10038"/>
                </a:lnTo>
                <a:lnTo>
                  <a:pt x="1171955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864095" y="5676887"/>
            <a:ext cx="0" cy="457200"/>
          </a:xfrm>
          <a:custGeom>
            <a:avLst/>
            <a:gdLst/>
            <a:ahLst/>
            <a:cxnLst/>
            <a:rect l="l" t="t" r="r" b="b"/>
            <a:pathLst>
              <a:path h="457200">
                <a:moveTo>
                  <a:pt x="0" y="457200"/>
                </a:moveTo>
                <a:lnTo>
                  <a:pt x="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729983" y="4721339"/>
            <a:ext cx="114300" cy="498475"/>
          </a:xfrm>
          <a:custGeom>
            <a:avLst/>
            <a:gdLst/>
            <a:ahLst/>
            <a:cxnLst/>
            <a:rect l="l" t="t" r="r" b="b"/>
            <a:pathLst>
              <a:path w="114300" h="498475">
                <a:moveTo>
                  <a:pt x="0" y="384048"/>
                </a:moveTo>
                <a:lnTo>
                  <a:pt x="57912" y="498348"/>
                </a:lnTo>
                <a:lnTo>
                  <a:pt x="114300" y="384048"/>
                </a:lnTo>
                <a:lnTo>
                  <a:pt x="76200" y="384048"/>
                </a:lnTo>
                <a:lnTo>
                  <a:pt x="76200" y="402336"/>
                </a:lnTo>
                <a:lnTo>
                  <a:pt x="38100" y="402336"/>
                </a:lnTo>
                <a:lnTo>
                  <a:pt x="38100" y="384048"/>
                </a:lnTo>
                <a:lnTo>
                  <a:pt x="0" y="384048"/>
                </a:lnTo>
                <a:close/>
              </a:path>
              <a:path w="114300" h="498475">
                <a:moveTo>
                  <a:pt x="38100" y="384048"/>
                </a:moveTo>
                <a:lnTo>
                  <a:pt x="38100" y="402336"/>
                </a:lnTo>
                <a:lnTo>
                  <a:pt x="76200" y="402336"/>
                </a:lnTo>
                <a:lnTo>
                  <a:pt x="76200" y="384048"/>
                </a:lnTo>
                <a:lnTo>
                  <a:pt x="38100" y="384048"/>
                </a:lnTo>
                <a:close/>
              </a:path>
              <a:path w="114300" h="498475">
                <a:moveTo>
                  <a:pt x="38100" y="0"/>
                </a:moveTo>
                <a:lnTo>
                  <a:pt x="38100" y="384048"/>
                </a:lnTo>
                <a:lnTo>
                  <a:pt x="76200" y="384048"/>
                </a:lnTo>
                <a:lnTo>
                  <a:pt x="76200" y="0"/>
                </a:lnTo>
                <a:lnTo>
                  <a:pt x="38100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8787383" y="4721339"/>
            <a:ext cx="114300" cy="498475"/>
          </a:xfrm>
          <a:custGeom>
            <a:avLst/>
            <a:gdLst/>
            <a:ahLst/>
            <a:cxnLst/>
            <a:rect l="l" t="t" r="r" b="b"/>
            <a:pathLst>
              <a:path w="114300" h="498475">
                <a:moveTo>
                  <a:pt x="0" y="384047"/>
                </a:moveTo>
                <a:lnTo>
                  <a:pt x="57912" y="498347"/>
                </a:lnTo>
                <a:lnTo>
                  <a:pt x="114300" y="384047"/>
                </a:lnTo>
                <a:lnTo>
                  <a:pt x="76200" y="384047"/>
                </a:lnTo>
                <a:lnTo>
                  <a:pt x="76200" y="402335"/>
                </a:lnTo>
                <a:lnTo>
                  <a:pt x="38100" y="402335"/>
                </a:lnTo>
                <a:lnTo>
                  <a:pt x="38100" y="384047"/>
                </a:lnTo>
                <a:lnTo>
                  <a:pt x="0" y="384047"/>
                </a:lnTo>
                <a:close/>
              </a:path>
              <a:path w="114300" h="498475">
                <a:moveTo>
                  <a:pt x="38100" y="384047"/>
                </a:moveTo>
                <a:lnTo>
                  <a:pt x="38100" y="402335"/>
                </a:lnTo>
                <a:lnTo>
                  <a:pt x="76200" y="402335"/>
                </a:lnTo>
                <a:lnTo>
                  <a:pt x="76200" y="384047"/>
                </a:lnTo>
                <a:lnTo>
                  <a:pt x="38100" y="384047"/>
                </a:lnTo>
                <a:close/>
              </a:path>
              <a:path w="114300" h="498475">
                <a:moveTo>
                  <a:pt x="38100" y="0"/>
                </a:moveTo>
                <a:lnTo>
                  <a:pt x="38100" y="384047"/>
                </a:lnTo>
                <a:lnTo>
                  <a:pt x="76200" y="384047"/>
                </a:lnTo>
                <a:lnTo>
                  <a:pt x="76200" y="0"/>
                </a:lnTo>
                <a:lnTo>
                  <a:pt x="38100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7930895" y="5219687"/>
            <a:ext cx="1752600" cy="434340"/>
          </a:xfrm>
          <a:prstGeom prst="rect">
            <a:avLst/>
          </a:prstGeom>
          <a:solidFill>
            <a:srgbClr val="FFCA01"/>
          </a:solidFill>
          <a:ln w="38100">
            <a:solidFill>
              <a:srgbClr val="010101"/>
            </a:solidFill>
          </a:ln>
        </p:spPr>
        <p:txBody>
          <a:bodyPr vert="horz" wrap="square" lIns="0" tIns="58419" rIns="0" bIns="0" rtlCol="0">
            <a:spAutoFit/>
          </a:bodyPr>
          <a:lstStyle/>
          <a:p>
            <a:pPr marL="111125">
              <a:lnSpc>
                <a:spcPct val="100000"/>
              </a:lnSpc>
              <a:spcBef>
                <a:spcPts val="459"/>
              </a:spcBef>
            </a:pPr>
            <a:r>
              <a:rPr sz="2000" spc="-5" dirty="0">
                <a:latin typeface="Arial"/>
                <a:cs typeface="Arial"/>
              </a:rPr>
              <a:t>F(a)=3/2*a*b</a:t>
            </a:r>
            <a:endParaRPr sz="200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8159495" y="6076175"/>
            <a:ext cx="762000" cy="114300"/>
          </a:xfrm>
          <a:custGeom>
            <a:avLst/>
            <a:gdLst/>
            <a:ahLst/>
            <a:cxnLst/>
            <a:rect l="l" t="t" r="r" b="b"/>
            <a:pathLst>
              <a:path w="762000" h="114300">
                <a:moveTo>
                  <a:pt x="94488" y="38100"/>
                </a:moveTo>
                <a:lnTo>
                  <a:pt x="94488" y="76200"/>
                </a:lnTo>
                <a:lnTo>
                  <a:pt x="762000" y="76200"/>
                </a:lnTo>
                <a:lnTo>
                  <a:pt x="762000" y="38100"/>
                </a:lnTo>
                <a:lnTo>
                  <a:pt x="94488" y="38100"/>
                </a:lnTo>
                <a:close/>
              </a:path>
              <a:path w="762000" h="114300">
                <a:moveTo>
                  <a:pt x="0" y="57912"/>
                </a:moveTo>
                <a:lnTo>
                  <a:pt x="114300" y="114300"/>
                </a:lnTo>
                <a:lnTo>
                  <a:pt x="114300" y="76200"/>
                </a:lnTo>
                <a:lnTo>
                  <a:pt x="94488" y="76200"/>
                </a:lnTo>
                <a:lnTo>
                  <a:pt x="94488" y="10038"/>
                </a:lnTo>
                <a:lnTo>
                  <a:pt x="0" y="57912"/>
                </a:lnTo>
                <a:close/>
              </a:path>
              <a:path w="762000" h="114300">
                <a:moveTo>
                  <a:pt x="94488" y="10038"/>
                </a:moveTo>
                <a:lnTo>
                  <a:pt x="94488" y="38100"/>
                </a:lnTo>
                <a:lnTo>
                  <a:pt x="114300" y="38100"/>
                </a:lnTo>
                <a:lnTo>
                  <a:pt x="114300" y="0"/>
                </a:lnTo>
                <a:lnTo>
                  <a:pt x="94488" y="10038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7245095" y="3179051"/>
            <a:ext cx="1076325" cy="741045"/>
          </a:xfrm>
          <a:custGeom>
            <a:avLst/>
            <a:gdLst/>
            <a:ahLst/>
            <a:cxnLst/>
            <a:rect l="l" t="t" r="r" b="b"/>
            <a:pathLst>
              <a:path w="1076325" h="741045">
                <a:moveTo>
                  <a:pt x="0" y="370331"/>
                </a:moveTo>
                <a:lnTo>
                  <a:pt x="537972" y="740663"/>
                </a:lnTo>
                <a:lnTo>
                  <a:pt x="1075944" y="370331"/>
                </a:lnTo>
                <a:lnTo>
                  <a:pt x="537972" y="0"/>
                </a:lnTo>
                <a:lnTo>
                  <a:pt x="0" y="370331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7245095" y="3179051"/>
            <a:ext cx="1076325" cy="741045"/>
          </a:xfrm>
          <a:custGeom>
            <a:avLst/>
            <a:gdLst/>
            <a:ahLst/>
            <a:cxnLst/>
            <a:rect l="l" t="t" r="r" b="b"/>
            <a:pathLst>
              <a:path w="1076325" h="741045">
                <a:moveTo>
                  <a:pt x="537972" y="0"/>
                </a:moveTo>
                <a:lnTo>
                  <a:pt x="0" y="370331"/>
                </a:lnTo>
                <a:lnTo>
                  <a:pt x="537972" y="740663"/>
                </a:lnTo>
                <a:lnTo>
                  <a:pt x="1075944" y="370331"/>
                </a:lnTo>
                <a:lnTo>
                  <a:pt x="537972" y="0"/>
                </a:lnTo>
                <a:close/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7540243" y="3376663"/>
            <a:ext cx="48450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Arial"/>
                <a:cs typeface="Arial"/>
              </a:rPr>
              <a:t>a</a:t>
            </a:r>
            <a:r>
              <a:rPr sz="1600" b="1" spc="-5" dirty="0">
                <a:latin typeface="Arial"/>
                <a:cs typeface="Arial"/>
              </a:rPr>
              <a:t>&gt;</a:t>
            </a:r>
            <a:r>
              <a:rPr sz="1400" b="1" spc="-5" dirty="0">
                <a:latin typeface="Arial"/>
                <a:cs typeface="Arial"/>
              </a:rPr>
              <a:t>10</a:t>
            </a:r>
            <a:endParaRPr sz="14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857235" y="3873487"/>
            <a:ext cx="56388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Arial"/>
                <a:cs typeface="Arial"/>
              </a:rPr>
              <a:t>false</a:t>
            </a:r>
            <a:endParaRPr sz="20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8238234" y="3187690"/>
            <a:ext cx="46164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10" dirty="0">
                <a:latin typeface="Arial"/>
                <a:cs typeface="Arial"/>
              </a:rPr>
              <a:t>true</a:t>
            </a:r>
            <a:endParaRPr sz="2000">
              <a:latin typeface="Arial"/>
              <a:cs typeface="Arial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8314943" y="3502139"/>
            <a:ext cx="378460" cy="114300"/>
          </a:xfrm>
          <a:custGeom>
            <a:avLst/>
            <a:gdLst/>
            <a:ahLst/>
            <a:cxnLst/>
            <a:rect l="l" t="t" r="r" b="b"/>
            <a:pathLst>
              <a:path w="378459" h="114300">
                <a:moveTo>
                  <a:pt x="263652" y="76200"/>
                </a:moveTo>
                <a:lnTo>
                  <a:pt x="263652" y="114300"/>
                </a:lnTo>
                <a:lnTo>
                  <a:pt x="377952" y="56387"/>
                </a:lnTo>
                <a:lnTo>
                  <a:pt x="281940" y="9022"/>
                </a:lnTo>
                <a:lnTo>
                  <a:pt x="281940" y="76200"/>
                </a:lnTo>
                <a:lnTo>
                  <a:pt x="263652" y="76200"/>
                </a:lnTo>
                <a:close/>
              </a:path>
              <a:path w="378459" h="114300">
                <a:moveTo>
                  <a:pt x="0" y="38100"/>
                </a:moveTo>
                <a:lnTo>
                  <a:pt x="0" y="76200"/>
                </a:lnTo>
                <a:lnTo>
                  <a:pt x="281940" y="76200"/>
                </a:lnTo>
                <a:lnTo>
                  <a:pt x="281940" y="38100"/>
                </a:lnTo>
                <a:lnTo>
                  <a:pt x="0" y="38100"/>
                </a:lnTo>
                <a:close/>
              </a:path>
              <a:path w="378459" h="114300">
                <a:moveTo>
                  <a:pt x="263652" y="0"/>
                </a:moveTo>
                <a:lnTo>
                  <a:pt x="263652" y="38100"/>
                </a:lnTo>
                <a:lnTo>
                  <a:pt x="281940" y="38100"/>
                </a:lnTo>
                <a:lnTo>
                  <a:pt x="281940" y="9022"/>
                </a:lnTo>
                <a:lnTo>
                  <a:pt x="263652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6254496" y="5219687"/>
            <a:ext cx="1295400" cy="434340"/>
          </a:xfrm>
          <a:prstGeom prst="rect">
            <a:avLst/>
          </a:prstGeom>
          <a:solidFill>
            <a:srgbClr val="FFCA01"/>
          </a:solidFill>
          <a:ln w="38100">
            <a:solidFill>
              <a:srgbClr val="010101"/>
            </a:solidFill>
          </a:ln>
        </p:spPr>
        <p:txBody>
          <a:bodyPr vert="horz" wrap="square" lIns="0" tIns="58419" rIns="0" bIns="0" rtlCol="0">
            <a:spAutoFit/>
          </a:bodyPr>
          <a:lstStyle/>
          <a:p>
            <a:pPr marL="111125">
              <a:lnSpc>
                <a:spcPct val="100000"/>
              </a:lnSpc>
              <a:spcBef>
                <a:spcPts val="459"/>
              </a:spcBef>
            </a:pPr>
            <a:r>
              <a:rPr sz="2000" spc="-5" dirty="0">
                <a:latin typeface="Arial"/>
                <a:cs typeface="Arial"/>
              </a:rPr>
              <a:t>F(a)=a*b</a:t>
            </a:r>
            <a:endParaRPr sz="2000">
              <a:latin typeface="Arial"/>
              <a:cs typeface="Arial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7722107" y="2781287"/>
            <a:ext cx="114300" cy="467995"/>
          </a:xfrm>
          <a:custGeom>
            <a:avLst/>
            <a:gdLst/>
            <a:ahLst/>
            <a:cxnLst/>
            <a:rect l="l" t="t" r="r" b="b"/>
            <a:pathLst>
              <a:path w="114300" h="467994">
                <a:moveTo>
                  <a:pt x="0" y="353567"/>
                </a:moveTo>
                <a:lnTo>
                  <a:pt x="56387" y="467867"/>
                </a:lnTo>
                <a:lnTo>
                  <a:pt x="114299" y="353567"/>
                </a:lnTo>
                <a:lnTo>
                  <a:pt x="76280" y="353567"/>
                </a:lnTo>
                <a:lnTo>
                  <a:pt x="76199" y="373379"/>
                </a:lnTo>
                <a:lnTo>
                  <a:pt x="38099" y="373379"/>
                </a:lnTo>
                <a:lnTo>
                  <a:pt x="38099" y="353567"/>
                </a:lnTo>
                <a:lnTo>
                  <a:pt x="0" y="353567"/>
                </a:lnTo>
                <a:close/>
              </a:path>
              <a:path w="114300" h="467994">
                <a:moveTo>
                  <a:pt x="38180" y="353567"/>
                </a:moveTo>
                <a:lnTo>
                  <a:pt x="76280" y="353567"/>
                </a:lnTo>
                <a:lnTo>
                  <a:pt x="77723" y="0"/>
                </a:lnTo>
                <a:lnTo>
                  <a:pt x="39623" y="0"/>
                </a:lnTo>
                <a:lnTo>
                  <a:pt x="38180" y="353567"/>
                </a:lnTo>
                <a:close/>
              </a:path>
              <a:path w="114300" h="467994">
                <a:moveTo>
                  <a:pt x="38099" y="373379"/>
                </a:moveTo>
                <a:lnTo>
                  <a:pt x="76199" y="373379"/>
                </a:lnTo>
                <a:lnTo>
                  <a:pt x="76280" y="353567"/>
                </a:lnTo>
                <a:lnTo>
                  <a:pt x="38180" y="353567"/>
                </a:lnTo>
                <a:lnTo>
                  <a:pt x="38099" y="373379"/>
                </a:lnTo>
                <a:close/>
              </a:path>
              <a:path w="114300" h="467994">
                <a:moveTo>
                  <a:pt x="38099" y="353567"/>
                </a:moveTo>
                <a:lnTo>
                  <a:pt x="38099" y="373379"/>
                </a:lnTo>
                <a:lnTo>
                  <a:pt x="38180" y="353567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797296" y="6457175"/>
            <a:ext cx="2362200" cy="114300"/>
          </a:xfrm>
          <a:custGeom>
            <a:avLst/>
            <a:gdLst/>
            <a:ahLst/>
            <a:cxnLst/>
            <a:rect l="l" t="t" r="r" b="b"/>
            <a:pathLst>
              <a:path w="2362200" h="114300">
                <a:moveTo>
                  <a:pt x="94487" y="38100"/>
                </a:moveTo>
                <a:lnTo>
                  <a:pt x="94487" y="76200"/>
                </a:lnTo>
                <a:lnTo>
                  <a:pt x="2362199" y="76199"/>
                </a:lnTo>
                <a:lnTo>
                  <a:pt x="2362199" y="38099"/>
                </a:lnTo>
                <a:lnTo>
                  <a:pt x="94487" y="38100"/>
                </a:lnTo>
                <a:close/>
              </a:path>
              <a:path w="2362200" h="114300">
                <a:moveTo>
                  <a:pt x="0" y="57912"/>
                </a:moveTo>
                <a:lnTo>
                  <a:pt x="114300" y="114300"/>
                </a:lnTo>
                <a:lnTo>
                  <a:pt x="114300" y="76200"/>
                </a:lnTo>
                <a:lnTo>
                  <a:pt x="94487" y="76200"/>
                </a:lnTo>
                <a:lnTo>
                  <a:pt x="94487" y="10038"/>
                </a:lnTo>
                <a:lnTo>
                  <a:pt x="0" y="57912"/>
                </a:lnTo>
                <a:close/>
              </a:path>
              <a:path w="2362200" h="114300">
                <a:moveTo>
                  <a:pt x="94487" y="10038"/>
                </a:moveTo>
                <a:lnTo>
                  <a:pt x="94487" y="38100"/>
                </a:lnTo>
                <a:lnTo>
                  <a:pt x="114300" y="38100"/>
                </a:lnTo>
                <a:lnTo>
                  <a:pt x="114300" y="0"/>
                </a:lnTo>
                <a:lnTo>
                  <a:pt x="94487" y="10038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740908" y="3543287"/>
            <a:ext cx="114300" cy="2971800"/>
          </a:xfrm>
          <a:custGeom>
            <a:avLst/>
            <a:gdLst/>
            <a:ahLst/>
            <a:cxnLst/>
            <a:rect l="l" t="t" r="r" b="b"/>
            <a:pathLst>
              <a:path w="114300" h="2971800">
                <a:moveTo>
                  <a:pt x="76189" y="114300"/>
                </a:moveTo>
                <a:lnTo>
                  <a:pt x="114300" y="114300"/>
                </a:lnTo>
                <a:lnTo>
                  <a:pt x="76200" y="37070"/>
                </a:lnTo>
                <a:lnTo>
                  <a:pt x="76189" y="114300"/>
                </a:lnTo>
                <a:close/>
              </a:path>
              <a:path w="114300" h="2971800">
                <a:moveTo>
                  <a:pt x="38089" y="114300"/>
                </a:moveTo>
                <a:lnTo>
                  <a:pt x="76189" y="114300"/>
                </a:lnTo>
                <a:lnTo>
                  <a:pt x="76200" y="94487"/>
                </a:lnTo>
                <a:lnTo>
                  <a:pt x="38100" y="94487"/>
                </a:lnTo>
                <a:lnTo>
                  <a:pt x="38089" y="114300"/>
                </a:lnTo>
                <a:close/>
              </a:path>
              <a:path w="114300" h="2971800">
                <a:moveTo>
                  <a:pt x="0" y="114300"/>
                </a:moveTo>
                <a:lnTo>
                  <a:pt x="38089" y="114300"/>
                </a:lnTo>
                <a:lnTo>
                  <a:pt x="38100" y="94487"/>
                </a:lnTo>
                <a:lnTo>
                  <a:pt x="76200" y="94487"/>
                </a:lnTo>
                <a:lnTo>
                  <a:pt x="76189" y="37048"/>
                </a:lnTo>
                <a:lnTo>
                  <a:pt x="57912" y="0"/>
                </a:lnTo>
                <a:lnTo>
                  <a:pt x="0" y="114300"/>
                </a:lnTo>
                <a:close/>
              </a:path>
              <a:path w="114300" h="2971800">
                <a:moveTo>
                  <a:pt x="36576" y="2971800"/>
                </a:moveTo>
                <a:lnTo>
                  <a:pt x="74676" y="2971800"/>
                </a:lnTo>
                <a:lnTo>
                  <a:pt x="76189" y="114300"/>
                </a:lnTo>
                <a:lnTo>
                  <a:pt x="38089" y="114300"/>
                </a:lnTo>
                <a:lnTo>
                  <a:pt x="36576" y="297180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5797296" y="3491471"/>
            <a:ext cx="1428115" cy="114300"/>
          </a:xfrm>
          <a:custGeom>
            <a:avLst/>
            <a:gdLst/>
            <a:ahLst/>
            <a:cxnLst/>
            <a:rect l="l" t="t" r="r" b="b"/>
            <a:pathLst>
              <a:path w="1428115" h="114300">
                <a:moveTo>
                  <a:pt x="1313688" y="114300"/>
                </a:moveTo>
                <a:lnTo>
                  <a:pt x="1427988" y="57912"/>
                </a:lnTo>
                <a:lnTo>
                  <a:pt x="1333500" y="9391"/>
                </a:lnTo>
                <a:lnTo>
                  <a:pt x="1333500" y="76200"/>
                </a:lnTo>
                <a:lnTo>
                  <a:pt x="1314196" y="76155"/>
                </a:lnTo>
                <a:lnTo>
                  <a:pt x="1313688" y="114300"/>
                </a:lnTo>
                <a:close/>
              </a:path>
              <a:path w="1428115" h="114300">
                <a:moveTo>
                  <a:pt x="1314196" y="76155"/>
                </a:moveTo>
                <a:lnTo>
                  <a:pt x="1333500" y="76200"/>
                </a:lnTo>
                <a:lnTo>
                  <a:pt x="1333500" y="38100"/>
                </a:lnTo>
                <a:lnTo>
                  <a:pt x="1314704" y="38057"/>
                </a:lnTo>
                <a:lnTo>
                  <a:pt x="1314196" y="76155"/>
                </a:lnTo>
                <a:close/>
              </a:path>
              <a:path w="1428115" h="114300">
                <a:moveTo>
                  <a:pt x="1314704" y="38057"/>
                </a:moveTo>
                <a:lnTo>
                  <a:pt x="1333500" y="38100"/>
                </a:lnTo>
                <a:lnTo>
                  <a:pt x="1333500" y="9391"/>
                </a:lnTo>
                <a:lnTo>
                  <a:pt x="1315212" y="0"/>
                </a:lnTo>
                <a:lnTo>
                  <a:pt x="1314704" y="38057"/>
                </a:lnTo>
                <a:close/>
              </a:path>
              <a:path w="1428115" h="114300">
                <a:moveTo>
                  <a:pt x="0" y="35051"/>
                </a:moveTo>
                <a:lnTo>
                  <a:pt x="0" y="73151"/>
                </a:lnTo>
                <a:lnTo>
                  <a:pt x="1314196" y="76155"/>
                </a:lnTo>
                <a:lnTo>
                  <a:pt x="1314704" y="38057"/>
                </a:lnTo>
                <a:lnTo>
                  <a:pt x="0" y="35051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5340096" y="4381487"/>
            <a:ext cx="990600" cy="434340"/>
          </a:xfrm>
          <a:prstGeom prst="rect">
            <a:avLst/>
          </a:prstGeom>
          <a:solidFill>
            <a:srgbClr val="FFCA01"/>
          </a:solidFill>
          <a:ln w="38100">
            <a:solidFill>
              <a:srgbClr val="010101"/>
            </a:solidFill>
          </a:ln>
        </p:spPr>
        <p:txBody>
          <a:bodyPr vert="horz" wrap="square" lIns="0" tIns="58419" rIns="0" bIns="0" rtlCol="0">
            <a:spAutoFit/>
          </a:bodyPr>
          <a:lstStyle/>
          <a:p>
            <a:pPr marL="111125">
              <a:lnSpc>
                <a:spcPct val="100000"/>
              </a:lnSpc>
              <a:spcBef>
                <a:spcPts val="459"/>
              </a:spcBef>
            </a:pPr>
            <a:r>
              <a:rPr sz="2000" spc="-5" dirty="0">
                <a:latin typeface="Arial"/>
                <a:cs typeface="Arial"/>
              </a:rPr>
              <a:t>a=a+1</a:t>
            </a:r>
            <a:endParaRPr sz="2000">
              <a:latin typeface="Arial"/>
              <a:cs typeface="Arial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7245095" y="1562087"/>
            <a:ext cx="914400" cy="309880"/>
          </a:xfrm>
          <a:custGeom>
            <a:avLst/>
            <a:gdLst/>
            <a:ahLst/>
            <a:cxnLst/>
            <a:rect l="l" t="t" r="r" b="b"/>
            <a:pathLst>
              <a:path w="914400" h="309880">
                <a:moveTo>
                  <a:pt x="0" y="155447"/>
                </a:moveTo>
                <a:lnTo>
                  <a:pt x="7461" y="204228"/>
                </a:lnTo>
                <a:lnTo>
                  <a:pt x="28236" y="246497"/>
                </a:lnTo>
                <a:lnTo>
                  <a:pt x="59911" y="279769"/>
                </a:lnTo>
                <a:lnTo>
                  <a:pt x="100071" y="301556"/>
                </a:lnTo>
                <a:lnTo>
                  <a:pt x="146304" y="309371"/>
                </a:lnTo>
                <a:lnTo>
                  <a:pt x="766572" y="309371"/>
                </a:lnTo>
                <a:lnTo>
                  <a:pt x="813547" y="301556"/>
                </a:lnTo>
                <a:lnTo>
                  <a:pt x="854159" y="279769"/>
                </a:lnTo>
                <a:lnTo>
                  <a:pt x="886065" y="246497"/>
                </a:lnTo>
                <a:lnTo>
                  <a:pt x="906926" y="204228"/>
                </a:lnTo>
                <a:lnTo>
                  <a:pt x="914400" y="155447"/>
                </a:lnTo>
                <a:lnTo>
                  <a:pt x="906926" y="105924"/>
                </a:lnTo>
                <a:lnTo>
                  <a:pt x="886065" y="63203"/>
                </a:lnTo>
                <a:lnTo>
                  <a:pt x="854159" y="29699"/>
                </a:lnTo>
                <a:lnTo>
                  <a:pt x="813547" y="7827"/>
                </a:lnTo>
                <a:lnTo>
                  <a:pt x="766572" y="0"/>
                </a:lnTo>
                <a:lnTo>
                  <a:pt x="146303" y="0"/>
                </a:lnTo>
                <a:lnTo>
                  <a:pt x="100071" y="7827"/>
                </a:lnTo>
                <a:lnTo>
                  <a:pt x="59911" y="29699"/>
                </a:lnTo>
                <a:lnTo>
                  <a:pt x="28236" y="63203"/>
                </a:lnTo>
                <a:lnTo>
                  <a:pt x="7461" y="105924"/>
                </a:lnTo>
                <a:lnTo>
                  <a:pt x="0" y="155447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7245095" y="1562087"/>
            <a:ext cx="914400" cy="309880"/>
          </a:xfrm>
          <a:custGeom>
            <a:avLst/>
            <a:gdLst/>
            <a:ahLst/>
            <a:cxnLst/>
            <a:rect l="l" t="t" r="r" b="b"/>
            <a:pathLst>
              <a:path w="914400" h="309880">
                <a:moveTo>
                  <a:pt x="146303" y="0"/>
                </a:moveTo>
                <a:lnTo>
                  <a:pt x="100071" y="7827"/>
                </a:lnTo>
                <a:lnTo>
                  <a:pt x="59911" y="29699"/>
                </a:lnTo>
                <a:lnTo>
                  <a:pt x="28236" y="63203"/>
                </a:lnTo>
                <a:lnTo>
                  <a:pt x="7461" y="105924"/>
                </a:lnTo>
                <a:lnTo>
                  <a:pt x="0" y="155447"/>
                </a:lnTo>
                <a:lnTo>
                  <a:pt x="7461" y="204228"/>
                </a:lnTo>
                <a:lnTo>
                  <a:pt x="28236" y="246497"/>
                </a:lnTo>
                <a:lnTo>
                  <a:pt x="59911" y="279769"/>
                </a:lnTo>
                <a:lnTo>
                  <a:pt x="100071" y="301556"/>
                </a:lnTo>
                <a:lnTo>
                  <a:pt x="146304" y="309371"/>
                </a:lnTo>
                <a:lnTo>
                  <a:pt x="766572" y="309371"/>
                </a:lnTo>
                <a:lnTo>
                  <a:pt x="813547" y="301556"/>
                </a:lnTo>
                <a:lnTo>
                  <a:pt x="854159" y="279769"/>
                </a:lnTo>
                <a:lnTo>
                  <a:pt x="886065" y="246497"/>
                </a:lnTo>
                <a:lnTo>
                  <a:pt x="906926" y="204228"/>
                </a:lnTo>
                <a:lnTo>
                  <a:pt x="914400" y="155447"/>
                </a:lnTo>
                <a:lnTo>
                  <a:pt x="906926" y="105924"/>
                </a:lnTo>
                <a:lnTo>
                  <a:pt x="886065" y="63203"/>
                </a:lnTo>
                <a:lnTo>
                  <a:pt x="854159" y="29699"/>
                </a:lnTo>
                <a:lnTo>
                  <a:pt x="813547" y="7827"/>
                </a:lnTo>
                <a:lnTo>
                  <a:pt x="766572" y="0"/>
                </a:lnTo>
                <a:lnTo>
                  <a:pt x="146303" y="0"/>
                </a:lnTo>
                <a:close/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7450328" y="1541767"/>
            <a:ext cx="50609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Times New Roman"/>
                <a:cs typeface="Times New Roman"/>
              </a:rPr>
              <a:t>Start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7684007" y="1885175"/>
            <a:ext cx="120650" cy="291465"/>
          </a:xfrm>
          <a:custGeom>
            <a:avLst/>
            <a:gdLst/>
            <a:ahLst/>
            <a:cxnLst/>
            <a:rect l="l" t="t" r="r" b="b"/>
            <a:pathLst>
              <a:path w="120650" h="291464">
                <a:moveTo>
                  <a:pt x="9144" y="195071"/>
                </a:moveTo>
                <a:lnTo>
                  <a:pt x="94488" y="291083"/>
                </a:lnTo>
                <a:lnTo>
                  <a:pt x="120396" y="166115"/>
                </a:lnTo>
                <a:lnTo>
                  <a:pt x="88392" y="174445"/>
                </a:lnTo>
                <a:lnTo>
                  <a:pt x="88392" y="193547"/>
                </a:lnTo>
                <a:lnTo>
                  <a:pt x="51816" y="204215"/>
                </a:lnTo>
                <a:lnTo>
                  <a:pt x="46747" y="185284"/>
                </a:lnTo>
                <a:lnTo>
                  <a:pt x="9144" y="195071"/>
                </a:lnTo>
                <a:close/>
              </a:path>
              <a:path w="120650" h="291464">
                <a:moveTo>
                  <a:pt x="46747" y="185284"/>
                </a:moveTo>
                <a:lnTo>
                  <a:pt x="51816" y="204215"/>
                </a:lnTo>
                <a:lnTo>
                  <a:pt x="88392" y="193547"/>
                </a:lnTo>
                <a:lnTo>
                  <a:pt x="83611" y="175690"/>
                </a:lnTo>
                <a:lnTo>
                  <a:pt x="46747" y="185284"/>
                </a:lnTo>
                <a:close/>
              </a:path>
              <a:path w="120650" h="291464">
                <a:moveTo>
                  <a:pt x="83611" y="175690"/>
                </a:moveTo>
                <a:lnTo>
                  <a:pt x="88392" y="193547"/>
                </a:lnTo>
                <a:lnTo>
                  <a:pt x="88392" y="174445"/>
                </a:lnTo>
                <a:lnTo>
                  <a:pt x="83611" y="175690"/>
                </a:lnTo>
                <a:close/>
              </a:path>
              <a:path w="120650" h="291464">
                <a:moveTo>
                  <a:pt x="0" y="10667"/>
                </a:moveTo>
                <a:lnTo>
                  <a:pt x="46747" y="185284"/>
                </a:lnTo>
                <a:lnTo>
                  <a:pt x="83611" y="175690"/>
                </a:lnTo>
                <a:lnTo>
                  <a:pt x="36576" y="0"/>
                </a:lnTo>
                <a:lnTo>
                  <a:pt x="0" y="10667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8692895" y="3390887"/>
            <a:ext cx="914400" cy="309880"/>
          </a:xfrm>
          <a:custGeom>
            <a:avLst/>
            <a:gdLst/>
            <a:ahLst/>
            <a:cxnLst/>
            <a:rect l="l" t="t" r="r" b="b"/>
            <a:pathLst>
              <a:path w="914400" h="309879">
                <a:moveTo>
                  <a:pt x="0" y="155448"/>
                </a:moveTo>
                <a:lnTo>
                  <a:pt x="7461" y="204228"/>
                </a:lnTo>
                <a:lnTo>
                  <a:pt x="28236" y="246497"/>
                </a:lnTo>
                <a:lnTo>
                  <a:pt x="59911" y="279769"/>
                </a:lnTo>
                <a:lnTo>
                  <a:pt x="100071" y="301556"/>
                </a:lnTo>
                <a:lnTo>
                  <a:pt x="146304" y="309371"/>
                </a:lnTo>
                <a:lnTo>
                  <a:pt x="766572" y="309371"/>
                </a:lnTo>
                <a:lnTo>
                  <a:pt x="813547" y="301556"/>
                </a:lnTo>
                <a:lnTo>
                  <a:pt x="854159" y="279769"/>
                </a:lnTo>
                <a:lnTo>
                  <a:pt x="886065" y="246497"/>
                </a:lnTo>
                <a:lnTo>
                  <a:pt x="906926" y="204228"/>
                </a:lnTo>
                <a:lnTo>
                  <a:pt x="914400" y="155447"/>
                </a:lnTo>
                <a:lnTo>
                  <a:pt x="906926" y="105924"/>
                </a:lnTo>
                <a:lnTo>
                  <a:pt x="886065" y="63203"/>
                </a:lnTo>
                <a:lnTo>
                  <a:pt x="854159" y="29699"/>
                </a:lnTo>
                <a:lnTo>
                  <a:pt x="813547" y="7827"/>
                </a:lnTo>
                <a:lnTo>
                  <a:pt x="766572" y="0"/>
                </a:lnTo>
                <a:lnTo>
                  <a:pt x="146304" y="0"/>
                </a:lnTo>
                <a:lnTo>
                  <a:pt x="100071" y="7827"/>
                </a:lnTo>
                <a:lnTo>
                  <a:pt x="59911" y="29699"/>
                </a:lnTo>
                <a:lnTo>
                  <a:pt x="28236" y="63203"/>
                </a:lnTo>
                <a:lnTo>
                  <a:pt x="7461" y="105924"/>
                </a:lnTo>
                <a:lnTo>
                  <a:pt x="0" y="155448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8692895" y="3390887"/>
            <a:ext cx="914400" cy="309880"/>
          </a:xfrm>
          <a:custGeom>
            <a:avLst/>
            <a:gdLst/>
            <a:ahLst/>
            <a:cxnLst/>
            <a:rect l="l" t="t" r="r" b="b"/>
            <a:pathLst>
              <a:path w="914400" h="309879">
                <a:moveTo>
                  <a:pt x="146304" y="0"/>
                </a:moveTo>
                <a:lnTo>
                  <a:pt x="100071" y="7827"/>
                </a:lnTo>
                <a:lnTo>
                  <a:pt x="59911" y="29699"/>
                </a:lnTo>
                <a:lnTo>
                  <a:pt x="28236" y="63203"/>
                </a:lnTo>
                <a:lnTo>
                  <a:pt x="7461" y="105924"/>
                </a:lnTo>
                <a:lnTo>
                  <a:pt x="0" y="155448"/>
                </a:lnTo>
                <a:lnTo>
                  <a:pt x="7461" y="204228"/>
                </a:lnTo>
                <a:lnTo>
                  <a:pt x="28236" y="246497"/>
                </a:lnTo>
                <a:lnTo>
                  <a:pt x="59911" y="279769"/>
                </a:lnTo>
                <a:lnTo>
                  <a:pt x="100071" y="301556"/>
                </a:lnTo>
                <a:lnTo>
                  <a:pt x="146304" y="309371"/>
                </a:lnTo>
                <a:lnTo>
                  <a:pt x="766572" y="309371"/>
                </a:lnTo>
                <a:lnTo>
                  <a:pt x="813547" y="301556"/>
                </a:lnTo>
                <a:lnTo>
                  <a:pt x="854159" y="279769"/>
                </a:lnTo>
                <a:lnTo>
                  <a:pt x="886065" y="246497"/>
                </a:lnTo>
                <a:lnTo>
                  <a:pt x="906926" y="204228"/>
                </a:lnTo>
                <a:lnTo>
                  <a:pt x="914400" y="155447"/>
                </a:lnTo>
                <a:lnTo>
                  <a:pt x="906926" y="105924"/>
                </a:lnTo>
                <a:lnTo>
                  <a:pt x="886065" y="63203"/>
                </a:lnTo>
                <a:lnTo>
                  <a:pt x="854159" y="29699"/>
                </a:lnTo>
                <a:lnTo>
                  <a:pt x="813547" y="7827"/>
                </a:lnTo>
                <a:lnTo>
                  <a:pt x="766572" y="0"/>
                </a:lnTo>
                <a:lnTo>
                  <a:pt x="146304" y="0"/>
                </a:lnTo>
                <a:close/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8904223" y="3370567"/>
            <a:ext cx="49022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Times New Roman"/>
                <a:cs typeface="Times New Roman"/>
              </a:rPr>
              <a:t>Stop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996696" y="3238487"/>
            <a:ext cx="4267200" cy="3793490"/>
          </a:xfrm>
          <a:custGeom>
            <a:avLst/>
            <a:gdLst/>
            <a:ahLst/>
            <a:cxnLst/>
            <a:rect l="l" t="t" r="r" b="b"/>
            <a:pathLst>
              <a:path w="4267200" h="3793490">
                <a:moveTo>
                  <a:pt x="0" y="3793236"/>
                </a:moveTo>
                <a:lnTo>
                  <a:pt x="0" y="0"/>
                </a:lnTo>
                <a:lnTo>
                  <a:pt x="4267200" y="0"/>
                </a:lnTo>
                <a:lnTo>
                  <a:pt x="4267200" y="3793236"/>
                </a:lnTo>
                <a:lnTo>
                  <a:pt x="0" y="3793236"/>
                </a:lnTo>
                <a:close/>
              </a:path>
            </a:pathLst>
          </a:custGeom>
          <a:solidFill>
            <a:srgbClr val="68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996696" y="3238487"/>
            <a:ext cx="4267200" cy="3794760"/>
          </a:xfrm>
          <a:custGeom>
            <a:avLst/>
            <a:gdLst/>
            <a:ahLst/>
            <a:cxnLst/>
            <a:rect l="l" t="t" r="r" b="b"/>
            <a:pathLst>
              <a:path w="4267200" h="3794759">
                <a:moveTo>
                  <a:pt x="4267200" y="3794760"/>
                </a:moveTo>
                <a:lnTo>
                  <a:pt x="4267200" y="0"/>
                </a:lnTo>
                <a:lnTo>
                  <a:pt x="0" y="0"/>
                </a:lnTo>
                <a:lnTo>
                  <a:pt x="0" y="3794760"/>
                </a:lnTo>
                <a:lnTo>
                  <a:pt x="4267200" y="3794760"/>
                </a:lnTo>
                <a:close/>
              </a:path>
            </a:pathLst>
          </a:custGeom>
          <a:ln w="50800">
            <a:solidFill>
              <a:srgbClr val="0101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 txBox="1"/>
          <p:nvPr/>
        </p:nvSpPr>
        <p:spPr>
          <a:xfrm>
            <a:off x="1101344" y="3259315"/>
            <a:ext cx="220218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Courier New"/>
                <a:cs typeface="Courier New"/>
              </a:rPr>
              <a:t>a =</a:t>
            </a:r>
            <a:r>
              <a:rPr sz="2400" b="1" spc="-35" dirty="0">
                <a:latin typeface="Courier New"/>
                <a:cs typeface="Courier New"/>
              </a:rPr>
              <a:t> </a:t>
            </a:r>
            <a:r>
              <a:rPr sz="2400" b="1" dirty="0">
                <a:latin typeface="Courier New"/>
                <a:cs typeface="Courier New"/>
              </a:rPr>
              <a:t>1;</a:t>
            </a:r>
            <a:endParaRPr sz="2400">
              <a:latin typeface="Courier New"/>
              <a:cs typeface="Courier New"/>
            </a:endParaRPr>
          </a:p>
          <a:p>
            <a:pPr marL="561340" marR="5080" indent="-548640">
              <a:lnSpc>
                <a:spcPts val="2770"/>
              </a:lnSpc>
              <a:spcBef>
                <a:spcPts val="290"/>
              </a:spcBef>
              <a:tabLst>
                <a:tab pos="1823085" algn="l"/>
              </a:tabLst>
            </a:pPr>
            <a:r>
              <a:rPr sz="2400" b="1" dirty="0">
                <a:latin typeface="Courier New"/>
                <a:cs typeface="Courier New"/>
              </a:rPr>
              <a:t>while</a:t>
            </a:r>
            <a:r>
              <a:rPr sz="2400" b="1" spc="-5" dirty="0">
                <a:latin typeface="Courier New"/>
                <a:cs typeface="Courier New"/>
              </a:rPr>
              <a:t> </a:t>
            </a:r>
            <a:r>
              <a:rPr sz="2400" b="1" dirty="0">
                <a:latin typeface="Courier New"/>
                <a:cs typeface="Courier New"/>
              </a:rPr>
              <a:t>a</a:t>
            </a:r>
            <a:r>
              <a:rPr sz="2400" b="1" spc="-30" dirty="0">
                <a:latin typeface="Courier New"/>
                <a:cs typeface="Courier New"/>
              </a:rPr>
              <a:t> </a:t>
            </a:r>
            <a:r>
              <a:rPr sz="2400" dirty="0">
                <a:latin typeface="Symbol"/>
                <a:cs typeface="Symbol"/>
              </a:rPr>
              <a:t>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b="1" dirty="0">
                <a:latin typeface="Courier New"/>
                <a:cs typeface="Courier New"/>
              </a:rPr>
              <a:t>10  </a:t>
            </a:r>
            <a:r>
              <a:rPr sz="2400" b="1" spc="-5" dirty="0">
                <a:latin typeface="Courier New"/>
                <a:cs typeface="Courier New"/>
              </a:rPr>
              <a:t>b=15;</a:t>
            </a:r>
            <a:endParaRPr sz="2400">
              <a:latin typeface="Courier New"/>
              <a:cs typeface="Courier New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1649983" y="4355071"/>
            <a:ext cx="2034539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Courier New"/>
                <a:cs typeface="Courier New"/>
              </a:rPr>
              <a:t>if</a:t>
            </a:r>
            <a:r>
              <a:rPr sz="2400" b="1" spc="-25" dirty="0">
                <a:latin typeface="Courier New"/>
                <a:cs typeface="Courier New"/>
              </a:rPr>
              <a:t> </a:t>
            </a:r>
            <a:r>
              <a:rPr sz="2400" b="1" spc="-10" dirty="0">
                <a:latin typeface="Courier New"/>
                <a:cs typeface="Courier New"/>
              </a:rPr>
              <a:t>a&gt;5</a:t>
            </a:r>
            <a:endParaRPr sz="2400">
              <a:latin typeface="Courier New"/>
              <a:cs typeface="Courier New"/>
            </a:endParaRPr>
          </a:p>
          <a:p>
            <a:pPr marL="377825">
              <a:lnSpc>
                <a:spcPct val="100000"/>
              </a:lnSpc>
            </a:pPr>
            <a:r>
              <a:rPr sz="2400" b="1" spc="-5" dirty="0">
                <a:latin typeface="Courier New"/>
                <a:cs typeface="Courier New"/>
              </a:rPr>
              <a:t>F(a)=a*b;</a:t>
            </a:r>
            <a:endParaRPr sz="2400">
              <a:latin typeface="Courier New"/>
              <a:cs typeface="Courier New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1101344" y="5085067"/>
            <a:ext cx="4043045" cy="1852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6134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Courier New"/>
                <a:cs typeface="Courier New"/>
              </a:rPr>
              <a:t>else</a:t>
            </a:r>
            <a:endParaRPr sz="2400">
              <a:latin typeface="Courier New"/>
              <a:cs typeface="Courier New"/>
            </a:endParaRPr>
          </a:p>
          <a:p>
            <a:pPr marL="561340" marR="5080" indent="365760">
              <a:lnSpc>
                <a:spcPct val="100000"/>
              </a:lnSpc>
            </a:pPr>
            <a:r>
              <a:rPr sz="2400" b="1" spc="-5" dirty="0">
                <a:latin typeface="Courier New"/>
                <a:cs typeface="Courier New"/>
              </a:rPr>
              <a:t>F(a)=(a*b)*(3/2);  </a:t>
            </a:r>
            <a:r>
              <a:rPr sz="2400" b="1" dirty="0">
                <a:latin typeface="Courier New"/>
                <a:cs typeface="Courier New"/>
              </a:rPr>
              <a:t>end</a:t>
            </a:r>
            <a:endParaRPr sz="2400">
              <a:latin typeface="Courier New"/>
              <a:cs typeface="Courier New"/>
            </a:endParaRPr>
          </a:p>
          <a:p>
            <a:pPr marL="12700" marR="2380615" indent="548640">
              <a:lnSpc>
                <a:spcPts val="2880"/>
              </a:lnSpc>
              <a:spcBef>
                <a:spcPts val="80"/>
              </a:spcBef>
            </a:pPr>
            <a:r>
              <a:rPr sz="2400" b="1" spc="-10" dirty="0">
                <a:latin typeface="Courier New"/>
                <a:cs typeface="Courier New"/>
              </a:rPr>
              <a:t>a=a+1;  </a:t>
            </a:r>
            <a:r>
              <a:rPr sz="2400" b="1" dirty="0">
                <a:latin typeface="Courier New"/>
                <a:cs typeface="Courier New"/>
              </a:rPr>
              <a:t>end</a:t>
            </a:r>
            <a:endParaRPr sz="2400">
              <a:latin typeface="Courier New"/>
              <a:cs typeface="Courier New"/>
            </a:endParaRPr>
          </a:p>
        </p:txBody>
      </p:sp>
      <p:sp>
        <p:nvSpPr>
          <p:cNvPr id="43" name="object 43"/>
          <p:cNvSpPr txBox="1">
            <a:spLocks noGrp="1"/>
          </p:cNvSpPr>
          <p:nvPr>
            <p:ph type="title"/>
          </p:nvPr>
        </p:nvSpPr>
        <p:spPr>
          <a:xfrm>
            <a:off x="1301496" y="730250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36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Example (while loop)</a:t>
            </a:r>
            <a:endParaRPr sz="3600" spc="-5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44" name="object 44"/>
          <p:cNvGraphicFramePr>
            <a:graphicFrameLocks noGrp="1"/>
          </p:cNvGraphicFramePr>
          <p:nvPr/>
        </p:nvGraphicFramePr>
        <p:xfrm>
          <a:off x="7213345" y="1987537"/>
          <a:ext cx="1066800" cy="7702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62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382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524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152400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FF0201"/>
                      </a:solidFill>
                      <a:prstDash val="solid"/>
                    </a:lnL>
                    <a:lnR w="76200">
                      <a:solidFill>
                        <a:srgbClr val="FF0201"/>
                      </a:solidFill>
                      <a:prstDash val="solid"/>
                    </a:lnR>
                    <a:lnT w="76200">
                      <a:solidFill>
                        <a:srgbClr val="FF0201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073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FF0201"/>
                      </a:solidFill>
                      <a:prstDash val="solid"/>
                    </a:lnL>
                    <a:lnR w="38100">
                      <a:solidFill>
                        <a:srgbClr val="010101"/>
                      </a:solidFill>
                      <a:prstDash val="solid"/>
                    </a:lnR>
                    <a:lnB w="76200">
                      <a:solidFill>
                        <a:srgbClr val="FF020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2875">
                        <a:lnSpc>
                          <a:spcPts val="2250"/>
                        </a:lnSpc>
                        <a:spcBef>
                          <a:spcPts val="75"/>
                        </a:spcBef>
                      </a:pPr>
                      <a:r>
                        <a:rPr sz="2000" spc="-5" dirty="0">
                          <a:latin typeface="Arial"/>
                          <a:cs typeface="Arial"/>
                        </a:rPr>
                        <a:t>a=1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9525" marB="0">
                    <a:lnL w="38100">
                      <a:solidFill>
                        <a:srgbClr val="010101"/>
                      </a:solidFill>
                      <a:prstDash val="solid"/>
                    </a:lnL>
                    <a:lnR w="38100">
                      <a:solidFill>
                        <a:srgbClr val="010101"/>
                      </a:solidFill>
                      <a:prstDash val="solid"/>
                    </a:lnR>
                    <a:lnT w="38100">
                      <a:solidFill>
                        <a:srgbClr val="010101"/>
                      </a:solidFill>
                      <a:prstDash val="solid"/>
                    </a:lnT>
                    <a:lnB w="76200">
                      <a:solidFill>
                        <a:srgbClr val="FF0201"/>
                      </a:solidFill>
                      <a:prstDash val="solid"/>
                    </a:lnB>
                    <a:solidFill>
                      <a:srgbClr val="FFCA0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010101"/>
                      </a:solidFill>
                      <a:prstDash val="solid"/>
                    </a:lnL>
                    <a:lnR w="76200">
                      <a:solidFill>
                        <a:srgbClr val="FF0201"/>
                      </a:solidFill>
                      <a:prstDash val="solid"/>
                    </a:lnR>
                    <a:lnB w="76200">
                      <a:solidFill>
                        <a:srgbClr val="FF020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105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38100">
                      <a:solidFill>
                        <a:srgbClr val="010101"/>
                      </a:solidFill>
                      <a:prstDash val="solid"/>
                    </a:lnR>
                    <a:lnT w="76200">
                      <a:solidFill>
                        <a:srgbClr val="FF0201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42875">
                        <a:lnSpc>
                          <a:spcPts val="1985"/>
                        </a:lnSpc>
                      </a:pPr>
                      <a:r>
                        <a:rPr sz="2000" spc="-5" dirty="0">
                          <a:latin typeface="Arial"/>
                          <a:cs typeface="Arial"/>
                        </a:rPr>
                        <a:t>b=15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8100">
                      <a:solidFill>
                        <a:srgbClr val="010101"/>
                      </a:solidFill>
                      <a:prstDash val="solid"/>
                    </a:lnL>
                    <a:lnR w="38100">
                      <a:solidFill>
                        <a:srgbClr val="010101"/>
                      </a:solidFill>
                      <a:prstDash val="solid"/>
                    </a:lnR>
                    <a:lnT w="76200">
                      <a:solidFill>
                        <a:srgbClr val="FF0201"/>
                      </a:solidFill>
                      <a:prstDash val="solid"/>
                    </a:lnT>
                    <a:lnB w="38100">
                      <a:solidFill>
                        <a:srgbClr val="010101"/>
                      </a:solidFill>
                      <a:prstDash val="solid"/>
                    </a:lnB>
                    <a:solidFill>
                      <a:srgbClr val="FFCA0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010101"/>
                      </a:solidFill>
                      <a:prstDash val="solid"/>
                    </a:lnL>
                    <a:lnT w="76200">
                      <a:solidFill>
                        <a:srgbClr val="FF0201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5" name="object 45"/>
          <p:cNvSpPr/>
          <p:nvPr/>
        </p:nvSpPr>
        <p:spPr>
          <a:xfrm>
            <a:off x="7092695" y="2933687"/>
            <a:ext cx="1447800" cy="1066800"/>
          </a:xfrm>
          <a:custGeom>
            <a:avLst/>
            <a:gdLst/>
            <a:ahLst/>
            <a:cxnLst/>
            <a:rect l="l" t="t" r="r" b="b"/>
            <a:pathLst>
              <a:path w="1447800" h="1066800">
                <a:moveTo>
                  <a:pt x="1447800" y="1066800"/>
                </a:moveTo>
                <a:lnTo>
                  <a:pt x="1447800" y="0"/>
                </a:lnTo>
                <a:lnTo>
                  <a:pt x="0" y="0"/>
                </a:lnTo>
                <a:lnTo>
                  <a:pt x="0" y="1066800"/>
                </a:lnTo>
                <a:lnTo>
                  <a:pt x="1447800" y="1066800"/>
                </a:lnTo>
                <a:close/>
              </a:path>
            </a:pathLst>
          </a:custGeom>
          <a:ln w="63500">
            <a:solidFill>
              <a:srgbClr val="FF02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5187696" y="4229087"/>
            <a:ext cx="1295400" cy="685800"/>
          </a:xfrm>
          <a:custGeom>
            <a:avLst/>
            <a:gdLst/>
            <a:ahLst/>
            <a:cxnLst/>
            <a:rect l="l" t="t" r="r" b="b"/>
            <a:pathLst>
              <a:path w="1295400" h="685800">
                <a:moveTo>
                  <a:pt x="1295400" y="685799"/>
                </a:moveTo>
                <a:lnTo>
                  <a:pt x="1295400" y="0"/>
                </a:lnTo>
                <a:lnTo>
                  <a:pt x="0" y="0"/>
                </a:lnTo>
                <a:lnTo>
                  <a:pt x="0" y="685800"/>
                </a:lnTo>
                <a:lnTo>
                  <a:pt x="1295400" y="685799"/>
                </a:lnTo>
                <a:close/>
              </a:path>
            </a:pathLst>
          </a:custGeom>
          <a:ln w="63500">
            <a:solidFill>
              <a:srgbClr val="FF02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4578096" y="2209787"/>
            <a:ext cx="2667000" cy="228600"/>
          </a:xfrm>
          <a:custGeom>
            <a:avLst/>
            <a:gdLst/>
            <a:ahLst/>
            <a:cxnLst/>
            <a:rect l="l" t="t" r="r" b="b"/>
            <a:pathLst>
              <a:path w="2667000" h="228600">
                <a:moveTo>
                  <a:pt x="2438400" y="152400"/>
                </a:moveTo>
                <a:lnTo>
                  <a:pt x="2438400" y="228600"/>
                </a:lnTo>
                <a:lnTo>
                  <a:pt x="2667000" y="114300"/>
                </a:lnTo>
                <a:lnTo>
                  <a:pt x="2476500" y="19050"/>
                </a:lnTo>
                <a:lnTo>
                  <a:pt x="2476500" y="152400"/>
                </a:lnTo>
                <a:lnTo>
                  <a:pt x="2438400" y="152400"/>
                </a:lnTo>
                <a:close/>
              </a:path>
              <a:path w="2667000" h="228600">
                <a:moveTo>
                  <a:pt x="0" y="76200"/>
                </a:moveTo>
                <a:lnTo>
                  <a:pt x="0" y="152400"/>
                </a:lnTo>
                <a:lnTo>
                  <a:pt x="2476500" y="152400"/>
                </a:lnTo>
                <a:lnTo>
                  <a:pt x="2476500" y="76200"/>
                </a:lnTo>
                <a:lnTo>
                  <a:pt x="0" y="76200"/>
                </a:lnTo>
                <a:close/>
              </a:path>
              <a:path w="2667000" h="228600">
                <a:moveTo>
                  <a:pt x="2438400" y="0"/>
                </a:moveTo>
                <a:lnTo>
                  <a:pt x="2438400" y="76200"/>
                </a:lnTo>
                <a:lnTo>
                  <a:pt x="2476500" y="76200"/>
                </a:lnTo>
                <a:lnTo>
                  <a:pt x="2476500" y="19050"/>
                </a:lnTo>
                <a:lnTo>
                  <a:pt x="2438400" y="0"/>
                </a:lnTo>
                <a:close/>
              </a:path>
            </a:pathLst>
          </a:custGeom>
          <a:solidFill>
            <a:srgbClr val="FF02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4567428" y="2287511"/>
            <a:ext cx="2525395" cy="841375"/>
          </a:xfrm>
          <a:custGeom>
            <a:avLst/>
            <a:gdLst/>
            <a:ahLst/>
            <a:cxnLst/>
            <a:rect l="l" t="t" r="r" b="b"/>
            <a:pathLst>
              <a:path w="2525395" h="841375">
                <a:moveTo>
                  <a:pt x="2273808" y="841247"/>
                </a:moveTo>
                <a:lnTo>
                  <a:pt x="2525268" y="798575"/>
                </a:lnTo>
                <a:lnTo>
                  <a:pt x="2354580" y="637681"/>
                </a:lnTo>
                <a:lnTo>
                  <a:pt x="2354580" y="707135"/>
                </a:lnTo>
                <a:lnTo>
                  <a:pt x="2331720" y="780287"/>
                </a:lnTo>
                <a:lnTo>
                  <a:pt x="2295446" y="769287"/>
                </a:lnTo>
                <a:lnTo>
                  <a:pt x="2273808" y="841247"/>
                </a:lnTo>
                <a:close/>
              </a:path>
              <a:path w="2525395" h="841375">
                <a:moveTo>
                  <a:pt x="2295446" y="769287"/>
                </a:moveTo>
                <a:lnTo>
                  <a:pt x="2331720" y="780287"/>
                </a:lnTo>
                <a:lnTo>
                  <a:pt x="2354580" y="707135"/>
                </a:lnTo>
                <a:lnTo>
                  <a:pt x="2317513" y="695902"/>
                </a:lnTo>
                <a:lnTo>
                  <a:pt x="2295446" y="769287"/>
                </a:lnTo>
                <a:close/>
              </a:path>
              <a:path w="2525395" h="841375">
                <a:moveTo>
                  <a:pt x="2317513" y="695902"/>
                </a:moveTo>
                <a:lnTo>
                  <a:pt x="2354580" y="707135"/>
                </a:lnTo>
                <a:lnTo>
                  <a:pt x="2354580" y="637681"/>
                </a:lnTo>
                <a:lnTo>
                  <a:pt x="2339340" y="623315"/>
                </a:lnTo>
                <a:lnTo>
                  <a:pt x="2317513" y="695902"/>
                </a:lnTo>
                <a:close/>
              </a:path>
              <a:path w="2525395" h="841375">
                <a:moveTo>
                  <a:pt x="0" y="73151"/>
                </a:moveTo>
                <a:lnTo>
                  <a:pt x="2295446" y="769287"/>
                </a:lnTo>
                <a:lnTo>
                  <a:pt x="2317513" y="695902"/>
                </a:lnTo>
                <a:lnTo>
                  <a:pt x="21336" y="0"/>
                </a:lnTo>
                <a:lnTo>
                  <a:pt x="0" y="73151"/>
                </a:lnTo>
                <a:close/>
              </a:path>
            </a:pathLst>
          </a:custGeom>
          <a:solidFill>
            <a:srgbClr val="FF02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4544567" y="2304275"/>
            <a:ext cx="1100455" cy="1849120"/>
          </a:xfrm>
          <a:custGeom>
            <a:avLst/>
            <a:gdLst/>
            <a:ahLst/>
            <a:cxnLst/>
            <a:rect l="l" t="t" r="r" b="b"/>
            <a:pathLst>
              <a:path w="1100454" h="1849120">
                <a:moveTo>
                  <a:pt x="886968" y="1708403"/>
                </a:moveTo>
                <a:lnTo>
                  <a:pt x="1100328" y="1848611"/>
                </a:lnTo>
                <a:lnTo>
                  <a:pt x="1083564" y="1594103"/>
                </a:lnTo>
                <a:lnTo>
                  <a:pt x="1037844" y="1620685"/>
                </a:lnTo>
                <a:lnTo>
                  <a:pt x="1037844" y="1664207"/>
                </a:lnTo>
                <a:lnTo>
                  <a:pt x="970788" y="1703831"/>
                </a:lnTo>
                <a:lnTo>
                  <a:pt x="951551" y="1670855"/>
                </a:lnTo>
                <a:lnTo>
                  <a:pt x="886968" y="1708403"/>
                </a:lnTo>
                <a:close/>
              </a:path>
              <a:path w="1100454" h="1849120">
                <a:moveTo>
                  <a:pt x="951551" y="1670855"/>
                </a:moveTo>
                <a:lnTo>
                  <a:pt x="970788" y="1703831"/>
                </a:lnTo>
                <a:lnTo>
                  <a:pt x="1037844" y="1664207"/>
                </a:lnTo>
                <a:lnTo>
                  <a:pt x="1018885" y="1631707"/>
                </a:lnTo>
                <a:lnTo>
                  <a:pt x="951551" y="1670855"/>
                </a:lnTo>
                <a:close/>
              </a:path>
              <a:path w="1100454" h="1849120">
                <a:moveTo>
                  <a:pt x="1018885" y="1631707"/>
                </a:moveTo>
                <a:lnTo>
                  <a:pt x="1037844" y="1664207"/>
                </a:lnTo>
                <a:lnTo>
                  <a:pt x="1037844" y="1620685"/>
                </a:lnTo>
                <a:lnTo>
                  <a:pt x="1018885" y="1631707"/>
                </a:lnTo>
                <a:close/>
              </a:path>
              <a:path w="1100454" h="1849120">
                <a:moveTo>
                  <a:pt x="0" y="39624"/>
                </a:moveTo>
                <a:lnTo>
                  <a:pt x="951551" y="1670855"/>
                </a:lnTo>
                <a:lnTo>
                  <a:pt x="1018885" y="1631707"/>
                </a:lnTo>
                <a:lnTo>
                  <a:pt x="67056" y="0"/>
                </a:lnTo>
                <a:lnTo>
                  <a:pt x="0" y="39624"/>
                </a:lnTo>
                <a:close/>
              </a:path>
            </a:pathLst>
          </a:custGeom>
          <a:solidFill>
            <a:srgbClr val="FF02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 txBox="1"/>
          <p:nvPr/>
        </p:nvSpPr>
        <p:spPr>
          <a:xfrm>
            <a:off x="3816096" y="1943087"/>
            <a:ext cx="762000" cy="335280"/>
          </a:xfrm>
          <a:prstGeom prst="rect">
            <a:avLst/>
          </a:prstGeom>
          <a:solidFill>
            <a:srgbClr val="FF0201"/>
          </a:solidFill>
        </p:spPr>
        <p:txBody>
          <a:bodyPr vert="horz" wrap="square" lIns="0" tIns="4064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320"/>
              </a:spcBef>
            </a:pPr>
            <a:r>
              <a:rPr sz="1600" b="1" spc="-5" dirty="0">
                <a:latin typeface="Times New Roman"/>
                <a:cs typeface="Times New Roman"/>
              </a:rPr>
              <a:t>While</a:t>
            </a:r>
            <a:endParaRPr sz="16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8669865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01496" y="730250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b="0" spc="-5" dirty="0">
                <a:solidFill>
                  <a:schemeClr val="lt1"/>
                </a:solidFill>
                <a:latin typeface="+mn-lt"/>
                <a:cs typeface="+mn-cs"/>
              </a:rPr>
              <a:t>Comparing</a:t>
            </a:r>
            <a:r>
              <a:rPr lang="tr-TR" sz="4000" b="0" spc="-5" dirty="0">
                <a:solidFill>
                  <a:schemeClr val="lt1"/>
                </a:solidFill>
                <a:latin typeface="+mn-lt"/>
                <a:cs typeface="+mn-cs"/>
              </a:rPr>
              <a:t> </a:t>
            </a:r>
            <a:r>
              <a:rPr sz="4000" b="0" spc="-5" dirty="0">
                <a:solidFill>
                  <a:schemeClr val="lt1"/>
                </a:solidFill>
                <a:latin typeface="+mn-lt"/>
                <a:cs typeface="+mn-cs"/>
              </a:rPr>
              <a:t>for / while loops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492496" y="1638287"/>
            <a:ext cx="4114800" cy="3794760"/>
          </a:xfrm>
          <a:prstGeom prst="rect">
            <a:avLst/>
          </a:prstGeom>
          <a:solidFill>
            <a:srgbClr val="68FFFF"/>
          </a:solidFill>
          <a:ln w="50800">
            <a:solidFill>
              <a:srgbClr val="0101FF"/>
            </a:solidFill>
          </a:ln>
        </p:spPr>
        <p:txBody>
          <a:bodyPr vert="horz" wrap="square" lIns="0" tIns="33655" rIns="0" bIns="0" rtlCol="0">
            <a:spAutoFit/>
          </a:bodyPr>
          <a:lstStyle/>
          <a:p>
            <a:pPr marL="116839">
              <a:lnSpc>
                <a:spcPct val="100000"/>
              </a:lnSpc>
              <a:spcBef>
                <a:spcPts val="265"/>
              </a:spcBef>
            </a:pPr>
            <a:r>
              <a:rPr sz="2400" b="1" dirty="0">
                <a:solidFill>
                  <a:srgbClr val="FF0000"/>
                </a:solidFill>
                <a:latin typeface="Courier New"/>
                <a:cs typeface="Courier New"/>
              </a:rPr>
              <a:t>a =</a:t>
            </a:r>
            <a:r>
              <a:rPr sz="2400" b="1" spc="-25" dirty="0">
                <a:solidFill>
                  <a:srgbClr val="FF0000"/>
                </a:solidFill>
                <a:latin typeface="Courier New"/>
                <a:cs typeface="Courier New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ourier New"/>
                <a:cs typeface="Courier New"/>
              </a:rPr>
              <a:t>1;</a:t>
            </a:r>
            <a:endParaRPr sz="2400">
              <a:latin typeface="Courier New"/>
              <a:cs typeface="Courier New"/>
            </a:endParaRPr>
          </a:p>
          <a:p>
            <a:pPr marL="482600" marR="1812925" indent="-365760">
              <a:lnSpc>
                <a:spcPts val="2770"/>
              </a:lnSpc>
              <a:spcBef>
                <a:spcPts val="290"/>
              </a:spcBef>
              <a:tabLst>
                <a:tab pos="1927225" algn="l"/>
              </a:tabLst>
            </a:pPr>
            <a:r>
              <a:rPr sz="2400" b="1" dirty="0">
                <a:solidFill>
                  <a:srgbClr val="FF0000"/>
                </a:solidFill>
                <a:latin typeface="Courier New"/>
                <a:cs typeface="Courier New"/>
              </a:rPr>
              <a:t>while</a:t>
            </a:r>
            <a:r>
              <a:rPr sz="2400" b="1" spc="-5" dirty="0">
                <a:solidFill>
                  <a:srgbClr val="FF0000"/>
                </a:solidFill>
                <a:latin typeface="Courier New"/>
                <a:cs typeface="Courier New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ourier New"/>
                <a:cs typeface="Courier New"/>
              </a:rPr>
              <a:t>a</a:t>
            </a:r>
            <a:r>
              <a:rPr sz="2400" b="1" spc="-30" dirty="0">
                <a:solidFill>
                  <a:srgbClr val="FF0000"/>
                </a:solidFill>
                <a:latin typeface="Courier New"/>
                <a:cs typeface="Courier New"/>
              </a:rPr>
              <a:t> </a:t>
            </a:r>
            <a:r>
              <a:rPr sz="2400" dirty="0">
                <a:solidFill>
                  <a:srgbClr val="FF0000"/>
                </a:solidFill>
                <a:latin typeface="Symbol"/>
                <a:cs typeface="Symbol"/>
              </a:rPr>
              <a:t>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	</a:t>
            </a:r>
            <a:r>
              <a:rPr sz="2400" b="1" dirty="0">
                <a:solidFill>
                  <a:srgbClr val="FF0000"/>
                </a:solidFill>
                <a:latin typeface="Courier New"/>
                <a:cs typeface="Courier New"/>
              </a:rPr>
              <a:t>10  </a:t>
            </a:r>
            <a:r>
              <a:rPr sz="2400" b="1" dirty="0">
                <a:latin typeface="Courier New"/>
                <a:cs typeface="Courier New"/>
              </a:rPr>
              <a:t>b=15;</a:t>
            </a:r>
            <a:endParaRPr sz="2400">
              <a:latin typeface="Courier New"/>
              <a:cs typeface="Courier New"/>
            </a:endParaRPr>
          </a:p>
          <a:p>
            <a:pPr marL="482600">
              <a:lnSpc>
                <a:spcPts val="2795"/>
              </a:lnSpc>
            </a:pPr>
            <a:r>
              <a:rPr sz="2400" b="1" spc="-5" dirty="0">
                <a:latin typeface="Courier New"/>
                <a:cs typeface="Courier New"/>
              </a:rPr>
              <a:t>if</a:t>
            </a:r>
            <a:r>
              <a:rPr sz="2400" b="1" spc="-15" dirty="0">
                <a:latin typeface="Courier New"/>
                <a:cs typeface="Courier New"/>
              </a:rPr>
              <a:t> </a:t>
            </a:r>
            <a:r>
              <a:rPr sz="2400" b="1" spc="-5" dirty="0">
                <a:latin typeface="Courier New"/>
                <a:cs typeface="Courier New"/>
              </a:rPr>
              <a:t>a&gt;5</a:t>
            </a:r>
            <a:endParaRPr sz="2400">
              <a:latin typeface="Courier New"/>
              <a:cs typeface="Courier New"/>
            </a:endParaRPr>
          </a:p>
          <a:p>
            <a:pPr marL="482600" marR="1614805" indent="365760">
              <a:lnSpc>
                <a:spcPts val="2870"/>
              </a:lnSpc>
              <a:spcBef>
                <a:spcPts val="105"/>
              </a:spcBef>
            </a:pPr>
            <a:r>
              <a:rPr sz="2400" b="1" spc="-5" dirty="0">
                <a:latin typeface="Courier New"/>
                <a:cs typeface="Courier New"/>
              </a:rPr>
              <a:t>F(a)=a*b;  </a:t>
            </a:r>
            <a:r>
              <a:rPr sz="2400" b="1" dirty="0">
                <a:latin typeface="Courier New"/>
                <a:cs typeface="Courier New"/>
              </a:rPr>
              <a:t>else</a:t>
            </a:r>
            <a:endParaRPr sz="2400">
              <a:latin typeface="Courier New"/>
              <a:cs typeface="Courier New"/>
            </a:endParaRPr>
          </a:p>
          <a:p>
            <a:pPr marL="482600" marR="154940" indent="365760">
              <a:lnSpc>
                <a:spcPts val="2880"/>
              </a:lnSpc>
            </a:pPr>
            <a:r>
              <a:rPr sz="2400" b="1" spc="-5" dirty="0">
                <a:latin typeface="Courier New"/>
                <a:cs typeface="Courier New"/>
              </a:rPr>
              <a:t>F(a)=(a*b)*(3/2);  </a:t>
            </a:r>
            <a:r>
              <a:rPr sz="2400" b="1" dirty="0">
                <a:latin typeface="Courier New"/>
                <a:cs typeface="Courier New"/>
              </a:rPr>
              <a:t>end</a:t>
            </a:r>
            <a:endParaRPr sz="2400">
              <a:latin typeface="Courier New"/>
              <a:cs typeface="Courier New"/>
            </a:endParaRPr>
          </a:p>
          <a:p>
            <a:pPr marL="482600">
              <a:lnSpc>
                <a:spcPts val="2770"/>
              </a:lnSpc>
            </a:pPr>
            <a:r>
              <a:rPr sz="2400" b="1" spc="-5" dirty="0">
                <a:solidFill>
                  <a:srgbClr val="FF3700"/>
                </a:solidFill>
                <a:latin typeface="Courier New"/>
                <a:cs typeface="Courier New"/>
              </a:rPr>
              <a:t>a=a+1;</a:t>
            </a:r>
            <a:endParaRPr sz="2400">
              <a:latin typeface="Courier New"/>
              <a:cs typeface="Courier New"/>
            </a:endParaRPr>
          </a:p>
          <a:p>
            <a:pPr marL="116839">
              <a:lnSpc>
                <a:spcPct val="100000"/>
              </a:lnSpc>
            </a:pPr>
            <a:r>
              <a:rPr sz="2400" b="1" dirty="0">
                <a:latin typeface="Courier New"/>
                <a:cs typeface="Courier New"/>
              </a:rPr>
              <a:t>end</a:t>
            </a:r>
            <a:endParaRPr sz="2400">
              <a:latin typeface="Courier New"/>
              <a:cs typeface="Courier New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25296" y="1638287"/>
            <a:ext cx="4114800" cy="3063240"/>
          </a:xfrm>
          <a:prstGeom prst="rect">
            <a:avLst/>
          </a:prstGeom>
          <a:solidFill>
            <a:srgbClr val="68FFFF"/>
          </a:solidFill>
          <a:ln w="50800">
            <a:solidFill>
              <a:srgbClr val="0101FF"/>
            </a:solidFill>
          </a:ln>
        </p:spPr>
        <p:txBody>
          <a:bodyPr vert="horz" wrap="square" lIns="0" tIns="33655" rIns="0" bIns="0" rtlCol="0">
            <a:spAutoFit/>
          </a:bodyPr>
          <a:lstStyle/>
          <a:p>
            <a:pPr marL="116839" marR="2163445" algn="ctr">
              <a:lnSpc>
                <a:spcPct val="100000"/>
              </a:lnSpc>
              <a:spcBef>
                <a:spcPts val="265"/>
              </a:spcBef>
            </a:pPr>
            <a:r>
              <a:rPr sz="2400" b="1" spc="-5" dirty="0">
                <a:solidFill>
                  <a:srgbClr val="FF3700"/>
                </a:solidFill>
                <a:latin typeface="Courier New"/>
                <a:cs typeface="Courier New"/>
              </a:rPr>
              <a:t>for</a:t>
            </a:r>
            <a:r>
              <a:rPr sz="2400" b="1" spc="-100" dirty="0">
                <a:solidFill>
                  <a:srgbClr val="FF3700"/>
                </a:solidFill>
                <a:latin typeface="Courier New"/>
                <a:cs typeface="Courier New"/>
              </a:rPr>
              <a:t> </a:t>
            </a:r>
            <a:r>
              <a:rPr sz="2400" b="1" spc="-5" dirty="0">
                <a:solidFill>
                  <a:srgbClr val="FF3700"/>
                </a:solidFill>
                <a:latin typeface="Courier New"/>
                <a:cs typeface="Courier New"/>
              </a:rPr>
              <a:t>a=1:10  </a:t>
            </a:r>
            <a:r>
              <a:rPr sz="2400" b="1" dirty="0">
                <a:latin typeface="Courier New"/>
                <a:cs typeface="Courier New"/>
              </a:rPr>
              <a:t>b=15;</a:t>
            </a:r>
            <a:endParaRPr sz="2400">
              <a:latin typeface="Courier New"/>
              <a:cs typeface="Courier New"/>
            </a:endParaRPr>
          </a:p>
          <a:p>
            <a:pPr marL="482600">
              <a:lnSpc>
                <a:spcPts val="2875"/>
              </a:lnSpc>
            </a:pPr>
            <a:r>
              <a:rPr sz="2400" b="1" spc="-5" dirty="0">
                <a:latin typeface="Courier New"/>
                <a:cs typeface="Courier New"/>
              </a:rPr>
              <a:t>if</a:t>
            </a:r>
            <a:r>
              <a:rPr sz="2400" b="1" spc="-15" dirty="0">
                <a:latin typeface="Courier New"/>
                <a:cs typeface="Courier New"/>
              </a:rPr>
              <a:t> </a:t>
            </a:r>
            <a:r>
              <a:rPr sz="2400" b="1" spc="-5" dirty="0">
                <a:latin typeface="Courier New"/>
                <a:cs typeface="Courier New"/>
              </a:rPr>
              <a:t>a&gt;5</a:t>
            </a:r>
            <a:endParaRPr sz="2400">
              <a:latin typeface="Courier New"/>
              <a:cs typeface="Courier New"/>
            </a:endParaRPr>
          </a:p>
          <a:p>
            <a:pPr marL="482600" marR="1614805" indent="365760">
              <a:lnSpc>
                <a:spcPts val="2880"/>
              </a:lnSpc>
              <a:spcBef>
                <a:spcPts val="90"/>
              </a:spcBef>
            </a:pPr>
            <a:r>
              <a:rPr sz="2400" b="1" spc="-5" dirty="0">
                <a:latin typeface="Courier New"/>
                <a:cs typeface="Courier New"/>
              </a:rPr>
              <a:t>F(a)=a*b;  </a:t>
            </a:r>
            <a:r>
              <a:rPr sz="2400" b="1" dirty="0">
                <a:latin typeface="Courier New"/>
                <a:cs typeface="Courier New"/>
              </a:rPr>
              <a:t>else</a:t>
            </a:r>
            <a:endParaRPr sz="2400">
              <a:latin typeface="Courier New"/>
              <a:cs typeface="Courier New"/>
            </a:endParaRPr>
          </a:p>
          <a:p>
            <a:pPr marL="848360">
              <a:lnSpc>
                <a:spcPts val="2770"/>
              </a:lnSpc>
            </a:pPr>
            <a:r>
              <a:rPr sz="2400" b="1" spc="-5" dirty="0">
                <a:latin typeface="Courier New"/>
                <a:cs typeface="Courier New"/>
              </a:rPr>
              <a:t>F(a)=(a*b)*(3/2);</a:t>
            </a:r>
            <a:endParaRPr sz="2400">
              <a:latin typeface="Courier New"/>
              <a:cs typeface="Courier New"/>
            </a:endParaRPr>
          </a:p>
          <a:p>
            <a:pPr marL="116839" marR="3075305" indent="365760">
              <a:lnSpc>
                <a:spcPct val="100000"/>
              </a:lnSpc>
            </a:pPr>
            <a:r>
              <a:rPr sz="2400" b="1" dirty="0">
                <a:latin typeface="Courier New"/>
                <a:cs typeface="Courier New"/>
              </a:rPr>
              <a:t>end  end</a:t>
            </a:r>
            <a:endParaRPr sz="2400">
              <a:latin typeface="Courier New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138427622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82852" y="1397448"/>
            <a:ext cx="6709409" cy="48425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50"/>
              </a:lnSpc>
            </a:pPr>
            <a:r>
              <a:rPr sz="2000" spc="-5" dirty="0">
                <a:solidFill>
                  <a:srgbClr val="808080"/>
                </a:solidFill>
                <a:latin typeface="Courier New"/>
                <a:cs typeface="Courier New"/>
              </a:rPr>
              <a:t>function</a:t>
            </a:r>
            <a:r>
              <a:rPr sz="2000" spc="-10" dirty="0">
                <a:solidFill>
                  <a:srgbClr val="808080"/>
                </a:solidFill>
                <a:latin typeface="Courier New"/>
                <a:cs typeface="Courier New"/>
              </a:rPr>
              <a:t> </a:t>
            </a:r>
            <a:r>
              <a:rPr sz="2000" spc="-5" dirty="0">
                <a:solidFill>
                  <a:srgbClr val="808080"/>
                </a:solidFill>
                <a:latin typeface="Courier New"/>
                <a:cs typeface="Courier New"/>
              </a:rPr>
              <a:t>y=fact(n)</a:t>
            </a:r>
            <a:endParaRPr sz="2000">
              <a:latin typeface="Courier New"/>
              <a:cs typeface="Courier New"/>
            </a:endParaRPr>
          </a:p>
          <a:p>
            <a:pPr>
              <a:lnSpc>
                <a:spcPts val="2280"/>
              </a:lnSpc>
            </a:pPr>
            <a:r>
              <a:rPr sz="2000" dirty="0">
                <a:solidFill>
                  <a:srgbClr val="808080"/>
                </a:solidFill>
                <a:latin typeface="Courier New"/>
                <a:cs typeface="Courier New"/>
              </a:rPr>
              <a:t>% </a:t>
            </a:r>
            <a:r>
              <a:rPr sz="2000" spc="-5" dirty="0">
                <a:solidFill>
                  <a:srgbClr val="808080"/>
                </a:solidFill>
                <a:latin typeface="Courier New"/>
                <a:cs typeface="Courier New"/>
              </a:rPr>
              <a:t>FACT </a:t>
            </a:r>
            <a:r>
              <a:rPr sz="2000" dirty="0">
                <a:solidFill>
                  <a:srgbClr val="808080"/>
                </a:solidFill>
                <a:latin typeface="Courier New"/>
                <a:cs typeface="Courier New"/>
              </a:rPr>
              <a:t>– </a:t>
            </a:r>
            <a:r>
              <a:rPr sz="2000" spc="-5" dirty="0">
                <a:solidFill>
                  <a:srgbClr val="808080"/>
                </a:solidFill>
                <a:latin typeface="Courier New"/>
                <a:cs typeface="Courier New"/>
              </a:rPr>
              <a:t>Display factorials of integers 1..n</a:t>
            </a:r>
            <a:endParaRPr sz="200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  <a:spcBef>
                <a:spcPts val="215"/>
              </a:spcBef>
            </a:pPr>
            <a:r>
              <a:rPr sz="2000" spc="-5" dirty="0">
                <a:solidFill>
                  <a:srgbClr val="808080"/>
                </a:solidFill>
                <a:latin typeface="Courier New"/>
                <a:cs typeface="Courier New"/>
              </a:rPr>
              <a:t>if nargin </a:t>
            </a:r>
            <a:r>
              <a:rPr sz="2000" dirty="0">
                <a:solidFill>
                  <a:srgbClr val="808080"/>
                </a:solidFill>
                <a:latin typeface="Courier New"/>
                <a:cs typeface="Courier New"/>
              </a:rPr>
              <a:t>&lt;</a:t>
            </a:r>
            <a:r>
              <a:rPr sz="2000" spc="-15" dirty="0">
                <a:solidFill>
                  <a:srgbClr val="808080"/>
                </a:solidFill>
                <a:latin typeface="Courier New"/>
                <a:cs typeface="Courier New"/>
              </a:rPr>
              <a:t> </a:t>
            </a:r>
            <a:r>
              <a:rPr sz="2000" dirty="0">
                <a:solidFill>
                  <a:srgbClr val="808080"/>
                </a:solidFill>
                <a:latin typeface="Courier New"/>
                <a:cs typeface="Courier New"/>
              </a:rPr>
              <a:t>1</a:t>
            </a:r>
            <a:endParaRPr sz="2000">
              <a:latin typeface="Courier New"/>
              <a:cs typeface="Courier New"/>
            </a:endParaRPr>
          </a:p>
          <a:p>
            <a:pPr marR="909319" indent="457200">
              <a:lnSpc>
                <a:spcPct val="100000"/>
              </a:lnSpc>
            </a:pPr>
            <a:r>
              <a:rPr sz="2000" spc="-5" dirty="0">
                <a:solidFill>
                  <a:srgbClr val="808080"/>
                </a:solidFill>
                <a:latin typeface="Courier New"/>
                <a:cs typeface="Courier New"/>
              </a:rPr>
              <a:t>error(’No input argument assigned’)  elseif </a:t>
            </a:r>
            <a:r>
              <a:rPr sz="2000" dirty="0">
                <a:solidFill>
                  <a:srgbClr val="808080"/>
                </a:solidFill>
                <a:latin typeface="Courier New"/>
                <a:cs typeface="Courier New"/>
              </a:rPr>
              <a:t>n &lt;</a:t>
            </a:r>
            <a:r>
              <a:rPr sz="2000" spc="-20" dirty="0">
                <a:solidFill>
                  <a:srgbClr val="808080"/>
                </a:solidFill>
                <a:latin typeface="Courier New"/>
                <a:cs typeface="Courier New"/>
              </a:rPr>
              <a:t> </a:t>
            </a:r>
            <a:r>
              <a:rPr sz="2000" dirty="0">
                <a:solidFill>
                  <a:srgbClr val="808080"/>
                </a:solidFill>
                <a:latin typeface="Courier New"/>
                <a:cs typeface="Courier New"/>
              </a:rPr>
              <a:t>0</a:t>
            </a:r>
            <a:endParaRPr sz="2000">
              <a:latin typeface="Courier New"/>
              <a:cs typeface="Courier New"/>
            </a:endParaRPr>
          </a:p>
          <a:p>
            <a:pPr marL="456565">
              <a:lnSpc>
                <a:spcPct val="100000"/>
              </a:lnSpc>
            </a:pPr>
            <a:r>
              <a:rPr sz="2000" spc="-5" dirty="0">
                <a:solidFill>
                  <a:srgbClr val="808080"/>
                </a:solidFill>
                <a:latin typeface="Courier New"/>
                <a:cs typeface="Courier New"/>
              </a:rPr>
              <a:t>error(’Input must be</a:t>
            </a:r>
            <a:r>
              <a:rPr sz="2000" spc="-10" dirty="0">
                <a:solidFill>
                  <a:srgbClr val="808080"/>
                </a:solidFill>
                <a:latin typeface="Courier New"/>
                <a:cs typeface="Courier New"/>
              </a:rPr>
              <a:t> </a:t>
            </a:r>
            <a:r>
              <a:rPr sz="2000" spc="-5" dirty="0">
                <a:solidFill>
                  <a:srgbClr val="808080"/>
                </a:solidFill>
                <a:latin typeface="Courier New"/>
                <a:cs typeface="Courier New"/>
              </a:rPr>
              <a:t>non-negative’)</a:t>
            </a:r>
            <a:endParaRPr sz="2000">
              <a:latin typeface="Courier New"/>
              <a:cs typeface="Courier New"/>
            </a:endParaRPr>
          </a:p>
          <a:p>
            <a:pPr>
              <a:lnSpc>
                <a:spcPts val="2850"/>
              </a:lnSpc>
              <a:spcBef>
                <a:spcPts val="55"/>
              </a:spcBef>
            </a:pPr>
            <a:r>
              <a:rPr sz="2000" spc="-5" dirty="0">
                <a:solidFill>
                  <a:srgbClr val="808080"/>
                </a:solidFill>
                <a:latin typeface="Courier New"/>
                <a:cs typeface="Courier New"/>
              </a:rPr>
              <a:t>elseif  </a:t>
            </a:r>
            <a:r>
              <a:rPr sz="2400" spc="-630" dirty="0">
                <a:solidFill>
                  <a:srgbClr val="808080"/>
                </a:solidFill>
                <a:latin typeface="Courier New"/>
                <a:cs typeface="Courier New"/>
              </a:rPr>
              <a:t>abs(nabs(nabs(nabs(n----round(n))round(n))round(n))round(n)) </a:t>
            </a:r>
            <a:r>
              <a:rPr sz="2400" spc="-1080" dirty="0">
                <a:solidFill>
                  <a:srgbClr val="808080"/>
                </a:solidFill>
                <a:latin typeface="Courier New"/>
                <a:cs typeface="Courier New"/>
              </a:rPr>
              <a:t>&gt;&gt;&gt;&gt;  </a:t>
            </a:r>
            <a:r>
              <a:rPr sz="2400" spc="-360" dirty="0">
                <a:solidFill>
                  <a:srgbClr val="808080"/>
                </a:solidFill>
                <a:latin typeface="Courier New"/>
                <a:cs typeface="Courier New"/>
              </a:rPr>
              <a:t>epsepsepseps</a:t>
            </a:r>
            <a:endParaRPr sz="2400">
              <a:latin typeface="Courier New"/>
              <a:cs typeface="Courier New"/>
            </a:endParaRPr>
          </a:p>
          <a:p>
            <a:pPr marL="457200">
              <a:lnSpc>
                <a:spcPts val="2370"/>
              </a:lnSpc>
            </a:pPr>
            <a:r>
              <a:rPr sz="2000" spc="-5" dirty="0">
                <a:solidFill>
                  <a:srgbClr val="808080"/>
                </a:solidFill>
                <a:latin typeface="Courier New"/>
                <a:cs typeface="Courier New"/>
              </a:rPr>
              <a:t>error(’Input must be an</a:t>
            </a:r>
            <a:r>
              <a:rPr sz="2000" spc="-10" dirty="0">
                <a:solidFill>
                  <a:srgbClr val="808080"/>
                </a:solidFill>
                <a:latin typeface="Courier New"/>
                <a:cs typeface="Courier New"/>
              </a:rPr>
              <a:t> </a:t>
            </a:r>
            <a:r>
              <a:rPr sz="2000" spc="-5" dirty="0">
                <a:solidFill>
                  <a:srgbClr val="808080"/>
                </a:solidFill>
                <a:latin typeface="Courier New"/>
                <a:cs typeface="Courier New"/>
              </a:rPr>
              <a:t>integer’)</a:t>
            </a:r>
            <a:endParaRPr sz="200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</a:pPr>
            <a:r>
              <a:rPr sz="2000" spc="-5" dirty="0">
                <a:solidFill>
                  <a:srgbClr val="808080"/>
                </a:solidFill>
                <a:latin typeface="Courier New"/>
                <a:cs typeface="Courier New"/>
              </a:rPr>
              <a:t>end</a:t>
            </a:r>
            <a:endParaRPr sz="200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r>
              <a:rPr sz="2000" spc="-5" dirty="0">
                <a:solidFill>
                  <a:srgbClr val="808080"/>
                </a:solidFill>
                <a:latin typeface="Courier New"/>
                <a:cs typeface="Courier New"/>
              </a:rPr>
              <a:t>for</a:t>
            </a:r>
            <a:r>
              <a:rPr sz="2000" spc="-10" dirty="0">
                <a:solidFill>
                  <a:srgbClr val="808080"/>
                </a:solidFill>
                <a:latin typeface="Courier New"/>
                <a:cs typeface="Courier New"/>
              </a:rPr>
              <a:t> </a:t>
            </a:r>
            <a:r>
              <a:rPr sz="2000" spc="-5" dirty="0">
                <a:solidFill>
                  <a:srgbClr val="808080"/>
                </a:solidFill>
                <a:latin typeface="Courier New"/>
                <a:cs typeface="Courier New"/>
              </a:rPr>
              <a:t>k=1:n</a:t>
            </a:r>
            <a:endParaRPr sz="2000">
              <a:latin typeface="Courier New"/>
              <a:cs typeface="Courier New"/>
            </a:endParaRPr>
          </a:p>
          <a:p>
            <a:pPr marL="457200">
              <a:lnSpc>
                <a:spcPct val="100000"/>
              </a:lnSpc>
              <a:spcBef>
                <a:spcPts val="370"/>
              </a:spcBef>
            </a:pPr>
            <a:r>
              <a:rPr sz="2000" spc="-5" dirty="0">
                <a:solidFill>
                  <a:srgbClr val="808080"/>
                </a:solidFill>
                <a:latin typeface="Courier New"/>
                <a:cs typeface="Courier New"/>
              </a:rPr>
              <a:t>kfac=prod(1:k);</a:t>
            </a:r>
            <a:endParaRPr sz="2000">
              <a:latin typeface="Courier New"/>
              <a:cs typeface="Courier New"/>
            </a:endParaRPr>
          </a:p>
          <a:p>
            <a:pPr marL="457200" marR="759460">
              <a:lnSpc>
                <a:spcPct val="119500"/>
              </a:lnSpc>
              <a:spcBef>
                <a:spcPts val="10"/>
              </a:spcBef>
            </a:pPr>
            <a:r>
              <a:rPr sz="2000" spc="-5" dirty="0">
                <a:solidFill>
                  <a:srgbClr val="808080"/>
                </a:solidFill>
                <a:latin typeface="Courier New"/>
                <a:cs typeface="Courier New"/>
              </a:rPr>
              <a:t>disp([num2str(k),’ ’,num2str(kfac)])  y(k)=kfac;</a:t>
            </a:r>
            <a:endParaRPr sz="200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  <a:spcBef>
                <a:spcPts val="480"/>
              </a:spcBef>
            </a:pPr>
            <a:r>
              <a:rPr sz="2000" spc="-5" dirty="0">
                <a:solidFill>
                  <a:srgbClr val="808080"/>
                </a:solidFill>
                <a:latin typeface="Courier New"/>
                <a:cs typeface="Courier New"/>
              </a:rPr>
              <a:t>end;</a:t>
            </a:r>
            <a:endParaRPr sz="2000">
              <a:latin typeface="Courier New"/>
              <a:cs typeface="Courier New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377696" y="1333487"/>
            <a:ext cx="7086600" cy="4933315"/>
          </a:xfrm>
          <a:custGeom>
            <a:avLst/>
            <a:gdLst/>
            <a:ahLst/>
            <a:cxnLst/>
            <a:rect l="l" t="t" r="r" b="b"/>
            <a:pathLst>
              <a:path w="7086600" h="4933315">
                <a:moveTo>
                  <a:pt x="0" y="4933188"/>
                </a:moveTo>
                <a:lnTo>
                  <a:pt x="0" y="0"/>
                </a:lnTo>
                <a:lnTo>
                  <a:pt x="7086600" y="0"/>
                </a:lnTo>
                <a:lnTo>
                  <a:pt x="7086600" y="4933187"/>
                </a:lnTo>
                <a:lnTo>
                  <a:pt x="0" y="4933188"/>
                </a:lnTo>
                <a:close/>
              </a:path>
            </a:pathLst>
          </a:custGeom>
          <a:solidFill>
            <a:srgbClr val="808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377696" y="1333487"/>
            <a:ext cx="7086600" cy="4933315"/>
          </a:xfrm>
          <a:custGeom>
            <a:avLst/>
            <a:gdLst/>
            <a:ahLst/>
            <a:cxnLst/>
            <a:rect l="l" t="t" r="r" b="b"/>
            <a:pathLst>
              <a:path w="7086600" h="4933315">
                <a:moveTo>
                  <a:pt x="7086600" y="4933187"/>
                </a:moveTo>
                <a:lnTo>
                  <a:pt x="7086600" y="0"/>
                </a:lnTo>
                <a:lnTo>
                  <a:pt x="0" y="0"/>
                </a:lnTo>
                <a:lnTo>
                  <a:pt x="0" y="4933188"/>
                </a:lnTo>
                <a:lnTo>
                  <a:pt x="7086600" y="4933187"/>
                </a:lnTo>
                <a:close/>
              </a:path>
            </a:pathLst>
          </a:custGeom>
          <a:ln w="28575">
            <a:solidFill>
              <a:srgbClr val="808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301496" y="1257287"/>
            <a:ext cx="7086600" cy="4933315"/>
          </a:xfrm>
          <a:custGeom>
            <a:avLst/>
            <a:gdLst/>
            <a:ahLst/>
            <a:cxnLst/>
            <a:rect l="l" t="t" r="r" b="b"/>
            <a:pathLst>
              <a:path w="7086600" h="4933315">
                <a:moveTo>
                  <a:pt x="0" y="4933188"/>
                </a:moveTo>
                <a:lnTo>
                  <a:pt x="0" y="0"/>
                </a:lnTo>
                <a:lnTo>
                  <a:pt x="7086600" y="0"/>
                </a:lnTo>
                <a:lnTo>
                  <a:pt x="7086600" y="4933187"/>
                </a:lnTo>
                <a:lnTo>
                  <a:pt x="0" y="4933188"/>
                </a:lnTo>
                <a:close/>
              </a:path>
            </a:pathLst>
          </a:custGeom>
          <a:solidFill>
            <a:srgbClr val="02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301496" y="1257287"/>
            <a:ext cx="7086600" cy="4933315"/>
          </a:xfrm>
          <a:custGeom>
            <a:avLst/>
            <a:gdLst/>
            <a:ahLst/>
            <a:cxnLst/>
            <a:rect l="l" t="t" r="r" b="b"/>
            <a:pathLst>
              <a:path w="7086600" h="4933315">
                <a:moveTo>
                  <a:pt x="7086600" y="4933187"/>
                </a:moveTo>
                <a:lnTo>
                  <a:pt x="7086600" y="0"/>
                </a:lnTo>
                <a:lnTo>
                  <a:pt x="0" y="0"/>
                </a:lnTo>
                <a:lnTo>
                  <a:pt x="0" y="4933188"/>
                </a:lnTo>
                <a:lnTo>
                  <a:pt x="7086600" y="4933187"/>
                </a:lnTo>
                <a:close/>
              </a:path>
            </a:pathLst>
          </a:custGeom>
          <a:ln w="28575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301496" y="730250"/>
            <a:ext cx="8001000" cy="5352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36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Example (conditionals, for loop)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393952" y="1265923"/>
            <a:ext cx="6734809" cy="54457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2280"/>
              </a:lnSpc>
              <a:spcBef>
                <a:spcPts val="105"/>
              </a:spcBef>
            </a:pPr>
            <a:r>
              <a:rPr sz="2000" spc="-5" dirty="0">
                <a:solidFill>
                  <a:srgbClr val="3737CA"/>
                </a:solidFill>
                <a:latin typeface="Courier New"/>
                <a:cs typeface="Courier New"/>
              </a:rPr>
              <a:t>function</a:t>
            </a:r>
            <a:r>
              <a:rPr sz="2000" spc="-10" dirty="0">
                <a:solidFill>
                  <a:srgbClr val="3737CA"/>
                </a:solidFill>
                <a:latin typeface="Courier New"/>
                <a:cs typeface="Courier New"/>
              </a:rPr>
              <a:t> </a:t>
            </a:r>
            <a:r>
              <a:rPr sz="2000" spc="-5" dirty="0">
                <a:solidFill>
                  <a:srgbClr val="3737CA"/>
                </a:solidFill>
                <a:latin typeface="Courier New"/>
                <a:cs typeface="Courier New"/>
              </a:rPr>
              <a:t>y=fact(n)</a:t>
            </a:r>
            <a:endParaRPr sz="2000" dirty="0">
              <a:latin typeface="Courier New"/>
              <a:cs typeface="Courier New"/>
            </a:endParaRPr>
          </a:p>
          <a:p>
            <a:pPr marL="12700">
              <a:lnSpc>
                <a:spcPts val="2280"/>
              </a:lnSpc>
            </a:pPr>
            <a:r>
              <a:rPr sz="2000" dirty="0">
                <a:solidFill>
                  <a:srgbClr val="3737CA"/>
                </a:solidFill>
                <a:latin typeface="Courier New"/>
                <a:cs typeface="Courier New"/>
              </a:rPr>
              <a:t>% </a:t>
            </a:r>
            <a:r>
              <a:rPr sz="2000" spc="-5" dirty="0">
                <a:solidFill>
                  <a:srgbClr val="3737CA"/>
                </a:solidFill>
                <a:latin typeface="Courier New"/>
                <a:cs typeface="Courier New"/>
              </a:rPr>
              <a:t>FACT </a:t>
            </a:r>
            <a:r>
              <a:rPr sz="2000" dirty="0">
                <a:solidFill>
                  <a:srgbClr val="3737CA"/>
                </a:solidFill>
                <a:latin typeface="Courier New"/>
                <a:cs typeface="Courier New"/>
              </a:rPr>
              <a:t>– </a:t>
            </a:r>
            <a:r>
              <a:rPr sz="2000" spc="-5" dirty="0">
                <a:solidFill>
                  <a:srgbClr val="3737CA"/>
                </a:solidFill>
                <a:latin typeface="Courier New"/>
                <a:cs typeface="Courier New"/>
              </a:rPr>
              <a:t>Display factorials of integers 1..n</a:t>
            </a:r>
            <a:endParaRPr sz="2000" dirty="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sz="2000" spc="-5" dirty="0">
                <a:solidFill>
                  <a:srgbClr val="3737CA"/>
                </a:solidFill>
                <a:latin typeface="Courier New"/>
                <a:cs typeface="Courier New"/>
              </a:rPr>
              <a:t>if nargin </a:t>
            </a:r>
            <a:r>
              <a:rPr sz="2000" dirty="0">
                <a:solidFill>
                  <a:srgbClr val="3737CA"/>
                </a:solidFill>
                <a:latin typeface="Courier New"/>
                <a:cs typeface="Courier New"/>
              </a:rPr>
              <a:t>&lt;</a:t>
            </a:r>
            <a:r>
              <a:rPr sz="2000" spc="-15" dirty="0">
                <a:solidFill>
                  <a:srgbClr val="3737CA"/>
                </a:solidFill>
                <a:latin typeface="Courier New"/>
                <a:cs typeface="Courier New"/>
              </a:rPr>
              <a:t> </a:t>
            </a:r>
            <a:r>
              <a:rPr sz="2000" dirty="0">
                <a:solidFill>
                  <a:srgbClr val="3737CA"/>
                </a:solidFill>
                <a:latin typeface="Courier New"/>
                <a:cs typeface="Courier New"/>
              </a:rPr>
              <a:t>1</a:t>
            </a:r>
            <a:endParaRPr sz="2000" dirty="0">
              <a:latin typeface="Courier New"/>
              <a:cs typeface="Courier New"/>
            </a:endParaRPr>
          </a:p>
          <a:p>
            <a:pPr marL="12700" marR="922019" indent="457200">
              <a:lnSpc>
                <a:spcPct val="100000"/>
              </a:lnSpc>
            </a:pPr>
            <a:r>
              <a:rPr sz="2000" spc="-5" dirty="0">
                <a:solidFill>
                  <a:srgbClr val="3737CA"/>
                </a:solidFill>
                <a:latin typeface="Courier New"/>
                <a:cs typeface="Courier New"/>
              </a:rPr>
              <a:t>error(’No input argument assigned’)  elseif </a:t>
            </a:r>
            <a:r>
              <a:rPr sz="2000" dirty="0">
                <a:solidFill>
                  <a:srgbClr val="3737CA"/>
                </a:solidFill>
                <a:latin typeface="Courier New"/>
                <a:cs typeface="Courier New"/>
              </a:rPr>
              <a:t>n &lt;</a:t>
            </a:r>
            <a:r>
              <a:rPr sz="2000" spc="-20" dirty="0">
                <a:solidFill>
                  <a:srgbClr val="3737CA"/>
                </a:solidFill>
                <a:latin typeface="Courier New"/>
                <a:cs typeface="Courier New"/>
              </a:rPr>
              <a:t> </a:t>
            </a:r>
            <a:r>
              <a:rPr sz="2000" dirty="0">
                <a:solidFill>
                  <a:srgbClr val="3737CA"/>
                </a:solidFill>
                <a:latin typeface="Courier New"/>
                <a:cs typeface="Courier New"/>
              </a:rPr>
              <a:t>0</a:t>
            </a:r>
            <a:endParaRPr sz="2000" dirty="0">
              <a:latin typeface="Courier New"/>
              <a:cs typeface="Courier New"/>
            </a:endParaRPr>
          </a:p>
          <a:p>
            <a:pPr marL="469265">
              <a:lnSpc>
                <a:spcPct val="100000"/>
              </a:lnSpc>
            </a:pPr>
            <a:r>
              <a:rPr sz="2000" spc="-5" dirty="0">
                <a:solidFill>
                  <a:srgbClr val="3737CA"/>
                </a:solidFill>
                <a:latin typeface="Courier New"/>
                <a:cs typeface="Courier New"/>
              </a:rPr>
              <a:t>error(’Input must be</a:t>
            </a:r>
            <a:r>
              <a:rPr sz="2000" spc="-10" dirty="0">
                <a:solidFill>
                  <a:srgbClr val="3737CA"/>
                </a:solidFill>
                <a:latin typeface="Courier New"/>
                <a:cs typeface="Courier New"/>
              </a:rPr>
              <a:t> </a:t>
            </a:r>
            <a:r>
              <a:rPr sz="2000" spc="-5" dirty="0">
                <a:solidFill>
                  <a:srgbClr val="3737CA"/>
                </a:solidFill>
                <a:latin typeface="Courier New"/>
                <a:cs typeface="Courier New"/>
              </a:rPr>
              <a:t>non-negative’)</a:t>
            </a:r>
            <a:endParaRPr sz="2000" dirty="0">
              <a:latin typeface="Courier New"/>
              <a:cs typeface="Courier New"/>
            </a:endParaRPr>
          </a:p>
          <a:p>
            <a:pPr marL="12700">
              <a:lnSpc>
                <a:spcPts val="2865"/>
              </a:lnSpc>
              <a:spcBef>
                <a:spcPts val="30"/>
              </a:spcBef>
            </a:pPr>
            <a:r>
              <a:rPr sz="2000" spc="-5" dirty="0">
                <a:solidFill>
                  <a:srgbClr val="3737CA"/>
                </a:solidFill>
                <a:latin typeface="Courier New"/>
                <a:cs typeface="Courier New"/>
              </a:rPr>
              <a:t>elseif </a:t>
            </a:r>
            <a:r>
              <a:rPr sz="2400" b="1" spc="5" dirty="0">
                <a:solidFill>
                  <a:srgbClr val="3737CA"/>
                </a:solidFill>
                <a:latin typeface="Courier New"/>
                <a:cs typeface="Courier New"/>
              </a:rPr>
              <a:t>abs(n-round(n)) </a:t>
            </a:r>
            <a:r>
              <a:rPr sz="2400" b="1" dirty="0">
                <a:solidFill>
                  <a:srgbClr val="3737CA"/>
                </a:solidFill>
                <a:latin typeface="Courier New"/>
                <a:cs typeface="Courier New"/>
              </a:rPr>
              <a:t>&gt;</a:t>
            </a:r>
            <a:r>
              <a:rPr sz="2400" b="1" spc="-185" dirty="0">
                <a:solidFill>
                  <a:srgbClr val="3737CA"/>
                </a:solidFill>
                <a:latin typeface="Courier New"/>
                <a:cs typeface="Courier New"/>
              </a:rPr>
              <a:t> </a:t>
            </a:r>
            <a:r>
              <a:rPr sz="2400" b="1" spc="5" dirty="0">
                <a:solidFill>
                  <a:srgbClr val="3737CA"/>
                </a:solidFill>
                <a:latin typeface="Courier New"/>
                <a:cs typeface="Courier New"/>
              </a:rPr>
              <a:t>eps</a:t>
            </a:r>
            <a:endParaRPr sz="2400" dirty="0">
              <a:latin typeface="Courier New"/>
              <a:cs typeface="Courier New"/>
            </a:endParaRPr>
          </a:p>
          <a:p>
            <a:pPr marL="469900">
              <a:lnSpc>
                <a:spcPts val="2385"/>
              </a:lnSpc>
            </a:pPr>
            <a:r>
              <a:rPr sz="2000" spc="-5" dirty="0">
                <a:solidFill>
                  <a:srgbClr val="3737CA"/>
                </a:solidFill>
                <a:latin typeface="Courier New"/>
                <a:cs typeface="Courier New"/>
              </a:rPr>
              <a:t>error(’Input must be an</a:t>
            </a:r>
            <a:r>
              <a:rPr sz="2000" spc="-10" dirty="0">
                <a:solidFill>
                  <a:srgbClr val="3737CA"/>
                </a:solidFill>
                <a:latin typeface="Courier New"/>
                <a:cs typeface="Courier New"/>
              </a:rPr>
              <a:t> </a:t>
            </a:r>
            <a:r>
              <a:rPr sz="2000" spc="-5" dirty="0">
                <a:solidFill>
                  <a:srgbClr val="3737CA"/>
                </a:solidFill>
                <a:latin typeface="Courier New"/>
                <a:cs typeface="Courier New"/>
              </a:rPr>
              <a:t>integer’)</a:t>
            </a:r>
            <a:endParaRPr sz="2000" dirty="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solidFill>
                  <a:srgbClr val="3737CA"/>
                </a:solidFill>
                <a:latin typeface="Courier New"/>
                <a:cs typeface="Courier New"/>
              </a:rPr>
              <a:t>end</a:t>
            </a:r>
            <a:endParaRPr sz="2000" dirty="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spc="-5" dirty="0">
                <a:solidFill>
                  <a:srgbClr val="3737CA"/>
                </a:solidFill>
                <a:latin typeface="Courier New"/>
                <a:cs typeface="Courier New"/>
              </a:rPr>
              <a:t>for</a:t>
            </a:r>
            <a:r>
              <a:rPr sz="2000" spc="-10" dirty="0">
                <a:solidFill>
                  <a:srgbClr val="3737CA"/>
                </a:solidFill>
                <a:latin typeface="Courier New"/>
                <a:cs typeface="Courier New"/>
              </a:rPr>
              <a:t> </a:t>
            </a:r>
            <a:r>
              <a:rPr sz="2000" spc="-5" dirty="0">
                <a:solidFill>
                  <a:srgbClr val="3737CA"/>
                </a:solidFill>
                <a:latin typeface="Courier New"/>
                <a:cs typeface="Courier New"/>
              </a:rPr>
              <a:t>k=1:n</a:t>
            </a:r>
            <a:endParaRPr sz="2000" dirty="0">
              <a:latin typeface="Courier New"/>
              <a:cs typeface="Courier New"/>
            </a:endParaRPr>
          </a:p>
          <a:p>
            <a:pPr marL="469900">
              <a:lnSpc>
                <a:spcPct val="100000"/>
              </a:lnSpc>
              <a:spcBef>
                <a:spcPts val="370"/>
              </a:spcBef>
            </a:pPr>
            <a:r>
              <a:rPr sz="2000" spc="-5" dirty="0">
                <a:solidFill>
                  <a:srgbClr val="3737CA"/>
                </a:solidFill>
                <a:latin typeface="Courier New"/>
                <a:cs typeface="Courier New"/>
              </a:rPr>
              <a:t>kfac=prod(1:k);</a:t>
            </a:r>
            <a:endParaRPr sz="2000" dirty="0">
              <a:latin typeface="Courier New"/>
              <a:cs typeface="Courier New"/>
            </a:endParaRPr>
          </a:p>
          <a:p>
            <a:pPr marL="469900" marR="772160">
              <a:lnSpc>
                <a:spcPct val="119500"/>
              </a:lnSpc>
              <a:spcBef>
                <a:spcPts val="10"/>
              </a:spcBef>
            </a:pPr>
            <a:r>
              <a:rPr sz="2000" spc="-5" dirty="0">
                <a:solidFill>
                  <a:srgbClr val="3737CA"/>
                </a:solidFill>
                <a:latin typeface="Courier New"/>
                <a:cs typeface="Courier New"/>
              </a:rPr>
              <a:t>disp([num2str(k),’ ’,num2str(kfac)])  y(k)=kfac;</a:t>
            </a:r>
            <a:endParaRPr sz="2000" dirty="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2000" spc="-5" dirty="0">
                <a:solidFill>
                  <a:srgbClr val="3737CA"/>
                </a:solidFill>
                <a:latin typeface="Courier New"/>
                <a:cs typeface="Courier New"/>
              </a:rPr>
              <a:t>end;</a:t>
            </a:r>
            <a:endParaRPr sz="2000" dirty="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750" dirty="0">
              <a:latin typeface="Times New Roman"/>
              <a:cs typeface="Times New Roman"/>
            </a:endParaRPr>
          </a:p>
          <a:p>
            <a:pPr marL="74930">
              <a:lnSpc>
                <a:spcPct val="100000"/>
              </a:lnSpc>
              <a:tabLst>
                <a:tab pos="2092325" algn="l"/>
              </a:tabLst>
            </a:pPr>
            <a:r>
              <a:rPr sz="2000" dirty="0" smtClean="0">
                <a:latin typeface="Times New Roman"/>
                <a:cs typeface="Times New Roman"/>
              </a:rPr>
              <a:t>Note the</a:t>
            </a:r>
            <a:r>
              <a:rPr sz="2000" spc="-10" dirty="0" smtClean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use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of:	</a:t>
            </a:r>
            <a:r>
              <a:rPr sz="2000" b="1" spc="-5" dirty="0">
                <a:solidFill>
                  <a:srgbClr val="3737CA"/>
                </a:solidFill>
                <a:latin typeface="Courier New"/>
                <a:cs typeface="Courier New"/>
              </a:rPr>
              <a:t>nargin</a:t>
            </a:r>
            <a:r>
              <a:rPr sz="2000" spc="-5" dirty="0">
                <a:solidFill>
                  <a:srgbClr val="3737CA"/>
                </a:solidFill>
                <a:latin typeface="Courier New"/>
                <a:cs typeface="Courier New"/>
              </a:rPr>
              <a:t>, </a:t>
            </a:r>
            <a:r>
              <a:rPr sz="2000" b="1" spc="-5" dirty="0">
                <a:solidFill>
                  <a:srgbClr val="3737CA"/>
                </a:solidFill>
                <a:latin typeface="Courier New"/>
                <a:cs typeface="Courier New"/>
              </a:rPr>
              <a:t>abs(n-round(n))&gt;eps</a:t>
            </a:r>
            <a:endParaRPr sz="2000" dirty="0">
              <a:latin typeface="Courier New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170309858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39596" y="762769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36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System variables (function calls)</a:t>
            </a:r>
            <a:endParaRPr sz="3600" spc="-5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16803" y="1284605"/>
            <a:ext cx="8049259" cy="5617845"/>
          </a:xfrm>
          <a:prstGeom prst="rect">
            <a:avLst/>
          </a:prstGeom>
        </p:spPr>
        <p:txBody>
          <a:bodyPr vert="horz" wrap="square" lIns="0" tIns="1162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15"/>
              </a:spcBef>
            </a:pPr>
            <a:r>
              <a:rPr sz="3200" spc="-5" dirty="0">
                <a:latin typeface="Times New Roman"/>
                <a:cs typeface="Times New Roman"/>
              </a:rPr>
              <a:t>Recall </a:t>
            </a:r>
            <a:r>
              <a:rPr sz="3200" dirty="0">
                <a:latin typeface="Times New Roman"/>
                <a:cs typeface="Times New Roman"/>
              </a:rPr>
              <a:t>the </a:t>
            </a:r>
            <a:r>
              <a:rPr sz="3200" spc="-5" dirty="0">
                <a:latin typeface="Times New Roman"/>
                <a:cs typeface="Times New Roman"/>
              </a:rPr>
              <a:t>function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signature:</a:t>
            </a:r>
            <a:endParaRPr sz="32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05"/>
              </a:spcBef>
            </a:pPr>
            <a:r>
              <a:rPr sz="2400" spc="-5" dirty="0">
                <a:solidFill>
                  <a:srgbClr val="3737CA"/>
                </a:solidFill>
                <a:latin typeface="Arial"/>
                <a:cs typeface="Arial"/>
              </a:rPr>
              <a:t>[output_arguments]=</a:t>
            </a:r>
            <a:r>
              <a:rPr sz="2400" spc="20" dirty="0">
                <a:solidFill>
                  <a:srgbClr val="3737CA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3737CA"/>
                </a:solidFill>
                <a:latin typeface="Arial"/>
                <a:cs typeface="Arial"/>
              </a:rPr>
              <a:t>function_name(input_arguments)</a:t>
            </a:r>
            <a:endParaRPr sz="2400" dirty="0">
              <a:latin typeface="Arial"/>
              <a:cs typeface="Arial"/>
            </a:endParaRPr>
          </a:p>
          <a:p>
            <a:pPr marL="52069" marR="5080">
              <a:lnSpc>
                <a:spcPct val="100000"/>
              </a:lnSpc>
              <a:spcBef>
                <a:spcPts val="2285"/>
              </a:spcBef>
              <a:tabLst>
                <a:tab pos="1846580" algn="l"/>
              </a:tabLst>
            </a:pPr>
            <a:r>
              <a:rPr sz="3200" b="1" spc="-5" dirty="0">
                <a:solidFill>
                  <a:srgbClr val="3737CA"/>
                </a:solidFill>
                <a:latin typeface="Times New Roman"/>
                <a:cs typeface="Times New Roman"/>
              </a:rPr>
              <a:t>nargout</a:t>
            </a:r>
            <a:r>
              <a:rPr sz="3200" spc="-5" dirty="0">
                <a:latin typeface="Times New Roman"/>
                <a:cs typeface="Times New Roman"/>
              </a:rPr>
              <a:t>:	</a:t>
            </a:r>
            <a:r>
              <a:rPr sz="3200" dirty="0">
                <a:latin typeface="Times New Roman"/>
                <a:cs typeface="Times New Roman"/>
              </a:rPr>
              <a:t>number of </a:t>
            </a:r>
            <a:r>
              <a:rPr sz="3200" spc="-5" dirty="0">
                <a:latin typeface="Times New Roman"/>
                <a:cs typeface="Times New Roman"/>
              </a:rPr>
              <a:t>output </a:t>
            </a:r>
            <a:r>
              <a:rPr sz="3200" dirty="0">
                <a:latin typeface="Times New Roman"/>
                <a:cs typeface="Times New Roman"/>
              </a:rPr>
              <a:t>arguments </a:t>
            </a:r>
            <a:r>
              <a:rPr sz="3200" spc="-5" dirty="0">
                <a:latin typeface="Times New Roman"/>
                <a:cs typeface="Times New Roman"/>
              </a:rPr>
              <a:t>specified  during </a:t>
            </a:r>
            <a:r>
              <a:rPr sz="3200" dirty="0">
                <a:latin typeface="Times New Roman"/>
                <a:cs typeface="Times New Roman"/>
              </a:rPr>
              <a:t>a </a:t>
            </a:r>
            <a:r>
              <a:rPr sz="3200" spc="-5" dirty="0">
                <a:latin typeface="Times New Roman"/>
                <a:cs typeface="Times New Roman"/>
              </a:rPr>
              <a:t>function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call.</a:t>
            </a:r>
          </a:p>
          <a:p>
            <a:pPr marL="52069" marR="529590">
              <a:lnSpc>
                <a:spcPct val="100000"/>
              </a:lnSpc>
              <a:spcBef>
                <a:spcPts val="1920"/>
              </a:spcBef>
              <a:tabLst>
                <a:tab pos="1620520" algn="l"/>
              </a:tabLst>
            </a:pPr>
            <a:r>
              <a:rPr sz="3200" b="1" spc="-5" dirty="0">
                <a:solidFill>
                  <a:srgbClr val="3737CA"/>
                </a:solidFill>
                <a:latin typeface="Times New Roman"/>
                <a:cs typeface="Times New Roman"/>
              </a:rPr>
              <a:t>nargin</a:t>
            </a:r>
            <a:r>
              <a:rPr sz="3200" spc="-5" dirty="0">
                <a:latin typeface="Times New Roman"/>
                <a:cs typeface="Times New Roman"/>
              </a:rPr>
              <a:t>:	number of input arguments supplied  during </a:t>
            </a:r>
            <a:r>
              <a:rPr sz="3200" dirty="0">
                <a:latin typeface="Times New Roman"/>
                <a:cs typeface="Times New Roman"/>
              </a:rPr>
              <a:t>a </a:t>
            </a:r>
            <a:r>
              <a:rPr sz="3200" spc="-5" dirty="0">
                <a:latin typeface="Times New Roman"/>
                <a:cs typeface="Times New Roman"/>
              </a:rPr>
              <a:t>function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call.</a:t>
            </a:r>
          </a:p>
          <a:p>
            <a:pPr marL="344805" marR="675640" indent="-292735">
              <a:lnSpc>
                <a:spcPct val="99800"/>
              </a:lnSpc>
              <a:spcBef>
                <a:spcPts val="1960"/>
              </a:spcBef>
              <a:buChar char="•"/>
              <a:tabLst>
                <a:tab pos="344805" algn="l"/>
                <a:tab pos="345440" algn="l"/>
              </a:tabLst>
            </a:pPr>
            <a:r>
              <a:rPr sz="2400" spc="-5" dirty="0">
                <a:latin typeface="Times New Roman"/>
                <a:cs typeface="Times New Roman"/>
              </a:rPr>
              <a:t>Outside the body of a function M-file, nargin and nargout  indicate the </a:t>
            </a:r>
            <a:r>
              <a:rPr sz="2400" spc="-10" dirty="0">
                <a:latin typeface="Times New Roman"/>
                <a:cs typeface="Times New Roman"/>
              </a:rPr>
              <a:t>number </a:t>
            </a:r>
            <a:r>
              <a:rPr sz="2400" spc="-5" dirty="0">
                <a:latin typeface="Times New Roman"/>
                <a:cs typeface="Times New Roman"/>
              </a:rPr>
              <a:t>of input or output arguments,  respectively, for a given function.</a:t>
            </a:r>
            <a:endParaRPr sz="2400" dirty="0">
              <a:latin typeface="Times New Roman"/>
              <a:cs typeface="Times New Roman"/>
            </a:endParaRPr>
          </a:p>
          <a:p>
            <a:pPr marL="344805" marR="658495" indent="-292735">
              <a:lnSpc>
                <a:spcPts val="2870"/>
              </a:lnSpc>
              <a:spcBef>
                <a:spcPts val="100"/>
              </a:spcBef>
              <a:buChar char="•"/>
              <a:tabLst>
                <a:tab pos="344805" algn="l"/>
                <a:tab pos="345440" algn="l"/>
              </a:tabLst>
            </a:pPr>
            <a:r>
              <a:rPr sz="2400" spc="-5" dirty="0">
                <a:latin typeface="Times New Roman"/>
                <a:cs typeface="Times New Roman"/>
              </a:rPr>
              <a:t>The number </a:t>
            </a:r>
            <a:r>
              <a:rPr sz="2400" dirty="0">
                <a:latin typeface="Times New Roman"/>
                <a:cs typeface="Times New Roman"/>
              </a:rPr>
              <a:t>of </a:t>
            </a:r>
            <a:r>
              <a:rPr sz="2400" spc="-5" dirty="0">
                <a:latin typeface="Times New Roman"/>
                <a:cs typeface="Times New Roman"/>
              </a:rPr>
              <a:t>arguments is </a:t>
            </a:r>
            <a:r>
              <a:rPr sz="2400" dirty="0">
                <a:latin typeface="Times New Roman"/>
                <a:cs typeface="Times New Roman"/>
              </a:rPr>
              <a:t>negative if the function </a:t>
            </a:r>
            <a:r>
              <a:rPr sz="2400" spc="-5" dirty="0">
                <a:latin typeface="Times New Roman"/>
                <a:cs typeface="Times New Roman"/>
              </a:rPr>
              <a:t>has </a:t>
            </a:r>
            <a:r>
              <a:rPr sz="2400" dirty="0">
                <a:latin typeface="Times New Roman"/>
                <a:cs typeface="Times New Roman"/>
              </a:rPr>
              <a:t>a  variable </a:t>
            </a:r>
            <a:r>
              <a:rPr sz="2400" spc="-5" dirty="0">
                <a:latin typeface="Times New Roman"/>
                <a:cs typeface="Times New Roman"/>
              </a:rPr>
              <a:t>number </a:t>
            </a:r>
            <a:r>
              <a:rPr sz="2400" dirty="0">
                <a:latin typeface="Times New Roman"/>
                <a:cs typeface="Times New Roman"/>
              </a:rPr>
              <a:t>of </a:t>
            </a:r>
            <a:r>
              <a:rPr sz="2400" spc="-5" dirty="0">
                <a:latin typeface="Times New Roman"/>
                <a:cs typeface="Times New Roman"/>
              </a:rPr>
              <a:t>arguments.</a:t>
            </a:r>
            <a:endParaRPr sz="24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4256703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39596" y="762769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36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System variables (function calls)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225296" y="1397635"/>
            <a:ext cx="8229600" cy="2761615"/>
          </a:xfrm>
          <a:prstGeom prst="rect">
            <a:avLst/>
          </a:prstGeom>
          <a:solidFill>
            <a:srgbClr val="02FFFF"/>
          </a:solidFill>
        </p:spPr>
        <p:txBody>
          <a:bodyPr vert="horz" wrap="square" lIns="0" tIns="6985" rIns="0" bIns="0" rtlCol="0">
            <a:spAutoFit/>
          </a:bodyPr>
          <a:lstStyle/>
          <a:p>
            <a:pPr marL="90805" marR="96520">
              <a:lnSpc>
                <a:spcPts val="3020"/>
              </a:lnSpc>
              <a:spcBef>
                <a:spcPts val="55"/>
              </a:spcBef>
            </a:pPr>
            <a:r>
              <a:rPr sz="2400" b="1" spc="-5" dirty="0">
                <a:latin typeface="Courier New"/>
                <a:cs typeface="Courier New"/>
              </a:rPr>
              <a:t>function [a, b, c] </a:t>
            </a:r>
            <a:r>
              <a:rPr sz="2400" b="1" dirty="0">
                <a:latin typeface="Courier New"/>
                <a:cs typeface="Courier New"/>
              </a:rPr>
              <a:t>= </a:t>
            </a:r>
            <a:r>
              <a:rPr sz="2400" b="1" spc="-5" dirty="0">
                <a:latin typeface="Courier New"/>
                <a:cs typeface="Courier New"/>
              </a:rPr>
              <a:t>SomeFun(x1, x2, x3, x4)  ni </a:t>
            </a:r>
            <a:r>
              <a:rPr sz="2400" b="1" dirty="0">
                <a:latin typeface="Courier New"/>
                <a:cs typeface="Courier New"/>
              </a:rPr>
              <a:t>=</a:t>
            </a:r>
            <a:r>
              <a:rPr sz="2400" b="1" spc="-15" dirty="0">
                <a:latin typeface="Courier New"/>
                <a:cs typeface="Courier New"/>
              </a:rPr>
              <a:t> </a:t>
            </a:r>
            <a:r>
              <a:rPr sz="2400" b="1" spc="-5" dirty="0">
                <a:latin typeface="Courier New"/>
                <a:cs typeface="Courier New"/>
              </a:rPr>
              <a:t>nargin</a:t>
            </a:r>
            <a:endParaRPr sz="2400" dirty="0">
              <a:latin typeface="Courier New"/>
              <a:cs typeface="Courier New"/>
            </a:endParaRPr>
          </a:p>
          <a:p>
            <a:pPr marL="90805" marR="5938520">
              <a:lnSpc>
                <a:spcPts val="3020"/>
              </a:lnSpc>
              <a:spcBef>
                <a:spcPts val="10"/>
              </a:spcBef>
            </a:pPr>
            <a:r>
              <a:rPr sz="2400" b="1" spc="-5" dirty="0">
                <a:latin typeface="Courier New"/>
                <a:cs typeface="Courier New"/>
              </a:rPr>
              <a:t>no </a:t>
            </a:r>
            <a:r>
              <a:rPr sz="2400" b="1" dirty="0">
                <a:latin typeface="Courier New"/>
                <a:cs typeface="Courier New"/>
              </a:rPr>
              <a:t>=</a:t>
            </a:r>
            <a:r>
              <a:rPr sz="2400" b="1" spc="-95" dirty="0">
                <a:latin typeface="Courier New"/>
                <a:cs typeface="Courier New"/>
              </a:rPr>
              <a:t> </a:t>
            </a:r>
            <a:r>
              <a:rPr sz="2400" b="1" spc="-5" dirty="0">
                <a:latin typeface="Courier New"/>
                <a:cs typeface="Courier New"/>
              </a:rPr>
              <a:t>nargout  </a:t>
            </a:r>
            <a:r>
              <a:rPr sz="2400" b="1" dirty="0">
                <a:latin typeface="Courier New"/>
                <a:cs typeface="Courier New"/>
              </a:rPr>
              <a:t>m1 =</a:t>
            </a:r>
            <a:r>
              <a:rPr sz="2400" b="1" spc="-45" dirty="0">
                <a:latin typeface="Courier New"/>
                <a:cs typeface="Courier New"/>
              </a:rPr>
              <a:t> </a:t>
            </a:r>
            <a:r>
              <a:rPr sz="2400" b="1" spc="-5" dirty="0">
                <a:latin typeface="Courier New"/>
                <a:cs typeface="Courier New"/>
              </a:rPr>
              <a:t>x1;</a:t>
            </a:r>
            <a:endParaRPr sz="2400" dirty="0">
              <a:latin typeface="Courier New"/>
              <a:cs typeface="Courier New"/>
            </a:endParaRPr>
          </a:p>
          <a:p>
            <a:pPr marL="90805">
              <a:lnSpc>
                <a:spcPct val="100000"/>
              </a:lnSpc>
              <a:spcBef>
                <a:spcPts val="20"/>
              </a:spcBef>
            </a:pPr>
            <a:r>
              <a:rPr sz="2400" b="1" dirty="0">
                <a:latin typeface="Courier New"/>
                <a:cs typeface="Courier New"/>
              </a:rPr>
              <a:t>m2 = x1 +</a:t>
            </a:r>
            <a:r>
              <a:rPr sz="2400" b="1" spc="-55" dirty="0">
                <a:latin typeface="Courier New"/>
                <a:cs typeface="Courier New"/>
              </a:rPr>
              <a:t> </a:t>
            </a:r>
            <a:r>
              <a:rPr sz="2400" b="1" dirty="0">
                <a:latin typeface="Courier New"/>
                <a:cs typeface="Courier New"/>
              </a:rPr>
              <a:t>x2;</a:t>
            </a:r>
            <a:endParaRPr sz="2400" dirty="0">
              <a:latin typeface="Courier New"/>
              <a:cs typeface="Courier New"/>
            </a:endParaRPr>
          </a:p>
          <a:p>
            <a:pPr marL="90805">
              <a:lnSpc>
                <a:spcPct val="100000"/>
              </a:lnSpc>
              <a:spcBef>
                <a:spcPts val="145"/>
              </a:spcBef>
            </a:pPr>
            <a:r>
              <a:rPr sz="2400" b="1" dirty="0">
                <a:latin typeface="Courier New"/>
                <a:cs typeface="Courier New"/>
              </a:rPr>
              <a:t>m3 = x1 + x2 +</a:t>
            </a:r>
            <a:r>
              <a:rPr sz="2400" b="1" spc="-80" dirty="0">
                <a:latin typeface="Courier New"/>
                <a:cs typeface="Courier New"/>
              </a:rPr>
              <a:t> </a:t>
            </a:r>
            <a:r>
              <a:rPr sz="2400" b="1" spc="-5" dirty="0">
                <a:latin typeface="Courier New"/>
                <a:cs typeface="Courier New"/>
              </a:rPr>
              <a:t>x3;</a:t>
            </a:r>
            <a:endParaRPr sz="2400" dirty="0">
              <a:latin typeface="Courier New"/>
              <a:cs typeface="Courier New"/>
            </a:endParaRPr>
          </a:p>
          <a:p>
            <a:pPr marL="91440">
              <a:lnSpc>
                <a:spcPct val="100000"/>
              </a:lnSpc>
              <a:spcBef>
                <a:spcPts val="195"/>
              </a:spcBef>
            </a:pPr>
            <a:r>
              <a:rPr sz="2400" b="1" dirty="0">
                <a:latin typeface="Courier New"/>
                <a:cs typeface="Courier New"/>
              </a:rPr>
              <a:t>....</a:t>
            </a:r>
            <a:endParaRPr sz="2400" dirty="0">
              <a:latin typeface="Courier New"/>
              <a:cs typeface="Courier New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01496" y="4152887"/>
            <a:ext cx="8077200" cy="558165"/>
          </a:xfrm>
          <a:prstGeom prst="rect">
            <a:avLst/>
          </a:prstGeom>
          <a:ln w="38100">
            <a:solidFill>
              <a:srgbClr val="010101"/>
            </a:solidFill>
          </a:ln>
        </p:spPr>
        <p:txBody>
          <a:bodyPr vert="horz" wrap="square" lIns="0" tIns="23495" rIns="0" bIns="0" rtlCol="0">
            <a:spAutoFit/>
          </a:bodyPr>
          <a:lstStyle/>
          <a:p>
            <a:pPr marL="324485">
              <a:lnSpc>
                <a:spcPct val="100000"/>
              </a:lnSpc>
              <a:spcBef>
                <a:spcPts val="185"/>
              </a:spcBef>
              <a:tabLst>
                <a:tab pos="1174115" algn="l"/>
                <a:tab pos="3727450" algn="l"/>
              </a:tabLst>
            </a:pPr>
            <a:r>
              <a:rPr sz="2800" b="1" spc="-5" dirty="0">
                <a:latin typeface="Courier New"/>
                <a:cs typeface="Courier New"/>
              </a:rPr>
              <a:t>&gt;&gt;	</a:t>
            </a:r>
            <a:r>
              <a:rPr sz="2800" b="1" spc="-10" dirty="0">
                <a:latin typeface="Courier New"/>
                <a:cs typeface="Courier New"/>
              </a:rPr>
              <a:t>SomeFun	</a:t>
            </a:r>
            <a:r>
              <a:rPr sz="2400" dirty="0">
                <a:latin typeface="Times New Roman"/>
                <a:cs typeface="Times New Roman"/>
              </a:rPr>
              <a:t>(will </a:t>
            </a:r>
            <a:r>
              <a:rPr sz="2400" spc="-10" dirty="0">
                <a:latin typeface="Times New Roman"/>
                <a:cs typeface="Times New Roman"/>
              </a:rPr>
              <a:t>give </a:t>
            </a:r>
            <a:r>
              <a:rPr sz="2400" dirty="0">
                <a:latin typeface="Times New Roman"/>
                <a:cs typeface="Times New Roman"/>
              </a:rPr>
              <a:t>error </a:t>
            </a:r>
            <a:r>
              <a:rPr sz="2400" spc="-5" dirty="0">
                <a:latin typeface="Times New Roman"/>
                <a:cs typeface="Times New Roman"/>
              </a:rPr>
              <a:t>at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m1)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301496" y="5042903"/>
            <a:ext cx="8077200" cy="558165"/>
          </a:xfrm>
          <a:prstGeom prst="rect">
            <a:avLst/>
          </a:prstGeom>
          <a:ln w="38100">
            <a:solidFill>
              <a:srgbClr val="010101"/>
            </a:solidFill>
          </a:ln>
        </p:spPr>
        <p:txBody>
          <a:bodyPr vert="horz" wrap="square" lIns="0" tIns="23495" rIns="0" bIns="0" rtlCol="0">
            <a:spAutoFit/>
          </a:bodyPr>
          <a:lstStyle/>
          <a:p>
            <a:pPr marL="324485">
              <a:lnSpc>
                <a:spcPct val="100000"/>
              </a:lnSpc>
              <a:spcBef>
                <a:spcPts val="185"/>
              </a:spcBef>
              <a:tabLst>
                <a:tab pos="1174115" algn="l"/>
                <a:tab pos="3768725" algn="l"/>
              </a:tabLst>
            </a:pPr>
            <a:r>
              <a:rPr sz="2800" b="1" spc="-5" dirty="0">
                <a:latin typeface="Courier New"/>
                <a:cs typeface="Courier New"/>
              </a:rPr>
              <a:t>&gt;&gt;	</a:t>
            </a:r>
            <a:r>
              <a:rPr sz="2800" b="1" spc="-10" dirty="0">
                <a:latin typeface="Courier New"/>
                <a:cs typeface="Courier New"/>
              </a:rPr>
              <a:t>SomeFun(1)	</a:t>
            </a:r>
            <a:r>
              <a:rPr sz="2400" dirty="0">
                <a:latin typeface="Times New Roman"/>
                <a:cs typeface="Times New Roman"/>
              </a:rPr>
              <a:t>(will </a:t>
            </a:r>
            <a:r>
              <a:rPr sz="2400" spc="-5" dirty="0">
                <a:latin typeface="Times New Roman"/>
                <a:cs typeface="Times New Roman"/>
              </a:rPr>
              <a:t>give </a:t>
            </a:r>
            <a:r>
              <a:rPr sz="2400" dirty="0">
                <a:latin typeface="Times New Roman"/>
                <a:cs typeface="Times New Roman"/>
              </a:rPr>
              <a:t>error </a:t>
            </a:r>
            <a:r>
              <a:rPr sz="2400" spc="-5" dirty="0">
                <a:latin typeface="Times New Roman"/>
                <a:cs typeface="Times New Roman"/>
              </a:rPr>
              <a:t>at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m2)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01496" y="5881103"/>
            <a:ext cx="8077200" cy="558165"/>
          </a:xfrm>
          <a:prstGeom prst="rect">
            <a:avLst/>
          </a:prstGeom>
          <a:ln w="38100">
            <a:solidFill>
              <a:srgbClr val="010101"/>
            </a:solidFill>
          </a:ln>
        </p:spPr>
        <p:txBody>
          <a:bodyPr vert="horz" wrap="square" lIns="0" tIns="23495" rIns="0" bIns="0" rtlCol="0">
            <a:spAutoFit/>
          </a:bodyPr>
          <a:lstStyle/>
          <a:p>
            <a:pPr marL="324485">
              <a:lnSpc>
                <a:spcPct val="100000"/>
              </a:lnSpc>
              <a:spcBef>
                <a:spcPts val="185"/>
              </a:spcBef>
              <a:tabLst>
                <a:tab pos="1174115" algn="l"/>
              </a:tabLst>
            </a:pPr>
            <a:r>
              <a:rPr sz="2800" b="1" spc="-5" dirty="0">
                <a:latin typeface="Courier New"/>
                <a:cs typeface="Courier New"/>
              </a:rPr>
              <a:t>&gt;&gt;	</a:t>
            </a:r>
            <a:r>
              <a:rPr sz="2800" b="1" spc="-10" dirty="0">
                <a:latin typeface="Courier New"/>
                <a:cs typeface="Courier New"/>
              </a:rPr>
              <a:t>SomeFun(1,2)</a:t>
            </a:r>
            <a:r>
              <a:rPr sz="2400" spc="-10" dirty="0">
                <a:latin typeface="Times New Roman"/>
                <a:cs typeface="Times New Roman"/>
              </a:rPr>
              <a:t>(will give </a:t>
            </a:r>
            <a:r>
              <a:rPr sz="2400" spc="-5" dirty="0">
                <a:latin typeface="Times New Roman"/>
                <a:cs typeface="Times New Roman"/>
              </a:rPr>
              <a:t>error </a:t>
            </a:r>
            <a:r>
              <a:rPr sz="2400" spc="-10" dirty="0">
                <a:latin typeface="Times New Roman"/>
                <a:cs typeface="Times New Roman"/>
              </a:rPr>
              <a:t>at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m3)</a:t>
            </a:r>
            <a:endParaRPr sz="24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1998860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39596" y="730250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36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System variables (function calls)</a:t>
            </a:r>
            <a:endParaRPr sz="3600" spc="-5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265936" y="1351267"/>
            <a:ext cx="8281034" cy="14890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  <a:tabLst>
                <a:tab pos="1875789" algn="l"/>
              </a:tabLst>
            </a:pPr>
            <a:r>
              <a:rPr sz="3200" b="1" dirty="0">
                <a:solidFill>
                  <a:srgbClr val="3737CA"/>
                </a:solidFill>
                <a:latin typeface="Times New Roman"/>
                <a:cs typeface="Times New Roman"/>
              </a:rPr>
              <a:t>nargchk</a:t>
            </a:r>
            <a:r>
              <a:rPr sz="3200" dirty="0">
                <a:latin typeface="Times New Roman"/>
                <a:cs typeface="Times New Roman"/>
              </a:rPr>
              <a:t>:	</a:t>
            </a:r>
            <a:r>
              <a:rPr sz="3200" spc="-5" dirty="0">
                <a:latin typeface="Times New Roman"/>
                <a:cs typeface="Times New Roman"/>
              </a:rPr>
              <a:t>check function on the number of  input/output arguments specified during </a:t>
            </a:r>
            <a:r>
              <a:rPr sz="3200" dirty="0">
                <a:latin typeface="Times New Roman"/>
                <a:cs typeface="Times New Roman"/>
              </a:rPr>
              <a:t>a </a:t>
            </a:r>
            <a:r>
              <a:rPr sz="3200" spc="-5" dirty="0">
                <a:latin typeface="Times New Roman"/>
                <a:cs typeface="Times New Roman"/>
              </a:rPr>
              <a:t>function  </a:t>
            </a:r>
            <a:r>
              <a:rPr sz="3200" dirty="0">
                <a:latin typeface="Times New Roman"/>
                <a:cs typeface="Times New Roman"/>
              </a:rPr>
              <a:t>call.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25296" y="3086087"/>
            <a:ext cx="8229600" cy="3145790"/>
          </a:xfrm>
          <a:prstGeom prst="rect">
            <a:avLst/>
          </a:prstGeom>
          <a:solidFill>
            <a:srgbClr val="02FFFF"/>
          </a:solidFill>
        </p:spPr>
        <p:txBody>
          <a:bodyPr vert="horz" wrap="square" lIns="0" tIns="6985" rIns="0" bIns="0" rtlCol="0">
            <a:spAutoFit/>
          </a:bodyPr>
          <a:lstStyle/>
          <a:p>
            <a:pPr marL="91440" marR="96520">
              <a:lnSpc>
                <a:spcPts val="3020"/>
              </a:lnSpc>
              <a:spcBef>
                <a:spcPts val="55"/>
              </a:spcBef>
            </a:pPr>
            <a:r>
              <a:rPr sz="2400" b="1" spc="-5" dirty="0">
                <a:latin typeface="Courier New"/>
                <a:cs typeface="Courier New"/>
              </a:rPr>
              <a:t>function [a, b, c] </a:t>
            </a:r>
            <a:r>
              <a:rPr sz="2400" b="1" dirty="0">
                <a:latin typeface="Courier New"/>
                <a:cs typeface="Courier New"/>
              </a:rPr>
              <a:t>= </a:t>
            </a:r>
            <a:r>
              <a:rPr sz="2400" b="1" spc="-5" dirty="0">
                <a:latin typeface="Courier New"/>
                <a:cs typeface="Courier New"/>
              </a:rPr>
              <a:t>SomeFun(x1, x2, x3,</a:t>
            </a:r>
            <a:r>
              <a:rPr sz="2400" b="1" spc="-120" dirty="0">
                <a:latin typeface="Courier New"/>
                <a:cs typeface="Courier New"/>
              </a:rPr>
              <a:t> </a:t>
            </a:r>
            <a:r>
              <a:rPr sz="2400" b="1" spc="-5" dirty="0">
                <a:latin typeface="Courier New"/>
                <a:cs typeface="Courier New"/>
              </a:rPr>
              <a:t>x4)  ni </a:t>
            </a:r>
            <a:r>
              <a:rPr sz="2400" b="1" dirty="0">
                <a:latin typeface="Courier New"/>
                <a:cs typeface="Courier New"/>
              </a:rPr>
              <a:t>=</a:t>
            </a:r>
            <a:r>
              <a:rPr sz="2400" b="1" spc="-15" dirty="0">
                <a:latin typeface="Courier New"/>
                <a:cs typeface="Courier New"/>
              </a:rPr>
              <a:t> </a:t>
            </a:r>
            <a:r>
              <a:rPr sz="2400" b="1" spc="-5" dirty="0">
                <a:latin typeface="Courier New"/>
                <a:cs typeface="Courier New"/>
              </a:rPr>
              <a:t>nargin</a:t>
            </a:r>
            <a:endParaRPr sz="2400">
              <a:latin typeface="Courier New"/>
              <a:cs typeface="Courier New"/>
            </a:endParaRPr>
          </a:p>
          <a:p>
            <a:pPr marL="91440">
              <a:lnSpc>
                <a:spcPct val="100000"/>
              </a:lnSpc>
              <a:spcBef>
                <a:spcPts val="25"/>
              </a:spcBef>
            </a:pPr>
            <a:r>
              <a:rPr sz="2400" b="1" spc="-5" dirty="0">
                <a:latin typeface="Courier New"/>
                <a:cs typeface="Courier New"/>
              </a:rPr>
              <a:t>no </a:t>
            </a:r>
            <a:r>
              <a:rPr sz="2400" b="1" dirty="0">
                <a:latin typeface="Courier New"/>
                <a:cs typeface="Courier New"/>
              </a:rPr>
              <a:t>=</a:t>
            </a:r>
            <a:r>
              <a:rPr sz="2400" b="1" spc="-15" dirty="0">
                <a:latin typeface="Courier New"/>
                <a:cs typeface="Courier New"/>
              </a:rPr>
              <a:t> </a:t>
            </a:r>
            <a:r>
              <a:rPr sz="2400" b="1" spc="-5" dirty="0">
                <a:latin typeface="Courier New"/>
                <a:cs typeface="Courier New"/>
              </a:rPr>
              <a:t>nargout</a:t>
            </a:r>
            <a:endParaRPr sz="2400">
              <a:latin typeface="Courier New"/>
              <a:cs typeface="Courier New"/>
            </a:endParaRPr>
          </a:p>
          <a:p>
            <a:pPr marL="90805" marR="2288540">
              <a:lnSpc>
                <a:spcPct val="105000"/>
              </a:lnSpc>
            </a:pPr>
            <a:r>
              <a:rPr sz="2400" b="1" dirty="0">
                <a:latin typeface="Courier New"/>
                <a:cs typeface="Courier New"/>
              </a:rPr>
              <a:t>msg = </a:t>
            </a:r>
            <a:r>
              <a:rPr sz="2400" b="1" spc="-10" dirty="0">
                <a:solidFill>
                  <a:srgbClr val="3737CA"/>
                </a:solidFill>
                <a:latin typeface="Courier New"/>
                <a:cs typeface="Courier New"/>
              </a:rPr>
              <a:t>nargchk</a:t>
            </a:r>
            <a:r>
              <a:rPr sz="2400" b="1" spc="-10" dirty="0">
                <a:latin typeface="Courier New"/>
                <a:cs typeface="Courier New"/>
              </a:rPr>
              <a:t>(</a:t>
            </a:r>
            <a:r>
              <a:rPr sz="2400" b="1" i="1" spc="-10" dirty="0">
                <a:latin typeface="Courier New"/>
                <a:cs typeface="Courier New"/>
              </a:rPr>
              <a:t>low</a:t>
            </a:r>
            <a:r>
              <a:rPr sz="2400" b="1" spc="-10" dirty="0">
                <a:latin typeface="Courier New"/>
                <a:cs typeface="Courier New"/>
              </a:rPr>
              <a:t>, </a:t>
            </a:r>
            <a:r>
              <a:rPr sz="2400" b="1" i="1" spc="-5" dirty="0">
                <a:latin typeface="Courier New"/>
                <a:cs typeface="Courier New"/>
              </a:rPr>
              <a:t>high</a:t>
            </a:r>
            <a:r>
              <a:rPr sz="2400" b="1" spc="-5" dirty="0">
                <a:latin typeface="Courier New"/>
                <a:cs typeface="Courier New"/>
              </a:rPr>
              <a:t>, nargin)  </a:t>
            </a:r>
            <a:r>
              <a:rPr sz="2400" b="1" dirty="0">
                <a:latin typeface="Courier New"/>
                <a:cs typeface="Courier New"/>
              </a:rPr>
              <a:t>m1 =</a:t>
            </a:r>
            <a:r>
              <a:rPr sz="2400" b="1" spc="-20" dirty="0">
                <a:latin typeface="Courier New"/>
                <a:cs typeface="Courier New"/>
              </a:rPr>
              <a:t> </a:t>
            </a:r>
            <a:r>
              <a:rPr sz="2400" b="1" spc="-5" dirty="0">
                <a:latin typeface="Courier New"/>
                <a:cs typeface="Courier New"/>
              </a:rPr>
              <a:t>x1;</a:t>
            </a:r>
            <a:endParaRPr sz="2400">
              <a:latin typeface="Courier New"/>
              <a:cs typeface="Courier New"/>
            </a:endParaRPr>
          </a:p>
          <a:p>
            <a:pPr marL="90805">
              <a:lnSpc>
                <a:spcPct val="100000"/>
              </a:lnSpc>
              <a:spcBef>
                <a:spcPts val="145"/>
              </a:spcBef>
            </a:pPr>
            <a:r>
              <a:rPr sz="2400" b="1" dirty="0">
                <a:latin typeface="Courier New"/>
                <a:cs typeface="Courier New"/>
              </a:rPr>
              <a:t>m2 = x1 +</a:t>
            </a:r>
            <a:r>
              <a:rPr sz="2400" b="1" spc="-55" dirty="0">
                <a:latin typeface="Courier New"/>
                <a:cs typeface="Courier New"/>
              </a:rPr>
              <a:t> </a:t>
            </a:r>
            <a:r>
              <a:rPr sz="2400" b="1" dirty="0">
                <a:latin typeface="Courier New"/>
                <a:cs typeface="Courier New"/>
              </a:rPr>
              <a:t>x2;</a:t>
            </a:r>
            <a:endParaRPr sz="2400">
              <a:latin typeface="Courier New"/>
              <a:cs typeface="Courier New"/>
            </a:endParaRPr>
          </a:p>
          <a:p>
            <a:pPr marL="90805">
              <a:lnSpc>
                <a:spcPct val="100000"/>
              </a:lnSpc>
              <a:spcBef>
                <a:spcPts val="140"/>
              </a:spcBef>
            </a:pPr>
            <a:r>
              <a:rPr sz="2400" b="1" dirty="0">
                <a:latin typeface="Courier New"/>
                <a:cs typeface="Courier New"/>
              </a:rPr>
              <a:t>m3 = x1 + x2 +</a:t>
            </a:r>
            <a:r>
              <a:rPr sz="2400" b="1" spc="-80" dirty="0">
                <a:latin typeface="Courier New"/>
                <a:cs typeface="Courier New"/>
              </a:rPr>
              <a:t> </a:t>
            </a:r>
            <a:r>
              <a:rPr sz="2400" b="1" spc="-5" dirty="0">
                <a:latin typeface="Courier New"/>
                <a:cs typeface="Courier New"/>
              </a:rPr>
              <a:t>x3;</a:t>
            </a:r>
            <a:endParaRPr sz="2400">
              <a:latin typeface="Courier New"/>
              <a:cs typeface="Courier New"/>
            </a:endParaRPr>
          </a:p>
          <a:p>
            <a:pPr marL="90805">
              <a:lnSpc>
                <a:spcPct val="100000"/>
              </a:lnSpc>
              <a:spcBef>
                <a:spcPts val="145"/>
              </a:spcBef>
            </a:pPr>
            <a:r>
              <a:rPr sz="2400" b="1" dirty="0">
                <a:latin typeface="Courier New"/>
                <a:cs typeface="Courier New"/>
              </a:rPr>
              <a:t>....</a:t>
            </a:r>
            <a:endParaRPr sz="2400">
              <a:latin typeface="Courier New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27919298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01496" y="762769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Operation types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184217"/>
            <a:ext cx="5663565" cy="4658995"/>
          </a:xfrm>
          <a:prstGeom prst="rect">
            <a:avLst/>
          </a:prstGeom>
        </p:spPr>
        <p:txBody>
          <a:bodyPr vert="horz" wrap="square" lIns="0" tIns="256540" rIns="0" bIns="0" rtlCol="0">
            <a:spAutoFit/>
          </a:bodyPr>
          <a:lstStyle/>
          <a:p>
            <a:pPr marL="489584" indent="-476884">
              <a:lnSpc>
                <a:spcPct val="100000"/>
              </a:lnSpc>
              <a:spcBef>
                <a:spcPts val="2020"/>
              </a:spcBef>
              <a:buChar char="•"/>
              <a:tabLst>
                <a:tab pos="489584" algn="l"/>
                <a:tab pos="490220" algn="l"/>
              </a:tabLst>
            </a:pPr>
            <a:r>
              <a:rPr sz="3200" spc="-5" dirty="0">
                <a:latin typeface="Times New Roman"/>
                <a:cs typeface="Times New Roman"/>
              </a:rPr>
              <a:t>Begin </a:t>
            </a:r>
            <a:r>
              <a:rPr sz="3200" dirty="0">
                <a:latin typeface="Times New Roman"/>
                <a:cs typeface="Times New Roman"/>
              </a:rPr>
              <a:t>/</a:t>
            </a:r>
            <a:r>
              <a:rPr sz="3200" spc="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end</a:t>
            </a:r>
            <a:endParaRPr sz="3200">
              <a:latin typeface="Times New Roman"/>
              <a:cs typeface="Times New Roman"/>
            </a:endParaRPr>
          </a:p>
          <a:p>
            <a:pPr marL="489584" indent="-476884">
              <a:lnSpc>
                <a:spcPct val="100000"/>
              </a:lnSpc>
              <a:spcBef>
                <a:spcPts val="1920"/>
              </a:spcBef>
              <a:buChar char="•"/>
              <a:tabLst>
                <a:tab pos="489584" algn="l"/>
                <a:tab pos="490220" algn="l"/>
              </a:tabLst>
            </a:pPr>
            <a:r>
              <a:rPr sz="3200" spc="-5" dirty="0">
                <a:latin typeface="Times New Roman"/>
                <a:cs typeface="Times New Roman"/>
              </a:rPr>
              <a:t>Read input, Write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output</a:t>
            </a:r>
            <a:endParaRPr sz="3200">
              <a:latin typeface="Times New Roman"/>
              <a:cs typeface="Times New Roman"/>
            </a:endParaRPr>
          </a:p>
          <a:p>
            <a:pPr marL="489584" indent="-476884">
              <a:lnSpc>
                <a:spcPct val="100000"/>
              </a:lnSpc>
              <a:spcBef>
                <a:spcPts val="1920"/>
              </a:spcBef>
              <a:buChar char="•"/>
              <a:tabLst>
                <a:tab pos="489584" algn="l"/>
                <a:tab pos="490220" algn="l"/>
              </a:tabLst>
            </a:pPr>
            <a:r>
              <a:rPr sz="3200" spc="-5" dirty="0">
                <a:latin typeface="Times New Roman"/>
                <a:cs typeface="Times New Roman"/>
              </a:rPr>
              <a:t>Carry out </a:t>
            </a:r>
            <a:r>
              <a:rPr sz="3200" dirty="0">
                <a:latin typeface="Times New Roman"/>
                <a:cs typeface="Times New Roman"/>
              </a:rPr>
              <a:t>a</a:t>
            </a:r>
            <a:r>
              <a:rPr sz="3200" spc="-2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computation</a:t>
            </a:r>
            <a:endParaRPr sz="3200">
              <a:latin typeface="Times New Roman"/>
              <a:cs typeface="Times New Roman"/>
            </a:endParaRPr>
          </a:p>
          <a:p>
            <a:pPr marL="489584" indent="-476884">
              <a:lnSpc>
                <a:spcPts val="3835"/>
              </a:lnSpc>
              <a:spcBef>
                <a:spcPts val="1930"/>
              </a:spcBef>
              <a:buChar char="•"/>
              <a:tabLst>
                <a:tab pos="489584" algn="l"/>
                <a:tab pos="490220" algn="l"/>
              </a:tabLst>
            </a:pPr>
            <a:r>
              <a:rPr sz="3200" dirty="0">
                <a:latin typeface="Times New Roman"/>
                <a:cs typeface="Times New Roman"/>
              </a:rPr>
              <a:t>Decision:</a:t>
            </a:r>
            <a:endParaRPr sz="3200">
              <a:latin typeface="Times New Roman"/>
              <a:cs typeface="Times New Roman"/>
            </a:endParaRPr>
          </a:p>
          <a:p>
            <a:pPr marL="1111250" lvl="1" indent="-245110">
              <a:lnSpc>
                <a:spcPts val="3835"/>
              </a:lnSpc>
              <a:buChar char="•"/>
              <a:tabLst>
                <a:tab pos="1111885" algn="l"/>
              </a:tabLst>
            </a:pPr>
            <a:r>
              <a:rPr sz="3200" spc="-5" dirty="0">
                <a:latin typeface="Times New Roman"/>
                <a:cs typeface="Times New Roman"/>
              </a:rPr>
              <a:t>Select </a:t>
            </a:r>
            <a:r>
              <a:rPr sz="3200" dirty="0">
                <a:latin typeface="Times New Roman"/>
                <a:cs typeface="Times New Roman"/>
              </a:rPr>
              <a:t>one of two</a:t>
            </a:r>
            <a:r>
              <a:rPr sz="3200" spc="-3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paths</a:t>
            </a:r>
            <a:endParaRPr sz="3200">
              <a:latin typeface="Times New Roman"/>
              <a:cs typeface="Times New Roman"/>
            </a:endParaRPr>
          </a:p>
          <a:p>
            <a:pPr marL="1111250" lvl="1" indent="-245110">
              <a:lnSpc>
                <a:spcPct val="100000"/>
              </a:lnSpc>
              <a:buChar char="•"/>
              <a:tabLst>
                <a:tab pos="1111885" algn="l"/>
              </a:tabLst>
            </a:pPr>
            <a:r>
              <a:rPr sz="3200" spc="-5" dirty="0">
                <a:latin typeface="Times New Roman"/>
                <a:cs typeface="Times New Roman"/>
              </a:rPr>
              <a:t>Select </a:t>
            </a:r>
            <a:r>
              <a:rPr sz="3200" dirty="0">
                <a:latin typeface="Times New Roman"/>
                <a:cs typeface="Times New Roman"/>
              </a:rPr>
              <a:t>one of </a:t>
            </a:r>
            <a:r>
              <a:rPr sz="3200" spc="-5" dirty="0">
                <a:latin typeface="Times New Roman"/>
                <a:cs typeface="Times New Roman"/>
              </a:rPr>
              <a:t>multiple</a:t>
            </a:r>
            <a:r>
              <a:rPr sz="3200" spc="-4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paths</a:t>
            </a:r>
            <a:endParaRPr sz="3200">
              <a:latin typeface="Times New Roman"/>
              <a:cs typeface="Times New Roman"/>
            </a:endParaRPr>
          </a:p>
          <a:p>
            <a:pPr marL="489584" indent="-476884">
              <a:lnSpc>
                <a:spcPct val="100000"/>
              </a:lnSpc>
              <a:spcBef>
                <a:spcPts val="1920"/>
              </a:spcBef>
              <a:buChar char="•"/>
              <a:tabLst>
                <a:tab pos="489584" algn="l"/>
                <a:tab pos="490220" algn="l"/>
              </a:tabLst>
            </a:pPr>
            <a:r>
              <a:rPr sz="3200" spc="-5" dirty="0">
                <a:latin typeface="Times New Roman"/>
                <a:cs typeface="Times New Roman"/>
              </a:rPr>
              <a:t>Proceed </a:t>
            </a:r>
            <a:r>
              <a:rPr sz="3200" dirty="0">
                <a:latin typeface="Times New Roman"/>
                <a:cs typeface="Times New Roman"/>
              </a:rPr>
              <a:t>to the </a:t>
            </a:r>
            <a:r>
              <a:rPr sz="3200" spc="-5" dirty="0">
                <a:latin typeface="Times New Roman"/>
                <a:cs typeface="Times New Roman"/>
              </a:rPr>
              <a:t>next</a:t>
            </a:r>
            <a:r>
              <a:rPr sz="3200" spc="-2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operation</a:t>
            </a:r>
            <a:endParaRPr sz="32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72908578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01496" y="1440180"/>
            <a:ext cx="8077200" cy="1652270"/>
          </a:xfrm>
          <a:custGeom>
            <a:avLst/>
            <a:gdLst/>
            <a:ahLst/>
            <a:cxnLst/>
            <a:rect l="l" t="t" r="r" b="b"/>
            <a:pathLst>
              <a:path w="8077200" h="1652270">
                <a:moveTo>
                  <a:pt x="8077200" y="1652015"/>
                </a:moveTo>
                <a:lnTo>
                  <a:pt x="8077200" y="0"/>
                </a:lnTo>
                <a:lnTo>
                  <a:pt x="0" y="0"/>
                </a:lnTo>
                <a:lnTo>
                  <a:pt x="0" y="1652016"/>
                </a:lnTo>
                <a:lnTo>
                  <a:pt x="8077200" y="1652015"/>
                </a:lnTo>
                <a:close/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412747" y="1234547"/>
            <a:ext cx="5673725" cy="1770380"/>
          </a:xfrm>
          <a:prstGeom prst="rect">
            <a:avLst/>
          </a:prstGeom>
        </p:spPr>
        <p:txBody>
          <a:bodyPr vert="horz" wrap="square" lIns="0" tIns="229235" rIns="0" bIns="0" rtlCol="0">
            <a:spAutoFit/>
          </a:bodyPr>
          <a:lstStyle/>
          <a:p>
            <a:pPr marL="212725">
              <a:lnSpc>
                <a:spcPct val="100000"/>
              </a:lnSpc>
              <a:spcBef>
                <a:spcPts val="1805"/>
              </a:spcBef>
              <a:tabLst>
                <a:tab pos="1062990" algn="l"/>
              </a:tabLst>
            </a:pPr>
            <a:r>
              <a:rPr sz="2800" b="1" spc="-5" dirty="0">
                <a:latin typeface="Courier New"/>
                <a:cs typeface="Courier New"/>
              </a:rPr>
              <a:t>&gt;&gt;	</a:t>
            </a:r>
            <a:r>
              <a:rPr sz="2800" b="1" spc="-10" dirty="0">
                <a:latin typeface="Courier New"/>
                <a:cs typeface="Courier New"/>
              </a:rPr>
              <a:t>SomeFun</a:t>
            </a:r>
            <a:endParaRPr sz="280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  <a:spcBef>
                <a:spcPts val="1470"/>
              </a:spcBef>
              <a:tabLst>
                <a:tab pos="914400" algn="l"/>
              </a:tabLst>
            </a:pPr>
            <a:r>
              <a:rPr sz="2400" b="1" dirty="0">
                <a:solidFill>
                  <a:srgbClr val="FF3700"/>
                </a:solidFill>
                <a:latin typeface="Courier New"/>
                <a:cs typeface="Courier New"/>
              </a:rPr>
              <a:t>msg	=</a:t>
            </a:r>
            <a:endParaRPr sz="2400">
              <a:latin typeface="Courier New"/>
              <a:cs typeface="Courier New"/>
            </a:endParaRPr>
          </a:p>
          <a:p>
            <a:pPr marL="914400">
              <a:lnSpc>
                <a:spcPct val="100000"/>
              </a:lnSpc>
              <a:spcBef>
                <a:spcPts val="1440"/>
              </a:spcBef>
            </a:pPr>
            <a:r>
              <a:rPr sz="2400" b="1" spc="-5" dirty="0">
                <a:solidFill>
                  <a:srgbClr val="FF3700"/>
                </a:solidFill>
                <a:latin typeface="Courier New"/>
                <a:cs typeface="Courier New"/>
              </a:rPr>
              <a:t>Not enough input</a:t>
            </a:r>
            <a:r>
              <a:rPr sz="2400" b="1" spc="-100" dirty="0">
                <a:solidFill>
                  <a:srgbClr val="FF3700"/>
                </a:solidFill>
                <a:latin typeface="Courier New"/>
                <a:cs typeface="Courier New"/>
              </a:rPr>
              <a:t> </a:t>
            </a:r>
            <a:r>
              <a:rPr sz="2400" b="1" spc="-5" dirty="0">
                <a:solidFill>
                  <a:srgbClr val="FF3700"/>
                </a:solidFill>
                <a:latin typeface="Courier New"/>
                <a:cs typeface="Courier New"/>
              </a:rPr>
              <a:t>arguments</a:t>
            </a:r>
            <a:endParaRPr sz="2400">
              <a:latin typeface="Courier New"/>
              <a:cs typeface="Courier New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01496" y="3238487"/>
            <a:ext cx="8077200" cy="1652270"/>
          </a:xfrm>
          <a:prstGeom prst="rect">
            <a:avLst/>
          </a:prstGeom>
          <a:ln w="38100">
            <a:solidFill>
              <a:srgbClr val="010101"/>
            </a:solidFill>
          </a:ln>
        </p:spPr>
        <p:txBody>
          <a:bodyPr vert="horz" wrap="square" lIns="0" tIns="23495" rIns="0" bIns="0" rtlCol="0">
            <a:spAutoFit/>
          </a:bodyPr>
          <a:lstStyle/>
          <a:p>
            <a:pPr marL="324485">
              <a:lnSpc>
                <a:spcPct val="100000"/>
              </a:lnSpc>
              <a:spcBef>
                <a:spcPts val="185"/>
              </a:spcBef>
              <a:tabLst>
                <a:tab pos="1174115" algn="l"/>
              </a:tabLst>
            </a:pPr>
            <a:r>
              <a:rPr sz="2800" b="1" spc="-5" dirty="0">
                <a:latin typeface="Courier New"/>
                <a:cs typeface="Courier New"/>
              </a:rPr>
              <a:t>&gt;&gt;	</a:t>
            </a:r>
            <a:r>
              <a:rPr sz="2800" b="1" spc="-10" dirty="0">
                <a:latin typeface="Courier New"/>
                <a:cs typeface="Courier New"/>
              </a:rPr>
              <a:t>SomeFun(1)</a:t>
            </a:r>
            <a:endParaRPr sz="2800">
              <a:latin typeface="Courier New"/>
              <a:cs typeface="Courier New"/>
            </a:endParaRPr>
          </a:p>
          <a:p>
            <a:pPr marL="111125">
              <a:lnSpc>
                <a:spcPct val="100000"/>
              </a:lnSpc>
              <a:spcBef>
                <a:spcPts val="1470"/>
              </a:spcBef>
              <a:tabLst>
                <a:tab pos="1025525" algn="l"/>
              </a:tabLst>
            </a:pPr>
            <a:r>
              <a:rPr sz="2400" b="1" dirty="0">
                <a:solidFill>
                  <a:srgbClr val="FF3700"/>
                </a:solidFill>
                <a:latin typeface="Courier New"/>
                <a:cs typeface="Courier New"/>
              </a:rPr>
              <a:t>msg	=</a:t>
            </a:r>
            <a:endParaRPr sz="2400">
              <a:latin typeface="Courier New"/>
              <a:cs typeface="Courier New"/>
            </a:endParaRPr>
          </a:p>
          <a:p>
            <a:pPr marL="476884">
              <a:lnSpc>
                <a:spcPct val="100000"/>
              </a:lnSpc>
              <a:spcBef>
                <a:spcPts val="1490"/>
              </a:spcBef>
            </a:pPr>
            <a:r>
              <a:rPr sz="2400" b="1" dirty="0">
                <a:solidFill>
                  <a:srgbClr val="FF3700"/>
                </a:solidFill>
                <a:latin typeface="Courier New"/>
                <a:cs typeface="Courier New"/>
              </a:rPr>
              <a:t>[</a:t>
            </a:r>
            <a:r>
              <a:rPr sz="2400" b="1" spc="-10" dirty="0">
                <a:solidFill>
                  <a:srgbClr val="FF3700"/>
                </a:solidFill>
                <a:latin typeface="Courier New"/>
                <a:cs typeface="Courier New"/>
              </a:rPr>
              <a:t> </a:t>
            </a:r>
            <a:r>
              <a:rPr sz="2400" b="1" dirty="0">
                <a:solidFill>
                  <a:srgbClr val="FF3700"/>
                </a:solidFill>
                <a:latin typeface="Courier New"/>
                <a:cs typeface="Courier New"/>
              </a:rPr>
              <a:t>]</a:t>
            </a:r>
            <a:endParaRPr sz="2400">
              <a:latin typeface="Courier New"/>
              <a:cs typeface="Courier New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308100" y="5143487"/>
            <a:ext cx="8077200" cy="1652270"/>
          </a:xfrm>
          <a:prstGeom prst="rect">
            <a:avLst/>
          </a:prstGeom>
          <a:ln w="38100">
            <a:solidFill>
              <a:srgbClr val="010101"/>
            </a:solidFill>
          </a:ln>
        </p:spPr>
        <p:txBody>
          <a:bodyPr vert="horz" wrap="square" lIns="0" tIns="23495" rIns="0" bIns="0" rtlCol="0">
            <a:spAutoFit/>
          </a:bodyPr>
          <a:lstStyle/>
          <a:p>
            <a:pPr marL="324485">
              <a:lnSpc>
                <a:spcPct val="100000"/>
              </a:lnSpc>
              <a:spcBef>
                <a:spcPts val="185"/>
              </a:spcBef>
              <a:tabLst>
                <a:tab pos="1174115" algn="l"/>
              </a:tabLst>
            </a:pPr>
            <a:r>
              <a:rPr sz="2800" b="1" spc="-5" dirty="0">
                <a:latin typeface="Courier New"/>
                <a:cs typeface="Courier New"/>
              </a:rPr>
              <a:t>&gt;&gt;	</a:t>
            </a:r>
            <a:r>
              <a:rPr sz="2800" b="1" spc="-10" dirty="0">
                <a:latin typeface="Courier New"/>
                <a:cs typeface="Courier New"/>
              </a:rPr>
              <a:t>SomeFun(1,2)</a:t>
            </a:r>
            <a:endParaRPr sz="2800">
              <a:latin typeface="Courier New"/>
              <a:cs typeface="Courier New"/>
            </a:endParaRPr>
          </a:p>
          <a:p>
            <a:pPr marL="111125">
              <a:lnSpc>
                <a:spcPct val="100000"/>
              </a:lnSpc>
              <a:spcBef>
                <a:spcPts val="1470"/>
              </a:spcBef>
              <a:tabLst>
                <a:tab pos="1025525" algn="l"/>
              </a:tabLst>
            </a:pPr>
            <a:r>
              <a:rPr sz="2400" b="1" dirty="0">
                <a:solidFill>
                  <a:srgbClr val="FF3700"/>
                </a:solidFill>
                <a:latin typeface="Courier New"/>
                <a:cs typeface="Courier New"/>
              </a:rPr>
              <a:t>msg	=</a:t>
            </a:r>
            <a:endParaRPr sz="2400">
              <a:latin typeface="Courier New"/>
              <a:cs typeface="Courier New"/>
            </a:endParaRPr>
          </a:p>
          <a:p>
            <a:pPr marL="476884">
              <a:lnSpc>
                <a:spcPct val="100000"/>
              </a:lnSpc>
              <a:spcBef>
                <a:spcPts val="1485"/>
              </a:spcBef>
            </a:pPr>
            <a:r>
              <a:rPr sz="2400" b="1" dirty="0">
                <a:solidFill>
                  <a:srgbClr val="FF3700"/>
                </a:solidFill>
                <a:latin typeface="Courier New"/>
                <a:cs typeface="Courier New"/>
              </a:rPr>
              <a:t>[</a:t>
            </a:r>
            <a:r>
              <a:rPr sz="2400" b="1" spc="-10" dirty="0">
                <a:solidFill>
                  <a:srgbClr val="FF3700"/>
                </a:solidFill>
                <a:latin typeface="Courier New"/>
                <a:cs typeface="Courier New"/>
              </a:rPr>
              <a:t> </a:t>
            </a:r>
            <a:r>
              <a:rPr sz="2400" b="1" dirty="0">
                <a:solidFill>
                  <a:srgbClr val="FF3700"/>
                </a:solidFill>
                <a:latin typeface="Courier New"/>
                <a:cs typeface="Courier New"/>
              </a:rPr>
              <a:t>]</a:t>
            </a:r>
            <a:endParaRPr sz="2400">
              <a:latin typeface="Courier New"/>
              <a:cs typeface="Courier New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339596" y="762769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36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System variables (function calls)</a:t>
            </a:r>
            <a:endParaRPr sz="3600" spc="-5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25782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01496" y="730250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Flowchart symbols</a:t>
            </a:r>
          </a:p>
        </p:txBody>
      </p:sp>
      <p:sp>
        <p:nvSpPr>
          <p:cNvPr id="3" name="object 3"/>
          <p:cNvSpPr/>
          <p:nvPr/>
        </p:nvSpPr>
        <p:spPr>
          <a:xfrm>
            <a:off x="4748784" y="1485887"/>
            <a:ext cx="114300" cy="762000"/>
          </a:xfrm>
          <a:custGeom>
            <a:avLst/>
            <a:gdLst/>
            <a:ahLst/>
            <a:cxnLst/>
            <a:rect l="l" t="t" r="r" b="b"/>
            <a:pathLst>
              <a:path w="114300" h="762000">
                <a:moveTo>
                  <a:pt x="0" y="647700"/>
                </a:moveTo>
                <a:lnTo>
                  <a:pt x="57912" y="762000"/>
                </a:lnTo>
                <a:lnTo>
                  <a:pt x="114300" y="647700"/>
                </a:lnTo>
                <a:lnTo>
                  <a:pt x="76200" y="647700"/>
                </a:lnTo>
                <a:lnTo>
                  <a:pt x="76200" y="665988"/>
                </a:lnTo>
                <a:lnTo>
                  <a:pt x="38100" y="665988"/>
                </a:lnTo>
                <a:lnTo>
                  <a:pt x="38100" y="647700"/>
                </a:lnTo>
                <a:lnTo>
                  <a:pt x="0" y="647700"/>
                </a:lnTo>
                <a:close/>
              </a:path>
              <a:path w="114300" h="762000">
                <a:moveTo>
                  <a:pt x="38100" y="647700"/>
                </a:moveTo>
                <a:lnTo>
                  <a:pt x="38100" y="665988"/>
                </a:lnTo>
                <a:lnTo>
                  <a:pt x="76200" y="665988"/>
                </a:lnTo>
                <a:lnTo>
                  <a:pt x="76200" y="647700"/>
                </a:lnTo>
                <a:lnTo>
                  <a:pt x="38100" y="647700"/>
                </a:lnTo>
                <a:close/>
              </a:path>
              <a:path w="114300" h="762000">
                <a:moveTo>
                  <a:pt x="38099" y="0"/>
                </a:moveTo>
                <a:lnTo>
                  <a:pt x="38100" y="647700"/>
                </a:lnTo>
                <a:lnTo>
                  <a:pt x="76200" y="647700"/>
                </a:lnTo>
                <a:lnTo>
                  <a:pt x="76199" y="0"/>
                </a:lnTo>
                <a:lnTo>
                  <a:pt x="38099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111496" y="1656575"/>
            <a:ext cx="685800" cy="114300"/>
          </a:xfrm>
          <a:custGeom>
            <a:avLst/>
            <a:gdLst/>
            <a:ahLst/>
            <a:cxnLst/>
            <a:rect l="l" t="t" r="r" b="b"/>
            <a:pathLst>
              <a:path w="685800" h="114300">
                <a:moveTo>
                  <a:pt x="571500" y="76200"/>
                </a:moveTo>
                <a:lnTo>
                  <a:pt x="571500" y="114300"/>
                </a:lnTo>
                <a:lnTo>
                  <a:pt x="685800" y="57912"/>
                </a:lnTo>
                <a:lnTo>
                  <a:pt x="589788" y="9265"/>
                </a:lnTo>
                <a:lnTo>
                  <a:pt x="589788" y="76200"/>
                </a:lnTo>
                <a:lnTo>
                  <a:pt x="571500" y="76200"/>
                </a:lnTo>
                <a:close/>
              </a:path>
              <a:path w="685800" h="114300">
                <a:moveTo>
                  <a:pt x="0" y="38100"/>
                </a:moveTo>
                <a:lnTo>
                  <a:pt x="0" y="76200"/>
                </a:lnTo>
                <a:lnTo>
                  <a:pt x="589788" y="76200"/>
                </a:lnTo>
                <a:lnTo>
                  <a:pt x="589788" y="38100"/>
                </a:lnTo>
                <a:lnTo>
                  <a:pt x="0" y="38100"/>
                </a:lnTo>
                <a:close/>
              </a:path>
              <a:path w="685800" h="114300">
                <a:moveTo>
                  <a:pt x="571499" y="0"/>
                </a:moveTo>
                <a:lnTo>
                  <a:pt x="571500" y="38100"/>
                </a:lnTo>
                <a:lnTo>
                  <a:pt x="589788" y="38100"/>
                </a:lnTo>
                <a:lnTo>
                  <a:pt x="589788" y="9265"/>
                </a:lnTo>
                <a:lnTo>
                  <a:pt x="571499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035296" y="1961375"/>
            <a:ext cx="685800" cy="114300"/>
          </a:xfrm>
          <a:custGeom>
            <a:avLst/>
            <a:gdLst/>
            <a:ahLst/>
            <a:cxnLst/>
            <a:rect l="l" t="t" r="r" b="b"/>
            <a:pathLst>
              <a:path w="685800" h="114300">
                <a:moveTo>
                  <a:pt x="94487" y="38100"/>
                </a:moveTo>
                <a:lnTo>
                  <a:pt x="94487" y="76200"/>
                </a:lnTo>
                <a:lnTo>
                  <a:pt x="685800" y="76200"/>
                </a:lnTo>
                <a:lnTo>
                  <a:pt x="685800" y="38100"/>
                </a:lnTo>
                <a:lnTo>
                  <a:pt x="94487" y="38100"/>
                </a:lnTo>
                <a:close/>
              </a:path>
              <a:path w="685800" h="114300">
                <a:moveTo>
                  <a:pt x="0" y="57912"/>
                </a:moveTo>
                <a:lnTo>
                  <a:pt x="114300" y="114300"/>
                </a:lnTo>
                <a:lnTo>
                  <a:pt x="114300" y="76200"/>
                </a:lnTo>
                <a:lnTo>
                  <a:pt x="94487" y="76200"/>
                </a:lnTo>
                <a:lnTo>
                  <a:pt x="94487" y="10038"/>
                </a:lnTo>
                <a:lnTo>
                  <a:pt x="0" y="57912"/>
                </a:lnTo>
                <a:close/>
              </a:path>
              <a:path w="685800" h="114300">
                <a:moveTo>
                  <a:pt x="94487" y="10038"/>
                </a:moveTo>
                <a:lnTo>
                  <a:pt x="94487" y="38100"/>
                </a:lnTo>
                <a:lnTo>
                  <a:pt x="114300" y="38100"/>
                </a:lnTo>
                <a:lnTo>
                  <a:pt x="114300" y="0"/>
                </a:lnTo>
                <a:lnTo>
                  <a:pt x="94487" y="10038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891784" y="1485887"/>
            <a:ext cx="114300" cy="685800"/>
          </a:xfrm>
          <a:custGeom>
            <a:avLst/>
            <a:gdLst/>
            <a:ahLst/>
            <a:cxnLst/>
            <a:rect l="l" t="t" r="r" b="b"/>
            <a:pathLst>
              <a:path w="114300" h="685800">
                <a:moveTo>
                  <a:pt x="0" y="114300"/>
                </a:moveTo>
                <a:lnTo>
                  <a:pt x="114300" y="114300"/>
                </a:lnTo>
                <a:lnTo>
                  <a:pt x="76200" y="37070"/>
                </a:lnTo>
                <a:lnTo>
                  <a:pt x="76200" y="94487"/>
                </a:lnTo>
                <a:lnTo>
                  <a:pt x="38100" y="94487"/>
                </a:lnTo>
                <a:lnTo>
                  <a:pt x="38100" y="39102"/>
                </a:lnTo>
                <a:lnTo>
                  <a:pt x="0" y="114300"/>
                </a:lnTo>
                <a:close/>
              </a:path>
              <a:path w="114300" h="685800">
                <a:moveTo>
                  <a:pt x="38100" y="114300"/>
                </a:moveTo>
                <a:lnTo>
                  <a:pt x="38100" y="685800"/>
                </a:lnTo>
                <a:lnTo>
                  <a:pt x="76200" y="685800"/>
                </a:lnTo>
                <a:lnTo>
                  <a:pt x="76200" y="114300"/>
                </a:lnTo>
                <a:lnTo>
                  <a:pt x="38100" y="114300"/>
                </a:lnTo>
                <a:close/>
              </a:path>
              <a:path w="114300" h="685800">
                <a:moveTo>
                  <a:pt x="38100" y="39102"/>
                </a:moveTo>
                <a:lnTo>
                  <a:pt x="38100" y="94487"/>
                </a:lnTo>
                <a:lnTo>
                  <a:pt x="76200" y="94487"/>
                </a:lnTo>
                <a:lnTo>
                  <a:pt x="76200" y="37070"/>
                </a:lnTo>
                <a:lnTo>
                  <a:pt x="57912" y="0"/>
                </a:lnTo>
                <a:lnTo>
                  <a:pt x="38100" y="39102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456436" y="1579867"/>
            <a:ext cx="232791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5" dirty="0">
                <a:latin typeface="Times New Roman"/>
                <a:cs typeface="Times New Roman"/>
              </a:rPr>
              <a:t>Path to</a:t>
            </a:r>
            <a:r>
              <a:rPr sz="3200" spc="-7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follow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434584" y="3619487"/>
            <a:ext cx="114300" cy="457200"/>
          </a:xfrm>
          <a:custGeom>
            <a:avLst/>
            <a:gdLst/>
            <a:ahLst/>
            <a:cxnLst/>
            <a:rect l="l" t="t" r="r" b="b"/>
            <a:pathLst>
              <a:path w="114300" h="457200">
                <a:moveTo>
                  <a:pt x="0" y="342900"/>
                </a:moveTo>
                <a:lnTo>
                  <a:pt x="57912" y="457200"/>
                </a:lnTo>
                <a:lnTo>
                  <a:pt x="114300" y="342900"/>
                </a:lnTo>
                <a:lnTo>
                  <a:pt x="76200" y="342900"/>
                </a:lnTo>
                <a:lnTo>
                  <a:pt x="76200" y="361188"/>
                </a:lnTo>
                <a:lnTo>
                  <a:pt x="38100" y="361188"/>
                </a:lnTo>
                <a:lnTo>
                  <a:pt x="38100" y="342900"/>
                </a:lnTo>
                <a:lnTo>
                  <a:pt x="0" y="342900"/>
                </a:lnTo>
                <a:close/>
              </a:path>
              <a:path w="114300" h="457200">
                <a:moveTo>
                  <a:pt x="38100" y="342900"/>
                </a:moveTo>
                <a:lnTo>
                  <a:pt x="38100" y="361188"/>
                </a:lnTo>
                <a:lnTo>
                  <a:pt x="76200" y="361188"/>
                </a:lnTo>
                <a:lnTo>
                  <a:pt x="76200" y="342900"/>
                </a:lnTo>
                <a:lnTo>
                  <a:pt x="38100" y="342900"/>
                </a:lnTo>
                <a:close/>
              </a:path>
              <a:path w="114300" h="457200">
                <a:moveTo>
                  <a:pt x="38100" y="0"/>
                </a:moveTo>
                <a:lnTo>
                  <a:pt x="38100" y="342900"/>
                </a:lnTo>
                <a:lnTo>
                  <a:pt x="76200" y="342900"/>
                </a:lnTo>
                <a:lnTo>
                  <a:pt x="76200" y="0"/>
                </a:lnTo>
                <a:lnTo>
                  <a:pt x="38100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817364" y="3238487"/>
            <a:ext cx="1285240" cy="414655"/>
          </a:xfrm>
          <a:custGeom>
            <a:avLst/>
            <a:gdLst/>
            <a:ahLst/>
            <a:cxnLst/>
            <a:rect l="l" t="t" r="r" b="b"/>
            <a:pathLst>
              <a:path w="1285239" h="414654">
                <a:moveTo>
                  <a:pt x="0" y="207263"/>
                </a:moveTo>
                <a:lnTo>
                  <a:pt x="5482" y="254734"/>
                </a:lnTo>
                <a:lnTo>
                  <a:pt x="21096" y="298339"/>
                </a:lnTo>
                <a:lnTo>
                  <a:pt x="45586" y="336826"/>
                </a:lnTo>
                <a:lnTo>
                  <a:pt x="77701" y="368941"/>
                </a:lnTo>
                <a:lnTo>
                  <a:pt x="116188" y="393431"/>
                </a:lnTo>
                <a:lnTo>
                  <a:pt x="159793" y="409045"/>
                </a:lnTo>
                <a:lnTo>
                  <a:pt x="207263" y="414527"/>
                </a:lnTo>
                <a:lnTo>
                  <a:pt x="1077468" y="414527"/>
                </a:lnTo>
                <a:lnTo>
                  <a:pt x="1124938" y="409045"/>
                </a:lnTo>
                <a:lnTo>
                  <a:pt x="1168543" y="393431"/>
                </a:lnTo>
                <a:lnTo>
                  <a:pt x="1207030" y="368941"/>
                </a:lnTo>
                <a:lnTo>
                  <a:pt x="1239145" y="336826"/>
                </a:lnTo>
                <a:lnTo>
                  <a:pt x="1263635" y="298339"/>
                </a:lnTo>
                <a:lnTo>
                  <a:pt x="1279249" y="254734"/>
                </a:lnTo>
                <a:lnTo>
                  <a:pt x="1284732" y="207263"/>
                </a:lnTo>
                <a:lnTo>
                  <a:pt x="1279249" y="159793"/>
                </a:lnTo>
                <a:lnTo>
                  <a:pt x="1263635" y="116188"/>
                </a:lnTo>
                <a:lnTo>
                  <a:pt x="1239145" y="77701"/>
                </a:lnTo>
                <a:lnTo>
                  <a:pt x="1207030" y="45586"/>
                </a:lnTo>
                <a:lnTo>
                  <a:pt x="1168543" y="21096"/>
                </a:lnTo>
                <a:lnTo>
                  <a:pt x="1124938" y="5482"/>
                </a:lnTo>
                <a:lnTo>
                  <a:pt x="1077468" y="0"/>
                </a:lnTo>
                <a:lnTo>
                  <a:pt x="207263" y="0"/>
                </a:lnTo>
                <a:lnTo>
                  <a:pt x="159793" y="5482"/>
                </a:lnTo>
                <a:lnTo>
                  <a:pt x="116188" y="21096"/>
                </a:lnTo>
                <a:lnTo>
                  <a:pt x="77701" y="45586"/>
                </a:lnTo>
                <a:lnTo>
                  <a:pt x="45586" y="77701"/>
                </a:lnTo>
                <a:lnTo>
                  <a:pt x="21096" y="116188"/>
                </a:lnTo>
                <a:lnTo>
                  <a:pt x="5482" y="159793"/>
                </a:lnTo>
                <a:lnTo>
                  <a:pt x="0" y="207263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817364" y="3238487"/>
            <a:ext cx="1285240" cy="414655"/>
          </a:xfrm>
          <a:custGeom>
            <a:avLst/>
            <a:gdLst/>
            <a:ahLst/>
            <a:cxnLst/>
            <a:rect l="l" t="t" r="r" b="b"/>
            <a:pathLst>
              <a:path w="1285239" h="414654">
                <a:moveTo>
                  <a:pt x="207263" y="0"/>
                </a:moveTo>
                <a:lnTo>
                  <a:pt x="159793" y="5482"/>
                </a:lnTo>
                <a:lnTo>
                  <a:pt x="116188" y="21096"/>
                </a:lnTo>
                <a:lnTo>
                  <a:pt x="77701" y="45586"/>
                </a:lnTo>
                <a:lnTo>
                  <a:pt x="45586" y="77701"/>
                </a:lnTo>
                <a:lnTo>
                  <a:pt x="21096" y="116188"/>
                </a:lnTo>
                <a:lnTo>
                  <a:pt x="5482" y="159793"/>
                </a:lnTo>
                <a:lnTo>
                  <a:pt x="0" y="207263"/>
                </a:lnTo>
                <a:lnTo>
                  <a:pt x="5482" y="254734"/>
                </a:lnTo>
                <a:lnTo>
                  <a:pt x="21096" y="298339"/>
                </a:lnTo>
                <a:lnTo>
                  <a:pt x="45586" y="336826"/>
                </a:lnTo>
                <a:lnTo>
                  <a:pt x="77701" y="368941"/>
                </a:lnTo>
                <a:lnTo>
                  <a:pt x="116188" y="393431"/>
                </a:lnTo>
                <a:lnTo>
                  <a:pt x="159793" y="409045"/>
                </a:lnTo>
                <a:lnTo>
                  <a:pt x="207263" y="414527"/>
                </a:lnTo>
                <a:lnTo>
                  <a:pt x="1077468" y="414527"/>
                </a:lnTo>
                <a:lnTo>
                  <a:pt x="1124938" y="409045"/>
                </a:lnTo>
                <a:lnTo>
                  <a:pt x="1168543" y="393431"/>
                </a:lnTo>
                <a:lnTo>
                  <a:pt x="1207030" y="368941"/>
                </a:lnTo>
                <a:lnTo>
                  <a:pt x="1239145" y="336826"/>
                </a:lnTo>
                <a:lnTo>
                  <a:pt x="1263635" y="298339"/>
                </a:lnTo>
                <a:lnTo>
                  <a:pt x="1279249" y="254734"/>
                </a:lnTo>
                <a:lnTo>
                  <a:pt x="1284732" y="207263"/>
                </a:lnTo>
                <a:lnTo>
                  <a:pt x="1279249" y="159793"/>
                </a:lnTo>
                <a:lnTo>
                  <a:pt x="1263635" y="116188"/>
                </a:lnTo>
                <a:lnTo>
                  <a:pt x="1239145" y="77701"/>
                </a:lnTo>
                <a:lnTo>
                  <a:pt x="1207030" y="45586"/>
                </a:lnTo>
                <a:lnTo>
                  <a:pt x="1168543" y="21096"/>
                </a:lnTo>
                <a:lnTo>
                  <a:pt x="1124938" y="5482"/>
                </a:lnTo>
                <a:lnTo>
                  <a:pt x="1077468" y="0"/>
                </a:lnTo>
                <a:lnTo>
                  <a:pt x="207263" y="0"/>
                </a:lnTo>
                <a:close/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5098796" y="3241027"/>
            <a:ext cx="7200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latin typeface="Arial"/>
                <a:cs typeface="Arial"/>
              </a:rPr>
              <a:t>Start</a:t>
            </a:r>
            <a:endParaRPr sz="24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456436" y="3256267"/>
            <a:ext cx="159131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5" dirty="0">
                <a:latin typeface="Times New Roman"/>
                <a:cs typeface="Times New Roman"/>
              </a:rPr>
              <a:t>Start</a:t>
            </a:r>
            <a:r>
              <a:rPr sz="3200" spc="-9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here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806696" y="4728959"/>
            <a:ext cx="1285240" cy="414655"/>
          </a:xfrm>
          <a:custGeom>
            <a:avLst/>
            <a:gdLst/>
            <a:ahLst/>
            <a:cxnLst/>
            <a:rect l="l" t="t" r="r" b="b"/>
            <a:pathLst>
              <a:path w="1285239" h="414654">
                <a:moveTo>
                  <a:pt x="0" y="207264"/>
                </a:moveTo>
                <a:lnTo>
                  <a:pt x="5482" y="254734"/>
                </a:lnTo>
                <a:lnTo>
                  <a:pt x="21096" y="298339"/>
                </a:lnTo>
                <a:lnTo>
                  <a:pt x="45586" y="336826"/>
                </a:lnTo>
                <a:lnTo>
                  <a:pt x="77701" y="368941"/>
                </a:lnTo>
                <a:lnTo>
                  <a:pt x="116188" y="393431"/>
                </a:lnTo>
                <a:lnTo>
                  <a:pt x="159793" y="409045"/>
                </a:lnTo>
                <a:lnTo>
                  <a:pt x="207263" y="414528"/>
                </a:lnTo>
                <a:lnTo>
                  <a:pt x="1077467" y="414527"/>
                </a:lnTo>
                <a:lnTo>
                  <a:pt x="1124938" y="409045"/>
                </a:lnTo>
                <a:lnTo>
                  <a:pt x="1168543" y="393431"/>
                </a:lnTo>
                <a:lnTo>
                  <a:pt x="1207030" y="368941"/>
                </a:lnTo>
                <a:lnTo>
                  <a:pt x="1239145" y="336826"/>
                </a:lnTo>
                <a:lnTo>
                  <a:pt x="1263635" y="298339"/>
                </a:lnTo>
                <a:lnTo>
                  <a:pt x="1279249" y="254734"/>
                </a:lnTo>
                <a:lnTo>
                  <a:pt x="1284731" y="207263"/>
                </a:lnTo>
                <a:lnTo>
                  <a:pt x="1279249" y="159793"/>
                </a:lnTo>
                <a:lnTo>
                  <a:pt x="1263635" y="116188"/>
                </a:lnTo>
                <a:lnTo>
                  <a:pt x="1239145" y="77701"/>
                </a:lnTo>
                <a:lnTo>
                  <a:pt x="1207030" y="45586"/>
                </a:lnTo>
                <a:lnTo>
                  <a:pt x="1168543" y="21096"/>
                </a:lnTo>
                <a:lnTo>
                  <a:pt x="1124938" y="5482"/>
                </a:lnTo>
                <a:lnTo>
                  <a:pt x="1077467" y="0"/>
                </a:lnTo>
                <a:lnTo>
                  <a:pt x="207263" y="0"/>
                </a:lnTo>
                <a:lnTo>
                  <a:pt x="159793" y="5482"/>
                </a:lnTo>
                <a:lnTo>
                  <a:pt x="116188" y="21096"/>
                </a:lnTo>
                <a:lnTo>
                  <a:pt x="77701" y="45586"/>
                </a:lnTo>
                <a:lnTo>
                  <a:pt x="45586" y="77701"/>
                </a:lnTo>
                <a:lnTo>
                  <a:pt x="21096" y="116188"/>
                </a:lnTo>
                <a:lnTo>
                  <a:pt x="5482" y="159793"/>
                </a:lnTo>
                <a:lnTo>
                  <a:pt x="0" y="207264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806696" y="4728959"/>
            <a:ext cx="1285240" cy="414655"/>
          </a:xfrm>
          <a:custGeom>
            <a:avLst/>
            <a:gdLst/>
            <a:ahLst/>
            <a:cxnLst/>
            <a:rect l="l" t="t" r="r" b="b"/>
            <a:pathLst>
              <a:path w="1285239" h="414654">
                <a:moveTo>
                  <a:pt x="207263" y="0"/>
                </a:moveTo>
                <a:lnTo>
                  <a:pt x="159793" y="5482"/>
                </a:lnTo>
                <a:lnTo>
                  <a:pt x="116188" y="21096"/>
                </a:lnTo>
                <a:lnTo>
                  <a:pt x="77701" y="45586"/>
                </a:lnTo>
                <a:lnTo>
                  <a:pt x="45586" y="77701"/>
                </a:lnTo>
                <a:lnTo>
                  <a:pt x="21096" y="116188"/>
                </a:lnTo>
                <a:lnTo>
                  <a:pt x="5482" y="159793"/>
                </a:lnTo>
                <a:lnTo>
                  <a:pt x="0" y="207264"/>
                </a:lnTo>
                <a:lnTo>
                  <a:pt x="5482" y="254734"/>
                </a:lnTo>
                <a:lnTo>
                  <a:pt x="21096" y="298339"/>
                </a:lnTo>
                <a:lnTo>
                  <a:pt x="45586" y="336826"/>
                </a:lnTo>
                <a:lnTo>
                  <a:pt x="77701" y="368941"/>
                </a:lnTo>
                <a:lnTo>
                  <a:pt x="116188" y="393431"/>
                </a:lnTo>
                <a:lnTo>
                  <a:pt x="159793" y="409045"/>
                </a:lnTo>
                <a:lnTo>
                  <a:pt x="207263" y="414528"/>
                </a:lnTo>
                <a:lnTo>
                  <a:pt x="1077467" y="414527"/>
                </a:lnTo>
                <a:lnTo>
                  <a:pt x="1124938" y="409045"/>
                </a:lnTo>
                <a:lnTo>
                  <a:pt x="1168543" y="393431"/>
                </a:lnTo>
                <a:lnTo>
                  <a:pt x="1207030" y="368941"/>
                </a:lnTo>
                <a:lnTo>
                  <a:pt x="1239145" y="336826"/>
                </a:lnTo>
                <a:lnTo>
                  <a:pt x="1263635" y="298339"/>
                </a:lnTo>
                <a:lnTo>
                  <a:pt x="1279249" y="254734"/>
                </a:lnTo>
                <a:lnTo>
                  <a:pt x="1284731" y="207263"/>
                </a:lnTo>
                <a:lnTo>
                  <a:pt x="1279249" y="159793"/>
                </a:lnTo>
                <a:lnTo>
                  <a:pt x="1263635" y="116188"/>
                </a:lnTo>
                <a:lnTo>
                  <a:pt x="1239145" y="77701"/>
                </a:lnTo>
                <a:lnTo>
                  <a:pt x="1207030" y="45586"/>
                </a:lnTo>
                <a:lnTo>
                  <a:pt x="1168543" y="21096"/>
                </a:lnTo>
                <a:lnTo>
                  <a:pt x="1124938" y="5482"/>
                </a:lnTo>
                <a:lnTo>
                  <a:pt x="1077467" y="0"/>
                </a:lnTo>
                <a:lnTo>
                  <a:pt x="207263" y="0"/>
                </a:lnTo>
                <a:close/>
              </a:path>
            </a:pathLst>
          </a:custGeom>
          <a:ln w="38099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5147564" y="4731499"/>
            <a:ext cx="6000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Arial"/>
                <a:cs typeface="Arial"/>
              </a:rPr>
              <a:t>End</a:t>
            </a:r>
            <a:endParaRPr sz="240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5358384" y="4305287"/>
            <a:ext cx="114300" cy="457200"/>
          </a:xfrm>
          <a:custGeom>
            <a:avLst/>
            <a:gdLst/>
            <a:ahLst/>
            <a:cxnLst/>
            <a:rect l="l" t="t" r="r" b="b"/>
            <a:pathLst>
              <a:path w="114300" h="457200">
                <a:moveTo>
                  <a:pt x="0" y="342900"/>
                </a:moveTo>
                <a:lnTo>
                  <a:pt x="57912" y="457200"/>
                </a:lnTo>
                <a:lnTo>
                  <a:pt x="114300" y="342900"/>
                </a:lnTo>
                <a:lnTo>
                  <a:pt x="76200" y="342900"/>
                </a:lnTo>
                <a:lnTo>
                  <a:pt x="76200" y="361188"/>
                </a:lnTo>
                <a:lnTo>
                  <a:pt x="38100" y="361188"/>
                </a:lnTo>
                <a:lnTo>
                  <a:pt x="38100" y="342900"/>
                </a:lnTo>
                <a:lnTo>
                  <a:pt x="0" y="342900"/>
                </a:lnTo>
                <a:close/>
              </a:path>
              <a:path w="114300" h="457200">
                <a:moveTo>
                  <a:pt x="38100" y="342900"/>
                </a:moveTo>
                <a:lnTo>
                  <a:pt x="38100" y="361188"/>
                </a:lnTo>
                <a:lnTo>
                  <a:pt x="76200" y="361188"/>
                </a:lnTo>
                <a:lnTo>
                  <a:pt x="76200" y="342900"/>
                </a:lnTo>
                <a:lnTo>
                  <a:pt x="38100" y="342900"/>
                </a:lnTo>
                <a:close/>
              </a:path>
              <a:path w="114300" h="457200">
                <a:moveTo>
                  <a:pt x="38100" y="0"/>
                </a:moveTo>
                <a:lnTo>
                  <a:pt x="38100" y="342900"/>
                </a:lnTo>
                <a:lnTo>
                  <a:pt x="76200" y="342900"/>
                </a:lnTo>
                <a:lnTo>
                  <a:pt x="76200" y="0"/>
                </a:lnTo>
                <a:lnTo>
                  <a:pt x="38100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1456436" y="4658347"/>
            <a:ext cx="148272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latin typeface="Times New Roman"/>
                <a:cs typeface="Times New Roman"/>
              </a:rPr>
              <a:t>End</a:t>
            </a:r>
            <a:r>
              <a:rPr sz="3200" spc="-9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here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787895" y="4648187"/>
            <a:ext cx="2209800" cy="952500"/>
          </a:xfrm>
          <a:prstGeom prst="rect">
            <a:avLst/>
          </a:prstGeom>
          <a:solidFill>
            <a:srgbClr val="02FFFF"/>
          </a:solidFill>
          <a:ln w="50800">
            <a:solidFill>
              <a:srgbClr val="3838CA"/>
            </a:solidFill>
          </a:ln>
        </p:spPr>
        <p:txBody>
          <a:bodyPr vert="horz" wrap="square" lIns="0" tIns="59055" rIns="0" bIns="0" rtlCol="0">
            <a:spAutoFit/>
          </a:bodyPr>
          <a:lstStyle/>
          <a:p>
            <a:pPr marL="116839" marR="145415">
              <a:lnSpc>
                <a:spcPct val="100000"/>
              </a:lnSpc>
              <a:spcBef>
                <a:spcPts val="465"/>
              </a:spcBef>
              <a:tabLst>
                <a:tab pos="981075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Note:	One</a:t>
            </a:r>
            <a:r>
              <a:rPr sz="2400" b="1" spc="-8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line  in or out.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4806696" y="5948159"/>
            <a:ext cx="1285240" cy="414655"/>
          </a:xfrm>
          <a:custGeom>
            <a:avLst/>
            <a:gdLst/>
            <a:ahLst/>
            <a:cxnLst/>
            <a:rect l="l" t="t" r="r" b="b"/>
            <a:pathLst>
              <a:path w="1285239" h="414654">
                <a:moveTo>
                  <a:pt x="0" y="207264"/>
                </a:moveTo>
                <a:lnTo>
                  <a:pt x="5482" y="254734"/>
                </a:lnTo>
                <a:lnTo>
                  <a:pt x="21096" y="298339"/>
                </a:lnTo>
                <a:lnTo>
                  <a:pt x="45586" y="336826"/>
                </a:lnTo>
                <a:lnTo>
                  <a:pt x="77701" y="368941"/>
                </a:lnTo>
                <a:lnTo>
                  <a:pt x="116188" y="393431"/>
                </a:lnTo>
                <a:lnTo>
                  <a:pt x="159793" y="409045"/>
                </a:lnTo>
                <a:lnTo>
                  <a:pt x="207263" y="414528"/>
                </a:lnTo>
                <a:lnTo>
                  <a:pt x="1077467" y="414527"/>
                </a:lnTo>
                <a:lnTo>
                  <a:pt x="1124938" y="409045"/>
                </a:lnTo>
                <a:lnTo>
                  <a:pt x="1168543" y="393431"/>
                </a:lnTo>
                <a:lnTo>
                  <a:pt x="1207030" y="368941"/>
                </a:lnTo>
                <a:lnTo>
                  <a:pt x="1239145" y="336826"/>
                </a:lnTo>
                <a:lnTo>
                  <a:pt x="1263635" y="298339"/>
                </a:lnTo>
                <a:lnTo>
                  <a:pt x="1279249" y="254734"/>
                </a:lnTo>
                <a:lnTo>
                  <a:pt x="1284731" y="207263"/>
                </a:lnTo>
                <a:lnTo>
                  <a:pt x="1279249" y="159793"/>
                </a:lnTo>
                <a:lnTo>
                  <a:pt x="1263635" y="116188"/>
                </a:lnTo>
                <a:lnTo>
                  <a:pt x="1239145" y="77701"/>
                </a:lnTo>
                <a:lnTo>
                  <a:pt x="1207030" y="45586"/>
                </a:lnTo>
                <a:lnTo>
                  <a:pt x="1168543" y="21096"/>
                </a:lnTo>
                <a:lnTo>
                  <a:pt x="1124938" y="5482"/>
                </a:lnTo>
                <a:lnTo>
                  <a:pt x="1077467" y="0"/>
                </a:lnTo>
                <a:lnTo>
                  <a:pt x="207263" y="0"/>
                </a:lnTo>
                <a:lnTo>
                  <a:pt x="159793" y="5482"/>
                </a:lnTo>
                <a:lnTo>
                  <a:pt x="116188" y="21096"/>
                </a:lnTo>
                <a:lnTo>
                  <a:pt x="77701" y="45586"/>
                </a:lnTo>
                <a:lnTo>
                  <a:pt x="45586" y="77701"/>
                </a:lnTo>
                <a:lnTo>
                  <a:pt x="21096" y="116188"/>
                </a:lnTo>
                <a:lnTo>
                  <a:pt x="5482" y="159793"/>
                </a:lnTo>
                <a:lnTo>
                  <a:pt x="0" y="207264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806696" y="5948159"/>
            <a:ext cx="1285240" cy="414655"/>
          </a:xfrm>
          <a:custGeom>
            <a:avLst/>
            <a:gdLst/>
            <a:ahLst/>
            <a:cxnLst/>
            <a:rect l="l" t="t" r="r" b="b"/>
            <a:pathLst>
              <a:path w="1285239" h="414654">
                <a:moveTo>
                  <a:pt x="207263" y="0"/>
                </a:moveTo>
                <a:lnTo>
                  <a:pt x="159793" y="5482"/>
                </a:lnTo>
                <a:lnTo>
                  <a:pt x="116188" y="21096"/>
                </a:lnTo>
                <a:lnTo>
                  <a:pt x="77701" y="45586"/>
                </a:lnTo>
                <a:lnTo>
                  <a:pt x="45586" y="77701"/>
                </a:lnTo>
                <a:lnTo>
                  <a:pt x="21096" y="116188"/>
                </a:lnTo>
                <a:lnTo>
                  <a:pt x="5482" y="159793"/>
                </a:lnTo>
                <a:lnTo>
                  <a:pt x="0" y="207264"/>
                </a:lnTo>
                <a:lnTo>
                  <a:pt x="5482" y="254734"/>
                </a:lnTo>
                <a:lnTo>
                  <a:pt x="21096" y="298339"/>
                </a:lnTo>
                <a:lnTo>
                  <a:pt x="45586" y="336826"/>
                </a:lnTo>
                <a:lnTo>
                  <a:pt x="77701" y="368941"/>
                </a:lnTo>
                <a:lnTo>
                  <a:pt x="116188" y="393431"/>
                </a:lnTo>
                <a:lnTo>
                  <a:pt x="159793" y="409045"/>
                </a:lnTo>
                <a:lnTo>
                  <a:pt x="207263" y="414528"/>
                </a:lnTo>
                <a:lnTo>
                  <a:pt x="1077467" y="414527"/>
                </a:lnTo>
                <a:lnTo>
                  <a:pt x="1124938" y="409045"/>
                </a:lnTo>
                <a:lnTo>
                  <a:pt x="1168543" y="393431"/>
                </a:lnTo>
                <a:lnTo>
                  <a:pt x="1207030" y="368941"/>
                </a:lnTo>
                <a:lnTo>
                  <a:pt x="1239145" y="336826"/>
                </a:lnTo>
                <a:lnTo>
                  <a:pt x="1263635" y="298339"/>
                </a:lnTo>
                <a:lnTo>
                  <a:pt x="1279249" y="254734"/>
                </a:lnTo>
                <a:lnTo>
                  <a:pt x="1284731" y="207263"/>
                </a:lnTo>
                <a:lnTo>
                  <a:pt x="1279249" y="159793"/>
                </a:lnTo>
                <a:lnTo>
                  <a:pt x="1263635" y="116188"/>
                </a:lnTo>
                <a:lnTo>
                  <a:pt x="1239145" y="77701"/>
                </a:lnTo>
                <a:lnTo>
                  <a:pt x="1207030" y="45586"/>
                </a:lnTo>
                <a:lnTo>
                  <a:pt x="1168543" y="21096"/>
                </a:lnTo>
                <a:lnTo>
                  <a:pt x="1124938" y="5482"/>
                </a:lnTo>
                <a:lnTo>
                  <a:pt x="1077467" y="0"/>
                </a:lnTo>
                <a:lnTo>
                  <a:pt x="207263" y="0"/>
                </a:lnTo>
                <a:close/>
              </a:path>
            </a:pathLst>
          </a:custGeom>
          <a:ln w="38099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4944871" y="5950699"/>
            <a:ext cx="1007744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latin typeface="Arial"/>
                <a:cs typeface="Arial"/>
              </a:rPr>
              <a:t>Return</a:t>
            </a:r>
            <a:endParaRPr sz="240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5358384" y="5524487"/>
            <a:ext cx="114300" cy="457200"/>
          </a:xfrm>
          <a:custGeom>
            <a:avLst/>
            <a:gdLst/>
            <a:ahLst/>
            <a:cxnLst/>
            <a:rect l="l" t="t" r="r" b="b"/>
            <a:pathLst>
              <a:path w="114300" h="457200">
                <a:moveTo>
                  <a:pt x="0" y="342900"/>
                </a:moveTo>
                <a:lnTo>
                  <a:pt x="57912" y="457200"/>
                </a:lnTo>
                <a:lnTo>
                  <a:pt x="114300" y="342900"/>
                </a:lnTo>
                <a:lnTo>
                  <a:pt x="76200" y="342900"/>
                </a:lnTo>
                <a:lnTo>
                  <a:pt x="76200" y="361188"/>
                </a:lnTo>
                <a:lnTo>
                  <a:pt x="38100" y="361188"/>
                </a:lnTo>
                <a:lnTo>
                  <a:pt x="38100" y="342900"/>
                </a:lnTo>
                <a:lnTo>
                  <a:pt x="0" y="342900"/>
                </a:lnTo>
                <a:close/>
              </a:path>
              <a:path w="114300" h="457200">
                <a:moveTo>
                  <a:pt x="38100" y="342900"/>
                </a:moveTo>
                <a:lnTo>
                  <a:pt x="38100" y="361188"/>
                </a:lnTo>
                <a:lnTo>
                  <a:pt x="76200" y="361188"/>
                </a:lnTo>
                <a:lnTo>
                  <a:pt x="76200" y="342900"/>
                </a:lnTo>
                <a:lnTo>
                  <a:pt x="38100" y="342900"/>
                </a:lnTo>
                <a:close/>
              </a:path>
              <a:path w="114300" h="457200">
                <a:moveTo>
                  <a:pt x="38099" y="0"/>
                </a:moveTo>
                <a:lnTo>
                  <a:pt x="38100" y="342900"/>
                </a:lnTo>
                <a:lnTo>
                  <a:pt x="76200" y="342900"/>
                </a:lnTo>
                <a:lnTo>
                  <a:pt x="76199" y="0"/>
                </a:lnTo>
                <a:lnTo>
                  <a:pt x="38099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1456436" y="5877552"/>
            <a:ext cx="255651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5" dirty="0">
                <a:latin typeface="Times New Roman"/>
                <a:cs typeface="Times New Roman"/>
              </a:rPr>
              <a:t>Return to</a:t>
            </a:r>
            <a:r>
              <a:rPr sz="3200" spc="-6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caller</a:t>
            </a:r>
            <a:endParaRPr sz="32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665009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01496" y="762769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Flowchart symbols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786256"/>
            <a:ext cx="4124325" cy="100139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3200" spc="-5" dirty="0">
                <a:latin typeface="Times New Roman"/>
                <a:cs typeface="Times New Roman"/>
              </a:rPr>
              <a:t>Read input from </a:t>
            </a:r>
            <a:r>
              <a:rPr sz="3200" dirty="0">
                <a:latin typeface="Times New Roman"/>
                <a:cs typeface="Times New Roman"/>
              </a:rPr>
              <a:t>a </a:t>
            </a:r>
            <a:r>
              <a:rPr sz="3200" spc="-5" dirty="0">
                <a:latin typeface="Times New Roman"/>
                <a:cs typeface="Times New Roman"/>
              </a:rPr>
              <a:t>file  (disk/tape file,</a:t>
            </a:r>
            <a:r>
              <a:rPr sz="3200" spc="-5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keyboard)</a:t>
            </a:r>
            <a:endParaRPr sz="3200" dirty="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568696" y="1821434"/>
            <a:ext cx="2133600" cy="810895"/>
          </a:xfrm>
          <a:custGeom>
            <a:avLst/>
            <a:gdLst/>
            <a:ahLst/>
            <a:cxnLst/>
            <a:rect l="l" t="t" r="r" b="b"/>
            <a:pathLst>
              <a:path w="2133600" h="810894">
                <a:moveTo>
                  <a:pt x="0" y="810768"/>
                </a:moveTo>
                <a:lnTo>
                  <a:pt x="1699259" y="810768"/>
                </a:lnTo>
                <a:lnTo>
                  <a:pt x="2133599" y="0"/>
                </a:lnTo>
                <a:lnTo>
                  <a:pt x="426719" y="0"/>
                </a:lnTo>
                <a:lnTo>
                  <a:pt x="0" y="810768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568696" y="1824355"/>
            <a:ext cx="2133600" cy="810895"/>
          </a:xfrm>
          <a:custGeom>
            <a:avLst/>
            <a:gdLst/>
            <a:ahLst/>
            <a:cxnLst/>
            <a:rect l="l" t="t" r="r" b="b"/>
            <a:pathLst>
              <a:path w="2133600" h="810894">
                <a:moveTo>
                  <a:pt x="426719" y="0"/>
                </a:moveTo>
                <a:lnTo>
                  <a:pt x="2133599" y="0"/>
                </a:lnTo>
                <a:lnTo>
                  <a:pt x="1699259" y="810768"/>
                </a:lnTo>
                <a:lnTo>
                  <a:pt x="0" y="810768"/>
                </a:lnTo>
                <a:lnTo>
                  <a:pt x="426719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071108" y="1797050"/>
            <a:ext cx="112712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7653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Arial"/>
                <a:cs typeface="Arial"/>
              </a:rPr>
              <a:t>Input  </a:t>
            </a:r>
            <a:r>
              <a:rPr sz="2400" b="1" dirty="0">
                <a:latin typeface="Arial"/>
                <a:cs typeface="Arial"/>
              </a:rPr>
              <a:t>I, </a:t>
            </a:r>
            <a:r>
              <a:rPr sz="2400" b="1" spc="-10" dirty="0">
                <a:latin typeface="Arial"/>
                <a:cs typeface="Arial"/>
              </a:rPr>
              <a:t>J, </a:t>
            </a:r>
            <a:r>
              <a:rPr sz="2400" b="1" spc="-5" dirty="0">
                <a:latin typeface="Arial"/>
                <a:cs typeface="Arial"/>
              </a:rPr>
              <a:t>A[</a:t>
            </a:r>
            <a:r>
              <a:rPr sz="2400" b="1" spc="-7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]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528816" y="1416050"/>
            <a:ext cx="152400" cy="405765"/>
          </a:xfrm>
          <a:custGeom>
            <a:avLst/>
            <a:gdLst/>
            <a:ahLst/>
            <a:cxnLst/>
            <a:rect l="l" t="t" r="r" b="b"/>
            <a:pathLst>
              <a:path w="152400" h="405765">
                <a:moveTo>
                  <a:pt x="0" y="252983"/>
                </a:moveTo>
                <a:lnTo>
                  <a:pt x="76200" y="405383"/>
                </a:lnTo>
                <a:lnTo>
                  <a:pt x="152400" y="252983"/>
                </a:lnTo>
                <a:lnTo>
                  <a:pt x="102108" y="252983"/>
                </a:lnTo>
                <a:lnTo>
                  <a:pt x="102108" y="277367"/>
                </a:lnTo>
                <a:lnTo>
                  <a:pt x="51816" y="277367"/>
                </a:lnTo>
                <a:lnTo>
                  <a:pt x="51816" y="252983"/>
                </a:lnTo>
                <a:lnTo>
                  <a:pt x="0" y="252983"/>
                </a:lnTo>
                <a:close/>
              </a:path>
              <a:path w="152400" h="405765">
                <a:moveTo>
                  <a:pt x="51816" y="252983"/>
                </a:moveTo>
                <a:lnTo>
                  <a:pt x="51816" y="277367"/>
                </a:lnTo>
                <a:lnTo>
                  <a:pt x="102108" y="277367"/>
                </a:lnTo>
                <a:lnTo>
                  <a:pt x="102108" y="252983"/>
                </a:lnTo>
                <a:lnTo>
                  <a:pt x="51816" y="252983"/>
                </a:lnTo>
                <a:close/>
              </a:path>
              <a:path w="152400" h="405765">
                <a:moveTo>
                  <a:pt x="51816" y="0"/>
                </a:moveTo>
                <a:lnTo>
                  <a:pt x="51816" y="252983"/>
                </a:lnTo>
                <a:lnTo>
                  <a:pt x="102108" y="252983"/>
                </a:lnTo>
                <a:lnTo>
                  <a:pt x="102108" y="0"/>
                </a:lnTo>
                <a:lnTo>
                  <a:pt x="51816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528816" y="2630678"/>
            <a:ext cx="152400" cy="462280"/>
          </a:xfrm>
          <a:custGeom>
            <a:avLst/>
            <a:gdLst/>
            <a:ahLst/>
            <a:cxnLst/>
            <a:rect l="l" t="t" r="r" b="b"/>
            <a:pathLst>
              <a:path w="152400" h="462280">
                <a:moveTo>
                  <a:pt x="0" y="309372"/>
                </a:moveTo>
                <a:lnTo>
                  <a:pt x="76200" y="461772"/>
                </a:lnTo>
                <a:lnTo>
                  <a:pt x="152400" y="309372"/>
                </a:lnTo>
                <a:lnTo>
                  <a:pt x="102108" y="309372"/>
                </a:lnTo>
                <a:lnTo>
                  <a:pt x="102108" y="335279"/>
                </a:lnTo>
                <a:lnTo>
                  <a:pt x="51816" y="335279"/>
                </a:lnTo>
                <a:lnTo>
                  <a:pt x="51816" y="309372"/>
                </a:lnTo>
                <a:lnTo>
                  <a:pt x="0" y="309372"/>
                </a:lnTo>
                <a:close/>
              </a:path>
              <a:path w="152400" h="462280">
                <a:moveTo>
                  <a:pt x="51816" y="309372"/>
                </a:moveTo>
                <a:lnTo>
                  <a:pt x="51816" y="335279"/>
                </a:lnTo>
                <a:lnTo>
                  <a:pt x="102108" y="335279"/>
                </a:lnTo>
                <a:lnTo>
                  <a:pt x="102108" y="309372"/>
                </a:lnTo>
                <a:lnTo>
                  <a:pt x="51816" y="309372"/>
                </a:lnTo>
                <a:close/>
              </a:path>
              <a:path w="152400" h="462280">
                <a:moveTo>
                  <a:pt x="51816" y="0"/>
                </a:moveTo>
                <a:lnTo>
                  <a:pt x="51816" y="309372"/>
                </a:lnTo>
                <a:lnTo>
                  <a:pt x="102108" y="309372"/>
                </a:lnTo>
                <a:lnTo>
                  <a:pt x="102108" y="0"/>
                </a:lnTo>
                <a:lnTo>
                  <a:pt x="51816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492496" y="3832847"/>
            <a:ext cx="2209800" cy="883919"/>
          </a:xfrm>
          <a:custGeom>
            <a:avLst/>
            <a:gdLst/>
            <a:ahLst/>
            <a:cxnLst/>
            <a:rect l="l" t="t" r="r" b="b"/>
            <a:pathLst>
              <a:path w="2209800" h="883920">
                <a:moveTo>
                  <a:pt x="0" y="883920"/>
                </a:moveTo>
                <a:lnTo>
                  <a:pt x="1760219" y="883920"/>
                </a:lnTo>
                <a:lnTo>
                  <a:pt x="2209799" y="0"/>
                </a:lnTo>
                <a:lnTo>
                  <a:pt x="441959" y="0"/>
                </a:lnTo>
                <a:lnTo>
                  <a:pt x="0" y="883920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492496" y="3832847"/>
            <a:ext cx="2209800" cy="883919"/>
          </a:xfrm>
          <a:custGeom>
            <a:avLst/>
            <a:gdLst/>
            <a:ahLst/>
            <a:cxnLst/>
            <a:rect l="l" t="t" r="r" b="b"/>
            <a:pathLst>
              <a:path w="2209800" h="883920">
                <a:moveTo>
                  <a:pt x="441959" y="0"/>
                </a:moveTo>
                <a:lnTo>
                  <a:pt x="2209799" y="0"/>
                </a:lnTo>
                <a:lnTo>
                  <a:pt x="1760219" y="883920"/>
                </a:lnTo>
                <a:lnTo>
                  <a:pt x="0" y="883920"/>
                </a:lnTo>
                <a:lnTo>
                  <a:pt x="441959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6029959" y="3885679"/>
            <a:ext cx="112712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51435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Arial"/>
                <a:cs typeface="Arial"/>
              </a:rPr>
              <a:t>Output  </a:t>
            </a:r>
            <a:r>
              <a:rPr sz="2400" b="1" dirty="0">
                <a:latin typeface="Arial"/>
                <a:cs typeface="Arial"/>
              </a:rPr>
              <a:t>I, </a:t>
            </a:r>
            <a:r>
              <a:rPr sz="2400" b="1" spc="-10" dirty="0">
                <a:latin typeface="Arial"/>
                <a:cs typeface="Arial"/>
              </a:rPr>
              <a:t>J, </a:t>
            </a:r>
            <a:r>
              <a:rPr sz="2400" b="1" spc="-5" dirty="0">
                <a:latin typeface="Arial"/>
                <a:cs typeface="Arial"/>
              </a:rPr>
              <a:t>A[</a:t>
            </a:r>
            <a:r>
              <a:rPr sz="2400" b="1" spc="-7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]</a:t>
            </a:r>
            <a:endParaRPr sz="24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6489191" y="3390887"/>
            <a:ext cx="152400" cy="441959"/>
          </a:xfrm>
          <a:custGeom>
            <a:avLst/>
            <a:gdLst/>
            <a:ahLst/>
            <a:cxnLst/>
            <a:rect l="l" t="t" r="r" b="b"/>
            <a:pathLst>
              <a:path w="152400" h="441960">
                <a:moveTo>
                  <a:pt x="0" y="289559"/>
                </a:moveTo>
                <a:lnTo>
                  <a:pt x="76200" y="441959"/>
                </a:lnTo>
                <a:lnTo>
                  <a:pt x="152400" y="289559"/>
                </a:lnTo>
                <a:lnTo>
                  <a:pt x="102108" y="289559"/>
                </a:lnTo>
                <a:lnTo>
                  <a:pt x="102108" y="313943"/>
                </a:lnTo>
                <a:lnTo>
                  <a:pt x="50292" y="313943"/>
                </a:lnTo>
                <a:lnTo>
                  <a:pt x="50292" y="289559"/>
                </a:lnTo>
                <a:lnTo>
                  <a:pt x="0" y="289559"/>
                </a:lnTo>
                <a:close/>
              </a:path>
              <a:path w="152400" h="441960">
                <a:moveTo>
                  <a:pt x="50292" y="289559"/>
                </a:moveTo>
                <a:lnTo>
                  <a:pt x="50292" y="313943"/>
                </a:lnTo>
                <a:lnTo>
                  <a:pt x="102108" y="313943"/>
                </a:lnTo>
                <a:lnTo>
                  <a:pt x="102108" y="289559"/>
                </a:lnTo>
                <a:lnTo>
                  <a:pt x="50292" y="289559"/>
                </a:lnTo>
                <a:close/>
              </a:path>
              <a:path w="152400" h="441960">
                <a:moveTo>
                  <a:pt x="50292" y="0"/>
                </a:moveTo>
                <a:lnTo>
                  <a:pt x="50292" y="289559"/>
                </a:lnTo>
                <a:lnTo>
                  <a:pt x="102108" y="289559"/>
                </a:lnTo>
                <a:lnTo>
                  <a:pt x="102108" y="0"/>
                </a:lnTo>
                <a:lnTo>
                  <a:pt x="50292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489191" y="4715243"/>
            <a:ext cx="152400" cy="504825"/>
          </a:xfrm>
          <a:custGeom>
            <a:avLst/>
            <a:gdLst/>
            <a:ahLst/>
            <a:cxnLst/>
            <a:rect l="l" t="t" r="r" b="b"/>
            <a:pathLst>
              <a:path w="152400" h="504825">
                <a:moveTo>
                  <a:pt x="0" y="352044"/>
                </a:moveTo>
                <a:lnTo>
                  <a:pt x="76200" y="504444"/>
                </a:lnTo>
                <a:lnTo>
                  <a:pt x="152400" y="352044"/>
                </a:lnTo>
                <a:lnTo>
                  <a:pt x="102108" y="352044"/>
                </a:lnTo>
                <a:lnTo>
                  <a:pt x="102108" y="377952"/>
                </a:lnTo>
                <a:lnTo>
                  <a:pt x="50292" y="377952"/>
                </a:lnTo>
                <a:lnTo>
                  <a:pt x="50292" y="352044"/>
                </a:lnTo>
                <a:lnTo>
                  <a:pt x="0" y="352044"/>
                </a:lnTo>
                <a:close/>
              </a:path>
              <a:path w="152400" h="504825">
                <a:moveTo>
                  <a:pt x="50292" y="352044"/>
                </a:moveTo>
                <a:lnTo>
                  <a:pt x="50292" y="377952"/>
                </a:lnTo>
                <a:lnTo>
                  <a:pt x="102108" y="377952"/>
                </a:lnTo>
                <a:lnTo>
                  <a:pt x="102108" y="352044"/>
                </a:lnTo>
                <a:lnTo>
                  <a:pt x="50292" y="352044"/>
                </a:lnTo>
                <a:close/>
              </a:path>
              <a:path w="152400" h="504825">
                <a:moveTo>
                  <a:pt x="50292" y="0"/>
                </a:moveTo>
                <a:lnTo>
                  <a:pt x="50292" y="352044"/>
                </a:lnTo>
                <a:lnTo>
                  <a:pt x="102108" y="352044"/>
                </a:lnTo>
                <a:lnTo>
                  <a:pt x="102108" y="0"/>
                </a:lnTo>
                <a:lnTo>
                  <a:pt x="50292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304036" y="3713467"/>
            <a:ext cx="3693160" cy="100139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latin typeface="Times New Roman"/>
                <a:cs typeface="Times New Roman"/>
              </a:rPr>
              <a:t>Write </a:t>
            </a:r>
            <a:r>
              <a:rPr sz="3200" spc="-5" dirty="0">
                <a:latin typeface="Times New Roman"/>
                <a:cs typeface="Times New Roman"/>
              </a:rPr>
              <a:t>output </a:t>
            </a:r>
            <a:r>
              <a:rPr sz="3200" dirty="0">
                <a:latin typeface="Times New Roman"/>
                <a:cs typeface="Times New Roman"/>
              </a:rPr>
              <a:t>to </a:t>
            </a:r>
            <a:r>
              <a:rPr sz="3200" spc="-5" dirty="0">
                <a:latin typeface="Times New Roman"/>
                <a:cs typeface="Times New Roman"/>
              </a:rPr>
              <a:t>file  (disk/tape file,</a:t>
            </a:r>
            <a:r>
              <a:rPr sz="3200" spc="-6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printer)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977895" y="5753087"/>
            <a:ext cx="4343400" cy="533400"/>
          </a:xfrm>
          <a:prstGeom prst="rect">
            <a:avLst/>
          </a:prstGeom>
          <a:solidFill>
            <a:srgbClr val="02FFFF"/>
          </a:solidFill>
          <a:ln w="50800">
            <a:solidFill>
              <a:srgbClr val="3838CA"/>
            </a:solidFill>
          </a:ln>
        </p:spPr>
        <p:txBody>
          <a:bodyPr vert="horz" wrap="square" lIns="0" tIns="59055" rIns="0" bIns="0" rtlCol="0">
            <a:spAutoFit/>
          </a:bodyPr>
          <a:lstStyle/>
          <a:p>
            <a:pPr marL="116839">
              <a:lnSpc>
                <a:spcPct val="100000"/>
              </a:lnSpc>
              <a:spcBef>
                <a:spcPts val="465"/>
              </a:spcBef>
              <a:tabLst>
                <a:tab pos="981075" algn="l"/>
                <a:tab pos="2562860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Note:	</a:t>
            </a:r>
            <a:r>
              <a:rPr sz="2400" spc="-5" dirty="0">
                <a:latin typeface="Times New Roman"/>
                <a:cs typeface="Times New Roman"/>
              </a:rPr>
              <a:t>One line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in,	one line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out.</a:t>
            </a:r>
            <a:endParaRPr sz="24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9373542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04036" y="1884667"/>
            <a:ext cx="399161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5" dirty="0">
                <a:latin typeface="Times New Roman"/>
                <a:cs typeface="Times New Roman"/>
              </a:rPr>
              <a:t>Carry out </a:t>
            </a:r>
            <a:r>
              <a:rPr sz="3200" dirty="0">
                <a:latin typeface="Times New Roman"/>
                <a:cs typeface="Times New Roman"/>
              </a:rPr>
              <a:t>a</a:t>
            </a:r>
            <a:r>
              <a:rPr sz="3200" spc="-5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computation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745223" y="1784591"/>
            <a:ext cx="2252980" cy="812800"/>
          </a:xfrm>
          <a:prstGeom prst="rect">
            <a:avLst/>
          </a:prstGeom>
          <a:solidFill>
            <a:srgbClr val="FFCA01"/>
          </a:solidFill>
          <a:ln w="50800">
            <a:solidFill>
              <a:srgbClr val="010101"/>
            </a:solidFill>
          </a:ln>
        </p:spPr>
        <p:txBody>
          <a:bodyPr vert="horz" wrap="square" lIns="0" tIns="213360" rIns="0" bIns="0" rtlCol="0">
            <a:spAutoFit/>
          </a:bodyPr>
          <a:lstStyle/>
          <a:p>
            <a:pPr marL="490220">
              <a:lnSpc>
                <a:spcPct val="100000"/>
              </a:lnSpc>
              <a:spcBef>
                <a:spcPts val="1680"/>
              </a:spcBef>
            </a:pPr>
            <a:r>
              <a:rPr sz="2400" b="1" spc="-5" dirty="0">
                <a:latin typeface="Arial"/>
                <a:cs typeface="Arial"/>
              </a:rPr>
              <a:t>A= B </a:t>
            </a:r>
            <a:r>
              <a:rPr sz="2400" b="1" dirty="0">
                <a:latin typeface="Arial"/>
                <a:cs typeface="Arial"/>
              </a:rPr>
              <a:t>+</a:t>
            </a:r>
            <a:r>
              <a:rPr sz="2400" b="1" spc="-5" dirty="0">
                <a:latin typeface="Arial"/>
                <a:cs typeface="Arial"/>
              </a:rPr>
              <a:t> C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790688" y="1331963"/>
            <a:ext cx="152400" cy="452755"/>
          </a:xfrm>
          <a:custGeom>
            <a:avLst/>
            <a:gdLst/>
            <a:ahLst/>
            <a:cxnLst/>
            <a:rect l="l" t="t" r="r" b="b"/>
            <a:pathLst>
              <a:path w="152400" h="452755">
                <a:moveTo>
                  <a:pt x="0" y="301751"/>
                </a:moveTo>
                <a:lnTo>
                  <a:pt x="79247" y="452627"/>
                </a:lnTo>
                <a:lnTo>
                  <a:pt x="152399" y="297179"/>
                </a:lnTo>
                <a:lnTo>
                  <a:pt x="102107" y="298688"/>
                </a:lnTo>
                <a:lnTo>
                  <a:pt x="102107" y="324612"/>
                </a:lnTo>
                <a:lnTo>
                  <a:pt x="50291" y="326136"/>
                </a:lnTo>
                <a:lnTo>
                  <a:pt x="49563" y="300265"/>
                </a:lnTo>
                <a:lnTo>
                  <a:pt x="0" y="301751"/>
                </a:lnTo>
                <a:close/>
              </a:path>
              <a:path w="152400" h="452755">
                <a:moveTo>
                  <a:pt x="49563" y="300265"/>
                </a:moveTo>
                <a:lnTo>
                  <a:pt x="50291" y="326136"/>
                </a:lnTo>
                <a:lnTo>
                  <a:pt x="102107" y="324612"/>
                </a:lnTo>
                <a:lnTo>
                  <a:pt x="101378" y="298710"/>
                </a:lnTo>
                <a:lnTo>
                  <a:pt x="49563" y="300265"/>
                </a:lnTo>
                <a:close/>
              </a:path>
              <a:path w="152400" h="452755">
                <a:moveTo>
                  <a:pt x="101378" y="298710"/>
                </a:moveTo>
                <a:lnTo>
                  <a:pt x="102107" y="324612"/>
                </a:lnTo>
                <a:lnTo>
                  <a:pt x="102107" y="298688"/>
                </a:lnTo>
                <a:lnTo>
                  <a:pt x="101378" y="298710"/>
                </a:lnTo>
                <a:close/>
              </a:path>
              <a:path w="152400" h="452755">
                <a:moveTo>
                  <a:pt x="41147" y="1524"/>
                </a:moveTo>
                <a:lnTo>
                  <a:pt x="49563" y="300265"/>
                </a:lnTo>
                <a:lnTo>
                  <a:pt x="101378" y="298710"/>
                </a:lnTo>
                <a:lnTo>
                  <a:pt x="92963" y="0"/>
                </a:lnTo>
                <a:lnTo>
                  <a:pt x="41147" y="1524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781543" y="2628887"/>
            <a:ext cx="152400" cy="457200"/>
          </a:xfrm>
          <a:custGeom>
            <a:avLst/>
            <a:gdLst/>
            <a:ahLst/>
            <a:cxnLst/>
            <a:rect l="l" t="t" r="r" b="b"/>
            <a:pathLst>
              <a:path w="152400" h="457200">
                <a:moveTo>
                  <a:pt x="0" y="304800"/>
                </a:moveTo>
                <a:lnTo>
                  <a:pt x="76200" y="457200"/>
                </a:lnTo>
                <a:lnTo>
                  <a:pt x="152400" y="304800"/>
                </a:lnTo>
                <a:lnTo>
                  <a:pt x="102108" y="304800"/>
                </a:lnTo>
                <a:lnTo>
                  <a:pt x="102108" y="330708"/>
                </a:lnTo>
                <a:lnTo>
                  <a:pt x="50292" y="330708"/>
                </a:lnTo>
                <a:lnTo>
                  <a:pt x="50292" y="304800"/>
                </a:lnTo>
                <a:lnTo>
                  <a:pt x="0" y="304800"/>
                </a:lnTo>
                <a:close/>
              </a:path>
              <a:path w="152400" h="457200">
                <a:moveTo>
                  <a:pt x="50292" y="304800"/>
                </a:moveTo>
                <a:lnTo>
                  <a:pt x="50292" y="330708"/>
                </a:lnTo>
                <a:lnTo>
                  <a:pt x="102108" y="330708"/>
                </a:lnTo>
                <a:lnTo>
                  <a:pt x="102108" y="304800"/>
                </a:lnTo>
                <a:lnTo>
                  <a:pt x="50292" y="304800"/>
                </a:lnTo>
                <a:close/>
              </a:path>
              <a:path w="152400" h="457200">
                <a:moveTo>
                  <a:pt x="50292" y="0"/>
                </a:moveTo>
                <a:lnTo>
                  <a:pt x="50292" y="304800"/>
                </a:lnTo>
                <a:lnTo>
                  <a:pt x="102108" y="304800"/>
                </a:lnTo>
                <a:lnTo>
                  <a:pt x="102108" y="0"/>
                </a:lnTo>
                <a:lnTo>
                  <a:pt x="50292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977895" y="5753087"/>
            <a:ext cx="4343400" cy="533400"/>
          </a:xfrm>
          <a:prstGeom prst="rect">
            <a:avLst/>
          </a:prstGeom>
          <a:solidFill>
            <a:srgbClr val="02FFFF"/>
          </a:solidFill>
          <a:ln w="50800">
            <a:solidFill>
              <a:srgbClr val="3838CA"/>
            </a:solidFill>
          </a:ln>
        </p:spPr>
        <p:txBody>
          <a:bodyPr vert="horz" wrap="square" lIns="0" tIns="59055" rIns="0" bIns="0" rtlCol="0">
            <a:spAutoFit/>
          </a:bodyPr>
          <a:lstStyle/>
          <a:p>
            <a:pPr marL="116839">
              <a:lnSpc>
                <a:spcPct val="100000"/>
              </a:lnSpc>
              <a:spcBef>
                <a:spcPts val="465"/>
              </a:spcBef>
              <a:tabLst>
                <a:tab pos="981075" algn="l"/>
                <a:tab pos="2562860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Note:	</a:t>
            </a:r>
            <a:r>
              <a:rPr sz="2400" spc="-5" dirty="0">
                <a:latin typeface="Times New Roman"/>
                <a:cs typeface="Times New Roman"/>
              </a:rPr>
              <a:t>One line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in,	one line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out.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301496" y="762769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Flowchart symbols</a:t>
            </a:r>
          </a:p>
        </p:txBody>
      </p:sp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6762495" y="3968991"/>
          <a:ext cx="2209800" cy="10039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67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764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667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10039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3975">
                      <a:solidFill>
                        <a:srgbClr val="010101"/>
                      </a:solidFill>
                      <a:prstDash val="solid"/>
                    </a:lnL>
                    <a:lnR w="53975">
                      <a:solidFill>
                        <a:srgbClr val="010101"/>
                      </a:solidFill>
                      <a:prstDash val="solid"/>
                    </a:lnR>
                    <a:lnT w="53975">
                      <a:solidFill>
                        <a:srgbClr val="010101"/>
                      </a:solidFill>
                      <a:prstDash val="solid"/>
                    </a:lnT>
                    <a:lnB w="53975">
                      <a:solidFill>
                        <a:srgbClr val="010101"/>
                      </a:solidFill>
                      <a:prstDash val="solid"/>
                    </a:lnB>
                    <a:solidFill>
                      <a:srgbClr val="FFCA01"/>
                    </a:solidFill>
                  </a:tcPr>
                </a:tc>
                <a:tc>
                  <a:txBody>
                    <a:bodyPr/>
                    <a:lstStyle/>
                    <a:p>
                      <a:pPr marL="447040" marR="215265" indent="-178435">
                        <a:lnSpc>
                          <a:spcPct val="100000"/>
                        </a:lnSpc>
                        <a:spcBef>
                          <a:spcPts val="994"/>
                        </a:spcBef>
                      </a:pPr>
                      <a:r>
                        <a:rPr sz="2400" b="1" spc="-5" dirty="0">
                          <a:latin typeface="Arial"/>
                          <a:cs typeface="Arial"/>
                        </a:rPr>
                        <a:t>Subtask  Name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126364" marB="0">
                    <a:lnL w="53975">
                      <a:solidFill>
                        <a:srgbClr val="010101"/>
                      </a:solidFill>
                      <a:prstDash val="solid"/>
                    </a:lnL>
                    <a:lnR w="53975">
                      <a:solidFill>
                        <a:srgbClr val="010101"/>
                      </a:solidFill>
                      <a:prstDash val="solid"/>
                    </a:lnR>
                    <a:lnT w="53975">
                      <a:solidFill>
                        <a:srgbClr val="010101"/>
                      </a:solidFill>
                      <a:prstDash val="solid"/>
                    </a:lnT>
                    <a:lnB w="53975">
                      <a:solidFill>
                        <a:srgbClr val="010101"/>
                      </a:solidFill>
                      <a:prstDash val="solid"/>
                    </a:lnB>
                    <a:solidFill>
                      <a:srgbClr val="FFCA0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3975">
                      <a:solidFill>
                        <a:srgbClr val="010101"/>
                      </a:solidFill>
                      <a:prstDash val="solid"/>
                    </a:lnL>
                    <a:lnR w="53975">
                      <a:solidFill>
                        <a:srgbClr val="010101"/>
                      </a:solidFill>
                      <a:prstDash val="solid"/>
                    </a:lnR>
                    <a:lnT w="53975">
                      <a:solidFill>
                        <a:srgbClr val="010101"/>
                      </a:solidFill>
                      <a:prstDash val="solid"/>
                    </a:lnT>
                    <a:lnB w="53975">
                      <a:solidFill>
                        <a:srgbClr val="010101"/>
                      </a:solidFill>
                      <a:prstDash val="solid"/>
                    </a:lnB>
                    <a:solidFill>
                      <a:srgbClr val="FFCA0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9" name="object 9"/>
          <p:cNvSpPr/>
          <p:nvPr/>
        </p:nvSpPr>
        <p:spPr>
          <a:xfrm>
            <a:off x="7816595" y="3390887"/>
            <a:ext cx="152400" cy="603885"/>
          </a:xfrm>
          <a:custGeom>
            <a:avLst/>
            <a:gdLst/>
            <a:ahLst/>
            <a:cxnLst/>
            <a:rect l="l" t="t" r="r" b="b"/>
            <a:pathLst>
              <a:path w="152400" h="603885">
                <a:moveTo>
                  <a:pt x="0" y="451103"/>
                </a:moveTo>
                <a:lnTo>
                  <a:pt x="76200" y="603503"/>
                </a:lnTo>
                <a:lnTo>
                  <a:pt x="152400" y="451103"/>
                </a:lnTo>
                <a:lnTo>
                  <a:pt x="102108" y="451103"/>
                </a:lnTo>
                <a:lnTo>
                  <a:pt x="102108" y="475488"/>
                </a:lnTo>
                <a:lnTo>
                  <a:pt x="50292" y="475488"/>
                </a:lnTo>
                <a:lnTo>
                  <a:pt x="50292" y="451103"/>
                </a:lnTo>
                <a:lnTo>
                  <a:pt x="0" y="451103"/>
                </a:lnTo>
                <a:close/>
              </a:path>
              <a:path w="152400" h="603885">
                <a:moveTo>
                  <a:pt x="50292" y="451103"/>
                </a:moveTo>
                <a:lnTo>
                  <a:pt x="50292" y="475488"/>
                </a:lnTo>
                <a:lnTo>
                  <a:pt x="102108" y="475488"/>
                </a:lnTo>
                <a:lnTo>
                  <a:pt x="102108" y="451103"/>
                </a:lnTo>
                <a:lnTo>
                  <a:pt x="50292" y="451103"/>
                </a:lnTo>
                <a:close/>
              </a:path>
              <a:path w="152400" h="603885">
                <a:moveTo>
                  <a:pt x="50292" y="0"/>
                </a:moveTo>
                <a:lnTo>
                  <a:pt x="50292" y="451103"/>
                </a:lnTo>
                <a:lnTo>
                  <a:pt x="102108" y="451103"/>
                </a:lnTo>
                <a:lnTo>
                  <a:pt x="102108" y="0"/>
                </a:lnTo>
                <a:lnTo>
                  <a:pt x="50292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816595" y="4998707"/>
            <a:ext cx="152400" cy="601980"/>
          </a:xfrm>
          <a:custGeom>
            <a:avLst/>
            <a:gdLst/>
            <a:ahLst/>
            <a:cxnLst/>
            <a:rect l="l" t="t" r="r" b="b"/>
            <a:pathLst>
              <a:path w="152400" h="601979">
                <a:moveTo>
                  <a:pt x="0" y="449580"/>
                </a:moveTo>
                <a:lnTo>
                  <a:pt x="76200" y="601980"/>
                </a:lnTo>
                <a:lnTo>
                  <a:pt x="152400" y="449580"/>
                </a:lnTo>
                <a:lnTo>
                  <a:pt x="102108" y="449580"/>
                </a:lnTo>
                <a:lnTo>
                  <a:pt x="102108" y="475488"/>
                </a:lnTo>
                <a:lnTo>
                  <a:pt x="50292" y="475488"/>
                </a:lnTo>
                <a:lnTo>
                  <a:pt x="50292" y="449580"/>
                </a:lnTo>
                <a:lnTo>
                  <a:pt x="0" y="449580"/>
                </a:lnTo>
                <a:close/>
              </a:path>
              <a:path w="152400" h="601979">
                <a:moveTo>
                  <a:pt x="50292" y="449580"/>
                </a:moveTo>
                <a:lnTo>
                  <a:pt x="50292" y="475488"/>
                </a:lnTo>
                <a:lnTo>
                  <a:pt x="102108" y="475488"/>
                </a:lnTo>
                <a:lnTo>
                  <a:pt x="102108" y="449580"/>
                </a:lnTo>
                <a:lnTo>
                  <a:pt x="50292" y="449580"/>
                </a:lnTo>
                <a:close/>
              </a:path>
              <a:path w="152400" h="601979">
                <a:moveTo>
                  <a:pt x="50292" y="0"/>
                </a:moveTo>
                <a:lnTo>
                  <a:pt x="50292" y="449580"/>
                </a:lnTo>
                <a:lnTo>
                  <a:pt x="102108" y="449580"/>
                </a:lnTo>
                <a:lnTo>
                  <a:pt x="102108" y="0"/>
                </a:lnTo>
                <a:lnTo>
                  <a:pt x="50292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304036" y="3904594"/>
            <a:ext cx="5166995" cy="1104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0600"/>
              </a:lnSpc>
              <a:spcBef>
                <a:spcPts val="100"/>
              </a:spcBef>
            </a:pPr>
            <a:r>
              <a:rPr sz="3200" spc="-5" dirty="0">
                <a:latin typeface="Times New Roman"/>
                <a:cs typeface="Times New Roman"/>
              </a:rPr>
              <a:t>Carry </a:t>
            </a:r>
            <a:r>
              <a:rPr sz="3200" dirty="0">
                <a:latin typeface="Times New Roman"/>
                <a:cs typeface="Times New Roman"/>
              </a:rPr>
              <a:t>out the </a:t>
            </a:r>
            <a:r>
              <a:rPr sz="3200" spc="-5" dirty="0">
                <a:latin typeface="Times New Roman"/>
                <a:cs typeface="Times New Roman"/>
              </a:rPr>
              <a:t>specified subtask,  </a:t>
            </a:r>
            <a:r>
              <a:rPr sz="3200" dirty="0">
                <a:latin typeface="Times New Roman"/>
                <a:cs typeface="Times New Roman"/>
              </a:rPr>
              <a:t>then come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back.</a:t>
            </a:r>
            <a:endParaRPr sz="32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6260303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01496" y="730250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Flowchart symbols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016495" y="4952987"/>
            <a:ext cx="1905000" cy="1257300"/>
          </a:xfrm>
          <a:prstGeom prst="rect">
            <a:avLst/>
          </a:prstGeom>
          <a:solidFill>
            <a:srgbClr val="02FFFF"/>
          </a:solidFill>
          <a:ln w="50800">
            <a:solidFill>
              <a:srgbClr val="3838CA"/>
            </a:solidFill>
          </a:ln>
        </p:spPr>
        <p:txBody>
          <a:bodyPr vert="horz" wrap="square" lIns="0" tIns="59055" rIns="0" bIns="0" rtlCol="0">
            <a:spAutoFit/>
          </a:bodyPr>
          <a:lstStyle/>
          <a:p>
            <a:pPr marL="116839">
              <a:lnSpc>
                <a:spcPct val="100000"/>
              </a:lnSpc>
              <a:spcBef>
                <a:spcPts val="465"/>
              </a:spcBef>
            </a:pPr>
            <a:r>
              <a:rPr sz="2400" b="1" spc="-5" dirty="0">
                <a:latin typeface="Times New Roman"/>
                <a:cs typeface="Times New Roman"/>
              </a:rPr>
              <a:t>Note:</a:t>
            </a:r>
            <a:endParaRPr sz="2400">
              <a:latin typeface="Times New Roman"/>
              <a:cs typeface="Times New Roman"/>
            </a:endParaRPr>
          </a:p>
          <a:p>
            <a:pPr marL="116839" marR="128270">
              <a:lnSpc>
                <a:spcPct val="100000"/>
              </a:lnSpc>
            </a:pPr>
            <a:r>
              <a:rPr sz="2400" spc="-5" dirty="0">
                <a:latin typeface="Times New Roman"/>
                <a:cs typeface="Times New Roman"/>
              </a:rPr>
              <a:t>One line </a:t>
            </a:r>
            <a:r>
              <a:rPr sz="2400" dirty="0">
                <a:latin typeface="Times New Roman"/>
                <a:cs typeface="Times New Roman"/>
              </a:rPr>
              <a:t>in,  </a:t>
            </a:r>
            <a:r>
              <a:rPr sz="2400" spc="-5" dirty="0">
                <a:latin typeface="Times New Roman"/>
                <a:cs typeface="Times New Roman"/>
              </a:rPr>
              <a:t>two </a:t>
            </a:r>
            <a:r>
              <a:rPr sz="2400" dirty="0">
                <a:latin typeface="Times New Roman"/>
                <a:cs typeface="Times New Roman"/>
              </a:rPr>
              <a:t>lines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out.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04036" y="1732267"/>
            <a:ext cx="4972050" cy="14890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  <a:tabLst>
                <a:tab pos="2553970" algn="l"/>
              </a:tabLst>
            </a:pPr>
            <a:r>
              <a:rPr sz="3200" dirty="0">
                <a:latin typeface="Times New Roman"/>
                <a:cs typeface="Times New Roman"/>
              </a:rPr>
              <a:t>Decision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Box:	</a:t>
            </a:r>
            <a:r>
              <a:rPr sz="3200" spc="-5" dirty="0">
                <a:latin typeface="Times New Roman"/>
                <a:cs typeface="Times New Roman"/>
              </a:rPr>
              <a:t>Select </a:t>
            </a:r>
            <a:r>
              <a:rPr sz="3200" dirty="0">
                <a:latin typeface="Times New Roman"/>
                <a:cs typeface="Times New Roman"/>
              </a:rPr>
              <a:t>one of  </a:t>
            </a:r>
            <a:r>
              <a:rPr sz="3200" spc="-5" dirty="0">
                <a:latin typeface="Times New Roman"/>
                <a:cs typeface="Times New Roman"/>
              </a:rPr>
              <a:t>two paths to follow depending  upon </a:t>
            </a:r>
            <a:r>
              <a:rPr sz="3200" dirty="0">
                <a:latin typeface="Times New Roman"/>
                <a:cs typeface="Times New Roman"/>
              </a:rPr>
              <a:t>a </a:t>
            </a:r>
            <a:r>
              <a:rPr sz="3200" spc="-5" dirty="0">
                <a:latin typeface="Times New Roman"/>
                <a:cs typeface="Times New Roman"/>
              </a:rPr>
              <a:t>condition being</a:t>
            </a:r>
            <a:r>
              <a:rPr sz="3200" spc="-3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met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380249" y="4094449"/>
            <a:ext cx="5067935" cy="14890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latin typeface="Times New Roman"/>
                <a:cs typeface="Times New Roman"/>
              </a:rPr>
              <a:t>Must contain a binary</a:t>
            </a:r>
            <a:r>
              <a:rPr sz="3200" spc="-8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question  which can be </a:t>
            </a:r>
            <a:r>
              <a:rPr sz="3200" spc="-5" dirty="0">
                <a:latin typeface="Times New Roman"/>
                <a:cs typeface="Times New Roman"/>
              </a:rPr>
              <a:t>answered </a:t>
            </a:r>
            <a:r>
              <a:rPr sz="3200" dirty="0">
                <a:latin typeface="Times New Roman"/>
                <a:cs typeface="Times New Roman"/>
              </a:rPr>
              <a:t>by  Yes/No, </a:t>
            </a:r>
            <a:r>
              <a:rPr sz="3200" spc="-5" dirty="0">
                <a:latin typeface="Times New Roman"/>
                <a:cs typeface="Times New Roman"/>
              </a:rPr>
              <a:t>True/False, </a:t>
            </a:r>
            <a:r>
              <a:rPr sz="3200" dirty="0">
                <a:latin typeface="Times New Roman"/>
                <a:cs typeface="Times New Roman"/>
              </a:rPr>
              <a:t>0/1,</a:t>
            </a:r>
            <a:r>
              <a:rPr sz="3200" spc="-2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etc.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940295" y="2013191"/>
            <a:ext cx="1905000" cy="1530350"/>
          </a:xfrm>
          <a:custGeom>
            <a:avLst/>
            <a:gdLst/>
            <a:ahLst/>
            <a:cxnLst/>
            <a:rect l="l" t="t" r="r" b="b"/>
            <a:pathLst>
              <a:path w="1905000" h="1530350">
                <a:moveTo>
                  <a:pt x="0" y="765048"/>
                </a:moveTo>
                <a:lnTo>
                  <a:pt x="952500" y="1530096"/>
                </a:lnTo>
                <a:lnTo>
                  <a:pt x="1905000" y="765047"/>
                </a:lnTo>
                <a:lnTo>
                  <a:pt x="952500" y="0"/>
                </a:lnTo>
                <a:lnTo>
                  <a:pt x="0" y="765048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940295" y="2013191"/>
            <a:ext cx="1905000" cy="1530350"/>
          </a:xfrm>
          <a:custGeom>
            <a:avLst/>
            <a:gdLst/>
            <a:ahLst/>
            <a:cxnLst/>
            <a:rect l="l" t="t" r="r" b="b"/>
            <a:pathLst>
              <a:path w="1905000" h="1530350">
                <a:moveTo>
                  <a:pt x="952500" y="0"/>
                </a:moveTo>
                <a:lnTo>
                  <a:pt x="0" y="765048"/>
                </a:lnTo>
                <a:lnTo>
                  <a:pt x="952500" y="1530096"/>
                </a:lnTo>
                <a:lnTo>
                  <a:pt x="1905000" y="765047"/>
                </a:lnTo>
                <a:lnTo>
                  <a:pt x="952500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7331447" y="2453119"/>
            <a:ext cx="1127760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118745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Arial"/>
                <a:cs typeface="Arial"/>
              </a:rPr>
              <a:t>Binary  Que</a:t>
            </a:r>
            <a:r>
              <a:rPr sz="2000" b="1" spc="-15" dirty="0">
                <a:latin typeface="Arial"/>
                <a:cs typeface="Arial"/>
              </a:rPr>
              <a:t>s</a:t>
            </a:r>
            <a:r>
              <a:rPr sz="2000" b="1" dirty="0">
                <a:latin typeface="Arial"/>
                <a:cs typeface="Arial"/>
              </a:rPr>
              <a:t>tion</a:t>
            </a:r>
            <a:endParaRPr sz="20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7854695" y="1327391"/>
            <a:ext cx="152400" cy="680085"/>
          </a:xfrm>
          <a:custGeom>
            <a:avLst/>
            <a:gdLst/>
            <a:ahLst/>
            <a:cxnLst/>
            <a:rect l="l" t="t" r="r" b="b"/>
            <a:pathLst>
              <a:path w="152400" h="680085">
                <a:moveTo>
                  <a:pt x="0" y="527303"/>
                </a:moveTo>
                <a:lnTo>
                  <a:pt x="76200" y="679703"/>
                </a:lnTo>
                <a:lnTo>
                  <a:pt x="152400" y="527303"/>
                </a:lnTo>
                <a:lnTo>
                  <a:pt x="102108" y="527303"/>
                </a:lnTo>
                <a:lnTo>
                  <a:pt x="102108" y="551688"/>
                </a:lnTo>
                <a:lnTo>
                  <a:pt x="50292" y="551688"/>
                </a:lnTo>
                <a:lnTo>
                  <a:pt x="50292" y="527303"/>
                </a:lnTo>
                <a:lnTo>
                  <a:pt x="0" y="527303"/>
                </a:lnTo>
                <a:close/>
              </a:path>
              <a:path w="152400" h="680085">
                <a:moveTo>
                  <a:pt x="50292" y="527303"/>
                </a:moveTo>
                <a:lnTo>
                  <a:pt x="50292" y="551688"/>
                </a:lnTo>
                <a:lnTo>
                  <a:pt x="102108" y="551688"/>
                </a:lnTo>
                <a:lnTo>
                  <a:pt x="102108" y="527303"/>
                </a:lnTo>
                <a:lnTo>
                  <a:pt x="50292" y="527303"/>
                </a:lnTo>
                <a:close/>
              </a:path>
              <a:path w="152400" h="680085">
                <a:moveTo>
                  <a:pt x="50292" y="0"/>
                </a:moveTo>
                <a:lnTo>
                  <a:pt x="50292" y="527303"/>
                </a:lnTo>
                <a:lnTo>
                  <a:pt x="102108" y="527303"/>
                </a:lnTo>
                <a:lnTo>
                  <a:pt x="102108" y="0"/>
                </a:lnTo>
                <a:lnTo>
                  <a:pt x="50292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805671" y="2700515"/>
            <a:ext cx="497205" cy="152400"/>
          </a:xfrm>
          <a:custGeom>
            <a:avLst/>
            <a:gdLst/>
            <a:ahLst/>
            <a:cxnLst/>
            <a:rect l="l" t="t" r="r" b="b"/>
            <a:pathLst>
              <a:path w="497204" h="152400">
                <a:moveTo>
                  <a:pt x="344423" y="100477"/>
                </a:moveTo>
                <a:lnTo>
                  <a:pt x="344423" y="152400"/>
                </a:lnTo>
                <a:lnTo>
                  <a:pt x="496823" y="76200"/>
                </a:lnTo>
                <a:lnTo>
                  <a:pt x="370331" y="12953"/>
                </a:lnTo>
                <a:lnTo>
                  <a:pt x="370331" y="100584"/>
                </a:lnTo>
                <a:lnTo>
                  <a:pt x="344423" y="100477"/>
                </a:lnTo>
                <a:close/>
              </a:path>
              <a:path w="497204" h="152400">
                <a:moveTo>
                  <a:pt x="0" y="48767"/>
                </a:moveTo>
                <a:lnTo>
                  <a:pt x="0" y="99060"/>
                </a:lnTo>
                <a:lnTo>
                  <a:pt x="370331" y="100584"/>
                </a:lnTo>
                <a:lnTo>
                  <a:pt x="370331" y="50291"/>
                </a:lnTo>
                <a:lnTo>
                  <a:pt x="0" y="48767"/>
                </a:lnTo>
                <a:close/>
              </a:path>
              <a:path w="497204" h="152400">
                <a:moveTo>
                  <a:pt x="344423" y="0"/>
                </a:moveTo>
                <a:lnTo>
                  <a:pt x="344423" y="50185"/>
                </a:lnTo>
                <a:lnTo>
                  <a:pt x="370331" y="50291"/>
                </a:lnTo>
                <a:lnTo>
                  <a:pt x="370331" y="12953"/>
                </a:lnTo>
                <a:lnTo>
                  <a:pt x="344423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483096" y="2698991"/>
            <a:ext cx="457200" cy="152400"/>
          </a:xfrm>
          <a:custGeom>
            <a:avLst/>
            <a:gdLst/>
            <a:ahLst/>
            <a:cxnLst/>
            <a:rect l="l" t="t" r="r" b="b"/>
            <a:pathLst>
              <a:path w="457200" h="152400">
                <a:moveTo>
                  <a:pt x="126491" y="50292"/>
                </a:moveTo>
                <a:lnTo>
                  <a:pt x="126491" y="100584"/>
                </a:lnTo>
                <a:lnTo>
                  <a:pt x="457200" y="100584"/>
                </a:lnTo>
                <a:lnTo>
                  <a:pt x="457200" y="50292"/>
                </a:lnTo>
                <a:lnTo>
                  <a:pt x="126491" y="50292"/>
                </a:lnTo>
                <a:close/>
              </a:path>
              <a:path w="457200" h="152400">
                <a:moveTo>
                  <a:pt x="0" y="76200"/>
                </a:moveTo>
                <a:lnTo>
                  <a:pt x="152400" y="152400"/>
                </a:lnTo>
                <a:lnTo>
                  <a:pt x="152400" y="100584"/>
                </a:lnTo>
                <a:lnTo>
                  <a:pt x="126491" y="100584"/>
                </a:lnTo>
                <a:lnTo>
                  <a:pt x="126491" y="12953"/>
                </a:lnTo>
                <a:lnTo>
                  <a:pt x="0" y="76200"/>
                </a:lnTo>
                <a:close/>
              </a:path>
              <a:path w="457200" h="152400">
                <a:moveTo>
                  <a:pt x="126491" y="12953"/>
                </a:moveTo>
                <a:lnTo>
                  <a:pt x="126491" y="50292"/>
                </a:lnTo>
                <a:lnTo>
                  <a:pt x="152400" y="50292"/>
                </a:lnTo>
                <a:lnTo>
                  <a:pt x="152400" y="0"/>
                </a:lnTo>
                <a:lnTo>
                  <a:pt x="126491" y="12953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7052747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ma1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Tema1" id="{E76676FE-48E9-41F8-BA89-82D44B62B21D}" vid="{2E1D27D4-D1DE-4CE0-B196-A61C21B665A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Austin">
    <a:dk1>
      <a:sysClr val="windowText" lastClr="000000"/>
    </a:dk1>
    <a:lt1>
      <a:sysClr val="window" lastClr="FFFFFF"/>
    </a:lt1>
    <a:dk2>
      <a:srgbClr val="3E3D2D"/>
    </a:dk2>
    <a:lt2>
      <a:srgbClr val="CAF278"/>
    </a:lt2>
    <a:accent1>
      <a:srgbClr val="94C600"/>
    </a:accent1>
    <a:accent2>
      <a:srgbClr val="71685A"/>
    </a:accent2>
    <a:accent3>
      <a:srgbClr val="FF6700"/>
    </a:accent3>
    <a:accent4>
      <a:srgbClr val="909465"/>
    </a:accent4>
    <a:accent5>
      <a:srgbClr val="956B43"/>
    </a:accent5>
    <a:accent6>
      <a:srgbClr val="FEA022"/>
    </a:accent6>
    <a:hlink>
      <a:srgbClr val="E68200"/>
    </a:hlink>
    <a:folHlink>
      <a:srgbClr val="FFA94A"/>
    </a:folHlink>
  </a:clrScheme>
</a:themeOverride>
</file>

<file path=ppt/theme/themeOverride2.xml><?xml version="1.0" encoding="utf-8"?>
<a:themeOverride xmlns:a="http://schemas.openxmlformats.org/drawingml/2006/main">
  <a:clrScheme name="Austin">
    <a:dk1>
      <a:sysClr val="windowText" lastClr="000000"/>
    </a:dk1>
    <a:lt1>
      <a:sysClr val="window" lastClr="FFFFFF"/>
    </a:lt1>
    <a:dk2>
      <a:srgbClr val="3E3D2D"/>
    </a:dk2>
    <a:lt2>
      <a:srgbClr val="CAF278"/>
    </a:lt2>
    <a:accent1>
      <a:srgbClr val="94C600"/>
    </a:accent1>
    <a:accent2>
      <a:srgbClr val="71685A"/>
    </a:accent2>
    <a:accent3>
      <a:srgbClr val="FF6700"/>
    </a:accent3>
    <a:accent4>
      <a:srgbClr val="909465"/>
    </a:accent4>
    <a:accent5>
      <a:srgbClr val="956B43"/>
    </a:accent5>
    <a:accent6>
      <a:srgbClr val="FEA022"/>
    </a:accent6>
    <a:hlink>
      <a:srgbClr val="E68200"/>
    </a:hlink>
    <a:folHlink>
      <a:srgbClr val="FFA94A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</TotalTime>
  <Words>2400</Words>
  <Application>Microsoft Office PowerPoint</Application>
  <PresentationFormat>Custom</PresentationFormat>
  <Paragraphs>521</Paragraphs>
  <Slides>50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1" baseType="lpstr">
      <vt:lpstr>Tema1</vt:lpstr>
      <vt:lpstr>CHE138-6</vt:lpstr>
      <vt:lpstr>Matlab Functions</vt:lpstr>
      <vt:lpstr>Flowcharts and Algorithms</vt:lpstr>
      <vt:lpstr>Flowcharts</vt:lpstr>
      <vt:lpstr>Operation types</vt:lpstr>
      <vt:lpstr>Flowchart symbols</vt:lpstr>
      <vt:lpstr>Flowchart symbols</vt:lpstr>
      <vt:lpstr>Flowchart symbols</vt:lpstr>
      <vt:lpstr>Flowchart symbols</vt:lpstr>
      <vt:lpstr>Connecting flowchart symbols</vt:lpstr>
      <vt:lpstr>Flow of control</vt:lpstr>
      <vt:lpstr>Flow of control: Decision</vt:lpstr>
      <vt:lpstr>Flow of control: Decision</vt:lpstr>
      <vt:lpstr>Flow of control: Decision</vt:lpstr>
      <vt:lpstr>Repetition</vt:lpstr>
      <vt:lpstr>Matlab Data Types</vt:lpstr>
      <vt:lpstr>Matlab Programs</vt:lpstr>
      <vt:lpstr>Matlab Scripts / Functions</vt:lpstr>
      <vt:lpstr>Matlab Scripts</vt:lpstr>
      <vt:lpstr>Matlab Scripts</vt:lpstr>
      <vt:lpstr>Matlab Scripts</vt:lpstr>
      <vt:lpstr>Matlab Scripts</vt:lpstr>
      <vt:lpstr>Matlab Functions</vt:lpstr>
      <vt:lpstr>Matlab Functions</vt:lpstr>
      <vt:lpstr>Matlab Functions</vt:lpstr>
      <vt:lpstr>Matlab Functions</vt:lpstr>
      <vt:lpstr>Matlab Functions</vt:lpstr>
      <vt:lpstr>Matlab Functions</vt:lpstr>
      <vt:lpstr>Matlab Functions</vt:lpstr>
      <vt:lpstr>Matlab Functions</vt:lpstr>
      <vt:lpstr>Matlab Statement types (Conditionals)</vt:lpstr>
      <vt:lpstr>PowerPoint Presentation</vt:lpstr>
      <vt:lpstr>Example (Cascaded conditional)</vt:lpstr>
      <vt:lpstr>Matlab Statement types (for loop)</vt:lpstr>
      <vt:lpstr>Example (for loop)</vt:lpstr>
      <vt:lpstr>Example (for loop)</vt:lpstr>
      <vt:lpstr>Example (for loop)</vt:lpstr>
      <vt:lpstr>Example (for loop)</vt:lpstr>
      <vt:lpstr>Matlab Statement types (while loop)</vt:lpstr>
      <vt:lpstr>Example (conditionals, for loop)</vt:lpstr>
      <vt:lpstr>System variables (function calls)</vt:lpstr>
      <vt:lpstr>System variables (function calls)</vt:lpstr>
      <vt:lpstr>Example (while loop)</vt:lpstr>
      <vt:lpstr>Example (while loop)</vt:lpstr>
      <vt:lpstr>Comparing for / while loops</vt:lpstr>
      <vt:lpstr>Example (conditionals, for loop)</vt:lpstr>
      <vt:lpstr>System variables (function calls)</vt:lpstr>
      <vt:lpstr>System variables (function calls)</vt:lpstr>
      <vt:lpstr>System variables (function calls)</vt:lpstr>
      <vt:lpstr>System variables (function calls)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CHE138-5</dc:title>
  <dc:creator>Furkan Ar</dc:creator>
  <cp:lastModifiedBy>AR</cp:lastModifiedBy>
  <cp:revision>13</cp:revision>
  <dcterms:created xsi:type="dcterms:W3CDTF">2019-12-02T20:17:31Z</dcterms:created>
  <dcterms:modified xsi:type="dcterms:W3CDTF">2019-12-04T08:57:12Z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2008-04-21T00:00:00Z</vt:filetime>
  </property>
  <property fmtid="{D5CDD505-2E9C-101B-9397-08002B2CF9AE}" pid="3" name="LastSaved">
    <vt:filetime>2019-12-02T00:00:00Z</vt:filetime>
  </property>
</Properties>
</file>