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3" r:id="rId3"/>
  </p:sldMasterIdLst>
  <p:notesMasterIdLst>
    <p:notesMasterId r:id="rId15"/>
  </p:notesMasterIdLst>
  <p:sldIdLst>
    <p:sldId id="267" r:id="rId4"/>
    <p:sldId id="256" r:id="rId5"/>
    <p:sldId id="257" r:id="rId6"/>
    <p:sldId id="258" r:id="rId7"/>
    <p:sldId id="268" r:id="rId8"/>
    <p:sldId id="259" r:id="rId9"/>
    <p:sldId id="260" r:id="rId10"/>
    <p:sldId id="261" r:id="rId11"/>
    <p:sldId id="262" r:id="rId12"/>
    <p:sldId id="263" r:id="rId13"/>
    <p:sldId id="265"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8DD013-4833-46DB-A34F-A4ED38EBBEDF}" type="datetimeFigureOut">
              <a:rPr lang="tr-TR" smtClean="0"/>
              <a:t>23.01.2020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A1E94B-3029-45D1-B611-BCF5056068C1}" type="slidenum">
              <a:rPr lang="tr-TR" smtClean="0"/>
              <a:t>‹#›</a:t>
            </a:fld>
            <a:endParaRPr lang="tr-TR"/>
          </a:p>
        </p:txBody>
      </p:sp>
    </p:spTree>
    <p:extLst>
      <p:ext uri="{BB962C8B-B14F-4D97-AF65-F5344CB8AC3E}">
        <p14:creationId xmlns:p14="http://schemas.microsoft.com/office/powerpoint/2010/main" val="11262387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E3C87C2D-42CE-4BA8-932D-74F485A3D0D5}" type="slidenum">
              <a:rPr kumimoji="0" lang="tr-TR"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1</a:t>
            </a:fld>
            <a:endParaRPr kumimoji="0" lang="tr-TR"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7281113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01F7A4B-E626-4CD7-B112-06E74D4C2BA0}" type="slidenum">
              <a:rPr lang="tr-TR" altLang="tr-TR">
                <a:solidFill>
                  <a:srgbClr val="000000"/>
                </a:solidFill>
              </a:rPr>
              <a:pPr>
                <a:spcBef>
                  <a:spcPct val="0"/>
                </a:spcBef>
              </a:pPr>
              <a:t>11</a:t>
            </a:fld>
            <a:endParaRPr lang="tr-TR" altLang="tr-TR">
              <a:solidFill>
                <a:srgbClr val="000000"/>
              </a:solidFill>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3478753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403F9DA-BC7E-4A55-A748-769FE17C63DA}" type="slidenum">
              <a:rPr lang="tr-TR" altLang="tr-TR">
                <a:solidFill>
                  <a:srgbClr val="000000"/>
                </a:solidFill>
              </a:rPr>
              <a:pPr>
                <a:spcBef>
                  <a:spcPct val="0"/>
                </a:spcBef>
              </a:pPr>
              <a:t>2</a:t>
            </a:fld>
            <a:endParaRPr lang="tr-TR" altLang="tr-TR">
              <a:solidFill>
                <a:srgbClr val="000000"/>
              </a:solidFill>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4289361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19A5582-6128-445E-9C99-D4ED153582B3}" type="slidenum">
              <a:rPr lang="tr-TR" altLang="tr-TR">
                <a:solidFill>
                  <a:srgbClr val="000000"/>
                </a:solidFill>
              </a:rPr>
              <a:pPr>
                <a:spcBef>
                  <a:spcPct val="0"/>
                </a:spcBef>
              </a:pPr>
              <a:t>3</a:t>
            </a:fld>
            <a:endParaRPr lang="tr-TR" altLang="tr-TR">
              <a:solidFill>
                <a:srgbClr val="000000"/>
              </a:solidFill>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41132734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7943857-05B8-40CE-8050-8AB188222A13}" type="slidenum">
              <a:rPr lang="tr-TR" altLang="tr-TR">
                <a:solidFill>
                  <a:srgbClr val="000000"/>
                </a:solidFill>
              </a:rPr>
              <a:pPr>
                <a:spcBef>
                  <a:spcPct val="0"/>
                </a:spcBef>
              </a:pPr>
              <a:t>4</a:t>
            </a:fld>
            <a:endParaRPr lang="tr-TR" altLang="tr-TR">
              <a:solidFill>
                <a:srgbClr val="000000"/>
              </a:solidFill>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3212385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956CD65-32DB-4076-BAA4-7A23A3F1E2AA}" type="slidenum">
              <a:rPr lang="tr-TR" altLang="tr-TR">
                <a:solidFill>
                  <a:srgbClr val="000000"/>
                </a:solidFill>
              </a:rPr>
              <a:pPr>
                <a:spcBef>
                  <a:spcPct val="0"/>
                </a:spcBef>
              </a:pPr>
              <a:t>6</a:t>
            </a:fld>
            <a:endParaRPr lang="tr-TR" altLang="tr-TR">
              <a:solidFill>
                <a:srgbClr val="000000"/>
              </a:solidFill>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891665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CBA2818-54FB-44BD-90FB-DC38BE299D42}" type="slidenum">
              <a:rPr lang="tr-TR" altLang="tr-TR">
                <a:solidFill>
                  <a:srgbClr val="000000"/>
                </a:solidFill>
              </a:rPr>
              <a:pPr>
                <a:spcBef>
                  <a:spcPct val="0"/>
                </a:spcBef>
              </a:pPr>
              <a:t>7</a:t>
            </a:fld>
            <a:endParaRPr lang="tr-TR" altLang="tr-TR">
              <a:solidFill>
                <a:srgbClr val="000000"/>
              </a:solidFill>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3670021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E7339B3-CBC3-4CD6-87C0-805137E89C27}" type="slidenum">
              <a:rPr lang="tr-TR" altLang="tr-TR">
                <a:solidFill>
                  <a:srgbClr val="000000"/>
                </a:solidFill>
              </a:rPr>
              <a:pPr>
                <a:spcBef>
                  <a:spcPct val="0"/>
                </a:spcBef>
              </a:pPr>
              <a:t>8</a:t>
            </a:fld>
            <a:endParaRPr lang="tr-TR" altLang="tr-TR">
              <a:solidFill>
                <a:srgbClr val="000000"/>
              </a:solidFill>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0740210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1828482-3FA4-4DFD-B0A0-3398EC821F1E}" type="slidenum">
              <a:rPr lang="tr-TR" altLang="tr-TR">
                <a:solidFill>
                  <a:srgbClr val="000000"/>
                </a:solidFill>
              </a:rPr>
              <a:pPr>
                <a:spcBef>
                  <a:spcPct val="0"/>
                </a:spcBef>
              </a:pPr>
              <a:t>9</a:t>
            </a:fld>
            <a:endParaRPr lang="tr-TR" altLang="tr-TR">
              <a:solidFill>
                <a:srgbClr val="000000"/>
              </a:solidFill>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0392541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7786897-C211-4A92-8900-55A410058DE4}" type="slidenum">
              <a:rPr lang="tr-TR" altLang="tr-TR">
                <a:solidFill>
                  <a:srgbClr val="000000"/>
                </a:solidFill>
              </a:rPr>
              <a:pPr>
                <a:spcBef>
                  <a:spcPct val="0"/>
                </a:spcBef>
              </a:pPr>
              <a:t>10</a:t>
            </a:fld>
            <a:endParaRPr lang="tr-TR" altLang="tr-TR">
              <a:solidFill>
                <a:srgbClr val="000000"/>
              </a:solidFill>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948318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9564CCF2-A696-47C8-B8C1-85BF7829A096}"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245E60-3983-44AD-A7B2-1E97A60B9075}" type="slidenum">
              <a:rPr lang="tr-TR" smtClean="0"/>
              <a:t>‹#›</a:t>
            </a:fld>
            <a:endParaRPr lang="tr-TR"/>
          </a:p>
        </p:txBody>
      </p:sp>
    </p:spTree>
    <p:extLst>
      <p:ext uri="{BB962C8B-B14F-4D97-AF65-F5344CB8AC3E}">
        <p14:creationId xmlns:p14="http://schemas.microsoft.com/office/powerpoint/2010/main" val="533108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564CCF2-A696-47C8-B8C1-85BF7829A096}"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245E60-3983-44AD-A7B2-1E97A60B9075}" type="slidenum">
              <a:rPr lang="tr-TR" smtClean="0"/>
              <a:t>‹#›</a:t>
            </a:fld>
            <a:endParaRPr lang="tr-TR"/>
          </a:p>
        </p:txBody>
      </p:sp>
    </p:spTree>
    <p:extLst>
      <p:ext uri="{BB962C8B-B14F-4D97-AF65-F5344CB8AC3E}">
        <p14:creationId xmlns:p14="http://schemas.microsoft.com/office/powerpoint/2010/main" val="4028745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564CCF2-A696-47C8-B8C1-85BF7829A096}"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245E60-3983-44AD-A7B2-1E97A60B9075}" type="slidenum">
              <a:rPr lang="tr-TR" smtClean="0"/>
              <a:t>‹#›</a:t>
            </a:fld>
            <a:endParaRPr lang="tr-TR"/>
          </a:p>
        </p:txBody>
      </p:sp>
    </p:spTree>
    <p:extLst>
      <p:ext uri="{BB962C8B-B14F-4D97-AF65-F5344CB8AC3E}">
        <p14:creationId xmlns:p14="http://schemas.microsoft.com/office/powerpoint/2010/main" val="39627611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914400" y="2130426"/>
            <a:ext cx="103632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7149CBF-5FE8-4871-B766-038AF39D019E}"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406540339"/>
      </p:ext>
    </p:extLst>
  </p:cSld>
  <p:clrMapOvr>
    <a:masterClrMapping/>
  </p:clrMapOvr>
  <p:transition>
    <p:zo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52E1271-1546-457B-A0A7-D4A0E546AAE4}"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745772722"/>
      </p:ext>
    </p:extLst>
  </p:cSld>
  <p:clrMapOvr>
    <a:masterClrMapping/>
  </p:clrMapOvr>
  <p:transition>
    <p:zo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764FBB4-2C48-4186-AECB-0AF2E8D32CA8}"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302478927"/>
      </p:ext>
    </p:extLst>
  </p:cSld>
  <p:clrMapOvr>
    <a:masterClrMapping/>
  </p:clrMapOvr>
  <p:transition>
    <p:zo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2597B84-5D25-4F26-96A4-7AE64E3B9B17}"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450935274"/>
      </p:ext>
    </p:extLst>
  </p:cSld>
  <p:clrMapOvr>
    <a:masterClrMapping/>
  </p:clrMapOvr>
  <p:transition>
    <p:zoom/>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773B9557-F8B3-408D-B14D-6773BF6C475D}"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127279769"/>
      </p:ext>
    </p:extLst>
  </p:cSld>
  <p:clrMapOvr>
    <a:masterClrMapping/>
  </p:clrMapOvr>
  <p:transition>
    <p:zoom/>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08BA0529-0DBF-4395-8557-161E7E5BFAE1}"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36779632"/>
      </p:ext>
    </p:extLst>
  </p:cSld>
  <p:clrMapOvr>
    <a:masterClrMapping/>
  </p:clrMapOvr>
  <p:transition>
    <p:zoom/>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BF36CB7-93F0-415D-8A1C-53649C1BF4A2}"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417676479"/>
      </p:ext>
    </p:extLst>
  </p:cSld>
  <p:clrMapOvr>
    <a:masterClrMapping/>
  </p:clrMapOvr>
  <p:transition>
    <p:zoom/>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5C61C17-1DB1-4019-AD52-F4F70B4C35CC}"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394597026"/>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564CCF2-A696-47C8-B8C1-85BF7829A096}"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245E60-3983-44AD-A7B2-1E97A60B9075}" type="slidenum">
              <a:rPr lang="tr-TR" smtClean="0"/>
              <a:t>‹#›</a:t>
            </a:fld>
            <a:endParaRPr lang="tr-TR"/>
          </a:p>
        </p:txBody>
      </p:sp>
    </p:spTree>
    <p:extLst>
      <p:ext uri="{BB962C8B-B14F-4D97-AF65-F5344CB8AC3E}">
        <p14:creationId xmlns:p14="http://schemas.microsoft.com/office/powerpoint/2010/main" val="12166643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A9E0122-1884-4E45-99DF-7F345DE17549}"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824616062"/>
      </p:ext>
    </p:extLst>
  </p:cSld>
  <p:clrMapOvr>
    <a:masterClrMapping/>
  </p:clrMapOvr>
  <p:transition>
    <p:zoom/>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5C073D5-FD57-4AF7-BA54-B59030292460}"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007940469"/>
      </p:ext>
    </p:extLst>
  </p:cSld>
  <p:clrMapOvr>
    <a:masterClrMapping/>
  </p:clrMapOvr>
  <p:transition>
    <p:zoom/>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39"/>
            <a:ext cx="27432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70F854-E488-4140-846B-9A240133E99B}"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443218257"/>
      </p:ext>
    </p:extLst>
  </p:cSld>
  <p:clrMapOvr>
    <a:masterClrMapping/>
  </p:clrMapOvr>
  <p:transition>
    <p:zoom/>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609600" y="1600201"/>
            <a:ext cx="10972800" cy="4525963"/>
          </a:xfrm>
        </p:spPr>
        <p:txBody>
          <a:bodyPr/>
          <a:lstStyle/>
          <a:p>
            <a:pPr lvl="0"/>
            <a:endParaRPr lang="tr-TR"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D9E93D0-CDE6-47ED-8FB6-94F37B0EBCEF}"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569451918"/>
      </p:ext>
    </p:extLst>
  </p:cSld>
  <p:clrMapOvr>
    <a:masterClrMapping/>
  </p:clrMapOvr>
  <p:transition>
    <p:zoom/>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914400" y="2130426"/>
            <a:ext cx="103632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7149CBF-5FE8-4871-B766-038AF39D019E}"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763063814"/>
      </p:ext>
    </p:extLst>
  </p:cSld>
  <p:clrMapOvr>
    <a:masterClrMapping/>
  </p:clrMapOvr>
  <p:transition>
    <p:zoom/>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52E1271-1546-457B-A0A7-D4A0E546AAE4}"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57371298"/>
      </p:ext>
    </p:extLst>
  </p:cSld>
  <p:clrMapOvr>
    <a:masterClrMapping/>
  </p:clrMapOvr>
  <p:transition>
    <p:zoom/>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764FBB4-2C48-4186-AECB-0AF2E8D32CA8}"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061584263"/>
      </p:ext>
    </p:extLst>
  </p:cSld>
  <p:clrMapOvr>
    <a:masterClrMapping/>
  </p:clrMapOvr>
  <p:transition>
    <p:zoom/>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2597B84-5D25-4F26-96A4-7AE64E3B9B17}"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651159581"/>
      </p:ext>
    </p:extLst>
  </p:cSld>
  <p:clrMapOvr>
    <a:masterClrMapping/>
  </p:clrMapOvr>
  <p:transition>
    <p:zoom/>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773B9557-F8B3-408D-B14D-6773BF6C475D}"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554400899"/>
      </p:ext>
    </p:extLst>
  </p:cSld>
  <p:clrMapOvr>
    <a:masterClrMapping/>
  </p:clrMapOvr>
  <p:transition>
    <p:zoom/>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08BA0529-0DBF-4395-8557-161E7E5BFAE1}"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130668601"/>
      </p:ext>
    </p:extLst>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9564CCF2-A696-47C8-B8C1-85BF7829A096}"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245E60-3983-44AD-A7B2-1E97A60B9075}" type="slidenum">
              <a:rPr lang="tr-TR" smtClean="0"/>
              <a:t>‹#›</a:t>
            </a:fld>
            <a:endParaRPr lang="tr-TR"/>
          </a:p>
        </p:txBody>
      </p:sp>
    </p:spTree>
    <p:extLst>
      <p:ext uri="{BB962C8B-B14F-4D97-AF65-F5344CB8AC3E}">
        <p14:creationId xmlns:p14="http://schemas.microsoft.com/office/powerpoint/2010/main" val="259538717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BF36CB7-93F0-415D-8A1C-53649C1BF4A2}"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935483122"/>
      </p:ext>
    </p:extLst>
  </p:cSld>
  <p:clrMapOvr>
    <a:masterClrMapping/>
  </p:clrMapOvr>
  <p:transition>
    <p:zoom/>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5C61C17-1DB1-4019-AD52-F4F70B4C35CC}"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899983335"/>
      </p:ext>
    </p:extLst>
  </p:cSld>
  <p:clrMapOvr>
    <a:masterClrMapping/>
  </p:clrMapOvr>
  <p:transition>
    <p:zoom/>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A9E0122-1884-4E45-99DF-7F345DE17549}"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820297142"/>
      </p:ext>
    </p:extLst>
  </p:cSld>
  <p:clrMapOvr>
    <a:masterClrMapping/>
  </p:clrMapOvr>
  <p:transition>
    <p:zoom/>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5C073D5-FD57-4AF7-BA54-B59030292460}"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212300147"/>
      </p:ext>
    </p:extLst>
  </p:cSld>
  <p:clrMapOvr>
    <a:masterClrMapping/>
  </p:clrMapOvr>
  <p:transition>
    <p:zoom/>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39"/>
            <a:ext cx="27432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70F854-E488-4140-846B-9A240133E99B}"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922774186"/>
      </p:ext>
    </p:extLst>
  </p:cSld>
  <p:clrMapOvr>
    <a:masterClrMapping/>
  </p:clrMapOvr>
  <p:transition>
    <p:zoom/>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609600" y="1600201"/>
            <a:ext cx="10972800" cy="4525963"/>
          </a:xfrm>
        </p:spPr>
        <p:txBody>
          <a:bodyPr/>
          <a:lstStyle/>
          <a:p>
            <a:pPr lvl="0"/>
            <a:endParaRPr lang="tr-TR"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D9E93D0-CDE6-47ED-8FB6-94F37B0EBCEF}"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844631025"/>
      </p:ext>
    </p:extLst>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564CCF2-A696-47C8-B8C1-85BF7829A096}"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245E60-3983-44AD-A7B2-1E97A60B9075}" type="slidenum">
              <a:rPr lang="tr-TR" smtClean="0"/>
              <a:t>‹#›</a:t>
            </a:fld>
            <a:endParaRPr lang="tr-TR"/>
          </a:p>
        </p:txBody>
      </p:sp>
    </p:spTree>
    <p:extLst>
      <p:ext uri="{BB962C8B-B14F-4D97-AF65-F5344CB8AC3E}">
        <p14:creationId xmlns:p14="http://schemas.microsoft.com/office/powerpoint/2010/main" val="3553637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564CCF2-A696-47C8-B8C1-85BF7829A096}" type="datetimeFigureOut">
              <a:rPr lang="tr-TR" smtClean="0"/>
              <a:t>23.01.2020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D245E60-3983-44AD-A7B2-1E97A60B9075}" type="slidenum">
              <a:rPr lang="tr-TR" smtClean="0"/>
              <a:t>‹#›</a:t>
            </a:fld>
            <a:endParaRPr lang="tr-TR"/>
          </a:p>
        </p:txBody>
      </p:sp>
    </p:spTree>
    <p:extLst>
      <p:ext uri="{BB962C8B-B14F-4D97-AF65-F5344CB8AC3E}">
        <p14:creationId xmlns:p14="http://schemas.microsoft.com/office/powerpoint/2010/main" val="1570829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564CCF2-A696-47C8-B8C1-85BF7829A096}" type="datetimeFigureOut">
              <a:rPr lang="tr-TR" smtClean="0"/>
              <a:t>23.01.2020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D245E60-3983-44AD-A7B2-1E97A60B9075}" type="slidenum">
              <a:rPr lang="tr-TR" smtClean="0"/>
              <a:t>‹#›</a:t>
            </a:fld>
            <a:endParaRPr lang="tr-TR"/>
          </a:p>
        </p:txBody>
      </p:sp>
    </p:spTree>
    <p:extLst>
      <p:ext uri="{BB962C8B-B14F-4D97-AF65-F5344CB8AC3E}">
        <p14:creationId xmlns:p14="http://schemas.microsoft.com/office/powerpoint/2010/main" val="3895775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564CCF2-A696-47C8-B8C1-85BF7829A096}" type="datetimeFigureOut">
              <a:rPr lang="tr-TR" smtClean="0"/>
              <a:t>23.01.2020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D245E60-3983-44AD-A7B2-1E97A60B9075}" type="slidenum">
              <a:rPr lang="tr-TR" smtClean="0"/>
              <a:t>‹#›</a:t>
            </a:fld>
            <a:endParaRPr lang="tr-TR"/>
          </a:p>
        </p:txBody>
      </p:sp>
    </p:spTree>
    <p:extLst>
      <p:ext uri="{BB962C8B-B14F-4D97-AF65-F5344CB8AC3E}">
        <p14:creationId xmlns:p14="http://schemas.microsoft.com/office/powerpoint/2010/main" val="3123088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564CCF2-A696-47C8-B8C1-85BF7829A096}"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245E60-3983-44AD-A7B2-1E97A60B9075}" type="slidenum">
              <a:rPr lang="tr-TR" smtClean="0"/>
              <a:t>‹#›</a:t>
            </a:fld>
            <a:endParaRPr lang="tr-TR"/>
          </a:p>
        </p:txBody>
      </p:sp>
    </p:spTree>
    <p:extLst>
      <p:ext uri="{BB962C8B-B14F-4D97-AF65-F5344CB8AC3E}">
        <p14:creationId xmlns:p14="http://schemas.microsoft.com/office/powerpoint/2010/main" val="2632026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564CCF2-A696-47C8-B8C1-85BF7829A096}"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245E60-3983-44AD-A7B2-1E97A60B9075}" type="slidenum">
              <a:rPr lang="tr-TR" smtClean="0"/>
              <a:t>‹#›</a:t>
            </a:fld>
            <a:endParaRPr lang="tr-TR"/>
          </a:p>
        </p:txBody>
      </p:sp>
    </p:spTree>
    <p:extLst>
      <p:ext uri="{BB962C8B-B14F-4D97-AF65-F5344CB8AC3E}">
        <p14:creationId xmlns:p14="http://schemas.microsoft.com/office/powerpoint/2010/main" val="15441896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64CCF2-A696-47C8-B8C1-85BF7829A096}" type="datetimeFigureOut">
              <a:rPr lang="tr-TR" smtClean="0"/>
              <a:t>23.01.2020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45E60-3983-44AD-A7B2-1E97A60B9075}" type="slidenum">
              <a:rPr lang="tr-TR" smtClean="0"/>
              <a:t>‹#›</a:t>
            </a:fld>
            <a:endParaRPr lang="tr-TR"/>
          </a:p>
        </p:txBody>
      </p:sp>
    </p:spTree>
    <p:extLst>
      <p:ext uri="{BB962C8B-B14F-4D97-AF65-F5344CB8AC3E}">
        <p14:creationId xmlns:p14="http://schemas.microsoft.com/office/powerpoint/2010/main" val="13833310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p>
        </p:txBody>
      </p:sp>
      <p:sp>
        <p:nvSpPr>
          <p:cNvPr id="5123"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250884"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fontAlgn="base">
              <a:spcBef>
                <a:spcPct val="0"/>
              </a:spcBef>
              <a:spcAft>
                <a:spcPct val="0"/>
              </a:spcAft>
              <a:defRPr/>
            </a:pPr>
            <a:endParaRPr lang="tr-TR">
              <a:solidFill>
                <a:srgbClr val="000000"/>
              </a:solidFill>
            </a:endParaRPr>
          </a:p>
        </p:txBody>
      </p:sp>
      <p:sp>
        <p:nvSpPr>
          <p:cNvPr id="250885"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fontAlgn="base">
              <a:spcBef>
                <a:spcPct val="0"/>
              </a:spcBef>
              <a:spcAft>
                <a:spcPct val="0"/>
              </a:spcAft>
              <a:defRPr/>
            </a:pPr>
            <a:endParaRPr lang="tr-TR">
              <a:solidFill>
                <a:srgbClr val="000000"/>
              </a:solidFill>
            </a:endParaRPr>
          </a:p>
        </p:txBody>
      </p:sp>
      <p:sp>
        <p:nvSpPr>
          <p:cNvPr id="250886"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latin typeface="Arial" panose="020B0604020202020204" pitchFamily="34" charset="0"/>
              </a:defRPr>
            </a:lvl1pPr>
          </a:lstStyle>
          <a:p>
            <a:pPr fontAlgn="base">
              <a:spcBef>
                <a:spcPct val="0"/>
              </a:spcBef>
              <a:spcAft>
                <a:spcPct val="0"/>
              </a:spcAft>
              <a:defRPr/>
            </a:pPr>
            <a:fld id="{7E7D51D4-0B68-4FB9-9A52-DF334A7352FF}" type="slidenum">
              <a:rPr lang="tr-TR" altLang="tr-TR">
                <a:solidFill>
                  <a:srgbClr val="000000"/>
                </a:solidFill>
              </a:rPr>
              <a:pPr fontAlgn="base">
                <a:spcBef>
                  <a:spcPct val="0"/>
                </a:spcBef>
                <a:spcAft>
                  <a:spcPct val="0"/>
                </a:spcAft>
                <a:defRPr/>
              </a:pPr>
              <a:t>‹#›</a:t>
            </a:fld>
            <a:endParaRPr lang="tr-TR" altLang="tr-TR">
              <a:solidFill>
                <a:srgbClr val="000000"/>
              </a:solidFill>
            </a:endParaRPr>
          </a:p>
        </p:txBody>
      </p:sp>
    </p:spTree>
    <p:extLst>
      <p:ext uri="{BB962C8B-B14F-4D97-AF65-F5344CB8AC3E}">
        <p14:creationId xmlns:p14="http://schemas.microsoft.com/office/powerpoint/2010/main" val="29234572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p:zoom/>
  </p:transition>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p>
        </p:txBody>
      </p:sp>
      <p:sp>
        <p:nvSpPr>
          <p:cNvPr id="5123"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250884"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fontAlgn="base">
              <a:spcBef>
                <a:spcPct val="0"/>
              </a:spcBef>
              <a:spcAft>
                <a:spcPct val="0"/>
              </a:spcAft>
              <a:defRPr/>
            </a:pPr>
            <a:endParaRPr lang="tr-TR">
              <a:solidFill>
                <a:srgbClr val="000000"/>
              </a:solidFill>
            </a:endParaRPr>
          </a:p>
        </p:txBody>
      </p:sp>
      <p:sp>
        <p:nvSpPr>
          <p:cNvPr id="250885"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fontAlgn="base">
              <a:spcBef>
                <a:spcPct val="0"/>
              </a:spcBef>
              <a:spcAft>
                <a:spcPct val="0"/>
              </a:spcAft>
              <a:defRPr/>
            </a:pPr>
            <a:endParaRPr lang="tr-TR">
              <a:solidFill>
                <a:srgbClr val="000000"/>
              </a:solidFill>
            </a:endParaRPr>
          </a:p>
        </p:txBody>
      </p:sp>
      <p:sp>
        <p:nvSpPr>
          <p:cNvPr id="250886"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latin typeface="Arial" panose="020B0604020202020204" pitchFamily="34" charset="0"/>
              </a:defRPr>
            </a:lvl1pPr>
          </a:lstStyle>
          <a:p>
            <a:pPr fontAlgn="base">
              <a:spcBef>
                <a:spcPct val="0"/>
              </a:spcBef>
              <a:spcAft>
                <a:spcPct val="0"/>
              </a:spcAft>
              <a:defRPr/>
            </a:pPr>
            <a:fld id="{7E7D51D4-0B68-4FB9-9A52-DF334A7352FF}" type="slidenum">
              <a:rPr lang="tr-TR" altLang="tr-TR">
                <a:solidFill>
                  <a:srgbClr val="000000"/>
                </a:solidFill>
              </a:rPr>
              <a:pPr fontAlgn="base">
                <a:spcBef>
                  <a:spcPct val="0"/>
                </a:spcBef>
                <a:spcAft>
                  <a:spcPct val="0"/>
                </a:spcAft>
                <a:defRPr/>
              </a:pPr>
              <a:t>‹#›</a:t>
            </a:fld>
            <a:endParaRPr lang="tr-TR" altLang="tr-TR">
              <a:solidFill>
                <a:srgbClr val="000000"/>
              </a:solidFill>
            </a:endParaRPr>
          </a:p>
        </p:txBody>
      </p:sp>
    </p:spTree>
    <p:extLst>
      <p:ext uri="{BB962C8B-B14F-4D97-AF65-F5344CB8AC3E}">
        <p14:creationId xmlns:p14="http://schemas.microsoft.com/office/powerpoint/2010/main" val="55890572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ransition>
    <p:zoom/>
  </p:transition>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CC66FC1-3F60-4C1F-BFF8-CC54ABACA53A}" type="slidenum">
              <a:rPr kumimoji="0" lang="tr-TR" altLang="tr-TR"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1</a:t>
            </a:fld>
            <a:endParaRPr kumimoji="0" lang="tr-TR" altLang="tr-TR"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8675" name="Rectangle 2"/>
          <p:cNvSpPr>
            <a:spLocks noGrp="1" noChangeArrowheads="1"/>
          </p:cNvSpPr>
          <p:nvPr>
            <p:ph type="title"/>
          </p:nvPr>
        </p:nvSpPr>
        <p:spPr/>
        <p:txBody>
          <a:bodyPr/>
          <a:lstStyle/>
          <a:p>
            <a:pPr eaLnBrk="1" hangingPunct="1"/>
            <a:r>
              <a:rPr lang="tr-TR" altLang="tr-TR" sz="3200">
                <a:latin typeface="Comic Sans MS" panose="030F0702030302020204" pitchFamily="66" charset="0"/>
              </a:rPr>
              <a:t/>
            </a:r>
            <a:br>
              <a:rPr lang="tr-TR" altLang="tr-TR" sz="3200">
                <a:latin typeface="Comic Sans MS" panose="030F0702030302020204" pitchFamily="66" charset="0"/>
              </a:rPr>
            </a:br>
            <a:r>
              <a:rPr lang="tr-TR" altLang="tr-TR" sz="3200">
                <a:latin typeface="Comic Sans MS" panose="030F0702030302020204" pitchFamily="66" charset="0"/>
              </a:rPr>
              <a:t/>
            </a:r>
            <a:br>
              <a:rPr lang="tr-TR" altLang="tr-TR" sz="3200">
                <a:latin typeface="Comic Sans MS" panose="030F0702030302020204" pitchFamily="66" charset="0"/>
              </a:rPr>
            </a:br>
            <a:r>
              <a:rPr lang="tr-TR" altLang="tr-TR" sz="3200">
                <a:latin typeface="Comic Sans MS" panose="030F0702030302020204" pitchFamily="66" charset="0"/>
              </a:rPr>
              <a:t/>
            </a:r>
            <a:br>
              <a:rPr lang="tr-TR" altLang="tr-TR" sz="3200">
                <a:latin typeface="Comic Sans MS" panose="030F0702030302020204" pitchFamily="66" charset="0"/>
              </a:rPr>
            </a:br>
            <a:r>
              <a:rPr lang="tr-TR" altLang="tr-TR" sz="3200">
                <a:latin typeface="Comic Sans MS" panose="030F0702030302020204" pitchFamily="66" charset="0"/>
              </a:rPr>
              <a:t>EKOLOJİNİN PRENSİPLERİ</a:t>
            </a:r>
            <a:br>
              <a:rPr lang="tr-TR" altLang="tr-TR" sz="3200">
                <a:latin typeface="Comic Sans MS" panose="030F0702030302020204" pitchFamily="66" charset="0"/>
              </a:rPr>
            </a:br>
            <a:endParaRPr lang="tr-TR" altLang="tr-TR" sz="3200">
              <a:latin typeface="Comic Sans MS" panose="030F0702030302020204" pitchFamily="66" charset="0"/>
            </a:endParaRPr>
          </a:p>
        </p:txBody>
      </p:sp>
      <p:sp>
        <p:nvSpPr>
          <p:cNvPr id="28676" name="Rectangle 3"/>
          <p:cNvSpPr>
            <a:spLocks noGrp="1" noChangeArrowheads="1"/>
          </p:cNvSpPr>
          <p:nvPr>
            <p:ph type="body" idx="1"/>
          </p:nvPr>
        </p:nvSpPr>
        <p:spPr/>
        <p:txBody>
          <a:bodyPr/>
          <a:lstStyle/>
          <a:p>
            <a:pPr algn="ctr" eaLnBrk="1" hangingPunct="1">
              <a:buFontTx/>
              <a:buNone/>
            </a:pPr>
            <a:endParaRPr lang="tr-TR" altLang="tr-TR" sz="3600">
              <a:latin typeface="Comic Sans MS" panose="030F0702030302020204" pitchFamily="66" charset="0"/>
            </a:endParaRPr>
          </a:p>
          <a:p>
            <a:pPr eaLnBrk="1" hangingPunct="1">
              <a:buFontTx/>
              <a:buNone/>
            </a:pPr>
            <a:r>
              <a:rPr lang="tr-TR" altLang="tr-TR" sz="3600">
                <a:latin typeface="Comic Sans MS" panose="030F0702030302020204" pitchFamily="66" charset="0"/>
              </a:rPr>
              <a:t>                    1. Dayanışma</a:t>
            </a:r>
          </a:p>
          <a:p>
            <a:pPr eaLnBrk="1" hangingPunct="1">
              <a:buFontTx/>
              <a:buNone/>
            </a:pPr>
            <a:r>
              <a:rPr lang="tr-TR" altLang="tr-TR" sz="3600">
                <a:latin typeface="Comic Sans MS" panose="030F0702030302020204" pitchFamily="66" charset="0"/>
              </a:rPr>
              <a:t>                    2. Sınırlama</a:t>
            </a:r>
          </a:p>
          <a:p>
            <a:pPr eaLnBrk="1" hangingPunct="1">
              <a:buFontTx/>
              <a:buNone/>
            </a:pPr>
            <a:r>
              <a:rPr lang="tr-TR" altLang="tr-TR" sz="3600">
                <a:latin typeface="Comic Sans MS" panose="030F0702030302020204" pitchFamily="66" charset="0"/>
              </a:rPr>
              <a:t>                    3. Bağlılık</a:t>
            </a:r>
          </a:p>
        </p:txBody>
      </p:sp>
    </p:spTree>
    <p:extLst>
      <p:ext uri="{BB962C8B-B14F-4D97-AF65-F5344CB8AC3E}">
        <p14:creationId xmlns:p14="http://schemas.microsoft.com/office/powerpoint/2010/main" val="3928155162"/>
      </p:ext>
    </p:extLst>
  </p:cSld>
  <p:clrMapOvr>
    <a:masterClrMapping/>
  </p:clrMapOvr>
  <p:transition>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435D6236-3C34-4589-8FD0-F5097F3B6E8E}" type="slidenum">
              <a:rPr lang="tr-TR" altLang="tr-TR" sz="1400">
                <a:solidFill>
                  <a:srgbClr val="000000"/>
                </a:solidFill>
              </a:rPr>
              <a:pPr>
                <a:spcBef>
                  <a:spcPct val="0"/>
                </a:spcBef>
                <a:buFontTx/>
                <a:buNone/>
              </a:pPr>
              <a:t>10</a:t>
            </a:fld>
            <a:endParaRPr lang="tr-TR" altLang="tr-TR" sz="1400">
              <a:solidFill>
                <a:srgbClr val="000000"/>
              </a:solidFill>
            </a:endParaRPr>
          </a:p>
        </p:txBody>
      </p:sp>
      <p:sp>
        <p:nvSpPr>
          <p:cNvPr id="45059" name="Rectangle 3"/>
          <p:cNvSpPr>
            <a:spLocks noGrp="1" noChangeArrowheads="1"/>
          </p:cNvSpPr>
          <p:nvPr>
            <p:ph type="body" idx="1"/>
          </p:nvPr>
        </p:nvSpPr>
        <p:spPr>
          <a:xfrm>
            <a:off x="1981200" y="609600"/>
            <a:ext cx="8229600" cy="5524500"/>
          </a:xfrm>
        </p:spPr>
        <p:txBody>
          <a:bodyPr/>
          <a:lstStyle/>
          <a:p>
            <a:pPr algn="just" eaLnBrk="1" hangingPunct="1">
              <a:lnSpc>
                <a:spcPct val="150000"/>
              </a:lnSpc>
              <a:buFontTx/>
              <a:buNone/>
            </a:pPr>
            <a:r>
              <a:rPr lang="tr-TR" altLang="tr-TR" sz="2600" u="sng" dirty="0" smtClean="0">
                <a:latin typeface="Comic Sans MS" panose="030F0702030302020204" pitchFamily="66" charset="0"/>
              </a:rPr>
              <a:t>Ekosistem:</a:t>
            </a:r>
            <a:r>
              <a:rPr lang="tr-TR" altLang="tr-TR" sz="2600" dirty="0" smtClean="0">
                <a:latin typeface="Comic Sans MS" panose="030F0702030302020204" pitchFamily="66" charset="0"/>
              </a:rPr>
              <a:t> Ekolojik sistemler, değişik çeşit organizmalarla onların cansız çevrelerinin oluşturduğu ve bir bütün olarak ele alınabilen </a:t>
            </a:r>
            <a:r>
              <a:rPr lang="tr-TR" altLang="tr-TR" sz="2600" dirty="0" err="1" smtClean="0">
                <a:latin typeface="Comic Sans MS" panose="030F0702030302020204" pitchFamily="66" charset="0"/>
              </a:rPr>
              <a:t>birimlerdir.Ekolojik</a:t>
            </a:r>
            <a:r>
              <a:rPr lang="tr-TR" altLang="tr-TR" sz="2600" dirty="0" smtClean="0">
                <a:latin typeface="Comic Sans MS" panose="030F0702030302020204" pitchFamily="66" charset="0"/>
              </a:rPr>
              <a:t> sistemlere kısaca ekosistem denir. Doğada ekosistem örnekleri son derece çeşitlidir. Beyşehir gölü, Karadeniz gibi geniş alanları kapsayan birimler ekosistem sayılabilecekleri gibi, bir yaprağın yüzeyi kadar da olabilirler. </a:t>
            </a:r>
          </a:p>
        </p:txBody>
      </p:sp>
    </p:spTree>
    <p:extLst>
      <p:ext uri="{BB962C8B-B14F-4D97-AF65-F5344CB8AC3E}">
        <p14:creationId xmlns:p14="http://schemas.microsoft.com/office/powerpoint/2010/main" val="2487016649"/>
      </p:ext>
    </p:extLst>
  </p:cSld>
  <p:clrMapOvr>
    <a:masterClrMapping/>
  </p:clrMapOvr>
  <p:transition>
    <p:zo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343C2622-0244-47FC-87BA-CA21CF43334B}" type="slidenum">
              <a:rPr lang="tr-TR" altLang="tr-TR" sz="1400">
                <a:solidFill>
                  <a:srgbClr val="000000"/>
                </a:solidFill>
              </a:rPr>
              <a:pPr>
                <a:spcBef>
                  <a:spcPct val="0"/>
                </a:spcBef>
                <a:buFontTx/>
                <a:buNone/>
              </a:pPr>
              <a:t>11</a:t>
            </a:fld>
            <a:endParaRPr lang="tr-TR" altLang="tr-TR" sz="1400">
              <a:solidFill>
                <a:srgbClr val="000000"/>
              </a:solidFill>
            </a:endParaRPr>
          </a:p>
        </p:txBody>
      </p:sp>
      <p:sp>
        <p:nvSpPr>
          <p:cNvPr id="47107" name="Rectangle 2"/>
          <p:cNvSpPr>
            <a:spLocks noGrp="1" noChangeArrowheads="1"/>
          </p:cNvSpPr>
          <p:nvPr>
            <p:ph type="title"/>
          </p:nvPr>
        </p:nvSpPr>
        <p:spPr/>
        <p:txBody>
          <a:bodyPr/>
          <a:lstStyle/>
          <a:p>
            <a:pPr eaLnBrk="1" hangingPunct="1"/>
            <a:r>
              <a:rPr lang="tr-TR" altLang="tr-TR" sz="3600" dirty="0">
                <a:latin typeface="Comic Sans MS" panose="030F0702030302020204" pitchFamily="66" charset="0"/>
              </a:rPr>
              <a:t>Ekosistemleri oluşturan başlıca dört öğe şunlardır</a:t>
            </a:r>
          </a:p>
        </p:txBody>
      </p:sp>
      <p:sp>
        <p:nvSpPr>
          <p:cNvPr id="47108" name="Rectangle 3"/>
          <p:cNvSpPr>
            <a:spLocks noGrp="1" noChangeArrowheads="1"/>
          </p:cNvSpPr>
          <p:nvPr>
            <p:ph type="body" idx="1"/>
          </p:nvPr>
        </p:nvSpPr>
        <p:spPr>
          <a:xfrm>
            <a:off x="715107" y="1417638"/>
            <a:ext cx="8229600" cy="4419600"/>
          </a:xfrm>
        </p:spPr>
        <p:txBody>
          <a:bodyPr/>
          <a:lstStyle/>
          <a:p>
            <a:pPr algn="just" eaLnBrk="1" hangingPunct="1">
              <a:lnSpc>
                <a:spcPct val="150000"/>
              </a:lnSpc>
              <a:buFontTx/>
              <a:buNone/>
            </a:pPr>
            <a:r>
              <a:rPr lang="tr-TR" altLang="tr-TR" sz="2600" dirty="0" smtClean="0">
                <a:latin typeface="Comic Sans MS" panose="030F0702030302020204" pitchFamily="66" charset="0"/>
              </a:rPr>
              <a:t>1.Cansız Varlıklar: İnorganik ve organik maddeler</a:t>
            </a:r>
          </a:p>
          <a:p>
            <a:pPr algn="just" eaLnBrk="1" hangingPunct="1">
              <a:lnSpc>
                <a:spcPct val="150000"/>
              </a:lnSpc>
              <a:buFontTx/>
              <a:buNone/>
            </a:pPr>
            <a:r>
              <a:rPr lang="tr-TR" altLang="tr-TR" sz="2600" dirty="0" smtClean="0">
                <a:latin typeface="Comic Sans MS" panose="030F0702030302020204" pitchFamily="66" charset="0"/>
              </a:rPr>
              <a:t>2.Primer </a:t>
            </a:r>
            <a:r>
              <a:rPr lang="tr-TR" altLang="tr-TR" sz="2600" dirty="0" err="1" smtClean="0">
                <a:latin typeface="Comic Sans MS" panose="030F0702030302020204" pitchFamily="66" charset="0"/>
              </a:rPr>
              <a:t>Üreticiler:Yeşil</a:t>
            </a:r>
            <a:r>
              <a:rPr lang="tr-TR" altLang="tr-TR" sz="2600" dirty="0" smtClean="0">
                <a:latin typeface="Comic Sans MS" panose="030F0702030302020204" pitchFamily="66" charset="0"/>
              </a:rPr>
              <a:t> bitkiler (fotosentez).</a:t>
            </a:r>
          </a:p>
          <a:p>
            <a:pPr algn="just" eaLnBrk="1" hangingPunct="1">
              <a:lnSpc>
                <a:spcPct val="150000"/>
              </a:lnSpc>
              <a:buFontTx/>
              <a:buNone/>
            </a:pPr>
            <a:r>
              <a:rPr lang="tr-TR" altLang="tr-TR" sz="2600" dirty="0" smtClean="0">
                <a:latin typeface="Comic Sans MS" panose="030F0702030302020204" pitchFamily="66" charset="0"/>
              </a:rPr>
              <a:t>3.Tüketiciler:Bitkisel ve hayvansal maddeleri yiyenler.</a:t>
            </a:r>
          </a:p>
          <a:p>
            <a:pPr algn="just" eaLnBrk="1" hangingPunct="1">
              <a:lnSpc>
                <a:spcPct val="150000"/>
              </a:lnSpc>
              <a:buFontTx/>
              <a:buNone/>
            </a:pPr>
            <a:r>
              <a:rPr lang="tr-TR" altLang="tr-TR" sz="2600" dirty="0" smtClean="0">
                <a:latin typeface="Comic Sans MS" panose="030F0702030302020204" pitchFamily="66" charset="0"/>
              </a:rPr>
              <a:t>4.Ayrıştırıcılar:Organik </a:t>
            </a:r>
            <a:r>
              <a:rPr lang="tr-TR" altLang="tr-TR" sz="2600" dirty="0" smtClean="0">
                <a:latin typeface="Comic Sans MS" panose="030F0702030302020204" pitchFamily="66" charset="0"/>
              </a:rPr>
              <a:t>maddeleri ayrıştıran bakteri, mantar gibi canlılardır.</a:t>
            </a:r>
          </a:p>
        </p:txBody>
      </p:sp>
    </p:spTree>
    <p:extLst>
      <p:ext uri="{BB962C8B-B14F-4D97-AF65-F5344CB8AC3E}">
        <p14:creationId xmlns:p14="http://schemas.microsoft.com/office/powerpoint/2010/main" val="499104168"/>
      </p:ext>
    </p:extLst>
  </p:cSld>
  <p:clrMapOvr>
    <a:masterClrMapping/>
  </p:clrMapOvr>
  <p:transition>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85F04523-8C45-4C9B-87F6-4F4E9FFA4C0B}" type="slidenum">
              <a:rPr lang="tr-TR" altLang="tr-TR" sz="1400">
                <a:solidFill>
                  <a:srgbClr val="000000"/>
                </a:solidFill>
              </a:rPr>
              <a:pPr>
                <a:spcBef>
                  <a:spcPct val="0"/>
                </a:spcBef>
                <a:buFontTx/>
                <a:buNone/>
              </a:pPr>
              <a:t>2</a:t>
            </a:fld>
            <a:endParaRPr lang="tr-TR" altLang="tr-TR" sz="1400">
              <a:solidFill>
                <a:srgbClr val="000000"/>
              </a:solidFill>
            </a:endParaRPr>
          </a:p>
        </p:txBody>
      </p:sp>
      <p:sp>
        <p:nvSpPr>
          <p:cNvPr id="30723" name="Rectangle 3"/>
          <p:cNvSpPr>
            <a:spLocks noGrp="1" noChangeArrowheads="1"/>
          </p:cNvSpPr>
          <p:nvPr>
            <p:ph type="body" idx="1"/>
          </p:nvPr>
        </p:nvSpPr>
        <p:spPr>
          <a:xfrm>
            <a:off x="1175238" y="231532"/>
            <a:ext cx="8229600" cy="5368925"/>
          </a:xfrm>
        </p:spPr>
        <p:txBody>
          <a:bodyPr/>
          <a:lstStyle/>
          <a:p>
            <a:pPr algn="just" eaLnBrk="1" hangingPunct="1">
              <a:lnSpc>
                <a:spcPct val="150000"/>
              </a:lnSpc>
              <a:buFontTx/>
              <a:buNone/>
            </a:pPr>
            <a:r>
              <a:rPr lang="tr-TR" altLang="tr-TR" sz="2600" b="1" u="sng" dirty="0" err="1" smtClean="0">
                <a:latin typeface="Comic Sans MS" panose="030F0702030302020204" pitchFamily="66" charset="0"/>
              </a:rPr>
              <a:t>DAYANIŞMA:</a:t>
            </a:r>
            <a:r>
              <a:rPr lang="tr-TR" altLang="tr-TR" sz="2600" b="1" dirty="0" err="1" smtClean="0">
                <a:latin typeface="Comic Sans MS" panose="030F0702030302020204" pitchFamily="66" charset="0"/>
              </a:rPr>
              <a:t>Bir</a:t>
            </a:r>
            <a:r>
              <a:rPr lang="tr-TR" altLang="tr-TR" sz="2600" b="1" dirty="0" smtClean="0">
                <a:latin typeface="Comic Sans MS" panose="030F0702030302020204" pitchFamily="66" charset="0"/>
              </a:rPr>
              <a:t> </a:t>
            </a:r>
            <a:r>
              <a:rPr lang="tr-TR" altLang="tr-TR" sz="2600" b="1" dirty="0">
                <a:latin typeface="Comic Sans MS" panose="030F0702030302020204" pitchFamily="66" charset="0"/>
              </a:rPr>
              <a:t>organizmanın çalışmasını sürdürebilmesi için diğer bir organizma ile ve onun etkileşim alanı içinde faaliyet göstermesi gerekir. </a:t>
            </a:r>
            <a:endParaRPr lang="tr-TR" altLang="tr-TR" sz="2600" b="1" u="sng" dirty="0">
              <a:latin typeface="Comic Sans MS" panose="030F0702030302020204" pitchFamily="66" charset="0"/>
            </a:endParaRPr>
          </a:p>
          <a:p>
            <a:pPr algn="just" eaLnBrk="1" hangingPunct="1">
              <a:lnSpc>
                <a:spcPct val="150000"/>
              </a:lnSpc>
              <a:buFontTx/>
              <a:buNone/>
            </a:pPr>
            <a:r>
              <a:rPr lang="tr-TR" altLang="tr-TR" sz="2600" b="1" u="sng" dirty="0">
                <a:latin typeface="Comic Sans MS" panose="030F0702030302020204" pitchFamily="66" charset="0"/>
              </a:rPr>
              <a:t>SINIRLAMA:</a:t>
            </a:r>
            <a:r>
              <a:rPr lang="tr-TR" altLang="tr-TR" sz="2600" b="1" dirty="0">
                <a:latin typeface="Comic Sans MS" panose="030F0702030302020204" pitchFamily="66" charset="0"/>
              </a:rPr>
              <a:t> Ekosistem içinde hiçbir organizma ya da tür sonsuz büyümez</a:t>
            </a:r>
            <a:r>
              <a:rPr lang="tr-TR" altLang="tr-TR" sz="2600" b="1" dirty="0" smtClean="0">
                <a:latin typeface="Comic Sans MS" panose="030F0702030302020204" pitchFamily="66" charset="0"/>
              </a:rPr>
              <a:t>.</a:t>
            </a:r>
            <a:endParaRPr lang="tr-TR" altLang="tr-TR" sz="2600" b="1" u="sng" dirty="0">
              <a:latin typeface="Comic Sans MS" panose="030F0702030302020204" pitchFamily="66" charset="0"/>
            </a:endParaRPr>
          </a:p>
          <a:p>
            <a:pPr algn="just" eaLnBrk="1" hangingPunct="1">
              <a:lnSpc>
                <a:spcPct val="150000"/>
              </a:lnSpc>
              <a:buFontTx/>
              <a:buNone/>
            </a:pPr>
            <a:r>
              <a:rPr lang="tr-TR" altLang="tr-TR" sz="2600" b="1" u="sng" dirty="0">
                <a:latin typeface="Comic Sans MS" panose="030F0702030302020204" pitchFamily="66" charset="0"/>
              </a:rPr>
              <a:t>BAĞLILIK:</a:t>
            </a:r>
            <a:r>
              <a:rPr lang="tr-TR" altLang="tr-TR" sz="2600" b="1" dirty="0">
                <a:latin typeface="Comic Sans MS" panose="030F0702030302020204" pitchFamily="66" charset="0"/>
              </a:rPr>
              <a:t> Canlılar yaşamak için </a:t>
            </a:r>
          </a:p>
          <a:p>
            <a:pPr algn="just" eaLnBrk="1" hangingPunct="1">
              <a:lnSpc>
                <a:spcPct val="150000"/>
              </a:lnSpc>
              <a:buFontTx/>
              <a:buNone/>
            </a:pPr>
            <a:r>
              <a:rPr lang="tr-TR" altLang="tr-TR" sz="2600" b="1" dirty="0">
                <a:latin typeface="Comic Sans MS" panose="030F0702030302020204" pitchFamily="66" charset="0"/>
              </a:rPr>
              <a:t>  birbirlerine bağımlıdırlar. İnsanlar O2 almak için bitkilere bağımlıdırlar.</a:t>
            </a:r>
          </a:p>
        </p:txBody>
      </p:sp>
    </p:spTree>
    <p:extLst>
      <p:ext uri="{BB962C8B-B14F-4D97-AF65-F5344CB8AC3E}">
        <p14:creationId xmlns:p14="http://schemas.microsoft.com/office/powerpoint/2010/main" val="4076328429"/>
      </p:ext>
    </p:extLst>
  </p:cSld>
  <p:clrMapOvr>
    <a:masterClrMapping/>
  </p:clrMapOvr>
  <p:transition>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F1764AB9-C620-4CE9-AC43-9298B530A00A}" type="slidenum">
              <a:rPr lang="tr-TR" altLang="tr-TR" sz="1400">
                <a:solidFill>
                  <a:srgbClr val="000000"/>
                </a:solidFill>
              </a:rPr>
              <a:pPr>
                <a:spcBef>
                  <a:spcPct val="0"/>
                </a:spcBef>
                <a:buFontTx/>
                <a:buNone/>
              </a:pPr>
              <a:t>3</a:t>
            </a:fld>
            <a:endParaRPr lang="tr-TR" altLang="tr-TR" sz="1400">
              <a:solidFill>
                <a:srgbClr val="000000"/>
              </a:solidFill>
            </a:endParaRPr>
          </a:p>
        </p:txBody>
      </p:sp>
      <p:sp>
        <p:nvSpPr>
          <p:cNvPr id="32771" name="Rectangle 3"/>
          <p:cNvSpPr>
            <a:spLocks noGrp="1" noChangeArrowheads="1"/>
          </p:cNvSpPr>
          <p:nvPr>
            <p:ph type="body" idx="1"/>
          </p:nvPr>
        </p:nvSpPr>
        <p:spPr>
          <a:xfrm>
            <a:off x="1981200" y="685800"/>
            <a:ext cx="8229600" cy="5448300"/>
          </a:xfrm>
        </p:spPr>
        <p:txBody>
          <a:bodyPr/>
          <a:lstStyle/>
          <a:p>
            <a:pPr algn="just" eaLnBrk="1" hangingPunct="1">
              <a:lnSpc>
                <a:spcPct val="150000"/>
              </a:lnSpc>
              <a:buFontTx/>
              <a:buNone/>
            </a:pPr>
            <a:r>
              <a:rPr lang="tr-TR" altLang="tr-TR" sz="2600" u="sng" dirty="0" smtClean="0">
                <a:latin typeface="Comic Sans MS" panose="030F0702030302020204" pitchFamily="66" charset="0"/>
              </a:rPr>
              <a:t>Ekolojik </a:t>
            </a:r>
            <a:r>
              <a:rPr lang="tr-TR" altLang="tr-TR" sz="2600" u="sng" dirty="0" smtClean="0">
                <a:latin typeface="Comic Sans MS" panose="030F0702030302020204" pitchFamily="66" charset="0"/>
              </a:rPr>
              <a:t>Tolerans:</a:t>
            </a:r>
            <a:r>
              <a:rPr lang="tr-TR" altLang="tr-TR" sz="2600" dirty="0" smtClean="0">
                <a:latin typeface="Comic Sans MS" panose="030F0702030302020204" pitchFamily="66" charset="0"/>
              </a:rPr>
              <a:t>       </a:t>
            </a:r>
          </a:p>
          <a:p>
            <a:pPr algn="just" eaLnBrk="1" hangingPunct="1">
              <a:lnSpc>
                <a:spcPct val="150000"/>
              </a:lnSpc>
              <a:buFontTx/>
              <a:buNone/>
            </a:pPr>
            <a:r>
              <a:rPr lang="tr-TR" altLang="tr-TR" sz="2600" dirty="0" smtClean="0">
                <a:latin typeface="Comic Sans MS" panose="030F0702030302020204" pitchFamily="66" charset="0"/>
              </a:rPr>
              <a:t>   Canlının gelişimini tamamen sınırlayacak biçimde minimum ve maksimum değerler arasındaki şiddet dereceleri ve etkisi tolerans olarak adlandırılır. </a:t>
            </a:r>
          </a:p>
          <a:p>
            <a:pPr algn="just" eaLnBrk="1" hangingPunct="1">
              <a:lnSpc>
                <a:spcPct val="150000"/>
              </a:lnSpc>
              <a:buFontTx/>
              <a:buNone/>
            </a:pPr>
            <a:r>
              <a:rPr lang="tr-TR" altLang="tr-TR" sz="2600" dirty="0" smtClean="0">
                <a:latin typeface="Comic Sans MS" panose="030F0702030302020204" pitchFamily="66" charset="0"/>
              </a:rPr>
              <a:t>   Bir canlı organizmanın zarar görmeden dayanabileceği banda ekolojik tolerans veya ekolojik esnekliği denir.</a:t>
            </a:r>
          </a:p>
        </p:txBody>
      </p:sp>
    </p:spTree>
    <p:extLst>
      <p:ext uri="{BB962C8B-B14F-4D97-AF65-F5344CB8AC3E}">
        <p14:creationId xmlns:p14="http://schemas.microsoft.com/office/powerpoint/2010/main" val="1107077379"/>
      </p:ext>
    </p:extLst>
  </p:cSld>
  <p:clrMapOvr>
    <a:masterClrMapping/>
  </p:clrMapOvr>
  <p:transition>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07C3EC2F-8D58-4DB5-B6D7-0A71474097D1}" type="slidenum">
              <a:rPr lang="tr-TR" altLang="tr-TR" sz="1400">
                <a:solidFill>
                  <a:srgbClr val="000000"/>
                </a:solidFill>
              </a:rPr>
              <a:pPr>
                <a:spcBef>
                  <a:spcPct val="0"/>
                </a:spcBef>
                <a:buFontTx/>
                <a:buNone/>
              </a:pPr>
              <a:t>4</a:t>
            </a:fld>
            <a:endParaRPr lang="tr-TR" altLang="tr-TR" sz="1400">
              <a:solidFill>
                <a:srgbClr val="000000"/>
              </a:solidFill>
            </a:endParaRPr>
          </a:p>
        </p:txBody>
      </p:sp>
      <p:sp>
        <p:nvSpPr>
          <p:cNvPr id="34819" name="Rectangle 3"/>
          <p:cNvSpPr>
            <a:spLocks noGrp="1" noChangeArrowheads="1"/>
          </p:cNvSpPr>
          <p:nvPr>
            <p:ph type="body" idx="1"/>
          </p:nvPr>
        </p:nvSpPr>
        <p:spPr>
          <a:xfrm>
            <a:off x="1066800" y="730250"/>
            <a:ext cx="8229600" cy="5753100"/>
          </a:xfrm>
        </p:spPr>
        <p:txBody>
          <a:bodyPr/>
          <a:lstStyle/>
          <a:p>
            <a:pPr algn="just" eaLnBrk="1" hangingPunct="1">
              <a:lnSpc>
                <a:spcPct val="150000"/>
              </a:lnSpc>
              <a:buFontTx/>
              <a:buNone/>
            </a:pPr>
            <a:r>
              <a:rPr lang="tr-TR" altLang="tr-TR" sz="2600" u="sng" dirty="0" err="1" smtClean="0">
                <a:latin typeface="Comic Sans MS" panose="030F0702030302020204" pitchFamily="66" charset="0"/>
              </a:rPr>
              <a:t>Süksesyon</a:t>
            </a:r>
            <a:r>
              <a:rPr lang="tr-TR" altLang="tr-TR" sz="2600" u="sng" dirty="0" smtClean="0">
                <a:latin typeface="Comic Sans MS" panose="030F0702030302020204" pitchFamily="66" charset="0"/>
              </a:rPr>
              <a:t>:</a:t>
            </a:r>
            <a:r>
              <a:rPr lang="tr-TR" altLang="tr-TR" sz="2600" dirty="0" smtClean="0">
                <a:latin typeface="Comic Sans MS" panose="030F0702030302020204" pitchFamily="66" charset="0"/>
              </a:rPr>
              <a:t> Mevcut ekosistemin bozulup ortadan kalkması ile yerine yeni bir ekosistemin oluşması olayına </a:t>
            </a:r>
            <a:r>
              <a:rPr lang="tr-TR" altLang="tr-TR" sz="2600" dirty="0" err="1" smtClean="0">
                <a:latin typeface="Comic Sans MS" panose="030F0702030302020204" pitchFamily="66" charset="0"/>
              </a:rPr>
              <a:t>süksesyon</a:t>
            </a:r>
            <a:r>
              <a:rPr lang="tr-TR" altLang="tr-TR" sz="2600" dirty="0" smtClean="0">
                <a:latin typeface="Comic Sans MS" panose="030F0702030302020204" pitchFamily="66" charset="0"/>
              </a:rPr>
              <a:t> (yerine geçme) denir</a:t>
            </a:r>
            <a:r>
              <a:rPr lang="tr-TR" altLang="tr-TR" sz="2600" dirty="0" smtClean="0">
                <a:latin typeface="Comic Sans MS" panose="030F0702030302020204" pitchFamily="66" charset="0"/>
              </a:rPr>
              <a:t>.</a:t>
            </a:r>
          </a:p>
          <a:p>
            <a:pPr algn="just" eaLnBrk="1" hangingPunct="1">
              <a:lnSpc>
                <a:spcPct val="150000"/>
              </a:lnSpc>
              <a:buFontTx/>
              <a:buNone/>
            </a:pPr>
            <a:endParaRPr lang="tr-TR" altLang="tr-TR" sz="2600" dirty="0" smtClean="0">
              <a:latin typeface="Comic Sans MS" panose="030F0702030302020204" pitchFamily="66" charset="0"/>
            </a:endParaRPr>
          </a:p>
          <a:p>
            <a:pPr algn="just" eaLnBrk="1" hangingPunct="1">
              <a:lnSpc>
                <a:spcPct val="150000"/>
              </a:lnSpc>
              <a:buFontTx/>
              <a:buNone/>
            </a:pPr>
            <a:r>
              <a:rPr lang="tr-TR" altLang="tr-TR" sz="2600" u="sng" dirty="0" smtClean="0">
                <a:latin typeface="Comic Sans MS" panose="030F0702030302020204" pitchFamily="66" charset="0"/>
              </a:rPr>
              <a:t>Ekolojik Niş: </a:t>
            </a:r>
            <a:r>
              <a:rPr lang="tr-TR" altLang="tr-TR" sz="2600" dirty="0" smtClean="0">
                <a:latin typeface="Comic Sans MS" panose="030F0702030302020204" pitchFamily="66" charset="0"/>
              </a:rPr>
              <a:t>Bir organizmanın o bölgeye adaptasyonudur. Örneğin fizyolojik tepkileri, kalıtsal durumu vb</a:t>
            </a:r>
            <a:r>
              <a:rPr lang="tr-TR" altLang="tr-TR" sz="2600" dirty="0" smtClean="0">
                <a:latin typeface="Comic Sans MS" panose="030F0702030302020204" pitchFamily="66" charset="0"/>
              </a:rPr>
              <a:t>.</a:t>
            </a:r>
            <a:endParaRPr lang="tr-TR" altLang="tr-TR" sz="2600" dirty="0" smtClean="0">
              <a:latin typeface="Comic Sans MS" panose="030F0702030302020204" pitchFamily="66" charset="0"/>
            </a:endParaRPr>
          </a:p>
        </p:txBody>
      </p:sp>
    </p:spTree>
    <p:extLst>
      <p:ext uri="{BB962C8B-B14F-4D97-AF65-F5344CB8AC3E}">
        <p14:creationId xmlns:p14="http://schemas.microsoft.com/office/powerpoint/2010/main" val="2876504807"/>
      </p:ext>
    </p:extLst>
  </p:cSld>
  <p:clrMapOvr>
    <a:masterClrMapping/>
  </p:clrMapOvr>
  <p:transition>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67962" y="756140"/>
            <a:ext cx="7725507" cy="4525963"/>
          </a:xfrm>
        </p:spPr>
        <p:txBody>
          <a:bodyPr/>
          <a:lstStyle/>
          <a:p>
            <a:pPr lvl="0" algn="just" eaLnBrk="1" hangingPunct="1">
              <a:lnSpc>
                <a:spcPct val="150000"/>
              </a:lnSpc>
              <a:buNone/>
            </a:pPr>
            <a:r>
              <a:rPr lang="tr-TR" altLang="tr-TR" sz="2600" u="sng" dirty="0" err="1">
                <a:solidFill>
                  <a:srgbClr val="000000"/>
                </a:solidFill>
                <a:latin typeface="Comic Sans MS" panose="030F0702030302020204" pitchFamily="66" charset="0"/>
              </a:rPr>
              <a:t>Klimax</a:t>
            </a:r>
            <a:r>
              <a:rPr lang="tr-TR" altLang="tr-TR" sz="2600" u="sng" dirty="0">
                <a:solidFill>
                  <a:srgbClr val="000000"/>
                </a:solidFill>
                <a:latin typeface="Comic Sans MS" panose="030F0702030302020204" pitchFamily="66" charset="0"/>
              </a:rPr>
              <a:t>:</a:t>
            </a:r>
            <a:r>
              <a:rPr lang="tr-TR" altLang="tr-TR" sz="2600" dirty="0">
                <a:solidFill>
                  <a:srgbClr val="000000"/>
                </a:solidFill>
                <a:latin typeface="Comic Sans MS" panose="030F0702030302020204" pitchFamily="66" charset="0"/>
              </a:rPr>
              <a:t> Orman yangınlarında olduğu gibi doğal yapının bozulması sonucu zaman içinde belirli bitki türleri gelişerek zayıftan daha güçlü türlere doğru sirkülasyonla doğal seyir işler, yörenin iklimine uygun bitki türleri yerleşir. İşte bu yerleşim sistemine </a:t>
            </a:r>
            <a:r>
              <a:rPr lang="tr-TR" altLang="tr-TR" sz="2600" dirty="0" err="1">
                <a:solidFill>
                  <a:srgbClr val="000000"/>
                </a:solidFill>
                <a:latin typeface="Comic Sans MS" panose="030F0702030302020204" pitchFamily="66" charset="0"/>
              </a:rPr>
              <a:t>klimax</a:t>
            </a:r>
            <a:r>
              <a:rPr lang="tr-TR" altLang="tr-TR" sz="2600" dirty="0">
                <a:solidFill>
                  <a:srgbClr val="000000"/>
                </a:solidFill>
                <a:latin typeface="Comic Sans MS" panose="030F0702030302020204" pitchFamily="66" charset="0"/>
              </a:rPr>
              <a:t> denir. </a:t>
            </a:r>
          </a:p>
        </p:txBody>
      </p:sp>
      <p:sp>
        <p:nvSpPr>
          <p:cNvPr id="4" name="Slayt Numarası Yer Tutucusu 3"/>
          <p:cNvSpPr>
            <a:spLocks noGrp="1"/>
          </p:cNvSpPr>
          <p:nvPr>
            <p:ph type="sldNum" sz="quarter" idx="12"/>
          </p:nvPr>
        </p:nvSpPr>
        <p:spPr/>
        <p:txBody>
          <a:bodyPr/>
          <a:lstStyle/>
          <a:p>
            <a:pPr>
              <a:defRPr/>
            </a:pPr>
            <a:fld id="{552E1271-1546-457B-A0A7-D4A0E546AAE4}" type="slidenum">
              <a:rPr lang="tr-TR" altLang="tr-TR" smtClean="0">
                <a:solidFill>
                  <a:srgbClr val="000000"/>
                </a:solidFill>
              </a:rPr>
              <a:pPr>
                <a:defRPr/>
              </a:pPr>
              <a:t>5</a:t>
            </a:fld>
            <a:endParaRPr lang="tr-TR" altLang="tr-TR">
              <a:solidFill>
                <a:srgbClr val="000000"/>
              </a:solidFill>
            </a:endParaRPr>
          </a:p>
        </p:txBody>
      </p:sp>
    </p:spTree>
    <p:extLst>
      <p:ext uri="{BB962C8B-B14F-4D97-AF65-F5344CB8AC3E}">
        <p14:creationId xmlns:p14="http://schemas.microsoft.com/office/powerpoint/2010/main" val="1759501192"/>
      </p:ext>
    </p:extLst>
  </p:cSld>
  <p:clrMapOvr>
    <a:masterClrMapping/>
  </p:clrMapOvr>
  <p:transition>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8CFAED7A-FBFF-4B05-8CA1-B4C61ECB4D4F}" type="slidenum">
              <a:rPr lang="tr-TR" altLang="tr-TR" sz="1400">
                <a:solidFill>
                  <a:srgbClr val="000000"/>
                </a:solidFill>
              </a:rPr>
              <a:pPr>
                <a:spcBef>
                  <a:spcPct val="0"/>
                </a:spcBef>
                <a:buFontTx/>
                <a:buNone/>
              </a:pPr>
              <a:t>6</a:t>
            </a:fld>
            <a:endParaRPr lang="tr-TR" altLang="tr-TR" sz="1400">
              <a:solidFill>
                <a:srgbClr val="000000"/>
              </a:solidFill>
            </a:endParaRPr>
          </a:p>
        </p:txBody>
      </p:sp>
      <p:sp>
        <p:nvSpPr>
          <p:cNvPr id="36867" name="Rectangle 3"/>
          <p:cNvSpPr>
            <a:spLocks noGrp="1" noChangeArrowheads="1"/>
          </p:cNvSpPr>
          <p:nvPr>
            <p:ph type="body" idx="1"/>
          </p:nvPr>
        </p:nvSpPr>
        <p:spPr>
          <a:xfrm>
            <a:off x="1778977" y="815975"/>
            <a:ext cx="8229600" cy="5905500"/>
          </a:xfrm>
        </p:spPr>
        <p:txBody>
          <a:bodyPr/>
          <a:lstStyle/>
          <a:p>
            <a:pPr algn="just" eaLnBrk="1" hangingPunct="1">
              <a:lnSpc>
                <a:spcPct val="150000"/>
              </a:lnSpc>
              <a:buFontTx/>
              <a:buNone/>
            </a:pPr>
            <a:r>
              <a:rPr lang="tr-TR" altLang="tr-TR" sz="2600" u="sng" dirty="0" err="1" smtClean="0">
                <a:latin typeface="Comic Sans MS" panose="030F0702030302020204" pitchFamily="66" charset="0"/>
              </a:rPr>
              <a:t>Biosfer</a:t>
            </a:r>
            <a:r>
              <a:rPr lang="tr-TR" altLang="tr-TR" sz="2600" u="sng" dirty="0" smtClean="0">
                <a:latin typeface="Comic Sans MS" panose="030F0702030302020204" pitchFamily="66" charset="0"/>
              </a:rPr>
              <a:t>:</a:t>
            </a:r>
            <a:r>
              <a:rPr lang="tr-TR" altLang="tr-TR" sz="2600" dirty="0" smtClean="0">
                <a:latin typeface="Comic Sans MS" panose="030F0702030302020204" pitchFamily="66" charset="0"/>
              </a:rPr>
              <a:t> Yerkürenin okyanusların en derin noktasından, atmosferin birkaç bin metre yüksekliğine kadar olan kısımlarını </a:t>
            </a:r>
            <a:r>
              <a:rPr lang="tr-TR" altLang="tr-TR" sz="2600" dirty="0" smtClean="0">
                <a:latin typeface="Comic Sans MS" panose="030F0702030302020204" pitchFamily="66" charset="0"/>
              </a:rPr>
              <a:t>kapsar.</a:t>
            </a:r>
          </a:p>
          <a:p>
            <a:pPr algn="just" eaLnBrk="1" hangingPunct="1">
              <a:lnSpc>
                <a:spcPct val="150000"/>
              </a:lnSpc>
              <a:buFontTx/>
              <a:buNone/>
            </a:pPr>
            <a:r>
              <a:rPr lang="tr-TR" altLang="tr-TR" sz="2600" u="sng" dirty="0" err="1" smtClean="0">
                <a:latin typeface="Comic Sans MS" panose="030F0702030302020204" pitchFamily="66" charset="0"/>
              </a:rPr>
              <a:t>Biocen</a:t>
            </a:r>
            <a:r>
              <a:rPr lang="tr-TR" altLang="tr-TR" sz="2600" u="sng" dirty="0" smtClean="0">
                <a:latin typeface="Comic Sans MS" panose="030F0702030302020204" pitchFamily="66" charset="0"/>
              </a:rPr>
              <a:t>:</a:t>
            </a:r>
            <a:r>
              <a:rPr lang="tr-TR" altLang="tr-TR" sz="2600" dirty="0" smtClean="0">
                <a:latin typeface="Comic Sans MS" panose="030F0702030302020204" pitchFamily="66" charset="0"/>
              </a:rPr>
              <a:t> İnsan, hayvan ve bitki gibi çeşitli canlılara ait toplulukların (popülasyon) bilimidir.</a:t>
            </a:r>
          </a:p>
          <a:p>
            <a:pPr algn="just" eaLnBrk="1" hangingPunct="1">
              <a:lnSpc>
                <a:spcPct val="150000"/>
              </a:lnSpc>
              <a:buFontTx/>
              <a:buNone/>
            </a:pPr>
            <a:r>
              <a:rPr lang="tr-TR" altLang="tr-TR" sz="2600" u="sng" dirty="0" err="1" smtClean="0">
                <a:latin typeface="Comic Sans MS" panose="030F0702030302020204" pitchFamily="66" charset="0"/>
              </a:rPr>
              <a:t>Ecotope:</a:t>
            </a:r>
            <a:r>
              <a:rPr lang="tr-TR" altLang="tr-TR" sz="2600" dirty="0" err="1" smtClean="0">
                <a:latin typeface="Comic Sans MS" panose="030F0702030302020204" pitchFamily="66" charset="0"/>
              </a:rPr>
              <a:t>Toprak</a:t>
            </a:r>
            <a:r>
              <a:rPr lang="tr-TR" altLang="tr-TR" sz="2600" dirty="0" smtClean="0">
                <a:latin typeface="Comic Sans MS" panose="030F0702030302020204" pitchFamily="66" charset="0"/>
              </a:rPr>
              <a:t>, hava, su gibi ortamı işaret eder.</a:t>
            </a:r>
          </a:p>
          <a:p>
            <a:pPr algn="just" eaLnBrk="1" hangingPunct="1">
              <a:lnSpc>
                <a:spcPct val="150000"/>
              </a:lnSpc>
              <a:buFontTx/>
              <a:buNone/>
            </a:pPr>
            <a:r>
              <a:rPr lang="tr-TR" altLang="tr-TR" sz="2600" u="sng" dirty="0" smtClean="0">
                <a:latin typeface="Comic Sans MS" panose="030F0702030302020204" pitchFamily="66" charset="0"/>
              </a:rPr>
              <a:t>Tropik Yapı:</a:t>
            </a:r>
            <a:r>
              <a:rPr lang="tr-TR" altLang="tr-TR" sz="2600" dirty="0" smtClean="0">
                <a:latin typeface="Comic Sans MS" panose="030F0702030302020204" pitchFamily="66" charset="0"/>
              </a:rPr>
              <a:t> Bir hücrenin beslenme ve yapı naklidir.</a:t>
            </a:r>
          </a:p>
        </p:txBody>
      </p:sp>
    </p:spTree>
    <p:extLst>
      <p:ext uri="{BB962C8B-B14F-4D97-AF65-F5344CB8AC3E}">
        <p14:creationId xmlns:p14="http://schemas.microsoft.com/office/powerpoint/2010/main" val="1784592423"/>
      </p:ext>
    </p:extLst>
  </p:cSld>
  <p:clrMapOvr>
    <a:masterClrMapping/>
  </p:clrMapOvr>
  <p:transition>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3316EB5A-C115-42E5-8D2C-ECD0055258D8}" type="slidenum">
              <a:rPr lang="tr-TR" altLang="tr-TR" sz="1400">
                <a:solidFill>
                  <a:srgbClr val="000000"/>
                </a:solidFill>
              </a:rPr>
              <a:pPr>
                <a:spcBef>
                  <a:spcPct val="0"/>
                </a:spcBef>
                <a:buFontTx/>
                <a:buNone/>
              </a:pPr>
              <a:t>7</a:t>
            </a:fld>
            <a:endParaRPr lang="tr-TR" altLang="tr-TR" sz="1400">
              <a:solidFill>
                <a:srgbClr val="000000"/>
              </a:solidFill>
            </a:endParaRPr>
          </a:p>
        </p:txBody>
      </p:sp>
      <p:sp>
        <p:nvSpPr>
          <p:cNvPr id="38915" name="Rectangle 3"/>
          <p:cNvSpPr>
            <a:spLocks noGrp="1" noChangeArrowheads="1"/>
          </p:cNvSpPr>
          <p:nvPr>
            <p:ph type="body" idx="1"/>
          </p:nvPr>
        </p:nvSpPr>
        <p:spPr>
          <a:xfrm>
            <a:off x="1245577" y="662354"/>
            <a:ext cx="8077200" cy="5105400"/>
          </a:xfrm>
        </p:spPr>
        <p:txBody>
          <a:bodyPr/>
          <a:lstStyle/>
          <a:p>
            <a:pPr algn="just" eaLnBrk="1" hangingPunct="1">
              <a:lnSpc>
                <a:spcPct val="150000"/>
              </a:lnSpc>
              <a:buFontTx/>
              <a:buNone/>
            </a:pPr>
            <a:r>
              <a:rPr lang="tr-TR" altLang="tr-TR" sz="2600" u="sng" dirty="0" err="1" smtClean="0">
                <a:latin typeface="Comic Sans MS" panose="030F0702030302020204" pitchFamily="66" charset="0"/>
              </a:rPr>
              <a:t>Antropojen</a:t>
            </a:r>
            <a:r>
              <a:rPr lang="tr-TR" altLang="tr-TR" sz="2600" u="sng" dirty="0" smtClean="0">
                <a:latin typeface="Comic Sans MS" panose="030F0702030302020204" pitchFamily="66" charset="0"/>
              </a:rPr>
              <a:t> Kirlilik:</a:t>
            </a:r>
            <a:r>
              <a:rPr lang="tr-TR" altLang="tr-TR" sz="2600" dirty="0" smtClean="0">
                <a:latin typeface="Comic Sans MS" panose="030F0702030302020204" pitchFamily="66" charset="0"/>
              </a:rPr>
              <a:t> Bilinmeden yapılan kusurlar sonucunda ortaya çıkan kirliliklere verilen isimdir. Örnek olarak; Haliç, İzmir ve İzmit körfezleri verilebilir.</a:t>
            </a:r>
          </a:p>
          <a:p>
            <a:pPr algn="just" eaLnBrk="1" hangingPunct="1">
              <a:lnSpc>
                <a:spcPct val="150000"/>
              </a:lnSpc>
              <a:buFontTx/>
              <a:buNone/>
            </a:pPr>
            <a:r>
              <a:rPr lang="tr-TR" altLang="tr-TR" sz="2600" u="sng" dirty="0" err="1" smtClean="0">
                <a:latin typeface="Comic Sans MS" panose="030F0702030302020204" pitchFamily="66" charset="0"/>
              </a:rPr>
              <a:t>Yapıcılar:</a:t>
            </a:r>
            <a:r>
              <a:rPr lang="tr-TR" altLang="tr-TR" sz="2600" dirty="0" err="1" smtClean="0">
                <a:latin typeface="Comic Sans MS" panose="030F0702030302020204" pitchFamily="66" charset="0"/>
              </a:rPr>
              <a:t>Başlıca</a:t>
            </a:r>
            <a:r>
              <a:rPr lang="tr-TR" altLang="tr-TR" sz="2600" dirty="0" smtClean="0">
                <a:latin typeface="Comic Sans MS" panose="030F0702030302020204" pitchFamily="66" charset="0"/>
              </a:rPr>
              <a:t> yeşil bitkiler.</a:t>
            </a:r>
          </a:p>
          <a:p>
            <a:pPr algn="just" eaLnBrk="1" hangingPunct="1">
              <a:lnSpc>
                <a:spcPct val="150000"/>
              </a:lnSpc>
              <a:buFontTx/>
              <a:buNone/>
            </a:pPr>
            <a:r>
              <a:rPr lang="tr-TR" altLang="tr-TR" sz="2600" u="sng" dirty="0" smtClean="0">
                <a:latin typeface="Comic Sans MS" panose="030F0702030302020204" pitchFamily="66" charset="0"/>
              </a:rPr>
              <a:t>Tüketiciler:</a:t>
            </a:r>
            <a:r>
              <a:rPr lang="tr-TR" altLang="tr-TR" sz="2600" dirty="0" smtClean="0">
                <a:latin typeface="Comic Sans MS" panose="030F0702030302020204" pitchFamily="66" charset="0"/>
              </a:rPr>
              <a:t> Genelde hayvansal canlılar.</a:t>
            </a:r>
          </a:p>
          <a:p>
            <a:pPr algn="just" eaLnBrk="1" hangingPunct="1">
              <a:lnSpc>
                <a:spcPct val="150000"/>
              </a:lnSpc>
              <a:buFontTx/>
              <a:buNone/>
            </a:pPr>
            <a:r>
              <a:rPr lang="tr-TR" altLang="tr-TR" sz="2600" u="sng" dirty="0" smtClean="0">
                <a:latin typeface="Comic Sans MS" panose="030F0702030302020204" pitchFamily="66" charset="0"/>
              </a:rPr>
              <a:t>Parçalayıcılar:</a:t>
            </a:r>
            <a:r>
              <a:rPr lang="tr-TR" altLang="tr-TR" sz="2600" dirty="0" smtClean="0">
                <a:latin typeface="Comic Sans MS" panose="030F0702030302020204" pitchFamily="66" charset="0"/>
              </a:rPr>
              <a:t> Mantar, bakteri, </a:t>
            </a:r>
            <a:r>
              <a:rPr lang="tr-TR" altLang="tr-TR" sz="2600" dirty="0" err="1" smtClean="0">
                <a:latin typeface="Comic Sans MS" panose="030F0702030302020204" pitchFamily="66" charset="0"/>
              </a:rPr>
              <a:t>funguslar</a:t>
            </a:r>
            <a:r>
              <a:rPr lang="tr-TR" altLang="tr-TR" sz="2600" dirty="0" smtClean="0">
                <a:latin typeface="Comic Sans MS" panose="030F0702030302020204" pitchFamily="66" charset="0"/>
              </a:rPr>
              <a:t>.</a:t>
            </a:r>
          </a:p>
          <a:p>
            <a:pPr algn="just" eaLnBrk="1" hangingPunct="1">
              <a:lnSpc>
                <a:spcPct val="150000"/>
              </a:lnSpc>
              <a:buFontTx/>
              <a:buNone/>
            </a:pPr>
            <a:endParaRPr lang="tr-TR" altLang="tr-TR" sz="2600" dirty="0" smtClean="0">
              <a:latin typeface="Comic Sans MS" panose="030F0702030302020204" pitchFamily="66" charset="0"/>
            </a:endParaRPr>
          </a:p>
          <a:p>
            <a:pPr algn="just" eaLnBrk="1" hangingPunct="1">
              <a:lnSpc>
                <a:spcPct val="150000"/>
              </a:lnSpc>
              <a:buFontTx/>
              <a:buNone/>
            </a:pPr>
            <a:endParaRPr lang="tr-TR" altLang="tr-TR" sz="2600" dirty="0" smtClean="0">
              <a:latin typeface="Comic Sans MS" panose="030F0702030302020204" pitchFamily="66" charset="0"/>
            </a:endParaRPr>
          </a:p>
        </p:txBody>
      </p:sp>
    </p:spTree>
    <p:extLst>
      <p:ext uri="{BB962C8B-B14F-4D97-AF65-F5344CB8AC3E}">
        <p14:creationId xmlns:p14="http://schemas.microsoft.com/office/powerpoint/2010/main" val="2921223354"/>
      </p:ext>
    </p:extLst>
  </p:cSld>
  <p:clrMapOvr>
    <a:masterClrMapping/>
  </p:clrMapOvr>
  <p:transition>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24253B66-E731-4653-8542-D0AA6721E4B7}" type="slidenum">
              <a:rPr lang="tr-TR" altLang="tr-TR" sz="1400">
                <a:solidFill>
                  <a:srgbClr val="000000"/>
                </a:solidFill>
              </a:rPr>
              <a:pPr>
                <a:spcBef>
                  <a:spcPct val="0"/>
                </a:spcBef>
                <a:buFontTx/>
                <a:buNone/>
              </a:pPr>
              <a:t>8</a:t>
            </a:fld>
            <a:endParaRPr lang="tr-TR" altLang="tr-TR" sz="1400">
              <a:solidFill>
                <a:srgbClr val="000000"/>
              </a:solidFill>
            </a:endParaRPr>
          </a:p>
        </p:txBody>
      </p:sp>
      <p:sp>
        <p:nvSpPr>
          <p:cNvPr id="40963" name="Rectangle 3"/>
          <p:cNvSpPr>
            <a:spLocks noGrp="1" noChangeArrowheads="1"/>
          </p:cNvSpPr>
          <p:nvPr>
            <p:ph type="body" idx="1"/>
          </p:nvPr>
        </p:nvSpPr>
        <p:spPr>
          <a:xfrm>
            <a:off x="1400908" y="653562"/>
            <a:ext cx="8229600" cy="5524500"/>
          </a:xfrm>
        </p:spPr>
        <p:txBody>
          <a:bodyPr/>
          <a:lstStyle/>
          <a:p>
            <a:pPr algn="just" eaLnBrk="1" hangingPunct="1">
              <a:lnSpc>
                <a:spcPct val="150000"/>
              </a:lnSpc>
              <a:buFontTx/>
              <a:buNone/>
            </a:pPr>
            <a:r>
              <a:rPr lang="tr-TR" altLang="tr-TR" sz="2600" u="sng" dirty="0" err="1" smtClean="0">
                <a:latin typeface="Comic Sans MS" panose="030F0702030302020204" pitchFamily="66" charset="0"/>
              </a:rPr>
              <a:t>Popülasyon:</a:t>
            </a:r>
            <a:r>
              <a:rPr lang="tr-TR" altLang="tr-TR" sz="2600" dirty="0" err="1" smtClean="0">
                <a:latin typeface="Comic Sans MS" panose="030F0702030302020204" pitchFamily="66" charset="0"/>
              </a:rPr>
              <a:t>Aynı</a:t>
            </a:r>
            <a:r>
              <a:rPr lang="tr-TR" altLang="tr-TR" sz="2600" dirty="0" smtClean="0">
                <a:latin typeface="Comic Sans MS" panose="030F0702030302020204" pitchFamily="66" charset="0"/>
              </a:rPr>
              <a:t> türe ait bireylerden oluşan organizmalar topluluğudur. Popülasyonu oluşturan canlılar arasında karşılıklı ekolojik ilişkiler vardır. Bu nedenle popülasyon; belirli bir yetişme ortamında yaşayan ve karşılıklı ilişkiler içinde bulunan aynı türe ait bireylerin oluşturduğu canlılar ortamı olarak da tanımlanır. Örneğin; gelin böceği popülasyonu, ren geyiği popülasyonu vb.</a:t>
            </a:r>
          </a:p>
          <a:p>
            <a:pPr algn="just" eaLnBrk="1" hangingPunct="1">
              <a:lnSpc>
                <a:spcPct val="150000"/>
              </a:lnSpc>
              <a:buFontTx/>
              <a:buNone/>
            </a:pPr>
            <a:endParaRPr lang="tr-TR" altLang="tr-TR" sz="2600" dirty="0" smtClean="0">
              <a:latin typeface="Comic Sans MS" panose="030F0702030302020204" pitchFamily="66" charset="0"/>
            </a:endParaRPr>
          </a:p>
        </p:txBody>
      </p:sp>
    </p:spTree>
    <p:extLst>
      <p:ext uri="{BB962C8B-B14F-4D97-AF65-F5344CB8AC3E}">
        <p14:creationId xmlns:p14="http://schemas.microsoft.com/office/powerpoint/2010/main" val="3096419897"/>
      </p:ext>
    </p:extLst>
  </p:cSld>
  <p:clrMapOvr>
    <a:masterClrMapping/>
  </p:clrMapOvr>
  <p:transition>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F229C77-FDB4-4D0F-97C6-5733E5C4D35B}" type="slidenum">
              <a:rPr lang="tr-TR" altLang="tr-TR" sz="1400">
                <a:solidFill>
                  <a:srgbClr val="000000"/>
                </a:solidFill>
              </a:rPr>
              <a:pPr>
                <a:spcBef>
                  <a:spcPct val="0"/>
                </a:spcBef>
                <a:buFontTx/>
                <a:buNone/>
              </a:pPr>
              <a:t>9</a:t>
            </a:fld>
            <a:endParaRPr lang="tr-TR" altLang="tr-TR" sz="1400">
              <a:solidFill>
                <a:srgbClr val="000000"/>
              </a:solidFill>
            </a:endParaRPr>
          </a:p>
        </p:txBody>
      </p:sp>
      <p:sp>
        <p:nvSpPr>
          <p:cNvPr id="43011" name="Rectangle 3"/>
          <p:cNvSpPr>
            <a:spLocks noGrp="1" noChangeArrowheads="1"/>
          </p:cNvSpPr>
          <p:nvPr>
            <p:ph type="body" idx="1"/>
          </p:nvPr>
        </p:nvSpPr>
        <p:spPr>
          <a:xfrm>
            <a:off x="1356946" y="249116"/>
            <a:ext cx="8229600" cy="5524500"/>
          </a:xfrm>
        </p:spPr>
        <p:txBody>
          <a:bodyPr/>
          <a:lstStyle/>
          <a:p>
            <a:pPr algn="just" eaLnBrk="1" hangingPunct="1">
              <a:lnSpc>
                <a:spcPct val="150000"/>
              </a:lnSpc>
              <a:buFontTx/>
              <a:buNone/>
            </a:pPr>
            <a:r>
              <a:rPr lang="tr-TR" altLang="tr-TR" sz="2600" u="sng" dirty="0" err="1" smtClean="0">
                <a:latin typeface="Comic Sans MS" panose="030F0702030302020204" pitchFamily="66" charset="0"/>
              </a:rPr>
              <a:t>Komünite:</a:t>
            </a:r>
            <a:r>
              <a:rPr lang="tr-TR" altLang="tr-TR" sz="2600" dirty="0" err="1" smtClean="0">
                <a:latin typeface="Comic Sans MS" panose="030F0702030302020204" pitchFamily="66" charset="0"/>
              </a:rPr>
              <a:t>Ekolojide</a:t>
            </a:r>
            <a:r>
              <a:rPr lang="tr-TR" altLang="tr-TR" sz="2600" dirty="0" smtClean="0">
                <a:latin typeface="Comic Sans MS" panose="030F0702030302020204" pitchFamily="66" charset="0"/>
              </a:rPr>
              <a:t> belli bir bölgede yaşayan popülasyon gruplarının hepsine birden </a:t>
            </a:r>
            <a:r>
              <a:rPr lang="tr-TR" altLang="tr-TR" sz="2600" dirty="0" err="1" smtClean="0">
                <a:latin typeface="Comic Sans MS" panose="030F0702030302020204" pitchFamily="66" charset="0"/>
              </a:rPr>
              <a:t>komünite</a:t>
            </a:r>
            <a:r>
              <a:rPr lang="tr-TR" altLang="tr-TR" sz="2600" dirty="0" smtClean="0">
                <a:latin typeface="Comic Sans MS" panose="030F0702030302020204" pitchFamily="66" charset="0"/>
              </a:rPr>
              <a:t> adı verilir. Örneğin belli bir bölgede yaşamakta olan kuş, böcek gibi popülasyonların tümü bölgenin </a:t>
            </a:r>
            <a:r>
              <a:rPr lang="tr-TR" altLang="tr-TR" sz="2600" dirty="0" err="1" smtClean="0">
                <a:latin typeface="Comic Sans MS" panose="030F0702030302020204" pitchFamily="66" charset="0"/>
              </a:rPr>
              <a:t>komünitesini</a:t>
            </a:r>
            <a:r>
              <a:rPr lang="tr-TR" altLang="tr-TR" sz="2600" dirty="0" smtClean="0">
                <a:latin typeface="Comic Sans MS" panose="030F0702030302020204" pitchFamily="66" charset="0"/>
              </a:rPr>
              <a:t> oluştururlar.</a:t>
            </a:r>
          </a:p>
          <a:p>
            <a:pPr algn="just" eaLnBrk="1" hangingPunct="1">
              <a:lnSpc>
                <a:spcPct val="150000"/>
              </a:lnSpc>
              <a:buFontTx/>
              <a:buNone/>
            </a:pPr>
            <a:r>
              <a:rPr lang="tr-TR" altLang="tr-TR" sz="2600" u="sng" dirty="0" smtClean="0">
                <a:latin typeface="Comic Sans MS" panose="030F0702030302020204" pitchFamily="66" charset="0"/>
              </a:rPr>
              <a:t>Habitat:</a:t>
            </a:r>
            <a:r>
              <a:rPr lang="tr-TR" altLang="tr-TR" sz="2600" dirty="0" smtClean="0">
                <a:latin typeface="Comic Sans MS" panose="030F0702030302020204" pitchFamily="66" charset="0"/>
              </a:rPr>
              <a:t> En geniş anlamıyla habitat bir canlı organizmanın yaşam ortamı olarak </a:t>
            </a:r>
            <a:r>
              <a:rPr lang="tr-TR" altLang="tr-TR" sz="2600" dirty="0" err="1" smtClean="0">
                <a:latin typeface="Comic Sans MS" panose="030F0702030302020204" pitchFamily="66" charset="0"/>
              </a:rPr>
              <a:t>tanımlanmaktadır.Günümüzde</a:t>
            </a:r>
            <a:r>
              <a:rPr lang="tr-TR" altLang="tr-TR" sz="2600" dirty="0" smtClean="0">
                <a:latin typeface="Comic Sans MS" panose="030F0702030302020204" pitchFamily="66" charset="0"/>
              </a:rPr>
              <a:t> kentlerin genişlemesi, tarım alanlarının açılması ve sanayileşme sonucunda habitatlar bozulmuştur. </a:t>
            </a:r>
          </a:p>
        </p:txBody>
      </p:sp>
    </p:spTree>
    <p:extLst>
      <p:ext uri="{BB962C8B-B14F-4D97-AF65-F5344CB8AC3E}">
        <p14:creationId xmlns:p14="http://schemas.microsoft.com/office/powerpoint/2010/main" val="3440290850"/>
      </p:ext>
    </p:extLst>
  </p:cSld>
  <p:clrMapOvr>
    <a:masterClrMapping/>
  </p:clrMapOvr>
  <p:transition>
    <p:zoom/>
  </p:transition>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489</Words>
  <Application>Microsoft Office PowerPoint</Application>
  <PresentationFormat>Geniş ekran</PresentationFormat>
  <Paragraphs>54</Paragraphs>
  <Slides>11</Slides>
  <Notes>10</Notes>
  <HiddenSlides>0</HiddenSlides>
  <MMClips>0</MMClips>
  <ScaleCrop>false</ScaleCrop>
  <HeadingPairs>
    <vt:vector size="6" baseType="variant">
      <vt:variant>
        <vt:lpstr>Kullanılan Yazı Tipleri</vt:lpstr>
      </vt:variant>
      <vt:variant>
        <vt:i4>4</vt:i4>
      </vt:variant>
      <vt:variant>
        <vt:lpstr>Tema</vt:lpstr>
      </vt:variant>
      <vt:variant>
        <vt:i4>3</vt:i4>
      </vt:variant>
      <vt:variant>
        <vt:lpstr>Slayt Başlıkları</vt:lpstr>
      </vt:variant>
      <vt:variant>
        <vt:i4>11</vt:i4>
      </vt:variant>
    </vt:vector>
  </HeadingPairs>
  <TitlesOfParts>
    <vt:vector size="18" baseType="lpstr">
      <vt:lpstr>Arial</vt:lpstr>
      <vt:lpstr>Calibri</vt:lpstr>
      <vt:lpstr>Calibri Light</vt:lpstr>
      <vt:lpstr>Comic Sans MS</vt:lpstr>
      <vt:lpstr>Office Teması</vt:lpstr>
      <vt:lpstr>Varsayılan Tasarım</vt:lpstr>
      <vt:lpstr>1_Varsayılan Tasarım</vt:lpstr>
      <vt:lpstr>   EKOLOJİNİN PRENSİPLERİ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Ekosistemleri oluşturan başlıca dört öğe şunlardır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TCALİSKAN</cp:lastModifiedBy>
  <cp:revision>4</cp:revision>
  <dcterms:created xsi:type="dcterms:W3CDTF">2020-01-21T19:53:46Z</dcterms:created>
  <dcterms:modified xsi:type="dcterms:W3CDTF">2020-01-23T10:39:59Z</dcterms:modified>
</cp:coreProperties>
</file>