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81" r:id="rId22"/>
    <p:sldId id="276" r:id="rId23"/>
    <p:sldId id="277" r:id="rId24"/>
    <p:sldId id="278" r:id="rId25"/>
    <p:sldId id="279" r:id="rId26"/>
    <p:sldId id="282" r:id="rId27"/>
    <p:sldId id="283" r:id="rId28"/>
    <p:sldId id="280"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314B8F-9790-4DFC-BAA8-B3B5FDDC8984}" type="datetimeFigureOut">
              <a:rPr lang="tr-TR" smtClean="0"/>
              <a:t>03.05.2017</a:t>
            </a:fld>
            <a:endParaRPr lang="tr-TR" dirty="0"/>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3D5304-09E1-4C93-B532-57F0EE25CEE3}" type="slidenum">
              <a:rPr lang="tr-TR" smtClean="0"/>
              <a:t>‹#›</a:t>
            </a:fld>
            <a:endParaRPr lang="tr-T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6C3D5304-09E1-4C93-B532-57F0EE25CEE3}" type="slidenum">
              <a:rPr lang="tr-TR" smtClean="0"/>
              <a:t>26</a:t>
            </a:fld>
            <a:endParaRPr lang="tr-T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03.05.2017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03.05.2017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03.05.2017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03.05.2017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03.05.2017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03.05.2017</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03.05.2017</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03.05.2017</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03.05.2017</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03.05.2017</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03.05.2017</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03.05.2017</a:t>
            </a:fld>
            <a:endParaRPr lang="tr-TR" dirty="0"/>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tgm.org.tr/tr/icerik/detay/turkiyedeki-mahalle-orgutlenmeleri-bulustu-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371600" y="908720"/>
            <a:ext cx="6400800" cy="4730080"/>
          </a:xfrm>
        </p:spPr>
        <p:txBody>
          <a:bodyPr>
            <a:normAutofit/>
          </a:bodyPr>
          <a:lstStyle/>
          <a:p>
            <a:endParaRPr lang="tr-TR" sz="2400" dirty="0" smtClean="0">
              <a:latin typeface="Times New Roman" pitchFamily="18" charset="0"/>
              <a:cs typeface="Times New Roman" pitchFamily="18" charset="0"/>
            </a:endParaRPr>
          </a:p>
          <a:p>
            <a:endParaRPr lang="tr-TR" sz="2400" dirty="0" smtClean="0">
              <a:latin typeface="Times New Roman" pitchFamily="18" charset="0"/>
              <a:cs typeface="Times New Roman" pitchFamily="18" charset="0"/>
            </a:endParaRPr>
          </a:p>
          <a:p>
            <a:endParaRPr lang="tr-TR" sz="2400" dirty="0" smtClean="0">
              <a:latin typeface="Times New Roman" pitchFamily="18" charset="0"/>
              <a:cs typeface="Times New Roman" pitchFamily="18" charset="0"/>
            </a:endParaRPr>
          </a:p>
          <a:p>
            <a:endParaRPr lang="tr-TR" sz="2400" dirty="0" smtClean="0">
              <a:latin typeface="Times New Roman" pitchFamily="18" charset="0"/>
              <a:cs typeface="Times New Roman" pitchFamily="18" charset="0"/>
            </a:endParaRPr>
          </a:p>
          <a:p>
            <a:r>
              <a:rPr lang="tr-TR" sz="2400" b="1" dirty="0" smtClean="0">
                <a:solidFill>
                  <a:schemeClr val="tx1"/>
                </a:solidFill>
                <a:latin typeface="Times New Roman" pitchFamily="18" charset="0"/>
                <a:cs typeface="Times New Roman" pitchFamily="18" charset="0"/>
              </a:rPr>
              <a:t>Toplumla Sosyal Hizmet Uygulaması Modelleri </a:t>
            </a:r>
            <a:endParaRPr lang="tr-TR" sz="2400" b="1"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lgn="just">
              <a:buNone/>
            </a:pPr>
            <a:r>
              <a:rPr lang="tr-TR" sz="2000" dirty="0" smtClean="0">
                <a:latin typeface="Times New Roman" pitchFamily="18" charset="0"/>
                <a:cs typeface="Times New Roman" pitchFamily="18" charset="0"/>
              </a:rPr>
              <a:t>Toplumla sosyal hizmet uygulaması, bir toplumdaki yurttaşların yaşam kalitelerini artırmaları ve toplumu güçlendirmek için bir araya gelmeleri sonucunda gerçekleştirilir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tür toplumla sosyal hizmet uygulamasının </a:t>
            </a:r>
            <a:r>
              <a:rPr lang="tr-TR" sz="2000" b="1" dirty="0" smtClean="0">
                <a:latin typeface="Times New Roman" pitchFamily="18" charset="0"/>
                <a:cs typeface="Times New Roman" pitchFamily="18" charset="0"/>
              </a:rPr>
              <a:t>bir görevi gerçekleştirme </a:t>
            </a:r>
            <a:r>
              <a:rPr lang="tr-TR" sz="2000" dirty="0" smtClean="0">
                <a:latin typeface="Times New Roman" pitchFamily="18" charset="0"/>
                <a:cs typeface="Times New Roman" pitchFamily="18" charset="0"/>
              </a:rPr>
              <a:t>ve </a:t>
            </a:r>
            <a:r>
              <a:rPr lang="tr-TR" sz="2000" b="1" dirty="0" smtClean="0">
                <a:latin typeface="Times New Roman" pitchFamily="18" charset="0"/>
                <a:cs typeface="Times New Roman" pitchFamily="18" charset="0"/>
              </a:rPr>
              <a:t>kapasite oluşturma </a:t>
            </a:r>
            <a:r>
              <a:rPr lang="tr-TR" sz="2000" dirty="0" smtClean="0">
                <a:latin typeface="Times New Roman" pitchFamily="18" charset="0"/>
                <a:cs typeface="Times New Roman" pitchFamily="18" charset="0"/>
              </a:rPr>
              <a:t>olmak üzere iki temel odağı bulunmaktadır.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Görevi gerçekleştirme, içinde yaşadıkları toplumun sosyal ve ekonomik koşullarını geliştirilmesiyle ilgili bir dizi görevi yerine getirmek için yurttaşlar tarafından yapılan çalışmaları ifade etmektedir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İkinci odak olan kapasite oluşturma toplumda örgütleme ve liderlik yapma becerilerinin geliştirilmesinde toplum üyelerine yardımcı olmayı içerir. </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Toplum örgütlenmesi ile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toplumun </a:t>
            </a:r>
            <a:r>
              <a:rPr lang="tr-TR" sz="2000" dirty="0" smtClean="0">
                <a:latin typeface="Times New Roman" pitchFamily="18" charset="0"/>
                <a:cs typeface="Times New Roman" pitchFamily="18" charset="0"/>
              </a:rPr>
              <a:t>gereksinimleri veya amaçları belirlenir,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bunlar </a:t>
            </a:r>
            <a:r>
              <a:rPr lang="tr-TR" sz="2000" dirty="0" smtClean="0">
                <a:latin typeface="Times New Roman" pitchFamily="18" charset="0"/>
                <a:cs typeface="Times New Roman" pitchFamily="18" charset="0"/>
              </a:rPr>
              <a:t>sıraya konulur,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bu </a:t>
            </a:r>
            <a:r>
              <a:rPr lang="tr-TR" sz="2000" dirty="0" smtClean="0">
                <a:latin typeface="Times New Roman" pitchFamily="18" charset="0"/>
                <a:cs typeface="Times New Roman" pitchFamily="18" charset="0"/>
              </a:rPr>
              <a:t>gereksinimleri veya hedefleri gerçekleştirmek üzere çalışmak için toplumda güven kazandırılır,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bu </a:t>
            </a:r>
            <a:r>
              <a:rPr lang="tr-TR" sz="2000" dirty="0" smtClean="0">
                <a:latin typeface="Times New Roman" pitchFamily="18" charset="0"/>
                <a:cs typeface="Times New Roman" pitchFamily="18" charset="0"/>
              </a:rPr>
              <a:t>gereksinimleri veya hedefleri gerçekleştirebilmek için içsel ve/veya dışsal kaynaklar bulunur,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harekete </a:t>
            </a:r>
            <a:r>
              <a:rPr lang="tr-TR" sz="2000" dirty="0" smtClean="0">
                <a:latin typeface="Times New Roman" pitchFamily="18" charset="0"/>
                <a:cs typeface="Times New Roman" pitchFamily="18" charset="0"/>
              </a:rPr>
              <a:t>geçilir,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toplumda </a:t>
            </a:r>
            <a:r>
              <a:rPr lang="tr-TR" sz="2000" dirty="0" smtClean="0">
                <a:latin typeface="Times New Roman" pitchFamily="18" charset="0"/>
                <a:cs typeface="Times New Roman" pitchFamily="18" charset="0"/>
              </a:rPr>
              <a:t>işbirliğine dayalı tutum ve uygulamalar geliştirilir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modelde toplumsal değişme </a:t>
            </a:r>
            <a:r>
              <a:rPr lang="tr-TR" sz="2000" b="1" dirty="0" smtClean="0">
                <a:latin typeface="Times New Roman" pitchFamily="18" charset="0"/>
                <a:cs typeface="Times New Roman" pitchFamily="18" charset="0"/>
              </a:rPr>
              <a:t>yerel düzeydeki insanların geniş katılımı </a:t>
            </a:r>
            <a:r>
              <a:rPr lang="tr-TR" sz="2000" dirty="0" smtClean="0">
                <a:latin typeface="Times New Roman" pitchFamily="18" charset="0"/>
                <a:cs typeface="Times New Roman" pitchFamily="18" charset="0"/>
              </a:rPr>
              <a:t>yoluyla gerçekleştirilebilir.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Dezavantajlılar ve güç yapısında olanlar da dâhil olmak üzere, toplumun çeşitli kesimleri sorunların belirlenmesi ve çözümlenmesi amacıyla bir araya gelir.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model, </a:t>
            </a:r>
            <a:r>
              <a:rPr lang="tr-TR" sz="2000" b="1" dirty="0" smtClean="0">
                <a:latin typeface="Times New Roman" pitchFamily="18" charset="0"/>
                <a:cs typeface="Times New Roman" pitchFamily="18" charset="0"/>
              </a:rPr>
              <a:t>demokratik süreçler</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oybirliği yaklaşımı</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gönüllü işbirliği</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yerel liderliğin geliştirilmesi</a:t>
            </a:r>
            <a:r>
              <a:rPr lang="tr-TR" sz="2000" dirty="0" smtClean="0">
                <a:latin typeface="Times New Roman" pitchFamily="18" charset="0"/>
                <a:cs typeface="Times New Roman" pitchFamily="18" charset="0"/>
              </a:rPr>
              <a:t> ve </a:t>
            </a:r>
            <a:r>
              <a:rPr lang="tr-TR" sz="2000" b="1" dirty="0" smtClean="0">
                <a:latin typeface="Times New Roman" pitchFamily="18" charset="0"/>
                <a:cs typeface="Times New Roman" pitchFamily="18" charset="0"/>
              </a:rPr>
              <a:t>kendine yardım </a:t>
            </a:r>
            <a:r>
              <a:rPr lang="tr-TR" sz="2000" dirty="0" smtClean="0">
                <a:latin typeface="Times New Roman" pitchFamily="18" charset="0"/>
                <a:cs typeface="Times New Roman" pitchFamily="18" charset="0"/>
              </a:rPr>
              <a:t>konularını vurgulamaktadır.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modelde, hangi sorunlara odaklanılacağı ve bu sorunları çözmek için ne tür stratejiler kullanılacağı konusunda uzlaşmaya varmak için farklı taraflar arasında tartışma ve iletişim yöntemleri kullanılır.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İşlevsel Toplumların Örgütlenmesi </a:t>
            </a:r>
            <a:endParaRPr lang="tr-TR" sz="24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 Bu modelin temel özelliği coğrafi bir toplumdan ziyade işlevsel bir toplum üzerinde odaklanmasıdır.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İşlevsel toplum örgütlemesinde odak, seçilen bir konuda kabul ve içerme düzeyinin artırılması amacıyla sosyal adalet ve politik değişiklik için savunuculuk yapmaktır.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adalet için çalışmanın yanı sıra genel tutum ve davranışları değiştirmek için çalışılır ve sistem tarafından yeterince verilmeyen hizmetlerin geliştirilmesi de amaçlanır. </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normAutofit/>
          </a:bodyPr>
          <a:lstStyle/>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İşlevsel bir toplum </a:t>
            </a:r>
            <a:r>
              <a:rPr lang="tr-TR" sz="2000" b="1" dirty="0" smtClean="0">
                <a:latin typeface="Times New Roman" pitchFamily="18" charset="0"/>
                <a:cs typeface="Times New Roman" pitchFamily="18" charset="0"/>
              </a:rPr>
              <a:t>AIDS</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kürtaj</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suç</a:t>
            </a:r>
            <a:r>
              <a:rPr lang="tr-TR" sz="2000" dirty="0" smtClean="0">
                <a:latin typeface="Times New Roman" pitchFamily="18" charset="0"/>
                <a:cs typeface="Times New Roman" pitchFamily="18" charset="0"/>
              </a:rPr>
              <a:t> ve </a:t>
            </a:r>
            <a:r>
              <a:rPr lang="tr-TR" sz="2000" b="1" dirty="0" smtClean="0">
                <a:latin typeface="Times New Roman" pitchFamily="18" charset="0"/>
                <a:cs typeface="Times New Roman" pitchFamily="18" charset="0"/>
              </a:rPr>
              <a:t>aile içi şiddetin önlenmesi </a:t>
            </a:r>
            <a:r>
              <a:rPr lang="tr-TR" sz="2000" dirty="0" smtClean="0">
                <a:latin typeface="Times New Roman" pitchFamily="18" charset="0"/>
                <a:cs typeface="Times New Roman" pitchFamily="18" charset="0"/>
              </a:rPr>
              <a:t>gibi ortak bir konu üzerinde odaklanmayı gerektirir.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Bu tür örgütlenmenin temel amacı sosyal adaletin gerçekleştirilmesidir.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Örgütler seçilen sorunla ilgili politikaları, davranışları ve tutumları değiştirmek amacıyla savunuculuk yaklaşımını kullanır.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Bir organizasyon özel nüfus gruplarına yönelik hizmetler de geliştirebilir.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İşlevsel toplumlar seçilen sorunla ilgili olarak toplum eğitimi de yapabilir. </a:t>
            </a:r>
            <a:endParaRPr lang="tr-TR" sz="2000" dirty="0" smtClean="0">
              <a:latin typeface="Times New Roman" pitchFamily="18" charset="0"/>
              <a:cs typeface="Times New Roman" pitchFamily="18" charset="0"/>
            </a:endParaRPr>
          </a:p>
          <a:p>
            <a:pPr algn="just">
              <a:buFont typeface="Wingdings" pitchFamily="2" charset="2"/>
              <a:buChar char="§"/>
            </a:pPr>
            <a:endParaRPr lang="tr-TR"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İşlevsel toplum örgütlenmesi yapan bir kurum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savunuculuk </a:t>
            </a:r>
            <a:r>
              <a:rPr lang="tr-TR" sz="2000" dirty="0" smtClean="0">
                <a:latin typeface="Times New Roman" pitchFamily="18" charset="0"/>
                <a:cs typeface="Times New Roman" pitchFamily="18" charset="0"/>
              </a:rPr>
              <a:t>üzerinde odaklaşabilir,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araştırma</a:t>
            </a:r>
            <a:r>
              <a:rPr lang="tr-TR" sz="2000"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toplumsal </a:t>
            </a:r>
            <a:r>
              <a:rPr lang="tr-TR" sz="2000" dirty="0" smtClean="0">
                <a:latin typeface="Times New Roman" pitchFamily="18" charset="0"/>
                <a:cs typeface="Times New Roman" pitchFamily="18" charset="0"/>
              </a:rPr>
              <a:t>eylem,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eğitim</a:t>
            </a:r>
            <a:r>
              <a:rPr lang="tr-TR" sz="2000"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politika </a:t>
            </a:r>
            <a:r>
              <a:rPr lang="tr-TR" sz="2000" dirty="0" smtClean="0">
                <a:latin typeface="Times New Roman" pitchFamily="18" charset="0"/>
                <a:cs typeface="Times New Roman" pitchFamily="18" charset="0"/>
              </a:rPr>
              <a:t>oluşturma ve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hizmet </a:t>
            </a:r>
            <a:r>
              <a:rPr lang="tr-TR" sz="2000" dirty="0" smtClean="0">
                <a:latin typeface="Times New Roman" pitchFamily="18" charset="0"/>
                <a:cs typeface="Times New Roman" pitchFamily="18" charset="0"/>
              </a:rPr>
              <a:t>geliştirme çalışmalarını savunabilir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a:bodyPr>
          <a:lstStyle/>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uzmanları, kaynak kişidir ve kolaylaştırıcıdır; grubu örgütlemede, sorunları belirlemede, üyeleri seçmede ve savunuculuk stratejilerini ve taktiklerini belirlemede yardımcı olabilir.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uzmanları aynı zamanda araştırma ve analiz tekniklerini öğretebilir.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İşlevsel toplum örgütlenmesinde, hedef toplum üyelerin coğrafi olarak farklı yerlerde olması nedeniyle sosyal hizmet uzmanları yazışma ve iletişim konularında sorumluluk alabilir, bunun için dergi, haber bülteni gibi bir yayının çıkartılmasına ve dağıtılmasına yardımcı olabilir.</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a:bodyPr>
          <a:lstStyle/>
          <a:p>
            <a:pPr algn="just">
              <a:buNone/>
            </a:pPr>
            <a:r>
              <a:rPr lang="tr-TR" sz="2000" b="1" dirty="0" smtClean="0">
                <a:latin typeface="Times New Roman" pitchFamily="18" charset="0"/>
                <a:cs typeface="Times New Roman" pitchFamily="18" charset="0"/>
              </a:rPr>
              <a:t>Örnek:</a:t>
            </a:r>
          </a:p>
          <a:p>
            <a:pPr algn="just">
              <a:buNone/>
            </a:pPr>
            <a:r>
              <a:rPr lang="tr-TR" sz="2000" b="1" dirty="0" smtClean="0">
                <a:latin typeface="Times New Roman" pitchFamily="18" charset="0"/>
                <a:cs typeface="Times New Roman" pitchFamily="18" charset="0"/>
              </a:rPr>
              <a:t>“</a:t>
            </a:r>
            <a:r>
              <a:rPr lang="tr-TR" sz="2000" b="1" dirty="0" smtClean="0">
                <a:latin typeface="Times New Roman" pitchFamily="18" charset="0"/>
                <a:cs typeface="Times New Roman" pitchFamily="18" charset="0"/>
              </a:rPr>
              <a:t>Şiddet Artık Bu Evde Yaşamıyor” Projesi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Mamak bölgesinde 18 ay boyunca kadına yönelik aile içi şiddetle mücadelede etmek üzere yürütülen çalışmaların katılımcılar ve çevreleri üzerinde yarattığı etkiyi görünür kılmak için hazırlanmıştır.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 çalışmaları, proje ekibi tarafından öngörülen bir plan çerçevesinde </a:t>
            </a:r>
            <a:r>
              <a:rPr lang="tr-TR" sz="2000" dirty="0" smtClean="0">
                <a:latin typeface="Times New Roman" pitchFamily="18" charset="0"/>
                <a:cs typeface="Times New Roman" pitchFamily="18" charset="0"/>
              </a:rPr>
              <a:t>başlatılmış; ancak </a:t>
            </a:r>
            <a:r>
              <a:rPr lang="tr-TR" sz="2000" dirty="0" smtClean="0">
                <a:latin typeface="Times New Roman" pitchFamily="18" charset="0"/>
                <a:cs typeface="Times New Roman" pitchFamily="18" charset="0"/>
              </a:rPr>
              <a:t>bu plan katılımcıların ihtiyaçları ve talepleri doğrultusunda yeniden ve yeniden gözden geçirilmiştir. Bu anlamıyla uzmanların hazırlayıp, uyguladığı bir tarzdan öte süreç içinde katılımcılarla birlikte oluşturulan bir çalışma tarzından bahsetmek yerinde olacaktır.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 süreci, alanda yapılan çalışmaların görünür kılınmasının, olumlu-olumsuz deneyimlerinin paylaşılmasının kadına yönelik aile içi şiddetle mücadelenin daha etkin ve sonuç alıcı biçimde yapılmasına katkı sağlayacağını bize göstermiştir. </a:t>
            </a:r>
            <a:r>
              <a:rPr lang="tr-TR" sz="2000"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Sosyal ve Ekonomik Kalkınma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Sosyal ve ekonomik kalkınma için fırsatlar sağlama sosyal hizmetin merkezi odağında olagelmiştir. Kalkınma çabalarının etkili olabilmesi için sosyal ve ekonomik kalkınmanın birlikte işlemesi gereklidir.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Kalkınma çabaları </a:t>
            </a:r>
            <a:r>
              <a:rPr lang="tr-TR" sz="2000" b="1" dirty="0" smtClean="0">
                <a:latin typeface="Times New Roman" pitchFamily="18" charset="0"/>
                <a:cs typeface="Times New Roman" pitchFamily="18" charset="0"/>
              </a:rPr>
              <a:t>sosyal kalkınma</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sürdürülebilir kalkınma </a:t>
            </a:r>
            <a:r>
              <a:rPr lang="tr-TR" sz="2000" dirty="0" smtClean="0">
                <a:latin typeface="Times New Roman" pitchFamily="18" charset="0"/>
                <a:cs typeface="Times New Roman" pitchFamily="18" charset="0"/>
              </a:rPr>
              <a:t>ve </a:t>
            </a:r>
            <a:r>
              <a:rPr lang="tr-TR" sz="2000" b="1" dirty="0" smtClean="0">
                <a:latin typeface="Times New Roman" pitchFamily="18" charset="0"/>
                <a:cs typeface="Times New Roman" pitchFamily="18" charset="0"/>
              </a:rPr>
              <a:t>insani kalkınma </a:t>
            </a:r>
            <a:r>
              <a:rPr lang="tr-TR" sz="2000" dirty="0" smtClean="0">
                <a:latin typeface="Times New Roman" pitchFamily="18" charset="0"/>
                <a:cs typeface="Times New Roman" pitchFamily="18" charset="0"/>
              </a:rPr>
              <a:t>olmak üzere üç başlık altında toplanmaktadır.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ve ekonomik kalkınma modelinin amacı düşük gelirli ve baskı altındaki toplumlarda yaşam kalitesini geliştirmek ve ekonomik fırsatlar yaratmaktır.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Sosyal </a:t>
            </a:r>
            <a:r>
              <a:rPr lang="tr-TR" sz="2000" dirty="0" smtClean="0">
                <a:latin typeface="Times New Roman" pitchFamily="18" charset="0"/>
                <a:cs typeface="Times New Roman" pitchFamily="18" charset="0"/>
              </a:rPr>
              <a:t>ve ekonomik kalkınma modelinde halkla birlikte hareket ederek toplumun gelişimi sağlanmaya çalışılır. </a:t>
            </a:r>
          </a:p>
          <a:p>
            <a:pPr algn="just">
              <a:buFont typeface="Wingdings" pitchFamily="2" charset="2"/>
              <a:buChar char="§"/>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Bunun için ilk olarak bölgede oturanlar örgütlenir, liderlik ve örgütsel kapasiteleri geliştirilir, ardından sosyal ve ekonomik kalkınma için plan hazırlanır ve bu plan uygulanır</a:t>
            </a:r>
            <a:r>
              <a:rPr lang="tr-TR" sz="2000" dirty="0" smtClean="0">
                <a:latin typeface="Times New Roman" pitchFamily="18" charset="0"/>
                <a:cs typeface="Times New Roman" pitchFamily="18" charset="0"/>
              </a:rPr>
              <a:t>.</a:t>
            </a:r>
          </a:p>
          <a:p>
            <a:pPr algn="just">
              <a:buFont typeface="Wingdings" pitchFamily="2" charset="2"/>
              <a:buChar char="§"/>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Bu modelin ana odağı, toplum örgütlenmesini, toplumun sosyal ve ekonomik kalkınması için kaynakları olanları düşük gelirli bölgelere yatırım yapması için ikna </a:t>
            </a:r>
            <a:r>
              <a:rPr lang="tr-TR" sz="2000" dirty="0" smtClean="0">
                <a:latin typeface="Times New Roman" pitchFamily="18" charset="0"/>
                <a:cs typeface="Times New Roman" pitchFamily="18" charset="0"/>
              </a:rPr>
              <a:t>etmektir.</a:t>
            </a:r>
          </a:p>
          <a:p>
            <a:pPr algn="just">
              <a:buFont typeface="Wingdings" pitchFamily="2" charset="2"/>
              <a:buChar char="§"/>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Bu tür bir örgütlenmenin bir diğer odağı, toplum üyelerini sosyal ve ekonomik yatırımları kullanmaları için hazırlamaktır.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Toplumla Sosyal Hizmet Uygulaması Modelleri </a:t>
            </a:r>
            <a:endParaRPr lang="tr-TR" sz="24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buNone/>
            </a:pPr>
            <a:endParaRPr lang="tr-TR" sz="2000" dirty="0" smtClean="0">
              <a:latin typeface="Times New Roman" pitchFamily="18" charset="0"/>
              <a:cs typeface="Times New Roman" pitchFamily="18" charset="0"/>
            </a:endParaRPr>
          </a:p>
          <a:p>
            <a:pPr>
              <a:buNone/>
            </a:pPr>
            <a:r>
              <a:rPr lang="tr-TR" sz="2000" dirty="0" smtClean="0">
                <a:latin typeface="Times New Roman" pitchFamily="18" charset="0"/>
                <a:cs typeface="Times New Roman" pitchFamily="18" charset="0"/>
              </a:rPr>
              <a:t> Toplumsal değişimi gerçekleştirmeye yönelik birçok yaklaşım geliştirilmiştir. Toplumla sosyal hizmet </a:t>
            </a:r>
            <a:r>
              <a:rPr lang="tr-TR" sz="2000" dirty="0" smtClean="0">
                <a:latin typeface="Times New Roman" pitchFamily="18" charset="0"/>
                <a:cs typeface="Times New Roman" pitchFamily="18" charset="0"/>
              </a:rPr>
              <a:t>uygulamasının; </a:t>
            </a:r>
          </a:p>
          <a:p>
            <a:pPr>
              <a:buFont typeface="Wingdings" pitchFamily="2" charset="2"/>
              <a:buChar char="§"/>
            </a:pPr>
            <a:r>
              <a:rPr lang="tr-TR" sz="2000" dirty="0" smtClean="0">
                <a:latin typeface="Times New Roman" pitchFamily="18" charset="0"/>
                <a:cs typeface="Times New Roman" pitchFamily="18" charset="0"/>
              </a:rPr>
              <a:t>mahalle </a:t>
            </a:r>
            <a:r>
              <a:rPr lang="tr-TR" sz="2000" dirty="0" smtClean="0">
                <a:latin typeface="Times New Roman" pitchFamily="18" charset="0"/>
                <a:cs typeface="Times New Roman" pitchFamily="18" charset="0"/>
              </a:rPr>
              <a:t>ve toplum örgütlenmesi, </a:t>
            </a:r>
            <a:endParaRPr lang="tr-TR" sz="2000" dirty="0" smtClean="0">
              <a:latin typeface="Times New Roman" pitchFamily="18" charset="0"/>
              <a:cs typeface="Times New Roman" pitchFamily="18" charset="0"/>
            </a:endParaRPr>
          </a:p>
          <a:p>
            <a:pPr>
              <a:buFont typeface="Wingdings" pitchFamily="2" charset="2"/>
              <a:buChar char="§"/>
            </a:pPr>
            <a:r>
              <a:rPr lang="tr-TR" sz="2000" dirty="0" smtClean="0">
                <a:latin typeface="Times New Roman" pitchFamily="18" charset="0"/>
                <a:cs typeface="Times New Roman" pitchFamily="18" charset="0"/>
              </a:rPr>
              <a:t>işlevsel </a:t>
            </a:r>
            <a:r>
              <a:rPr lang="tr-TR" sz="2000" dirty="0" smtClean="0">
                <a:latin typeface="Times New Roman" pitchFamily="18" charset="0"/>
                <a:cs typeface="Times New Roman" pitchFamily="18" charset="0"/>
              </a:rPr>
              <a:t>toplumların örgütlenmesi, </a:t>
            </a:r>
            <a:endParaRPr lang="tr-TR" sz="2000" dirty="0" smtClean="0">
              <a:latin typeface="Times New Roman" pitchFamily="18" charset="0"/>
              <a:cs typeface="Times New Roman" pitchFamily="18" charset="0"/>
            </a:endParaRPr>
          </a:p>
          <a:p>
            <a:pPr>
              <a:buFont typeface="Wingdings" pitchFamily="2" charset="2"/>
              <a:buChar char="§"/>
            </a:pPr>
            <a:r>
              <a:rPr lang="tr-TR" sz="2000" dirty="0" smtClean="0">
                <a:latin typeface="Times New Roman" pitchFamily="18" charset="0"/>
                <a:cs typeface="Times New Roman" pitchFamily="18" charset="0"/>
              </a:rPr>
              <a:t>sosyal </a:t>
            </a:r>
            <a:r>
              <a:rPr lang="tr-TR" sz="2000" dirty="0" smtClean="0">
                <a:latin typeface="Times New Roman" pitchFamily="18" charset="0"/>
                <a:cs typeface="Times New Roman" pitchFamily="18" charset="0"/>
              </a:rPr>
              <a:t>ve ekonomik kalkınma, </a:t>
            </a:r>
            <a:endParaRPr lang="tr-TR" sz="2000" dirty="0" smtClean="0">
              <a:latin typeface="Times New Roman" pitchFamily="18" charset="0"/>
              <a:cs typeface="Times New Roman" pitchFamily="18" charset="0"/>
            </a:endParaRPr>
          </a:p>
          <a:p>
            <a:pPr>
              <a:buFont typeface="Wingdings" pitchFamily="2" charset="2"/>
              <a:buChar char="§"/>
            </a:pPr>
            <a:r>
              <a:rPr lang="tr-TR" sz="2000" dirty="0" smtClean="0">
                <a:latin typeface="Times New Roman" pitchFamily="18" charset="0"/>
                <a:cs typeface="Times New Roman" pitchFamily="18" charset="0"/>
              </a:rPr>
              <a:t>sosyal </a:t>
            </a:r>
            <a:r>
              <a:rPr lang="tr-TR" sz="2000" dirty="0" smtClean="0">
                <a:latin typeface="Times New Roman" pitchFamily="18" charset="0"/>
                <a:cs typeface="Times New Roman" pitchFamily="18" charset="0"/>
              </a:rPr>
              <a:t>planlama, </a:t>
            </a:r>
            <a:endParaRPr lang="tr-TR" sz="2000" dirty="0" smtClean="0">
              <a:latin typeface="Times New Roman" pitchFamily="18" charset="0"/>
              <a:cs typeface="Times New Roman" pitchFamily="18" charset="0"/>
            </a:endParaRPr>
          </a:p>
          <a:p>
            <a:pPr>
              <a:buFont typeface="Wingdings" pitchFamily="2" charset="2"/>
              <a:buChar char="§"/>
            </a:pPr>
            <a:r>
              <a:rPr lang="tr-TR" sz="2000" dirty="0" smtClean="0">
                <a:latin typeface="Times New Roman" pitchFamily="18" charset="0"/>
                <a:cs typeface="Times New Roman" pitchFamily="18" charset="0"/>
              </a:rPr>
              <a:t>program </a:t>
            </a:r>
            <a:r>
              <a:rPr lang="tr-TR" sz="2000" dirty="0" smtClean="0">
                <a:latin typeface="Times New Roman" pitchFamily="18" charset="0"/>
                <a:cs typeface="Times New Roman" pitchFamily="18" charset="0"/>
              </a:rPr>
              <a:t>geliştirme ve </a:t>
            </a:r>
            <a:r>
              <a:rPr lang="tr-TR" sz="2000" dirty="0" smtClean="0">
                <a:latin typeface="Times New Roman" pitchFamily="18" charset="0"/>
                <a:cs typeface="Times New Roman" pitchFamily="18" charset="0"/>
              </a:rPr>
              <a:t>toplum </a:t>
            </a:r>
            <a:r>
              <a:rPr lang="tr-TR" sz="2000" dirty="0" smtClean="0">
                <a:latin typeface="Times New Roman" pitchFamily="18" charset="0"/>
                <a:cs typeface="Times New Roman" pitchFamily="18" charset="0"/>
              </a:rPr>
              <a:t>liyezonu, </a:t>
            </a:r>
            <a:endParaRPr lang="tr-TR" sz="2000" dirty="0" smtClean="0">
              <a:latin typeface="Times New Roman" pitchFamily="18" charset="0"/>
              <a:cs typeface="Times New Roman" pitchFamily="18" charset="0"/>
            </a:endParaRPr>
          </a:p>
          <a:p>
            <a:pPr>
              <a:buFont typeface="Wingdings" pitchFamily="2" charset="2"/>
              <a:buChar char="§"/>
            </a:pPr>
            <a:r>
              <a:rPr lang="tr-TR" sz="2000" dirty="0" smtClean="0">
                <a:latin typeface="Times New Roman" pitchFamily="18" charset="0"/>
                <a:cs typeface="Times New Roman" pitchFamily="18" charset="0"/>
              </a:rPr>
              <a:t>eşyönetim </a:t>
            </a:r>
            <a:r>
              <a:rPr lang="tr-TR" sz="2000" dirty="0" smtClean="0">
                <a:latin typeface="Times New Roman" pitchFamily="18" charset="0"/>
                <a:cs typeface="Times New Roman" pitchFamily="18" charset="0"/>
              </a:rPr>
              <a:t>(koalisyon) oluşturma, </a:t>
            </a:r>
            <a:endParaRPr lang="tr-TR" sz="2000" dirty="0" smtClean="0">
              <a:latin typeface="Times New Roman" pitchFamily="18" charset="0"/>
              <a:cs typeface="Times New Roman" pitchFamily="18" charset="0"/>
            </a:endParaRPr>
          </a:p>
          <a:p>
            <a:pPr>
              <a:buFont typeface="Wingdings" pitchFamily="2" charset="2"/>
              <a:buChar char="§"/>
            </a:pPr>
            <a:r>
              <a:rPr lang="tr-TR" sz="2000" dirty="0" smtClean="0">
                <a:latin typeface="Times New Roman" pitchFamily="18" charset="0"/>
                <a:cs typeface="Times New Roman" pitchFamily="18" charset="0"/>
              </a:rPr>
              <a:t>politik </a:t>
            </a:r>
            <a:r>
              <a:rPr lang="tr-TR" sz="2000" dirty="0" smtClean="0">
                <a:latin typeface="Times New Roman" pitchFamily="18" charset="0"/>
                <a:cs typeface="Times New Roman" pitchFamily="18" charset="0"/>
              </a:rPr>
              <a:t>ve sosyal aksiyon ve toplumsal hareketler olmak üzere sekiz modeline işaret edilmektedir. </a:t>
            </a:r>
            <a:endParaRPr lang="tr-TR" sz="2000" dirty="0" smtClean="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buNone/>
            </a:pPr>
            <a:endParaRPr lang="tr-TR" sz="20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Örgütlenmenin </a:t>
            </a:r>
            <a:r>
              <a:rPr lang="tr-TR" sz="2000" dirty="0" smtClean="0">
                <a:latin typeface="Times New Roman" pitchFamily="18" charset="0"/>
                <a:cs typeface="Times New Roman" pitchFamily="18" charset="0"/>
              </a:rPr>
              <a:t>gerçekçi kalkınma ve gelişme amaçlarını belirlemesine yardımcı olabilmek için sosyal hizmet uzmanları gereksinim değerlendirmesi ve araştırma yapma konularında becerili olmalıdır.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a:bodyPr>
          <a:lstStyle/>
          <a:p>
            <a:pPr algn="just">
              <a:buNone/>
            </a:pPr>
            <a:r>
              <a:rPr lang="tr-TR" sz="2000" b="1" dirty="0" smtClean="0">
                <a:latin typeface="Times New Roman" pitchFamily="18" charset="0"/>
                <a:cs typeface="Times New Roman" pitchFamily="18" charset="0"/>
              </a:rPr>
              <a:t>Haber</a:t>
            </a:r>
          </a:p>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Çöp(m)adam</a:t>
            </a:r>
            <a:r>
              <a:rPr lang="tr-TR" sz="2000" dirty="0" smtClean="0">
                <a:latin typeface="Times New Roman" pitchFamily="18" charset="0"/>
                <a:cs typeface="Times New Roman" pitchFamily="18" charset="0"/>
              </a:rPr>
              <a:t> hayatları boyunca düzenli gelire sahip olmamış kadınlara fırsat yaratmak amacıyla oluşturulmuş bir proje. Hammaddeler, iplik ve fermuar dışında, çöpe atılan ve hiçbir zaman kullanılmayan malzemelerden seçilmiş. Hammaddenin çoğu daha önceden kullanılmış, ancak temizlenmiş ve sterilize edilmiş malzemelerden oluşmakta. Ve emek verenlerinden ellerinden yaratıcı ve çok şık ürünler çıkmakta.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Çöp(m)adam</a:t>
            </a:r>
            <a:r>
              <a:rPr lang="tr-TR" sz="2000" dirty="0" smtClean="0">
                <a:latin typeface="Times New Roman" pitchFamily="18" charset="0"/>
                <a:cs typeface="Times New Roman" pitchFamily="18" charset="0"/>
              </a:rPr>
              <a:t> projesi kapsamında, bugüne kadar 500'den fazla kadınla işbirliği yaptık ve onlara düzenli gelir kazanmaları için fırsat sunduk. İlk atölye Ayvalık'ta kuruldu. Ardından KA-MER işbirliği ile Diyarbakır'da; KEDV işbirliği ile de İstanbul'da bir atölye açtık. Şu anda Ayvalık ve Diyarbakır atölyeleri faaliyette ve halihazırda Ayvalık'ta 60; Diyarbakır'da 10 kadınla çalışıyoruz. </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Sosyal Planlama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Sosyal planlama modeli, problem çözmenin teknik sürecini vurgular ve karmaşık sanayileşmiş çevrede toplumsal değişimi gerçekleştirebilmek için, karmaşık değişim süreçlerine rehberlik edebilecek çok iyi eğitim görmüş ve becerikli planlayıcılara gereksinim olduğunu varsayar.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planlama uzmanı genellikle güç yapısının bir unsuru tarafından istihdam edilir ve sosyal planlamacı güç yapısı tarafından istihdam edildiğinden bu yapının çıkarları doğrultusunda hizmet verme eğilimindedir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Toplum kapasitesini geliştirme veya radikal sosyal değişme bu yaklaşımda esas odak değildir. </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a:t>
            </a:r>
            <a:r>
              <a:rPr lang="tr-TR" sz="2000" dirty="0" smtClean="0">
                <a:latin typeface="Times New Roman" pitchFamily="18" charset="0"/>
                <a:cs typeface="Times New Roman" pitchFamily="18" charset="0"/>
              </a:rPr>
              <a:t>yaklaşımda, sosyal planlamacı olarak sosyal hizmet uzmanları, veri toplama, veriyi çözümleme ve program tasarımlama, geliştirilen programları uygulama ve kolaylaştırma rollerini yerine getirir.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planlama modelinin odağı </a:t>
            </a:r>
            <a:r>
              <a:rPr lang="tr-TR" sz="2000" b="1" dirty="0" smtClean="0">
                <a:latin typeface="Times New Roman" pitchFamily="18" charset="0"/>
                <a:cs typeface="Times New Roman" pitchFamily="18" charset="0"/>
              </a:rPr>
              <a:t>toplumun gereksinimlerini belirleme</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gereksinimleri olan insanlara mal ve hizmetleri eriştirme</a:t>
            </a:r>
            <a:r>
              <a:rPr lang="tr-TR" sz="2000" dirty="0" smtClean="0">
                <a:latin typeface="Times New Roman" pitchFamily="18" charset="0"/>
                <a:cs typeface="Times New Roman" pitchFamily="18" charset="0"/>
              </a:rPr>
              <a:t> olarak ifade edilebilir.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Özetle bu modelin felsefesi “önce verileri toplayalım, ardından akılcı adımı atalım” şeklindedir.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planlama modeli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mahalle </a:t>
            </a:r>
            <a:r>
              <a:rPr lang="tr-TR" sz="2000" dirty="0" smtClean="0">
                <a:latin typeface="Times New Roman" pitchFamily="18" charset="0"/>
                <a:cs typeface="Times New Roman" pitchFamily="18" charset="0"/>
              </a:rPr>
              <a:t>ya da daha geniş alanları güçlendirir,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toplumsal </a:t>
            </a:r>
            <a:r>
              <a:rPr lang="tr-TR" sz="2000" dirty="0" smtClean="0">
                <a:latin typeface="Times New Roman" pitchFamily="18" charset="0"/>
                <a:cs typeface="Times New Roman" pitchFamily="18" charset="0"/>
              </a:rPr>
              <a:t>ıslah çalışmaları,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konut </a:t>
            </a:r>
            <a:r>
              <a:rPr lang="tr-TR" sz="2000" dirty="0" smtClean="0">
                <a:latin typeface="Times New Roman" pitchFamily="18" charset="0"/>
                <a:cs typeface="Times New Roman" pitchFamily="18" charset="0"/>
              </a:rPr>
              <a:t>yapımı,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toplumsal </a:t>
            </a:r>
            <a:r>
              <a:rPr lang="tr-TR" sz="2000" dirty="0" smtClean="0">
                <a:latin typeface="Times New Roman" pitchFamily="18" charset="0"/>
                <a:cs typeface="Times New Roman" pitchFamily="18" charset="0"/>
              </a:rPr>
              <a:t>alt yapı eksikliklerini giderme,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sosyal </a:t>
            </a:r>
            <a:r>
              <a:rPr lang="tr-TR" sz="2000" dirty="0" smtClean="0">
                <a:latin typeface="Times New Roman" pitchFamily="18" charset="0"/>
                <a:cs typeface="Times New Roman" pitchFamily="18" charset="0"/>
              </a:rPr>
              <a:t>hizmetler ve toplumsal programlar arasında eşgüdüm yapma yoluyla toplumsal ve ekonomik bütünleşmeye yardımcı olur.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a:t>
            </a:r>
            <a:r>
              <a:rPr lang="tr-TR" sz="2000" dirty="0" smtClean="0">
                <a:latin typeface="Times New Roman" pitchFamily="18" charset="0"/>
                <a:cs typeface="Times New Roman" pitchFamily="18" charset="0"/>
              </a:rPr>
              <a:t>planlama, hem yerel hem toplumsal düzeyde uygulanan, akılcı sorun çözme yöntemleri kullanılarak “</a:t>
            </a:r>
            <a:r>
              <a:rPr lang="tr-TR" sz="2000" b="1" dirty="0" smtClean="0">
                <a:latin typeface="Times New Roman" pitchFamily="18" charset="0"/>
                <a:cs typeface="Times New Roman" pitchFamily="18" charset="0"/>
              </a:rPr>
              <a:t>gelişme</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genişletme</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sosyal hizmetlerin ve sosyal politikaların eşgüdümü</a:t>
            </a:r>
            <a:r>
              <a:rPr lang="tr-TR" sz="2000" dirty="0" smtClean="0">
                <a:latin typeface="Times New Roman" pitchFamily="18" charset="0"/>
                <a:cs typeface="Times New Roman" pitchFamily="18" charset="0"/>
              </a:rPr>
              <a:t>” şeklinde tanımlanmaktadır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Sosyal planlama, sosyal hizmet uzmanlarının toplum refahını sağlama sorumluluğunu yerine getirmesi için bir araçtır. </a:t>
            </a:r>
            <a:endParaRPr lang="tr-TR" sz="2000" dirty="0" smtClean="0">
              <a:latin typeface="Times New Roman" pitchFamily="18" charset="0"/>
              <a:cs typeface="Times New Roman" pitchFamily="18" charset="0"/>
            </a:endParaRPr>
          </a:p>
          <a:p>
            <a:pPr algn="just">
              <a:buFont typeface="Wingdings" pitchFamily="2" charset="2"/>
              <a:buChar char="§"/>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Sosyal planlama yoluyla geliştirilen sosyal programlar, politikalar ve hizmetler insanların gereksinimleri mümkün olan en geniş boyutta karşılamasını sağlamayı amaçlamaktadır. </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endParaRPr lang="tr-TR" dirty="0"/>
          </a:p>
        </p:txBody>
      </p:sp>
      <p:pic>
        <p:nvPicPr>
          <p:cNvPr id="2050" name="Picture 2" descr="C:\Users\sbf\Desktop\bologna_1_kopya.jpg"/>
          <p:cNvPicPr>
            <a:picLocks noChangeAspect="1" noChangeArrowheads="1"/>
          </p:cNvPicPr>
          <p:nvPr/>
        </p:nvPicPr>
        <p:blipFill>
          <a:blip r:embed="rId3" cstate="print"/>
          <a:srcRect/>
          <a:stretch>
            <a:fillRect/>
          </a:stretch>
        </p:blipFill>
        <p:spPr bwMode="auto">
          <a:xfrm>
            <a:off x="0" y="0"/>
            <a:ext cx="9036496" cy="685800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a:bodyPr>
          <a:lstStyle/>
          <a:p>
            <a:pPr algn="just">
              <a:buNone/>
            </a:pPr>
            <a:r>
              <a:rPr lang="tr-TR" sz="2000" b="1" dirty="0" smtClean="0">
                <a:latin typeface="Times New Roman" pitchFamily="18" charset="0"/>
                <a:cs typeface="Times New Roman" pitchFamily="18" charset="0"/>
              </a:rPr>
              <a:t>Örnek</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Kentsel korumanın, binaların restorasyonunun ötesinde, öncelikle o binaları yaşatan topluluğu koruması gerektiğini savunan Cervelatti, Bologna’da sosyal bir canlanmayı hedeflemiştir. Mimari koruma çalışmalarının, sosyal koruma çalışmaları olmadan var olamayacağını, sosyal korumanın da ancak ekonomik canlanma ile desteklenirse kalıcı olacağı varsayımı özellikle dönemi için devrimsel bir bakış açısıdır. Korunan binalardaki düşük gelirli halkın çıkarlarını yasalarla garanti altına alan Bologna planında, kent içinde yenilenmeye bağlı nüfus hareketi asgari düzeye düşürülmüştür. Kent içindeki </a:t>
            </a:r>
            <a:r>
              <a:rPr lang="tr-TR" sz="2000" b="1" dirty="0" smtClean="0">
                <a:latin typeface="Times New Roman" pitchFamily="18" charset="0"/>
                <a:cs typeface="Times New Roman" pitchFamily="18" charset="0"/>
              </a:rPr>
              <a:t>geleneksel üretim biçimlerini </a:t>
            </a:r>
            <a:r>
              <a:rPr lang="tr-TR" sz="2000" dirty="0" smtClean="0">
                <a:latin typeface="Times New Roman" pitchFamily="18" charset="0"/>
                <a:cs typeface="Times New Roman" pitchFamily="18" charset="0"/>
              </a:rPr>
              <a:t>ve </a:t>
            </a:r>
            <a:r>
              <a:rPr lang="tr-TR" sz="2000" b="1" dirty="0" smtClean="0">
                <a:latin typeface="Times New Roman" pitchFamily="18" charset="0"/>
                <a:cs typeface="Times New Roman" pitchFamily="18" charset="0"/>
              </a:rPr>
              <a:t>küçük esnafı </a:t>
            </a:r>
            <a:r>
              <a:rPr lang="tr-TR" sz="2000" dirty="0" smtClean="0">
                <a:latin typeface="Times New Roman" pitchFamily="18" charset="0"/>
                <a:cs typeface="Times New Roman" pitchFamily="18" charset="0"/>
              </a:rPr>
              <a:t>da koruyan plan, yenilemeyi ekonomik olarak desteklerken, somut olmayan kültür mirasını da koruma altına almıştır. Bologna planını döneminin benzer projelerinden ayıran en önemli özellik, bu </a:t>
            </a:r>
            <a:r>
              <a:rPr lang="tr-TR" sz="2000" b="1" dirty="0" smtClean="0">
                <a:latin typeface="Times New Roman" pitchFamily="18" charset="0"/>
                <a:cs typeface="Times New Roman" pitchFamily="18" charset="0"/>
              </a:rPr>
              <a:t>sosyal bakış açısı </a:t>
            </a:r>
            <a:r>
              <a:rPr lang="tr-TR" sz="2000" dirty="0" smtClean="0">
                <a:latin typeface="Times New Roman" pitchFamily="18" charset="0"/>
                <a:cs typeface="Times New Roman" pitchFamily="18" charset="0"/>
              </a:rPr>
              <a:t>olmuştur. Bologna’da yapılan uzun süreli anket çalışmaları ve </a:t>
            </a:r>
            <a:r>
              <a:rPr lang="tr-TR" sz="2000" b="1" dirty="0" smtClean="0">
                <a:latin typeface="Times New Roman" pitchFamily="18" charset="0"/>
                <a:cs typeface="Times New Roman" pitchFamily="18" charset="0"/>
              </a:rPr>
              <a:t>detaylı sosyal planlama</a:t>
            </a:r>
            <a:r>
              <a:rPr lang="tr-TR" sz="2000" dirty="0" smtClean="0">
                <a:latin typeface="Times New Roman" pitchFamily="18" charset="0"/>
                <a:cs typeface="Times New Roman" pitchFamily="18" charset="0"/>
              </a:rPr>
              <a:t>, günümüzde benimsediğimiz katılımcı koruma yaklaşımlarının da metodolojik temelini oluşturmaktadır</a:t>
            </a:r>
            <a:r>
              <a:rPr lang="tr-TR" sz="2000" dirty="0" smtClean="0">
                <a:latin typeface="Times New Roman" pitchFamily="18" charset="0"/>
                <a:cs typeface="Times New Roman" pitchFamily="18" charset="0"/>
              </a:rPr>
              <a:t>. </a:t>
            </a:r>
            <a:endParaRPr lang="tr-TR" sz="20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Program Geliştirme ve Toplum Liyezonu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Font typeface="Wingdings" pitchFamily="2" charset="2"/>
              <a:buChar char="§"/>
            </a:pPr>
            <a:r>
              <a:rPr lang="tr-TR" sz="2000" dirty="0" smtClean="0">
                <a:latin typeface="Times New Roman" pitchFamily="18" charset="0"/>
                <a:cs typeface="Times New Roman" pitchFamily="18" charset="0"/>
              </a:rPr>
              <a:t>Bu modelin temel odağı, yeni hizmetler tasarlamak ya da var olan hizmetleri geliştirmektir.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Bu hizmet toplumdaki bir nüfus grubu tarafından belirlenen gereksinimleri karşılamak üzere verilir.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Değişim için hedef alınan sistemler, bu hizmetler için fon sağlayıcılar ve bu hizmetlerden yararlanmak isteyen müracaatçılardır</a:t>
            </a:r>
            <a:r>
              <a:rPr lang="tr-TR" sz="2000" dirty="0" smtClean="0">
                <a:latin typeface="Times New Roman" pitchFamily="18" charset="0"/>
                <a:cs typeface="Times New Roman" pitchFamily="18" charset="0"/>
              </a:rPr>
              <a:t>.</a:t>
            </a:r>
          </a:p>
          <a:p>
            <a:pPr algn="just">
              <a:buFont typeface="Wingdings" pitchFamily="2" charset="2"/>
              <a:buChar char="§"/>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Yeni ya da gözden geçirilen hizmetler için gerekli fonları sağlamak için teşvik edilmesi ya da ikna edilmesi gerektiğinden fon sağlayıcılar hedefte yer alır, bunlara hizmetlerle ilgili gelişmeler ve ilerlemeler konusunda bilgi verilir. </a:t>
            </a:r>
            <a:r>
              <a:rPr lang="tr-TR" sz="2000" dirty="0" smtClean="0">
                <a:latin typeface="Times New Roman" pitchFamily="18" charset="0"/>
                <a:cs typeface="Times New Roman" pitchFamily="18" charset="0"/>
              </a:rPr>
              <a:t> </a:t>
            </a:r>
            <a:endParaRPr lang="tr-TR" sz="20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Pratik olarak uygulama yapan her sosyal hizmet uzmanı yeni hizmetlerin oluşturulması ya da var olan hizmetlerin gözden geçirilmesi ve geliştirilmesi görevini yerine getirmeleri için istihdam edilebilir.</a:t>
            </a:r>
          </a:p>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Örnek</a:t>
            </a:r>
          </a:p>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Sorun</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Engelli </a:t>
            </a:r>
            <a:r>
              <a:rPr lang="tr-TR" sz="2000" dirty="0" smtClean="0">
                <a:latin typeface="Times New Roman" pitchFamily="18" charset="0"/>
                <a:cs typeface="Times New Roman" pitchFamily="18" charset="0"/>
              </a:rPr>
              <a:t>bireylere sunulan hizmetlerin yetersiz olduğunun </a:t>
            </a:r>
            <a:r>
              <a:rPr lang="tr-TR" sz="2000" dirty="0" smtClean="0">
                <a:latin typeface="Times New Roman" pitchFamily="18" charset="0"/>
                <a:cs typeface="Times New Roman" pitchFamily="18" charset="0"/>
              </a:rPr>
              <a:t>düşünülmesi</a:t>
            </a:r>
          </a:p>
          <a:p>
            <a:pPr algn="just">
              <a:buNone/>
            </a:pPr>
            <a:r>
              <a:rPr lang="tr-TR" sz="2000" b="1" dirty="0" smtClean="0">
                <a:latin typeface="Times New Roman" pitchFamily="18" charset="0"/>
                <a:cs typeface="Times New Roman" pitchFamily="18" charset="0"/>
              </a:rPr>
              <a:t>Politika</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Mevzuatta engelliler </a:t>
            </a:r>
            <a:r>
              <a:rPr lang="tr-TR" sz="2000" dirty="0" smtClean="0">
                <a:latin typeface="Times New Roman" pitchFamily="18" charset="0"/>
                <a:cs typeface="Times New Roman" pitchFamily="18" charset="0"/>
              </a:rPr>
              <a:t>lehine yapılan </a:t>
            </a:r>
            <a:r>
              <a:rPr lang="tr-TR" sz="2000" dirty="0" smtClean="0">
                <a:latin typeface="Times New Roman" pitchFamily="18" charset="0"/>
                <a:cs typeface="Times New Roman" pitchFamily="18" charset="0"/>
              </a:rPr>
              <a:t>değişiklikler</a:t>
            </a:r>
          </a:p>
          <a:p>
            <a:pPr algn="just">
              <a:buNone/>
            </a:pPr>
            <a:r>
              <a:rPr lang="tr-TR" sz="2000" b="1" dirty="0" smtClean="0">
                <a:latin typeface="Times New Roman" pitchFamily="18" charset="0"/>
                <a:cs typeface="Times New Roman" pitchFamily="18" charset="0"/>
              </a:rPr>
              <a:t>Program </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Engelliler </a:t>
            </a:r>
            <a:r>
              <a:rPr lang="tr-TR" sz="2000" dirty="0" smtClean="0">
                <a:latin typeface="Times New Roman" pitchFamily="18" charset="0"/>
                <a:cs typeface="Times New Roman" pitchFamily="18" charset="0"/>
              </a:rPr>
              <a:t>yasasında belirtilen evde bakım hizmeti</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Mahalle ve Toplum Örgütlenmesi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Toplum örgütlenmesi </a:t>
            </a:r>
            <a:r>
              <a:rPr lang="tr-TR" sz="2000" dirty="0" smtClean="0">
                <a:latin typeface="Times New Roman" pitchFamily="18" charset="0"/>
                <a:cs typeface="Times New Roman" pitchFamily="18" charset="0"/>
              </a:rPr>
              <a:t>sosyal sorunları çözümlemek ve planlı ortak eylem yoluyla sosyal iyilik halini güçlendirmek amacıyla ortak konuları olan bireylere, gruplara ve topluluklara ya da belli coğrafyada yaşayan insanlara yardım etmek amacıyla sosyal hizmet uzmanları ve diğer profesyoneller tarafından kullanılan bir müdahale sürecidir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Eşyönetim (Koalisyon) Oluşturma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Eşyönetim oluşturma, işbirliğinin bir türüdür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Eşyönetimler, gruplararası eylem ve işbirliği gereksinimi ve isteğinden ortaya çıkan karmaşık yapılardır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politika düzeyinde çalışanlar için eşyönetim oluşturma önemli bir işlevdir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Eşyönetim oluşturma, güçlü istek yanında </a:t>
            </a:r>
            <a:r>
              <a:rPr lang="tr-TR" sz="2000" b="1" dirty="0" smtClean="0">
                <a:latin typeface="Times New Roman" pitchFamily="18" charset="0"/>
                <a:cs typeface="Times New Roman" pitchFamily="18" charset="0"/>
              </a:rPr>
              <a:t>bilgi</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uzmanlaşmış beceriler</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işbirliği </a:t>
            </a:r>
            <a:r>
              <a:rPr lang="tr-TR" sz="2000" dirty="0" smtClean="0">
                <a:latin typeface="Times New Roman" pitchFamily="18" charset="0"/>
                <a:cs typeface="Times New Roman" pitchFamily="18" charset="0"/>
              </a:rPr>
              <a:t>ve </a:t>
            </a:r>
            <a:r>
              <a:rPr lang="tr-TR" sz="2000" b="1" dirty="0" smtClean="0">
                <a:latin typeface="Times New Roman" pitchFamily="18" charset="0"/>
                <a:cs typeface="Times New Roman" pitchFamily="18" charset="0"/>
              </a:rPr>
              <a:t>planlamaya büyük ölçüde katılım </a:t>
            </a:r>
            <a:r>
              <a:rPr lang="tr-TR" sz="2000" dirty="0" smtClean="0">
                <a:latin typeface="Times New Roman" pitchFamily="18" charset="0"/>
                <a:cs typeface="Times New Roman" pitchFamily="18" charset="0"/>
              </a:rPr>
              <a:t>gerektirir.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Eşyönetim</a:t>
            </a:r>
            <a:r>
              <a:rPr lang="tr-TR" sz="2000" dirty="0" smtClean="0">
                <a:latin typeface="Times New Roman" pitchFamily="18" charset="0"/>
                <a:cs typeface="Times New Roman" pitchFamily="18" charset="0"/>
              </a:rPr>
              <a:t>, farklı grupların sosyal değişme için birlikte çalışmasını mümkün kılar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İstenen değişikliği tek başına gerçekleştirmek neredeyse her zaman tek bir grubun kapasitesinin </a:t>
            </a:r>
            <a:r>
              <a:rPr lang="tr-TR" sz="2000" dirty="0" smtClean="0">
                <a:latin typeface="Times New Roman" pitchFamily="18" charset="0"/>
                <a:cs typeface="Times New Roman" pitchFamily="18" charset="0"/>
              </a:rPr>
              <a:t>üstündedir. </a:t>
            </a: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Bu nedenle, eşyönetimde benzer değişik hedefleri olan gruplar kaynaklarını bir araya getirir, istenen sosyal değişimi gerçekleştirmek için birlikte çalışır, aynı zamanda kişisel özerkliklerini de korur</a:t>
            </a:r>
            <a:r>
              <a:rPr lang="tr-TR" sz="2000" dirty="0" smtClean="0">
                <a:latin typeface="Times New Roman" pitchFamily="18" charset="0"/>
                <a:cs typeface="Times New Roman" pitchFamily="18" charset="0"/>
              </a:rPr>
              <a:t>.</a:t>
            </a:r>
          </a:p>
          <a:p>
            <a:pPr algn="just">
              <a:buFont typeface="Wingdings" pitchFamily="2" charset="2"/>
              <a:buChar char="§"/>
            </a:pPr>
            <a:endParaRPr lang="tr-TR" sz="2000"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Eşyönetimler tarafından sıklıkla hedef alınan sistemler yeni bir program oluşturmak ya da </a:t>
            </a:r>
            <a:r>
              <a:rPr lang="tr-TR" sz="2000" dirty="0" err="1" smtClean="0">
                <a:latin typeface="Times New Roman" pitchFamily="18" charset="0"/>
                <a:cs typeface="Times New Roman" pitchFamily="18" charset="0"/>
              </a:rPr>
              <a:t>varolan</a:t>
            </a:r>
            <a:r>
              <a:rPr lang="tr-TR" sz="2000" dirty="0" smtClean="0">
                <a:latin typeface="Times New Roman" pitchFamily="18" charset="0"/>
                <a:cs typeface="Times New Roman" pitchFamily="18" charset="0"/>
              </a:rPr>
              <a:t> programları genişletmek için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fon </a:t>
            </a:r>
            <a:r>
              <a:rPr lang="tr-TR" sz="2000" dirty="0" smtClean="0">
                <a:latin typeface="Times New Roman" pitchFamily="18" charset="0"/>
                <a:cs typeface="Times New Roman" pitchFamily="18" charset="0"/>
              </a:rPr>
              <a:t>kaynakları,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yeni </a:t>
            </a:r>
            <a:r>
              <a:rPr lang="tr-TR" sz="2000" dirty="0" smtClean="0">
                <a:latin typeface="Times New Roman" pitchFamily="18" charset="0"/>
                <a:cs typeface="Times New Roman" pitchFamily="18" charset="0"/>
              </a:rPr>
              <a:t>politikalara onay verebilecek resmi personel,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belirli </a:t>
            </a:r>
            <a:r>
              <a:rPr lang="tr-TR" sz="2000" dirty="0" smtClean="0">
                <a:latin typeface="Times New Roman" pitchFamily="18" charset="0"/>
                <a:cs typeface="Times New Roman" pitchFamily="18" charset="0"/>
              </a:rPr>
              <a:t>bir sosyal sorunun çözümü için çalışma yapabilme yetkisi olan ancak henüz eylem konusunda kararsız olan hükümete bağlı kurumlardır</a:t>
            </a:r>
            <a:r>
              <a:rPr lang="tr-TR" sz="2000" dirty="0" smtClean="0">
                <a:latin typeface="Times New Roman" pitchFamily="18" charset="0"/>
                <a:cs typeface="Times New Roman" pitchFamily="18" charset="0"/>
              </a:rPr>
              <a:t>.</a:t>
            </a:r>
          </a:p>
          <a:p>
            <a:pPr algn="just">
              <a:buFont typeface="Wingdings" pitchFamily="2" charset="2"/>
              <a:buChar char="§"/>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Politik ve Sosyal Aksiyon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Bu model, demokrasi ve sosyal adaletle uyumlu olarak daha fazla kaynak ve daha fazla hizmet alabilmek amacıyla güç yapısına baskı oluşturabilmek için örgütlenmeye, </a:t>
            </a: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belki </a:t>
            </a:r>
            <a:r>
              <a:rPr lang="tr-TR" sz="2000" dirty="0" smtClean="0">
                <a:latin typeface="Times New Roman" pitchFamily="18" charset="0"/>
                <a:cs typeface="Times New Roman" pitchFamily="18" charset="0"/>
              </a:rPr>
              <a:t>de başkalarıyla temas kurmaya ve birleşmeye gereksinim duyan dezavantajlı bir nüfus grubunun </a:t>
            </a:r>
            <a:r>
              <a:rPr lang="tr-TR" sz="2000" dirty="0" smtClean="0">
                <a:latin typeface="Times New Roman" pitchFamily="18" charset="0"/>
                <a:cs typeface="Times New Roman" pitchFamily="18" charset="0"/>
              </a:rPr>
              <a:t>olduğunu </a:t>
            </a:r>
            <a:r>
              <a:rPr lang="tr-TR" sz="2000" dirty="0" smtClean="0">
                <a:latin typeface="Times New Roman" pitchFamily="18" charset="0"/>
                <a:cs typeface="Times New Roman" pitchFamily="18" charset="0"/>
              </a:rPr>
              <a:t>varsaymaktadır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Politik ve sosyal aksiyon hareketleri sıklıkla temel kurumlarda ya da formel örgütlerin temel politikalarında esaslı değişiklikler gerçekleştirmeyi amaçlar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grupların amaçları güç kaynaklarının yeniden dağıtılmasıdır</a:t>
            </a:r>
            <a:r>
              <a:rPr lang="tr-TR" sz="2000" dirty="0" smtClean="0">
                <a:latin typeface="Times New Roman" pitchFamily="18" charset="0"/>
                <a:cs typeface="Times New Roman" pitchFamily="18" charset="0"/>
              </a:rPr>
              <a:t>. </a:t>
            </a:r>
            <a:endParaRPr lang="tr-TR" sz="2000"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a:bodyPr>
          <a:lstStyle/>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Toplumla </a:t>
            </a:r>
            <a:r>
              <a:rPr lang="tr-TR" sz="2000" dirty="0" smtClean="0">
                <a:latin typeface="Times New Roman" pitchFamily="18" charset="0"/>
                <a:cs typeface="Times New Roman" pitchFamily="18" charset="0"/>
              </a:rPr>
              <a:t>sosyal hizmet uygulamasının diğer biçimlerinin tersine, politik ve sosyal aksiyonda güç yapısına karşı çıkma ve muhalefet etme esastır</a:t>
            </a:r>
            <a:r>
              <a:rPr lang="tr-TR" sz="2000" dirty="0" smtClean="0">
                <a:latin typeface="Times New Roman" pitchFamily="18" charset="0"/>
                <a:cs typeface="Times New Roman" pitchFamily="18" charset="0"/>
              </a:rPr>
              <a:t>.</a:t>
            </a:r>
          </a:p>
          <a:p>
            <a:pPr algn="just">
              <a:buFont typeface="Wingdings" pitchFamily="2" charset="2"/>
              <a:buChar char="§"/>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Toplumda en fazla saldırıya açık kişilerin savunma ihtiyacı olduğu düşüncesi, sosyal aksiyonun temel kabullerindendir.</a:t>
            </a:r>
          </a:p>
          <a:p>
            <a:pPr algn="just">
              <a:buFont typeface="Wingdings" pitchFamily="2" charset="2"/>
              <a:buChar char="§"/>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Kaynakların ve gücün yeniden dağıtılması ve marjinal grupların karar alma süreçlerine katılımının artırılması temel toplum değişikliklerinin sağlanması amacının birer bileşenidir.</a:t>
            </a:r>
          </a:p>
          <a:p>
            <a:pPr algn="just">
              <a:buFont typeface="Wingdings" pitchFamily="2" charset="2"/>
              <a:buChar char="§"/>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Sosyal aksiyon, sosyal sorunların çözülmesine yardım etme ve toplumdaki bazı hastalıkları ortadan kaldırma konusunda içten katılanlar için bir yaklaşımdır.</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Sosyal </a:t>
            </a:r>
            <a:r>
              <a:rPr lang="tr-TR" sz="2000" dirty="0" smtClean="0">
                <a:latin typeface="Times New Roman" pitchFamily="18" charset="0"/>
                <a:cs typeface="Times New Roman" pitchFamily="18" charset="0"/>
              </a:rPr>
              <a:t>aksiyon, toplumsal mevkilerin ve toplum kaynaklarının – sosyal güç </a:t>
            </a:r>
            <a:r>
              <a:rPr lang="tr-TR" sz="2000" dirty="0" smtClean="0">
                <a:latin typeface="Times New Roman" pitchFamily="18" charset="0"/>
                <a:cs typeface="Times New Roman" pitchFamily="18" charset="0"/>
              </a:rPr>
              <a:t>dâhil– geliştirilmesi</a:t>
            </a:r>
            <a:r>
              <a:rPr lang="tr-TR" sz="2000" dirty="0" smtClean="0">
                <a:latin typeface="Times New Roman" pitchFamily="18" charset="0"/>
                <a:cs typeface="Times New Roman" pitchFamily="18" charset="0"/>
              </a:rPr>
              <a:t>, yeniden dağıtılması ve denetimi için toplum ilişkilerini ve davranış kalıplarını harekete geçirmektir</a:t>
            </a:r>
            <a:r>
              <a:rPr lang="tr-TR" sz="2000" dirty="0" smtClean="0">
                <a:latin typeface="Times New Roman" pitchFamily="18" charset="0"/>
                <a:cs typeface="Times New Roman" pitchFamily="18" charset="0"/>
              </a:rPr>
              <a:t>.</a:t>
            </a:r>
          </a:p>
          <a:p>
            <a:pPr algn="just">
              <a:buFont typeface="Wingdings" pitchFamily="2" charset="2"/>
              <a:buChar char="§"/>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Bu yaklaşım, toplumda dezavantajlı ve baskı altında bir kesim olduğunu ve bu grupların seslerini duyurabilmek ve ihtiyaçlarını kolektif olarak anlatmada örgütlenmeleri için yardıma ihtiyaç duyduklarını varsaymaktadır</a:t>
            </a:r>
            <a:r>
              <a:rPr lang="tr-TR" sz="2000" dirty="0" smtClean="0">
                <a:latin typeface="Times New Roman" pitchFamily="18" charset="0"/>
                <a:cs typeface="Times New Roman" pitchFamily="18" charset="0"/>
              </a:rPr>
              <a:t>.</a:t>
            </a:r>
          </a:p>
          <a:p>
            <a:pPr algn="just">
              <a:buFont typeface="Wingdings" pitchFamily="2" charset="2"/>
              <a:buChar char="§"/>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Bu grupların örgütlenmesiyle, demokrasi veya sosyal adaletle uyumlu olarak, daha iyi hizmet için kaynakların artırılması konusunda baskı gücü oluşturulmaktadır.</a:t>
            </a:r>
          </a:p>
          <a:p>
            <a:pPr algn="just">
              <a:buNone/>
            </a:pPr>
            <a:r>
              <a:rPr lang="tr-TR" sz="2000" b="1" dirty="0" smtClean="0">
                <a:latin typeface="Times New Roman" pitchFamily="18" charset="0"/>
                <a:cs typeface="Times New Roman" pitchFamily="18" charset="0"/>
              </a:rPr>
              <a:t>Örnek</a:t>
            </a:r>
          </a:p>
          <a:p>
            <a:pPr algn="just">
              <a:buNone/>
            </a:pPr>
            <a:r>
              <a:rPr lang="tr-TR" sz="2000" dirty="0" smtClean="0">
                <a:latin typeface="Times New Roman" pitchFamily="18" charset="0"/>
                <a:cs typeface="Times New Roman" pitchFamily="18" charset="0"/>
              </a:rPr>
              <a:t>“</a:t>
            </a:r>
            <a:r>
              <a:rPr lang="tr-TR" sz="2000" dirty="0" err="1" smtClean="0">
                <a:latin typeface="Times New Roman" pitchFamily="18" charset="0"/>
                <a:cs typeface="Times New Roman" pitchFamily="18" charset="0"/>
              </a:rPr>
              <a:t>Kony</a:t>
            </a:r>
            <a:r>
              <a:rPr lang="tr-TR" sz="2000" dirty="0" smtClean="0">
                <a:latin typeface="Times New Roman" pitchFamily="18" charset="0"/>
                <a:cs typeface="Times New Roman" pitchFamily="18" charset="0"/>
              </a:rPr>
              <a:t>” videosu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Toplumsal Hareketler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Toplumsal hareketler, sosyal ve ekonomik koşulları değiştirmek için insanlık tarihi boyunca </a:t>
            </a:r>
            <a:r>
              <a:rPr lang="tr-TR" sz="2000" dirty="0" smtClean="0">
                <a:latin typeface="Times New Roman" pitchFamily="18" charset="0"/>
                <a:cs typeface="Times New Roman" pitchFamily="18" charset="0"/>
              </a:rPr>
              <a:t>olagelmiştir.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Son yıllarda ise örgütler politikalarda, yasalarda, kurumlarda, tutumlarda ve davranışlarda değişiklikler yapmak için başarılı savunuculuk yapmak amacıyla eşyönetimler oluşturmaktadır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Sivil haklar hareketi aynı zamanda kadın hareketi, engelli hakları hareketi, </a:t>
            </a:r>
            <a:r>
              <a:rPr lang="tr-TR" sz="2000" dirty="0" err="1" smtClean="0">
                <a:latin typeface="Times New Roman" pitchFamily="18" charset="0"/>
                <a:cs typeface="Times New Roman" pitchFamily="18" charset="0"/>
              </a:rPr>
              <a:t>gey</a:t>
            </a:r>
            <a:r>
              <a:rPr lang="tr-TR" sz="2000" dirty="0" smtClean="0">
                <a:latin typeface="Times New Roman" pitchFamily="18" charset="0"/>
                <a:cs typeface="Times New Roman" pitchFamily="18" charset="0"/>
              </a:rPr>
              <a:t> ve lezbiyenler hareketi gibi ilgili hareketlerden de destek </a:t>
            </a:r>
            <a:r>
              <a:rPr lang="tr-TR" sz="2000" dirty="0" smtClean="0">
                <a:latin typeface="Times New Roman" pitchFamily="18" charset="0"/>
                <a:cs typeface="Times New Roman" pitchFamily="18" charset="0"/>
              </a:rPr>
              <a:t>almıştır.</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Genel olarak, sosyal hizmet uygulamaları toplumsal hareketlere katkı verir ve sosyal hizmet uzmanlarının yaptıkları uygulamalar toplumsal hareketlerden etkilenir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Örneğin, sivil haklar hareketi sosyal hizmet uzmanlarının risk altındaki nüfus için sosyal ve ekonomik adaletin geliştirilmesi konusuna daha fazla odaklanmasına neden olmuştur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Toplumsal hareketler amacına doğru ilerledikçe, toplumda yeni siyasal ve toplumsal normlar kabul edilmeye başlar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Örneğin, kadın hakları hareketi cinsiyet rolü beklentilerinde ve kadın erkek ilişkilerinde esaslı değişiklikler yaratmıştır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normAutofit/>
          </a:bodyPr>
          <a:lstStyle/>
          <a:p>
            <a:pPr algn="just">
              <a:buNone/>
            </a:pPr>
            <a:r>
              <a:rPr lang="tr-TR" sz="2000" dirty="0" smtClean="0">
                <a:latin typeface="Times New Roman" pitchFamily="18" charset="0"/>
                <a:cs typeface="Times New Roman" pitchFamily="18" charset="0"/>
              </a:rPr>
              <a:t>II. Dünya Savaşı öncesi ulusal sosyal hizmetler konferansına sunulan Lane Raporunda (1939), toplum örgütlenmesi bir sosyal hizmet yöntemi olarak kabul </a:t>
            </a:r>
            <a:r>
              <a:rPr lang="tr-TR" sz="2000" dirty="0" smtClean="0">
                <a:latin typeface="Times New Roman" pitchFamily="18" charset="0"/>
                <a:cs typeface="Times New Roman" pitchFamily="18" charset="0"/>
              </a:rPr>
              <a:t>edilmiş </a:t>
            </a:r>
            <a:r>
              <a:rPr lang="tr-TR" sz="2000" dirty="0" smtClean="0">
                <a:latin typeface="Times New Roman" pitchFamily="18" charset="0"/>
                <a:cs typeface="Times New Roman" pitchFamily="18" charset="0"/>
              </a:rPr>
              <a:t>ve içeriği şöyle belirtilmiştir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marL="457200" indent="-457200" algn="just">
              <a:buNone/>
            </a:pPr>
            <a:r>
              <a:rPr lang="tr-TR" sz="2000" dirty="0" smtClean="0">
                <a:latin typeface="Times New Roman" pitchFamily="18" charset="0"/>
                <a:cs typeface="Times New Roman" pitchFamily="18" charset="0"/>
              </a:rPr>
              <a:t>a) İhtiyaçların </a:t>
            </a:r>
            <a:r>
              <a:rPr lang="tr-TR" sz="2000" dirty="0" smtClean="0">
                <a:latin typeface="Times New Roman" pitchFamily="18" charset="0"/>
                <a:cs typeface="Times New Roman" pitchFamily="18" charset="0"/>
              </a:rPr>
              <a:t>keşfi ve tanımlanması </a:t>
            </a:r>
            <a:endParaRPr lang="tr-TR" sz="2000" dirty="0" smtClean="0">
              <a:latin typeface="Times New Roman" pitchFamily="18" charset="0"/>
              <a:cs typeface="Times New Roman" pitchFamily="18" charset="0"/>
            </a:endParaRPr>
          </a:p>
          <a:p>
            <a:pPr marL="457200" indent="-457200" algn="just">
              <a:buNone/>
            </a:pPr>
            <a:r>
              <a:rPr lang="tr-TR" sz="2000" dirty="0" smtClean="0">
                <a:latin typeface="Times New Roman" pitchFamily="18" charset="0"/>
                <a:cs typeface="Times New Roman" pitchFamily="18" charset="0"/>
              </a:rPr>
              <a:t>b</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Olanaklar </a:t>
            </a:r>
            <a:r>
              <a:rPr lang="tr-TR" sz="2000" dirty="0" smtClean="0">
                <a:latin typeface="Times New Roman" pitchFamily="18" charset="0"/>
                <a:cs typeface="Times New Roman" pitchFamily="18" charset="0"/>
              </a:rPr>
              <a:t>ölçüsünde güçsüzlüklerin önlenmesi ve sosyal ihtiyaçların </a:t>
            </a:r>
            <a:r>
              <a:rPr lang="tr-TR" sz="2000" dirty="0" smtClean="0">
                <a:latin typeface="Times New Roman" pitchFamily="18" charset="0"/>
                <a:cs typeface="Times New Roman" pitchFamily="18" charset="0"/>
              </a:rPr>
              <a:t>ortadan kaldırılması  </a:t>
            </a:r>
          </a:p>
          <a:p>
            <a:pPr marL="457200" indent="-457200" algn="just">
              <a:buNone/>
            </a:pPr>
            <a:r>
              <a:rPr lang="tr-TR" sz="2000" dirty="0" smtClean="0">
                <a:latin typeface="Times New Roman" pitchFamily="18" charset="0"/>
                <a:cs typeface="Times New Roman" pitchFamily="18" charset="0"/>
              </a:rPr>
              <a:t>c</a:t>
            </a:r>
            <a:r>
              <a:rPr lang="tr-TR" sz="2000" dirty="0" smtClean="0">
                <a:latin typeface="Times New Roman" pitchFamily="18" charset="0"/>
                <a:cs typeface="Times New Roman" pitchFamily="18" charset="0"/>
              </a:rPr>
              <a:t>) Değişen ihtiyaçların daha iyi karşılanabilmesi için kaynakların sürekli uyumu, kaynak ve ihtiyaçların birleştirilmesi</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raporda, toplum örgütlenmesi uygulamasında, </a:t>
            </a:r>
            <a:r>
              <a:rPr lang="tr-TR" sz="2000" b="1" dirty="0" smtClean="0">
                <a:latin typeface="Times New Roman" pitchFamily="18" charset="0"/>
                <a:cs typeface="Times New Roman" pitchFamily="18" charset="0"/>
              </a:rPr>
              <a:t>kaynaklar ve </a:t>
            </a:r>
            <a:r>
              <a:rPr lang="tr-TR" sz="2000" b="1" dirty="0" smtClean="0">
                <a:latin typeface="Times New Roman" pitchFamily="18" charset="0"/>
                <a:cs typeface="Times New Roman" pitchFamily="18" charset="0"/>
              </a:rPr>
              <a:t>gereksinimler </a:t>
            </a:r>
            <a:r>
              <a:rPr lang="tr-TR" sz="2000" dirty="0" smtClean="0">
                <a:latin typeface="Times New Roman" pitchFamily="18" charset="0"/>
                <a:cs typeface="Times New Roman" pitchFamily="18" charset="0"/>
              </a:rPr>
              <a:t>kavramı oldukça önemli bir yer tutmaktadır.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Toplum örgütlenmesi, bir </a:t>
            </a:r>
            <a:r>
              <a:rPr lang="tr-TR" sz="2000" dirty="0" smtClean="0">
                <a:latin typeface="Times New Roman" pitchFamily="18" charset="0"/>
                <a:cs typeface="Times New Roman" pitchFamily="18" charset="0"/>
              </a:rPr>
              <a:t>coğrafi </a:t>
            </a:r>
            <a:r>
              <a:rPr lang="tr-TR" sz="2000" dirty="0" smtClean="0">
                <a:latin typeface="Times New Roman" pitchFamily="18" charset="0"/>
                <a:cs typeface="Times New Roman" pitchFamily="18" charset="0"/>
              </a:rPr>
              <a:t>alanda ya da fonksiyonel bir sosyal refah alanında, </a:t>
            </a: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sosyal </a:t>
            </a:r>
            <a:r>
              <a:rPr lang="tr-TR" sz="2000" dirty="0" smtClean="0">
                <a:latin typeface="Times New Roman" pitchFamily="18" charset="0"/>
                <a:cs typeface="Times New Roman" pitchFamily="18" charset="0"/>
              </a:rPr>
              <a:t>refah gereksinmelerini tanımlama,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onları </a:t>
            </a:r>
            <a:r>
              <a:rPr lang="tr-TR" sz="2000" dirty="0" smtClean="0">
                <a:latin typeface="Times New Roman" pitchFamily="18" charset="0"/>
                <a:cs typeface="Times New Roman" pitchFamily="18" charset="0"/>
              </a:rPr>
              <a:t>karşılama yollarını planlama,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gerekli </a:t>
            </a:r>
            <a:r>
              <a:rPr lang="tr-TR" sz="2000" dirty="0" smtClean="0">
                <a:latin typeface="Times New Roman" pitchFamily="18" charset="0"/>
                <a:cs typeface="Times New Roman" pitchFamily="18" charset="0"/>
              </a:rPr>
              <a:t>kaynakları mobilize etme olarak tanımlanabilir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a:t>
            </a:r>
            <a:r>
              <a:rPr lang="tr-TR" sz="2000" dirty="0" smtClean="0">
                <a:latin typeface="Times New Roman" pitchFamily="18" charset="0"/>
                <a:cs typeface="Times New Roman" pitchFamily="18" charset="0"/>
              </a:rPr>
              <a:t>izmet </a:t>
            </a:r>
            <a:r>
              <a:rPr lang="tr-TR" sz="2000" dirty="0" smtClean="0">
                <a:latin typeface="Times New Roman" pitchFamily="18" charset="0"/>
                <a:cs typeface="Times New Roman" pitchFamily="18" charset="0"/>
              </a:rPr>
              <a:t>için toplum </a:t>
            </a:r>
            <a:r>
              <a:rPr lang="tr-TR" sz="2000" dirty="0" smtClean="0">
                <a:latin typeface="Times New Roman" pitchFamily="18" charset="0"/>
                <a:cs typeface="Times New Roman" pitchFamily="18" charset="0"/>
              </a:rPr>
              <a:t>örgütlenmesi;</a:t>
            </a: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gerçeği bulma,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standartlar koyma, </a:t>
            </a: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gruplar arası ilişkileri </a:t>
            </a:r>
            <a:r>
              <a:rPr lang="tr-TR" sz="2000" dirty="0" smtClean="0">
                <a:latin typeface="Times New Roman" pitchFamily="18" charset="0"/>
                <a:cs typeface="Times New Roman" pitchFamily="18" charset="0"/>
              </a:rPr>
              <a:t>geliştirme,</a:t>
            </a:r>
          </a:p>
          <a:p>
            <a:pPr algn="just">
              <a:buFont typeface="Wingdings" pitchFamily="2" charset="2"/>
              <a:buChar char="§"/>
            </a:pPr>
            <a:r>
              <a:rPr lang="tr-TR" sz="2000" dirty="0" smtClean="0">
                <a:latin typeface="Times New Roman" pitchFamily="18" charset="0"/>
                <a:cs typeface="Times New Roman" pitchFamily="18" charset="0"/>
              </a:rPr>
              <a:t>kolaylaştırma,</a:t>
            </a:r>
          </a:p>
          <a:p>
            <a:pPr algn="just">
              <a:buFont typeface="Wingdings" pitchFamily="2" charset="2"/>
              <a:buChar char="§"/>
            </a:pPr>
            <a:r>
              <a:rPr lang="tr-TR" sz="2000" dirty="0" smtClean="0">
                <a:latin typeface="Times New Roman" pitchFamily="18" charset="0"/>
                <a:cs typeface="Times New Roman" pitchFamily="18" charset="0"/>
              </a:rPr>
              <a:t>takım çalışması </a:t>
            </a:r>
            <a:r>
              <a:rPr lang="tr-TR" sz="2000" dirty="0" smtClean="0">
                <a:latin typeface="Times New Roman" pitchFamily="18" charset="0"/>
                <a:cs typeface="Times New Roman" pitchFamily="18" charset="0"/>
              </a:rPr>
              <a:t>oluşturma,</a:t>
            </a:r>
          </a:p>
          <a:p>
            <a:pPr algn="just">
              <a:buFont typeface="Wingdings" pitchFamily="2" charset="2"/>
              <a:buChar char="§"/>
            </a:pPr>
            <a:r>
              <a:rPr lang="tr-TR" sz="2000" dirty="0" smtClean="0">
                <a:latin typeface="Times New Roman" pitchFamily="18" charset="0"/>
                <a:cs typeface="Times New Roman" pitchFamily="18" charset="0"/>
              </a:rPr>
              <a:t>halk anlayışını </a:t>
            </a:r>
            <a:r>
              <a:rPr lang="tr-TR" sz="2000" dirty="0" smtClean="0">
                <a:latin typeface="Times New Roman" pitchFamily="18" charset="0"/>
                <a:cs typeface="Times New Roman" pitchFamily="18" charset="0"/>
              </a:rPr>
              <a:t>yükseltme,</a:t>
            </a:r>
          </a:p>
          <a:p>
            <a:pPr algn="just">
              <a:buFont typeface="Wingdings" pitchFamily="2" charset="2"/>
              <a:buChar char="§"/>
            </a:pPr>
            <a:r>
              <a:rPr lang="tr-TR" sz="2000" dirty="0" smtClean="0">
                <a:latin typeface="Times New Roman" pitchFamily="18" charset="0"/>
                <a:cs typeface="Times New Roman" pitchFamily="18" charset="0"/>
              </a:rPr>
              <a:t>halk katılımını ve desteğini </a:t>
            </a:r>
            <a:r>
              <a:rPr lang="tr-TR" sz="2000" dirty="0" smtClean="0">
                <a:latin typeface="Times New Roman" pitchFamily="18" charset="0"/>
                <a:cs typeface="Times New Roman" pitchFamily="18" charset="0"/>
              </a:rPr>
              <a:t>sağlama,</a:t>
            </a:r>
          </a:p>
          <a:p>
            <a:pPr algn="just">
              <a:buFont typeface="Wingdings" pitchFamily="2" charset="2"/>
              <a:buChar char="§"/>
            </a:pPr>
            <a:r>
              <a:rPr lang="tr-TR" sz="2000" dirty="0" smtClean="0">
                <a:latin typeface="Times New Roman" pitchFamily="18" charset="0"/>
                <a:cs typeface="Times New Roman" pitchFamily="18" charset="0"/>
              </a:rPr>
              <a:t>refah programlarını başlatma, geliştirme ve güdüleme ile ilgili sosyal refah alanındaki aktivitelerden </a:t>
            </a:r>
            <a:r>
              <a:rPr lang="tr-TR" sz="2000" dirty="0" smtClean="0">
                <a:latin typeface="Times New Roman" pitchFamily="18" charset="0"/>
                <a:cs typeface="Times New Roman" pitchFamily="18" charset="0"/>
              </a:rPr>
              <a:t>oluşur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endParaRPr lang="tr-TR" dirty="0"/>
          </a:p>
        </p:txBody>
      </p:sp>
      <p:pic>
        <p:nvPicPr>
          <p:cNvPr id="1026" name="Picture 2" descr="C:\Users\sbf\Desktop\forum.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buNone/>
            </a:pPr>
            <a:r>
              <a:rPr lang="tr-TR" sz="2000" b="1" dirty="0" smtClean="0">
                <a:latin typeface="Times New Roman" pitchFamily="18" charset="0"/>
                <a:cs typeface="Times New Roman" pitchFamily="18" charset="0"/>
              </a:rPr>
              <a:t>Haber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hlinkClick r:id="rId2"/>
              </a:rPr>
              <a:t>http://</a:t>
            </a:r>
            <a:r>
              <a:rPr lang="tr-TR" sz="2000" dirty="0" smtClean="0">
                <a:latin typeface="Times New Roman" pitchFamily="18" charset="0"/>
                <a:cs typeface="Times New Roman" pitchFamily="18" charset="0"/>
                <a:hlinkClick r:id="rId2"/>
              </a:rPr>
              <a:t>stgm.org.tr/tr/icerik/detay/turkiyedeki-mahalle-orgutlenmeleri-bulustu-1</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“Kent Hakkı ve Katılım” başlıklı etkinlikte “Nasıl Bir Mahalle Yönetimi?” başlıklı forumun kolaylaştırıcılığını STGM'den Levent Korkut yaptı. Foruma Bursa, Yalova, Ankara, Adana, Eskişehir, Çanakkale, İzmir, Diyarbakır, İstanbul’un ilçelerinden gelen toplam 124 kişi katıldı. Mahalle bazlı organizasyonlar ya semt derneği ya da mahalle meclisi, konseyi veya komitesi olarak kendilerini tanıttılar. Forum sonucunda Türkiye çapında bir iletişim ağının kurularak diyaloğa devam edilmesine, ikinci buluşmanın 2015 yılında Diyarbakır’da yapılmasına ve de sonuç metninin kamuoyu ile paylaşılmasına karar verildi</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Toplum örgütlenmesi, profesyonel meslek elemanlarının değişik müdahale yöntemleriyle, bir demokratik değerler sistemi içinde toplumsal sorunlarla ilgili planlı </a:t>
            </a:r>
            <a:r>
              <a:rPr lang="tr-TR" sz="2000" b="1" dirty="0" smtClean="0">
                <a:latin typeface="Times New Roman" pitchFamily="18" charset="0"/>
                <a:cs typeface="Times New Roman" pitchFamily="18" charset="0"/>
              </a:rPr>
              <a:t>kolektif </a:t>
            </a:r>
            <a:r>
              <a:rPr lang="tr-TR" sz="2000" b="1" dirty="0" smtClean="0">
                <a:latin typeface="Times New Roman" pitchFamily="18" charset="0"/>
                <a:cs typeface="Times New Roman" pitchFamily="18" charset="0"/>
              </a:rPr>
              <a:t>aksiyon örgütlenme, bir toplum eylem sistemi içinde birey ve </a:t>
            </a:r>
            <a:r>
              <a:rPr lang="tr-TR" sz="2000" b="1" dirty="0" smtClean="0">
                <a:latin typeface="Times New Roman" pitchFamily="18" charset="0"/>
                <a:cs typeface="Times New Roman" pitchFamily="18" charset="0"/>
              </a:rPr>
              <a:t>grupların </a:t>
            </a:r>
            <a:r>
              <a:rPr lang="tr-TR" sz="2000" b="1" dirty="0" smtClean="0">
                <a:latin typeface="Times New Roman" pitchFamily="18" charset="0"/>
                <a:cs typeface="Times New Roman" pitchFamily="18" charset="0"/>
              </a:rPr>
              <a:t>birlikteliklerini sağlama olarak tanımlanabilir. </a:t>
            </a:r>
            <a:endParaRPr lang="tr-TR" sz="2000" b="1"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Toplum örgütlenmesi iki temel ilgi içerir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AutoNum type="alphaLcParenR"/>
            </a:pPr>
            <a:r>
              <a:rPr lang="tr-TR" sz="2000" dirty="0" smtClean="0">
                <a:latin typeface="Times New Roman" pitchFamily="18" charset="0"/>
                <a:cs typeface="Times New Roman" pitchFamily="18" charset="0"/>
              </a:rPr>
              <a:t>Teşhis </a:t>
            </a:r>
            <a:r>
              <a:rPr lang="tr-TR" sz="2000" dirty="0" smtClean="0">
                <a:latin typeface="Times New Roman" pitchFamily="18" charset="0"/>
                <a:cs typeface="Times New Roman" pitchFamily="18" charset="0"/>
              </a:rPr>
              <a:t>etme, düzeltme, üyelerle çalışma ve onların güçlerini </a:t>
            </a:r>
            <a:r>
              <a:rPr lang="tr-TR" sz="2000" dirty="0" smtClean="0">
                <a:latin typeface="Times New Roman" pitchFamily="18" charset="0"/>
                <a:cs typeface="Times New Roman" pitchFamily="18" charset="0"/>
              </a:rPr>
              <a:t>kolaylaştırıcı</a:t>
            </a:r>
            <a:r>
              <a:rPr lang="tr-TR" sz="2000" dirty="0" smtClean="0">
                <a:latin typeface="Times New Roman" pitchFamily="18" charset="0"/>
                <a:cs typeface="Times New Roman" pitchFamily="18" charset="0"/>
              </a:rPr>
              <a:t>, aralarındaki kişisel ve organizasyonel ilişkileri geliştirmeyi içeren bir eylem sistemiyle çalışmanın karşılıklı etkileşim </a:t>
            </a:r>
            <a:r>
              <a:rPr lang="tr-TR" sz="2000" dirty="0" smtClean="0">
                <a:latin typeface="Times New Roman" pitchFamily="18" charset="0"/>
                <a:cs typeface="Times New Roman" pitchFamily="18" charset="0"/>
              </a:rPr>
              <a:t>süreçleri</a:t>
            </a:r>
          </a:p>
          <a:p>
            <a:pPr algn="just">
              <a:buFont typeface="Arial" pitchFamily="34" charset="0"/>
              <a:buAutoNum type="alphaLcParenR"/>
            </a:pPr>
            <a:r>
              <a:rPr lang="tr-TR" sz="2000" dirty="0" smtClean="0">
                <a:latin typeface="Times New Roman" pitchFamily="18" charset="0"/>
                <a:cs typeface="Times New Roman" pitchFamily="18" charset="0"/>
              </a:rPr>
              <a:t>Teşhis </a:t>
            </a:r>
            <a:r>
              <a:rPr lang="tr-TR" sz="2000" dirty="0" smtClean="0">
                <a:latin typeface="Times New Roman" pitchFamily="18" charset="0"/>
                <a:cs typeface="Times New Roman" pitchFamily="18" charset="0"/>
              </a:rPr>
              <a:t>edilen problem alanlarındaki teknik görevler, nedenlerin analiz edilmesi, planların formüle edilmesi, stratejiler geliştirme, programların </a:t>
            </a:r>
            <a:r>
              <a:rPr lang="tr-TR" sz="2000" dirty="0" smtClean="0">
                <a:latin typeface="Times New Roman" pitchFamily="18" charset="0"/>
                <a:cs typeface="Times New Roman" pitchFamily="18" charset="0"/>
              </a:rPr>
              <a:t>sonuçlarını </a:t>
            </a:r>
            <a:r>
              <a:rPr lang="tr-TR" sz="2000" dirty="0" smtClean="0">
                <a:latin typeface="Times New Roman" pitchFamily="18" charset="0"/>
                <a:cs typeface="Times New Roman" pitchFamily="18" charset="0"/>
              </a:rPr>
              <a:t>tayin eden eylemi etkileyecek gerekli kaynakları mobilize etmek.</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2273</Words>
  <Application>Microsoft Office PowerPoint</Application>
  <PresentationFormat>Ekran Gösterisi (4:3)</PresentationFormat>
  <Paragraphs>254</Paragraphs>
  <Slides>37</Slides>
  <Notes>1</Notes>
  <HiddenSlides>0</HiddenSlides>
  <MMClips>0</MMClips>
  <ScaleCrop>false</ScaleCrop>
  <HeadingPairs>
    <vt:vector size="4" baseType="variant">
      <vt:variant>
        <vt:lpstr>Tema</vt:lpstr>
      </vt:variant>
      <vt:variant>
        <vt:i4>1</vt:i4>
      </vt:variant>
      <vt:variant>
        <vt:lpstr>Slayt Başlıkları</vt:lpstr>
      </vt:variant>
      <vt:variant>
        <vt:i4>37</vt:i4>
      </vt:variant>
    </vt:vector>
  </HeadingPairs>
  <TitlesOfParts>
    <vt:vector size="38" baseType="lpstr">
      <vt:lpstr>Ofis Teması</vt:lpstr>
      <vt:lpstr>Slayt 1</vt:lpstr>
      <vt:lpstr>Toplumla Sosyal Hizmet Uygulaması Modelleri </vt:lpstr>
      <vt:lpstr>Mahalle ve Toplum Örgütlenmesi </vt:lpstr>
      <vt:lpstr>Slayt 4</vt:lpstr>
      <vt:lpstr>Slayt 5</vt:lpstr>
      <vt:lpstr>Slayt 6</vt:lpstr>
      <vt:lpstr>Slayt 7</vt:lpstr>
      <vt:lpstr>Slayt 8</vt:lpstr>
      <vt:lpstr>Slayt 9</vt:lpstr>
      <vt:lpstr>Slayt 10</vt:lpstr>
      <vt:lpstr>Slayt 11</vt:lpstr>
      <vt:lpstr>Slayt 12</vt:lpstr>
      <vt:lpstr>İşlevsel Toplumların Örgütlenmesi </vt:lpstr>
      <vt:lpstr>Slayt 14</vt:lpstr>
      <vt:lpstr>Slayt 15</vt:lpstr>
      <vt:lpstr>Slayt 16</vt:lpstr>
      <vt:lpstr>Slayt 17</vt:lpstr>
      <vt:lpstr>Sosyal ve Ekonomik Kalkınma </vt:lpstr>
      <vt:lpstr>Slayt 19</vt:lpstr>
      <vt:lpstr>Slayt 20</vt:lpstr>
      <vt:lpstr>Slayt 21</vt:lpstr>
      <vt:lpstr>Sosyal Planlama </vt:lpstr>
      <vt:lpstr>Slayt 23</vt:lpstr>
      <vt:lpstr>Slayt 24</vt:lpstr>
      <vt:lpstr>Slayt 25</vt:lpstr>
      <vt:lpstr>Slayt 26</vt:lpstr>
      <vt:lpstr>Slayt 27</vt:lpstr>
      <vt:lpstr>Program Geliştirme ve Toplum Liyezonu </vt:lpstr>
      <vt:lpstr>Slayt 29</vt:lpstr>
      <vt:lpstr>Eşyönetim (Koalisyon) Oluşturma </vt:lpstr>
      <vt:lpstr>Slayt 31</vt:lpstr>
      <vt:lpstr>Slayt 32</vt:lpstr>
      <vt:lpstr>Politik ve Sosyal Aksiyon </vt:lpstr>
      <vt:lpstr>Slayt 34</vt:lpstr>
      <vt:lpstr>Slayt 35</vt:lpstr>
      <vt:lpstr>Toplumsal Hareketler </vt:lpstr>
      <vt:lpstr>Slayt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İrfan Doğan</dc:creator>
  <cp:lastModifiedBy>sbf</cp:lastModifiedBy>
  <cp:revision>122</cp:revision>
  <dcterms:created xsi:type="dcterms:W3CDTF">2017-05-03T06:39:16Z</dcterms:created>
  <dcterms:modified xsi:type="dcterms:W3CDTF">2017-05-03T08:46:45Z</dcterms:modified>
</cp:coreProperties>
</file>