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0" r:id="rId5"/>
    <p:sldId id="259" r:id="rId6"/>
    <p:sldId id="261"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8868FD6B-8A72-4A7C-92A1-4B8CA961E161}"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91F9848F-FF7F-4C2D-B0CA-72F9CB4BAAFD}" type="slidenum">
              <a:rPr lang="tr-TR" smtClean="0"/>
              <a:t>‹#›</a:t>
            </a:fld>
            <a:endParaRPr lang="tr-TR"/>
          </a:p>
        </p:txBody>
      </p:sp>
    </p:spTree>
    <p:extLst>
      <p:ext uri="{BB962C8B-B14F-4D97-AF65-F5344CB8AC3E}">
        <p14:creationId xmlns:p14="http://schemas.microsoft.com/office/powerpoint/2010/main" val="33634009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8868FD6B-8A72-4A7C-92A1-4B8CA961E161}"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1F9848F-FF7F-4C2D-B0CA-72F9CB4BAAFD}" type="slidenum">
              <a:rPr lang="tr-TR" smtClean="0"/>
              <a:t>‹#›</a:t>
            </a:fld>
            <a:endParaRPr lang="tr-TR"/>
          </a:p>
        </p:txBody>
      </p:sp>
    </p:spTree>
    <p:extLst>
      <p:ext uri="{BB962C8B-B14F-4D97-AF65-F5344CB8AC3E}">
        <p14:creationId xmlns:p14="http://schemas.microsoft.com/office/powerpoint/2010/main" val="406825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8868FD6B-8A72-4A7C-92A1-4B8CA961E161}"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1F9848F-FF7F-4C2D-B0CA-72F9CB4BAAFD}"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82131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8868FD6B-8A72-4A7C-92A1-4B8CA961E161}"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1F9848F-FF7F-4C2D-B0CA-72F9CB4BAAFD}" type="slidenum">
              <a:rPr lang="tr-TR" smtClean="0"/>
              <a:t>‹#›</a:t>
            </a:fld>
            <a:endParaRPr lang="tr-TR"/>
          </a:p>
        </p:txBody>
      </p:sp>
    </p:spTree>
    <p:extLst>
      <p:ext uri="{BB962C8B-B14F-4D97-AF65-F5344CB8AC3E}">
        <p14:creationId xmlns:p14="http://schemas.microsoft.com/office/powerpoint/2010/main" val="38135100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8868FD6B-8A72-4A7C-92A1-4B8CA961E161}"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1F9848F-FF7F-4C2D-B0CA-72F9CB4BAAFD}"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5773732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8868FD6B-8A72-4A7C-92A1-4B8CA961E161}"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1F9848F-FF7F-4C2D-B0CA-72F9CB4BAAFD}" type="slidenum">
              <a:rPr lang="tr-TR" smtClean="0"/>
              <a:t>‹#›</a:t>
            </a:fld>
            <a:endParaRPr lang="tr-TR"/>
          </a:p>
        </p:txBody>
      </p:sp>
    </p:spTree>
    <p:extLst>
      <p:ext uri="{BB962C8B-B14F-4D97-AF65-F5344CB8AC3E}">
        <p14:creationId xmlns:p14="http://schemas.microsoft.com/office/powerpoint/2010/main" val="34356655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868FD6B-8A72-4A7C-92A1-4B8CA961E161}"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1F9848F-FF7F-4C2D-B0CA-72F9CB4BAAFD}" type="slidenum">
              <a:rPr lang="tr-TR" smtClean="0"/>
              <a:t>‹#›</a:t>
            </a:fld>
            <a:endParaRPr lang="tr-TR"/>
          </a:p>
        </p:txBody>
      </p:sp>
    </p:spTree>
    <p:extLst>
      <p:ext uri="{BB962C8B-B14F-4D97-AF65-F5344CB8AC3E}">
        <p14:creationId xmlns:p14="http://schemas.microsoft.com/office/powerpoint/2010/main" val="31686395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868FD6B-8A72-4A7C-92A1-4B8CA961E161}"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1F9848F-FF7F-4C2D-B0CA-72F9CB4BAAFD}" type="slidenum">
              <a:rPr lang="tr-TR" smtClean="0"/>
              <a:t>‹#›</a:t>
            </a:fld>
            <a:endParaRPr lang="tr-TR"/>
          </a:p>
        </p:txBody>
      </p:sp>
    </p:spTree>
    <p:extLst>
      <p:ext uri="{BB962C8B-B14F-4D97-AF65-F5344CB8AC3E}">
        <p14:creationId xmlns:p14="http://schemas.microsoft.com/office/powerpoint/2010/main" val="20137989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868FD6B-8A72-4A7C-92A1-4B8CA961E161}"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1F9848F-FF7F-4C2D-B0CA-72F9CB4BAAFD}" type="slidenum">
              <a:rPr lang="tr-TR" smtClean="0"/>
              <a:t>‹#›</a:t>
            </a:fld>
            <a:endParaRPr lang="tr-TR"/>
          </a:p>
        </p:txBody>
      </p:sp>
    </p:spTree>
    <p:extLst>
      <p:ext uri="{BB962C8B-B14F-4D97-AF65-F5344CB8AC3E}">
        <p14:creationId xmlns:p14="http://schemas.microsoft.com/office/powerpoint/2010/main" val="22540496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8868FD6B-8A72-4A7C-92A1-4B8CA961E161}"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1F9848F-FF7F-4C2D-B0CA-72F9CB4BAAFD}" type="slidenum">
              <a:rPr lang="tr-TR" smtClean="0"/>
              <a:t>‹#›</a:t>
            </a:fld>
            <a:endParaRPr lang="tr-TR"/>
          </a:p>
        </p:txBody>
      </p:sp>
    </p:spTree>
    <p:extLst>
      <p:ext uri="{BB962C8B-B14F-4D97-AF65-F5344CB8AC3E}">
        <p14:creationId xmlns:p14="http://schemas.microsoft.com/office/powerpoint/2010/main" val="13290085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868FD6B-8A72-4A7C-92A1-4B8CA961E161}"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91F9848F-FF7F-4C2D-B0CA-72F9CB4BAAFD}" type="slidenum">
              <a:rPr lang="tr-TR" smtClean="0"/>
              <a:t>‹#›</a:t>
            </a:fld>
            <a:endParaRPr lang="tr-TR"/>
          </a:p>
        </p:txBody>
      </p:sp>
    </p:spTree>
    <p:extLst>
      <p:ext uri="{BB962C8B-B14F-4D97-AF65-F5344CB8AC3E}">
        <p14:creationId xmlns:p14="http://schemas.microsoft.com/office/powerpoint/2010/main" val="30088653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868FD6B-8A72-4A7C-92A1-4B8CA961E161}" type="datetimeFigureOut">
              <a:rPr lang="tr-TR" smtClean="0"/>
              <a:t>3.12.2017</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91F9848F-FF7F-4C2D-B0CA-72F9CB4BAAFD}" type="slidenum">
              <a:rPr lang="tr-TR" smtClean="0"/>
              <a:t>‹#›</a:t>
            </a:fld>
            <a:endParaRPr lang="tr-TR"/>
          </a:p>
        </p:txBody>
      </p:sp>
    </p:spTree>
    <p:extLst>
      <p:ext uri="{BB962C8B-B14F-4D97-AF65-F5344CB8AC3E}">
        <p14:creationId xmlns:p14="http://schemas.microsoft.com/office/powerpoint/2010/main" val="41463496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868FD6B-8A72-4A7C-92A1-4B8CA961E161}" type="datetimeFigureOut">
              <a:rPr lang="tr-TR" smtClean="0"/>
              <a:t>3.12.2017</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91F9848F-FF7F-4C2D-B0CA-72F9CB4BAAFD}" type="slidenum">
              <a:rPr lang="tr-TR" smtClean="0"/>
              <a:t>‹#›</a:t>
            </a:fld>
            <a:endParaRPr lang="tr-TR"/>
          </a:p>
        </p:txBody>
      </p:sp>
    </p:spTree>
    <p:extLst>
      <p:ext uri="{BB962C8B-B14F-4D97-AF65-F5344CB8AC3E}">
        <p14:creationId xmlns:p14="http://schemas.microsoft.com/office/powerpoint/2010/main" val="22543239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68FD6B-8A72-4A7C-92A1-4B8CA961E161}" type="datetimeFigureOut">
              <a:rPr lang="tr-TR" smtClean="0"/>
              <a:t>3.12.2017</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91F9848F-FF7F-4C2D-B0CA-72F9CB4BAAFD}" type="slidenum">
              <a:rPr lang="tr-TR" smtClean="0"/>
              <a:t>‹#›</a:t>
            </a:fld>
            <a:endParaRPr lang="tr-TR"/>
          </a:p>
        </p:txBody>
      </p:sp>
    </p:spTree>
    <p:extLst>
      <p:ext uri="{BB962C8B-B14F-4D97-AF65-F5344CB8AC3E}">
        <p14:creationId xmlns:p14="http://schemas.microsoft.com/office/powerpoint/2010/main" val="8773393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8868FD6B-8A72-4A7C-92A1-4B8CA961E161}"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91F9848F-FF7F-4C2D-B0CA-72F9CB4BAAFD}" type="slidenum">
              <a:rPr lang="tr-TR" smtClean="0"/>
              <a:t>‹#›</a:t>
            </a:fld>
            <a:endParaRPr lang="tr-TR"/>
          </a:p>
        </p:txBody>
      </p:sp>
    </p:spTree>
    <p:extLst>
      <p:ext uri="{BB962C8B-B14F-4D97-AF65-F5344CB8AC3E}">
        <p14:creationId xmlns:p14="http://schemas.microsoft.com/office/powerpoint/2010/main" val="41619167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8868FD6B-8A72-4A7C-92A1-4B8CA961E161}"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1F9848F-FF7F-4C2D-B0CA-72F9CB4BAAFD}" type="slidenum">
              <a:rPr lang="tr-TR" smtClean="0"/>
              <a:t>‹#›</a:t>
            </a:fld>
            <a:endParaRPr lang="tr-TR"/>
          </a:p>
        </p:txBody>
      </p:sp>
    </p:spTree>
    <p:extLst>
      <p:ext uri="{BB962C8B-B14F-4D97-AF65-F5344CB8AC3E}">
        <p14:creationId xmlns:p14="http://schemas.microsoft.com/office/powerpoint/2010/main" val="28027031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2">
                <a:lumMod val="75000"/>
              </a:schemeClr>
            </a:gs>
            <a:gs pos="100000">
              <a:schemeClr val="bg2">
                <a:shade val="98000"/>
                <a:satMod val="120000"/>
                <a:lumMod val="98000"/>
              </a:schemeClr>
            </a:gs>
          </a:gsLst>
          <a:path path="circle">
            <a:fillToRect l="50000" t="50000" r="100000" b="100000"/>
          </a:path>
          <a:tileRect/>
        </a:gradFill>
        <a:effectLst/>
      </p:bgPr>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8868FD6B-8A72-4A7C-92A1-4B8CA961E161}" type="datetimeFigureOut">
              <a:rPr lang="tr-TR" smtClean="0"/>
              <a:t>3.12.2017</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91F9848F-FF7F-4C2D-B0CA-72F9CB4BAAFD}" type="slidenum">
              <a:rPr lang="tr-TR" smtClean="0"/>
              <a:t>‹#›</a:t>
            </a:fld>
            <a:endParaRPr lang="tr-TR"/>
          </a:p>
        </p:txBody>
      </p:sp>
    </p:spTree>
    <p:extLst>
      <p:ext uri="{BB962C8B-B14F-4D97-AF65-F5344CB8AC3E}">
        <p14:creationId xmlns:p14="http://schemas.microsoft.com/office/powerpoint/2010/main" val="16210729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3086467" y="623201"/>
            <a:ext cx="5546734" cy="680034"/>
          </a:xfrm>
        </p:spPr>
        <p:txBody>
          <a:bodyPr/>
          <a:lstStyle/>
          <a:p>
            <a:pPr algn="ctr"/>
            <a:r>
              <a:rPr lang="tr-TR" sz="3200" b="1" dirty="0" smtClean="0">
                <a:solidFill>
                  <a:schemeClr val="tx1">
                    <a:lumMod val="65000"/>
                    <a:lumOff val="35000"/>
                  </a:schemeClr>
                </a:solidFill>
                <a:latin typeface="Arial" panose="020B0604020202020204" pitchFamily="34" charset="0"/>
                <a:cs typeface="Arial" panose="020B0604020202020204" pitchFamily="34" charset="0"/>
              </a:rPr>
              <a:t>Husumet</a:t>
            </a:r>
            <a:r>
              <a:rPr lang="tr-TR" b="1" dirty="0" smtClean="0">
                <a:solidFill>
                  <a:schemeClr val="tx1">
                    <a:lumMod val="65000"/>
                    <a:lumOff val="35000"/>
                  </a:schemeClr>
                </a:solidFill>
                <a:latin typeface="Arial" panose="020B0604020202020204" pitchFamily="34" charset="0"/>
                <a:cs typeface="Arial" panose="020B0604020202020204" pitchFamily="34" charset="0"/>
              </a:rPr>
              <a:t> </a:t>
            </a:r>
            <a:endParaRPr lang="tr-TR"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749147" y="1506806"/>
            <a:ext cx="10755465" cy="5392757"/>
          </a:xfrm>
        </p:spPr>
        <p:txBody>
          <a:bodyPr>
            <a:noAutofit/>
          </a:bodyPr>
          <a:lstStyle/>
          <a:p>
            <a:pPr marL="0" indent="0" algn="just">
              <a:buNone/>
            </a:pPr>
            <a:r>
              <a:rPr lang="tr-TR" sz="1600" b="1" dirty="0">
                <a:solidFill>
                  <a:schemeClr val="tx1">
                    <a:lumMod val="65000"/>
                    <a:lumOff val="35000"/>
                  </a:schemeClr>
                </a:solidFill>
                <a:latin typeface="Arial" panose="020B0604020202020204" pitchFamily="34" charset="0"/>
                <a:cs typeface="Arial" panose="020B0604020202020204" pitchFamily="34" charset="0"/>
              </a:rPr>
              <a:t>(</a:t>
            </a:r>
            <a:r>
              <a:rPr lang="tr-TR" sz="1600" b="1" dirty="0" smtClean="0">
                <a:solidFill>
                  <a:schemeClr val="tx1">
                    <a:lumMod val="65000"/>
                    <a:lumOff val="35000"/>
                  </a:schemeClr>
                </a:solidFill>
                <a:latin typeface="Arial" panose="020B0604020202020204" pitchFamily="34" charset="0"/>
                <a:cs typeface="Arial" panose="020B0604020202020204" pitchFamily="34" charset="0"/>
              </a:rPr>
              <a:t>D.5D</a:t>
            </a:r>
            <a:r>
              <a:rPr lang="tr-TR" sz="1600" b="1" dirty="0">
                <a:solidFill>
                  <a:schemeClr val="tx1">
                    <a:lumMod val="65000"/>
                    <a:lumOff val="35000"/>
                  </a:schemeClr>
                </a:solidFill>
                <a:latin typeface="Arial" panose="020B0604020202020204" pitchFamily="34" charset="0"/>
                <a:cs typeface="Arial" panose="020B0604020202020204" pitchFamily="34" charset="0"/>
              </a:rPr>
              <a:t>, E. </a:t>
            </a:r>
            <a:r>
              <a:rPr lang="tr-TR" sz="1600" b="1" dirty="0" smtClean="0">
                <a:solidFill>
                  <a:schemeClr val="tx1">
                    <a:lumMod val="65000"/>
                    <a:lumOff val="35000"/>
                  </a:schemeClr>
                </a:solidFill>
                <a:latin typeface="Arial" panose="020B0604020202020204" pitchFamily="34" charset="0"/>
                <a:cs typeface="Arial" panose="020B0604020202020204" pitchFamily="34" charset="0"/>
              </a:rPr>
              <a:t>1994/5539, </a:t>
            </a:r>
            <a:r>
              <a:rPr lang="tr-TR" sz="1600" b="1" dirty="0">
                <a:solidFill>
                  <a:schemeClr val="tx1">
                    <a:lumMod val="65000"/>
                    <a:lumOff val="35000"/>
                  </a:schemeClr>
                </a:solidFill>
                <a:latin typeface="Arial" panose="020B0604020202020204" pitchFamily="34" charset="0"/>
                <a:cs typeface="Arial" panose="020B0604020202020204" pitchFamily="34" charset="0"/>
              </a:rPr>
              <a:t>K. </a:t>
            </a:r>
            <a:r>
              <a:rPr lang="tr-TR" sz="1600" b="1" dirty="0" smtClean="0">
                <a:solidFill>
                  <a:schemeClr val="tx1">
                    <a:lumMod val="65000"/>
                    <a:lumOff val="35000"/>
                  </a:schemeClr>
                </a:solidFill>
                <a:latin typeface="Arial" panose="020B0604020202020204" pitchFamily="34" charset="0"/>
                <a:cs typeface="Arial" panose="020B0604020202020204" pitchFamily="34" charset="0"/>
              </a:rPr>
              <a:t>1997/128, </a:t>
            </a:r>
            <a:r>
              <a:rPr lang="tr-TR" sz="1600" b="1" dirty="0">
                <a:solidFill>
                  <a:schemeClr val="tx1">
                    <a:lumMod val="65000"/>
                    <a:lumOff val="35000"/>
                  </a:schemeClr>
                </a:solidFill>
                <a:latin typeface="Arial" panose="020B0604020202020204" pitchFamily="34" charset="0"/>
                <a:cs typeface="Arial" panose="020B0604020202020204" pitchFamily="34" charset="0"/>
              </a:rPr>
              <a:t>T. </a:t>
            </a:r>
            <a:r>
              <a:rPr lang="tr-TR" sz="1600" b="1" dirty="0" smtClean="0">
                <a:solidFill>
                  <a:schemeClr val="tx1">
                    <a:lumMod val="65000"/>
                    <a:lumOff val="35000"/>
                  </a:schemeClr>
                </a:solidFill>
                <a:latin typeface="Arial" panose="020B0604020202020204" pitchFamily="34" charset="0"/>
                <a:cs typeface="Arial" panose="020B0604020202020204" pitchFamily="34" charset="0"/>
              </a:rPr>
              <a:t>23.1.1997): </a:t>
            </a:r>
            <a:r>
              <a:rPr lang="tr-TR" sz="1600" i="1" dirty="0" smtClean="0">
                <a:solidFill>
                  <a:schemeClr val="tx1">
                    <a:lumMod val="65000"/>
                    <a:lumOff val="35000"/>
                  </a:schemeClr>
                </a:solidFill>
                <a:latin typeface="Arial" panose="020B0604020202020204" pitchFamily="34" charset="0"/>
                <a:cs typeface="Arial" panose="020B0604020202020204" pitchFamily="34" charset="0"/>
              </a:rPr>
              <a:t>«Kural </a:t>
            </a:r>
            <a:r>
              <a:rPr lang="tr-TR" sz="1600" i="1" dirty="0">
                <a:solidFill>
                  <a:schemeClr val="tx1">
                    <a:lumMod val="65000"/>
                    <a:lumOff val="35000"/>
                  </a:schemeClr>
                </a:solidFill>
                <a:latin typeface="Arial" panose="020B0604020202020204" pitchFamily="34" charset="0"/>
                <a:cs typeface="Arial" panose="020B0604020202020204" pitchFamily="34" charset="0"/>
              </a:rPr>
              <a:t>olarak İptal ve tam yargı davalarında husumetin dava konusu işlemi tesis eden veya eylemde bulunan idareye yöneltilmesi </a:t>
            </a:r>
            <a:r>
              <a:rPr lang="tr-TR" sz="1600" i="1" dirty="0" smtClean="0">
                <a:solidFill>
                  <a:schemeClr val="tx1">
                    <a:lumMod val="65000"/>
                    <a:lumOff val="35000"/>
                  </a:schemeClr>
                </a:solidFill>
                <a:latin typeface="Arial" panose="020B0604020202020204" pitchFamily="34" charset="0"/>
                <a:cs typeface="Arial" panose="020B0604020202020204" pitchFamily="34" charset="0"/>
              </a:rPr>
              <a:t>gerek(ir).»</a:t>
            </a:r>
          </a:p>
          <a:p>
            <a:pPr marL="0" indent="0" algn="just">
              <a:buNone/>
            </a:pPr>
            <a:r>
              <a:rPr lang="tr-TR" sz="1600" b="1" dirty="0">
                <a:solidFill>
                  <a:schemeClr val="tx1">
                    <a:lumMod val="65000"/>
                    <a:lumOff val="35000"/>
                  </a:schemeClr>
                </a:solidFill>
                <a:latin typeface="Arial" panose="020B0604020202020204" pitchFamily="34" charset="0"/>
                <a:cs typeface="Arial" panose="020B0604020202020204" pitchFamily="34" charset="0"/>
              </a:rPr>
              <a:t>(</a:t>
            </a:r>
            <a:r>
              <a:rPr lang="tr-TR" sz="1600" b="1" dirty="0" smtClean="0">
                <a:solidFill>
                  <a:schemeClr val="tx1">
                    <a:lumMod val="65000"/>
                    <a:lumOff val="35000"/>
                  </a:schemeClr>
                </a:solidFill>
                <a:latin typeface="Arial" panose="020B0604020202020204" pitchFamily="34" charset="0"/>
                <a:cs typeface="Arial" panose="020B0604020202020204" pitchFamily="34" charset="0"/>
              </a:rPr>
              <a:t>D.10D</a:t>
            </a:r>
            <a:r>
              <a:rPr lang="tr-TR" sz="1600" b="1" dirty="0">
                <a:solidFill>
                  <a:schemeClr val="tx1">
                    <a:lumMod val="65000"/>
                    <a:lumOff val="35000"/>
                  </a:schemeClr>
                </a:solidFill>
                <a:latin typeface="Arial" panose="020B0604020202020204" pitchFamily="34" charset="0"/>
                <a:cs typeface="Arial" panose="020B0604020202020204" pitchFamily="34" charset="0"/>
              </a:rPr>
              <a:t>, E. </a:t>
            </a:r>
            <a:r>
              <a:rPr lang="tr-TR" sz="1600" b="1" dirty="0" smtClean="0">
                <a:solidFill>
                  <a:schemeClr val="tx1">
                    <a:lumMod val="65000"/>
                    <a:lumOff val="35000"/>
                  </a:schemeClr>
                </a:solidFill>
                <a:latin typeface="Arial" panose="020B0604020202020204" pitchFamily="34" charset="0"/>
                <a:cs typeface="Arial" panose="020B0604020202020204" pitchFamily="34" charset="0"/>
              </a:rPr>
              <a:t>2003/198, </a:t>
            </a:r>
            <a:r>
              <a:rPr lang="tr-TR" sz="1600" b="1" dirty="0">
                <a:solidFill>
                  <a:schemeClr val="tx1">
                    <a:lumMod val="65000"/>
                    <a:lumOff val="35000"/>
                  </a:schemeClr>
                </a:solidFill>
                <a:latin typeface="Arial" panose="020B0604020202020204" pitchFamily="34" charset="0"/>
                <a:cs typeface="Arial" panose="020B0604020202020204" pitchFamily="34" charset="0"/>
              </a:rPr>
              <a:t>K. </a:t>
            </a:r>
            <a:r>
              <a:rPr lang="tr-TR" sz="1600" b="1" dirty="0" smtClean="0">
                <a:solidFill>
                  <a:schemeClr val="tx1">
                    <a:lumMod val="65000"/>
                    <a:lumOff val="35000"/>
                  </a:schemeClr>
                </a:solidFill>
                <a:latin typeface="Arial" panose="020B0604020202020204" pitchFamily="34" charset="0"/>
                <a:cs typeface="Arial" panose="020B0604020202020204" pitchFamily="34" charset="0"/>
              </a:rPr>
              <a:t>2006/1755, </a:t>
            </a:r>
            <a:r>
              <a:rPr lang="tr-TR" sz="1600" b="1" dirty="0">
                <a:solidFill>
                  <a:schemeClr val="tx1">
                    <a:lumMod val="65000"/>
                    <a:lumOff val="35000"/>
                  </a:schemeClr>
                </a:solidFill>
                <a:latin typeface="Arial" panose="020B0604020202020204" pitchFamily="34" charset="0"/>
                <a:cs typeface="Arial" panose="020B0604020202020204" pitchFamily="34" charset="0"/>
              </a:rPr>
              <a:t>T. </a:t>
            </a:r>
            <a:r>
              <a:rPr lang="tr-TR" sz="1600" b="1" dirty="0" smtClean="0">
                <a:solidFill>
                  <a:schemeClr val="tx1">
                    <a:lumMod val="65000"/>
                    <a:lumOff val="35000"/>
                  </a:schemeClr>
                </a:solidFill>
                <a:latin typeface="Arial" panose="020B0604020202020204" pitchFamily="34" charset="0"/>
                <a:cs typeface="Arial" panose="020B0604020202020204" pitchFamily="34" charset="0"/>
              </a:rPr>
              <a:t>7.3.2006): «</a:t>
            </a:r>
            <a:r>
              <a:rPr lang="tr-TR" sz="1600" i="1" dirty="0" smtClean="0">
                <a:solidFill>
                  <a:schemeClr val="tx1">
                    <a:lumMod val="65000"/>
                    <a:lumOff val="35000"/>
                  </a:schemeClr>
                </a:solidFill>
                <a:latin typeface="Arial" panose="020B0604020202020204" pitchFamily="34" charset="0"/>
                <a:cs typeface="Arial" panose="020B0604020202020204" pitchFamily="34" charset="0"/>
              </a:rPr>
              <a:t>2577 </a:t>
            </a:r>
            <a:r>
              <a:rPr lang="tr-TR" sz="1600" i="1" dirty="0">
                <a:solidFill>
                  <a:schemeClr val="tx1">
                    <a:lumMod val="65000"/>
                    <a:lumOff val="35000"/>
                  </a:schemeClr>
                </a:solidFill>
                <a:latin typeface="Arial" panose="020B0604020202020204" pitchFamily="34" charset="0"/>
                <a:cs typeface="Arial" panose="020B0604020202020204" pitchFamily="34" charset="0"/>
              </a:rPr>
              <a:t>sayılı Yasanın </a:t>
            </a:r>
            <a:r>
              <a:rPr lang="tr-TR" sz="1600" i="1" dirty="0" smtClean="0">
                <a:solidFill>
                  <a:schemeClr val="tx1">
                    <a:lumMod val="65000"/>
                    <a:lumOff val="35000"/>
                  </a:schemeClr>
                </a:solidFill>
                <a:latin typeface="Arial" panose="020B0604020202020204" pitchFamily="34" charset="0"/>
                <a:cs typeface="Arial" panose="020B0604020202020204" pitchFamily="34" charset="0"/>
              </a:rPr>
              <a:t>2. </a:t>
            </a:r>
            <a:r>
              <a:rPr lang="tr-TR" sz="1600" i="1" dirty="0">
                <a:solidFill>
                  <a:schemeClr val="tx1">
                    <a:lumMod val="65000"/>
                    <a:lumOff val="35000"/>
                  </a:schemeClr>
                </a:solidFill>
                <a:latin typeface="Arial" panose="020B0604020202020204" pitchFamily="34" charset="0"/>
                <a:cs typeface="Arial" panose="020B0604020202020204" pitchFamily="34" charset="0"/>
              </a:rPr>
              <a:t>maddesinde, idari dava türleri; iptal, tam yargı ve kamu hizmetlerinden birinin yürütülmesi için yapılan her türlü idari sözleşmelerden dolayı taraflar arasında çıkan uyuşmazlıklara ilişkin davalar olarak sayılmış; 14. maddesinde, dava dilekçelerinin ilk inceleme sırasında "idari merci tecavüzü" ve "husumet" yönlerinden de inceleneceği ve bu hususların ilk incelemeden sonra tespit edilmesi halinde de davanın her safhasında 15. madde hükmünün uygulanacağı kurala bağlanmış; 15. maddesinin ( 1-c ) işaretli bendinde davanın yanlış hasım gösterilerek açılması halinde dava dilekçesinin mahkemece tespit edilecek gerçek hasma tebliğine karar verileceği hükme bağlanmıştır.</a:t>
            </a:r>
          </a:p>
          <a:p>
            <a:pPr marL="0" indent="0" algn="just">
              <a:buNone/>
            </a:pPr>
            <a:r>
              <a:rPr lang="tr-TR" sz="1600" i="1" dirty="0">
                <a:solidFill>
                  <a:schemeClr val="tx1">
                    <a:lumMod val="65000"/>
                    <a:lumOff val="35000"/>
                  </a:schemeClr>
                </a:solidFill>
                <a:latin typeface="Arial" panose="020B0604020202020204" pitchFamily="34" charset="0"/>
                <a:cs typeface="Arial" panose="020B0604020202020204" pitchFamily="34" charset="0"/>
              </a:rPr>
              <a:t>Aktarılan bu yasa hükümlerinin 2577 sayılı Yasada öngörülen idari dava türlerinin tümü bakımından geçerli olduğu, başka bir anlatımla sadece iptal davalarında uygulanacak usul kuralları olmadığı kuşkusuzdur.</a:t>
            </a:r>
          </a:p>
          <a:p>
            <a:pPr marL="0" indent="0" algn="just">
              <a:buNone/>
            </a:pPr>
            <a:r>
              <a:rPr lang="tr-TR" sz="1600" i="1" dirty="0">
                <a:solidFill>
                  <a:schemeClr val="tx1">
                    <a:lumMod val="65000"/>
                    <a:lumOff val="35000"/>
                  </a:schemeClr>
                </a:solidFill>
                <a:latin typeface="Arial" panose="020B0604020202020204" pitchFamily="34" charset="0"/>
                <a:cs typeface="Arial" panose="020B0604020202020204" pitchFamily="34" charset="0"/>
              </a:rPr>
              <a:t>Görüldüğü gibi, tam yargı davalarında hasım düzeltilerek dava dilekçesinin mahkemece tespit edilecek gerçek hasma tebliğ edilmesinin önünde yasal bir engel bulunmamaktadır.</a:t>
            </a:r>
          </a:p>
          <a:p>
            <a:pPr marL="0" indent="0" algn="just">
              <a:buNone/>
            </a:pPr>
            <a:r>
              <a:rPr lang="tr-TR" sz="1600" i="1" dirty="0">
                <a:solidFill>
                  <a:schemeClr val="tx1">
                    <a:lumMod val="65000"/>
                    <a:lumOff val="35000"/>
                  </a:schemeClr>
                </a:solidFill>
                <a:latin typeface="Arial" panose="020B0604020202020204" pitchFamily="34" charset="0"/>
                <a:cs typeface="Arial" panose="020B0604020202020204" pitchFamily="34" charset="0"/>
              </a:rPr>
              <a:t>Ayrıca, tam yargı davasında yargı yerince davalı konumuna alınan idareye başvuru şartının aranmayacağı da tabiidir. Zira, dava açmadan önce ilgili idareye başvuran ve konunun bir başka idareyle ilgili olduğu kendisine bildirilmeyen davacı, tam yargı davası açma şartını yerine getirmiş olup; yargı yerince davalı konumuna alınan idareye de başvuru şartının aranması, idari yargılama usulüne özgü hasım düzelterek, idari davanın bir an önce </a:t>
            </a:r>
            <a:r>
              <a:rPr lang="tr-TR" sz="1600" i="1" dirty="0" err="1">
                <a:solidFill>
                  <a:schemeClr val="tx1">
                    <a:lumMod val="65000"/>
                    <a:lumOff val="35000"/>
                  </a:schemeClr>
                </a:solidFill>
                <a:latin typeface="Arial" panose="020B0604020202020204" pitchFamily="34" charset="0"/>
                <a:cs typeface="Arial" panose="020B0604020202020204" pitchFamily="34" charset="0"/>
              </a:rPr>
              <a:t>sonuçlarıdırılması</a:t>
            </a:r>
            <a:r>
              <a:rPr lang="tr-TR" sz="1600" i="1" dirty="0">
                <a:solidFill>
                  <a:schemeClr val="tx1">
                    <a:lumMod val="65000"/>
                    <a:lumOff val="35000"/>
                  </a:schemeClr>
                </a:solidFill>
                <a:latin typeface="Arial" panose="020B0604020202020204" pitchFamily="34" charset="0"/>
                <a:cs typeface="Arial" panose="020B0604020202020204" pitchFamily="34" charset="0"/>
              </a:rPr>
              <a:t> kuralıyla bağdaşmamaktadır. Dolayısıyla, tam yargı davasında yargı yerince davalı konumuna alınan idarenin husumetiyle davanın karara bağlanması gerekmektedir</a:t>
            </a:r>
            <a:r>
              <a:rPr lang="tr-TR" sz="1600" i="1"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buNone/>
            </a:pPr>
            <a:r>
              <a:rPr lang="tr-TR" sz="1600" dirty="0" smtClean="0">
                <a:solidFill>
                  <a:schemeClr val="tx1">
                    <a:lumMod val="65000"/>
                    <a:lumOff val="35000"/>
                  </a:schemeClr>
                </a:solidFill>
                <a:latin typeface="Arial" panose="020B0604020202020204" pitchFamily="34" charset="0"/>
                <a:cs typeface="Arial" panose="020B0604020202020204" pitchFamily="34" charset="0"/>
              </a:rPr>
              <a:t/>
            </a:r>
            <a:br>
              <a:rPr lang="tr-TR" sz="1600" dirty="0" smtClean="0">
                <a:solidFill>
                  <a:schemeClr val="tx1">
                    <a:lumMod val="65000"/>
                    <a:lumOff val="35000"/>
                  </a:schemeClr>
                </a:solidFill>
                <a:latin typeface="Arial" panose="020B0604020202020204" pitchFamily="34" charset="0"/>
                <a:cs typeface="Arial" panose="020B0604020202020204" pitchFamily="34" charset="0"/>
              </a:rPr>
            </a:br>
            <a:endParaRPr lang="tr-TR" sz="1600" i="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885893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3072612" y="664764"/>
            <a:ext cx="5546734" cy="680034"/>
          </a:xfrm>
        </p:spPr>
        <p:txBody>
          <a:bodyPr/>
          <a:lstStyle/>
          <a:p>
            <a:pPr algn="ctr"/>
            <a:r>
              <a:rPr lang="tr-TR" sz="3200" b="1" dirty="0" smtClean="0">
                <a:solidFill>
                  <a:schemeClr val="tx1">
                    <a:lumMod val="65000"/>
                    <a:lumOff val="35000"/>
                  </a:schemeClr>
                </a:solidFill>
                <a:latin typeface="Arial" panose="020B0604020202020204" pitchFamily="34" charset="0"/>
                <a:cs typeface="Arial" panose="020B0604020202020204" pitchFamily="34" charset="0"/>
              </a:rPr>
              <a:t>Husumet</a:t>
            </a:r>
            <a:r>
              <a:rPr lang="tr-TR" dirty="0" smtClean="0">
                <a:latin typeface="Arial" panose="020B0604020202020204" pitchFamily="34" charset="0"/>
                <a:cs typeface="Arial" panose="020B0604020202020204" pitchFamily="34" charset="0"/>
              </a:rPr>
              <a:t> </a:t>
            </a:r>
            <a:endParaRPr lang="tr-TR" dirty="0">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1603948" y="1618938"/>
            <a:ext cx="9900664" cy="4292284"/>
          </a:xfrm>
        </p:spPr>
        <p:txBody>
          <a:bodyPr>
            <a:normAutofit fontScale="92500" lnSpcReduction="10000"/>
          </a:bodyPr>
          <a:lstStyle/>
          <a:p>
            <a:pPr marL="0" indent="0" algn="just">
              <a:buNone/>
            </a:pPr>
            <a:r>
              <a:rPr lang="tr-TR" b="1" dirty="0">
                <a:solidFill>
                  <a:schemeClr val="tx1">
                    <a:lumMod val="65000"/>
                    <a:lumOff val="35000"/>
                  </a:schemeClr>
                </a:solidFill>
                <a:latin typeface="Arial" panose="020B0604020202020204" pitchFamily="34" charset="0"/>
                <a:cs typeface="Arial" panose="020B0604020202020204" pitchFamily="34" charset="0"/>
              </a:rPr>
              <a:t>(D.2 D, E. 2008/4266, K. 2008/2851, T. 16.6.2008</a:t>
            </a:r>
            <a:r>
              <a:rPr lang="tr-TR" b="1" dirty="0" smtClean="0">
                <a:solidFill>
                  <a:schemeClr val="tx1">
                    <a:lumMod val="65000"/>
                    <a:lumOff val="35000"/>
                  </a:schemeClr>
                </a:solidFill>
                <a:latin typeface="Arial" panose="020B0604020202020204" pitchFamily="34" charset="0"/>
                <a:cs typeface="Arial" panose="020B0604020202020204" pitchFamily="34" charset="0"/>
              </a:rPr>
              <a:t>): </a:t>
            </a:r>
            <a:r>
              <a:rPr lang="tr-TR" dirty="0" smtClean="0">
                <a:solidFill>
                  <a:schemeClr val="tx1">
                    <a:lumMod val="65000"/>
                    <a:lumOff val="35000"/>
                  </a:schemeClr>
                </a:solidFill>
                <a:latin typeface="Arial" panose="020B0604020202020204" pitchFamily="34" charset="0"/>
                <a:cs typeface="Arial" panose="020B0604020202020204" pitchFamily="34" charset="0"/>
              </a:rPr>
              <a:t>«</a:t>
            </a:r>
            <a:r>
              <a:rPr lang="tr-TR" i="1" dirty="0" smtClean="0">
                <a:solidFill>
                  <a:schemeClr val="tx1">
                    <a:lumMod val="65000"/>
                    <a:lumOff val="35000"/>
                  </a:schemeClr>
                </a:solidFill>
                <a:latin typeface="Arial" panose="020B0604020202020204" pitchFamily="34" charset="0"/>
                <a:cs typeface="Arial" panose="020B0604020202020204" pitchFamily="34" charset="0"/>
              </a:rPr>
              <a:t>Her </a:t>
            </a:r>
            <a:r>
              <a:rPr lang="tr-TR" i="1" dirty="0">
                <a:solidFill>
                  <a:schemeClr val="tx1">
                    <a:lumMod val="65000"/>
                    <a:lumOff val="35000"/>
                  </a:schemeClr>
                </a:solidFill>
                <a:latin typeface="Arial" panose="020B0604020202020204" pitchFamily="34" charset="0"/>
                <a:cs typeface="Arial" panose="020B0604020202020204" pitchFamily="34" charset="0"/>
              </a:rPr>
              <a:t>ne kadar iptal davalarının objektif karakteri </a:t>
            </a:r>
            <a:r>
              <a:rPr lang="tr-TR" i="1" dirty="0" err="1">
                <a:solidFill>
                  <a:schemeClr val="tx1">
                    <a:lumMod val="65000"/>
                    <a:lumOff val="35000"/>
                  </a:schemeClr>
                </a:solidFill>
                <a:latin typeface="Arial" panose="020B0604020202020204" pitchFamily="34" charset="0"/>
                <a:cs typeface="Arial" panose="020B0604020202020204" pitchFamily="34" charset="0"/>
              </a:rPr>
              <a:t>dolayısıyle</a:t>
            </a:r>
            <a:r>
              <a:rPr lang="tr-TR" i="1" dirty="0">
                <a:solidFill>
                  <a:schemeClr val="tx1">
                    <a:lumMod val="65000"/>
                    <a:lumOff val="35000"/>
                  </a:schemeClr>
                </a:solidFill>
                <a:latin typeface="Arial" panose="020B0604020202020204" pitchFamily="34" charset="0"/>
                <a:cs typeface="Arial" panose="020B0604020202020204" pitchFamily="34" charset="0"/>
              </a:rPr>
              <a:t> bu davalarda yargılanan "idare" değil uyuşmazlık konusu "idari işlem" ise de; yine de işlemin hangi makam tarafından hangi usullerle alındığını saptayabilmek, işlemi tesis eden gerçek makama işleminin hukuka uygunluğunu savunma olanağını tanımak ve verilecek yargı kararının doğrudan ilgili makamca uygulanmasını sağlamak gibi nedenlerden dolayı iptal davalarında da husumetin doğru yönetilmesi konusu önem taşımaktadır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r>
              <a:rPr lang="tr-TR" dirty="0" smtClean="0">
                <a:solidFill>
                  <a:schemeClr val="tx1">
                    <a:lumMod val="65000"/>
                    <a:lumOff val="35000"/>
                  </a:schemeClr>
                </a:solidFill>
                <a:latin typeface="Arial" panose="020B0604020202020204" pitchFamily="34" charset="0"/>
                <a:cs typeface="Arial" panose="020B0604020202020204" pitchFamily="34" charset="0"/>
              </a:rPr>
              <a:t> </a:t>
            </a:r>
            <a:endParaRPr lang="tr-TR"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b="1" dirty="0">
                <a:solidFill>
                  <a:schemeClr val="tx1">
                    <a:lumMod val="65000"/>
                    <a:lumOff val="35000"/>
                  </a:schemeClr>
                </a:solidFill>
                <a:latin typeface="Arial" panose="020B0604020202020204" pitchFamily="34" charset="0"/>
                <a:cs typeface="Arial" panose="020B0604020202020204" pitchFamily="34" charset="0"/>
              </a:rPr>
              <a:t>(</a:t>
            </a:r>
            <a:r>
              <a:rPr lang="tr-TR" b="1" dirty="0" smtClean="0">
                <a:solidFill>
                  <a:schemeClr val="tx1">
                    <a:lumMod val="65000"/>
                    <a:lumOff val="35000"/>
                  </a:schemeClr>
                </a:solidFill>
                <a:latin typeface="Arial" panose="020B0604020202020204" pitchFamily="34" charset="0"/>
                <a:cs typeface="Arial" panose="020B0604020202020204" pitchFamily="34" charset="0"/>
              </a:rPr>
              <a:t>D.5 </a:t>
            </a:r>
            <a:r>
              <a:rPr lang="tr-TR" b="1" dirty="0">
                <a:solidFill>
                  <a:schemeClr val="tx1">
                    <a:lumMod val="65000"/>
                    <a:lumOff val="35000"/>
                  </a:schemeClr>
                </a:solidFill>
                <a:latin typeface="Arial" panose="020B0604020202020204" pitchFamily="34" charset="0"/>
                <a:cs typeface="Arial" panose="020B0604020202020204" pitchFamily="34" charset="0"/>
              </a:rPr>
              <a:t>D, E. </a:t>
            </a:r>
            <a:r>
              <a:rPr lang="tr-TR" b="1" dirty="0" smtClean="0">
                <a:solidFill>
                  <a:schemeClr val="tx1">
                    <a:lumMod val="65000"/>
                    <a:lumOff val="35000"/>
                  </a:schemeClr>
                </a:solidFill>
                <a:latin typeface="Arial" panose="020B0604020202020204" pitchFamily="34" charset="0"/>
                <a:cs typeface="Arial" panose="020B0604020202020204" pitchFamily="34" charset="0"/>
              </a:rPr>
              <a:t>2008/2429, </a:t>
            </a:r>
            <a:r>
              <a:rPr lang="tr-TR" b="1" dirty="0">
                <a:solidFill>
                  <a:schemeClr val="tx1">
                    <a:lumMod val="65000"/>
                    <a:lumOff val="35000"/>
                  </a:schemeClr>
                </a:solidFill>
                <a:latin typeface="Arial" panose="020B0604020202020204" pitchFamily="34" charset="0"/>
                <a:cs typeface="Arial" panose="020B0604020202020204" pitchFamily="34" charset="0"/>
              </a:rPr>
              <a:t>K. </a:t>
            </a:r>
            <a:r>
              <a:rPr lang="tr-TR" b="1" dirty="0" smtClean="0">
                <a:solidFill>
                  <a:schemeClr val="tx1">
                    <a:lumMod val="65000"/>
                    <a:lumOff val="35000"/>
                  </a:schemeClr>
                </a:solidFill>
                <a:latin typeface="Arial" panose="020B0604020202020204" pitchFamily="34" charset="0"/>
                <a:cs typeface="Arial" panose="020B0604020202020204" pitchFamily="34" charset="0"/>
              </a:rPr>
              <a:t>2010/6876, </a:t>
            </a:r>
            <a:r>
              <a:rPr lang="tr-TR" b="1" dirty="0">
                <a:solidFill>
                  <a:schemeClr val="tx1">
                    <a:lumMod val="65000"/>
                    <a:lumOff val="35000"/>
                  </a:schemeClr>
                </a:solidFill>
                <a:latin typeface="Arial" panose="020B0604020202020204" pitchFamily="34" charset="0"/>
                <a:cs typeface="Arial" panose="020B0604020202020204" pitchFamily="34" charset="0"/>
              </a:rPr>
              <a:t>T. </a:t>
            </a:r>
            <a:r>
              <a:rPr lang="tr-TR" b="1" dirty="0" smtClean="0">
                <a:solidFill>
                  <a:schemeClr val="tx1">
                    <a:lumMod val="65000"/>
                    <a:lumOff val="35000"/>
                  </a:schemeClr>
                </a:solidFill>
                <a:latin typeface="Arial" panose="020B0604020202020204" pitchFamily="34" charset="0"/>
                <a:cs typeface="Arial" panose="020B0604020202020204" pitchFamily="34" charset="0"/>
              </a:rPr>
              <a:t>30.11.2010): </a:t>
            </a:r>
            <a:r>
              <a:rPr lang="tr-TR" dirty="0" smtClean="0">
                <a:solidFill>
                  <a:schemeClr val="tx1">
                    <a:lumMod val="65000"/>
                    <a:lumOff val="35000"/>
                  </a:schemeClr>
                </a:solidFill>
                <a:latin typeface="Arial" panose="020B0604020202020204" pitchFamily="34" charset="0"/>
                <a:cs typeface="Arial" panose="020B0604020202020204" pitchFamily="34" charset="0"/>
              </a:rPr>
              <a:t>«</a:t>
            </a:r>
            <a:r>
              <a:rPr lang="tr-TR" i="1" dirty="0" smtClean="0">
                <a:solidFill>
                  <a:schemeClr val="tx1">
                    <a:lumMod val="65000"/>
                    <a:lumOff val="35000"/>
                  </a:schemeClr>
                </a:solidFill>
                <a:latin typeface="Arial" panose="020B0604020202020204" pitchFamily="34" charset="0"/>
                <a:cs typeface="Arial" panose="020B0604020202020204" pitchFamily="34" charset="0"/>
              </a:rPr>
              <a:t>2577 </a:t>
            </a:r>
            <a:r>
              <a:rPr lang="tr-TR" i="1" dirty="0">
                <a:solidFill>
                  <a:schemeClr val="tx1">
                    <a:lumMod val="65000"/>
                    <a:lumOff val="35000"/>
                  </a:schemeClr>
                </a:solidFill>
                <a:latin typeface="Arial" panose="020B0604020202020204" pitchFamily="34" charset="0"/>
                <a:cs typeface="Arial" panose="020B0604020202020204" pitchFamily="34" charset="0"/>
              </a:rPr>
              <a:t>sayılı İdari Yargılama Usulü Kanunu'nun 15. maddesinin 1/c bendinde, 14. maddenin 3/f bendine göre, davanın hasım gösterilmeden veya yanlış hasım gösterilerek açılması halinde dava dilekçesinin </a:t>
            </a:r>
            <a:r>
              <a:rPr lang="tr-TR" i="1" dirty="0" err="1">
                <a:solidFill>
                  <a:schemeClr val="tx1">
                    <a:lumMod val="65000"/>
                    <a:lumOff val="35000"/>
                  </a:schemeClr>
                </a:solidFill>
                <a:latin typeface="Arial" panose="020B0604020202020204" pitchFamily="34" charset="0"/>
                <a:cs typeface="Arial" panose="020B0604020202020204" pitchFamily="34" charset="0"/>
              </a:rPr>
              <a:t>tesbit</a:t>
            </a:r>
            <a:r>
              <a:rPr lang="tr-TR" i="1" dirty="0">
                <a:solidFill>
                  <a:schemeClr val="tx1">
                    <a:lumMod val="65000"/>
                    <a:lumOff val="35000"/>
                  </a:schemeClr>
                </a:solidFill>
                <a:latin typeface="Arial" panose="020B0604020202020204" pitchFamily="34" charset="0"/>
                <a:cs typeface="Arial" panose="020B0604020202020204" pitchFamily="34" charset="0"/>
              </a:rPr>
              <a:t> edilecek gerçek hasma tebliğ edileceği hükme bağlanmıştır.</a:t>
            </a: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Dosyanın </a:t>
            </a:r>
            <a:r>
              <a:rPr lang="tr-TR" i="1" dirty="0">
                <a:solidFill>
                  <a:schemeClr val="tx1">
                    <a:lumMod val="65000"/>
                    <a:lumOff val="35000"/>
                  </a:schemeClr>
                </a:solidFill>
                <a:latin typeface="Arial" panose="020B0604020202020204" pitchFamily="34" charset="0"/>
                <a:cs typeface="Arial" panose="020B0604020202020204" pitchFamily="34" charset="0"/>
              </a:rPr>
              <a:t>incelenmesinden; davacının bir başka kuruma atanmasına ilişkin işlemin 2937 sayılı Devlet İstihbarat Hizmetleri ve Milli İstihbarat Teşkilatı Kanunu'nun 19. maddesi uyarınca, Başbakanlık ile Kültür ve Turizm Bakanlığı'nca kurulduğu; bu çerçevede Başbakanlık Milli İstihbarat Teşkilatı Müsteşarlığı yanında, Başbakanlık ile Kültür ve Turizm Bakanlığı'nın da Mahkeme tarafından davalı konumuna alınarak karar verilmesi gerekirken, bu yapılmadan, dosyanın eksik hasımla tekemmül ettirilmesi suretiyle karar verilmesinde usul hükümleri yönünden hukuka uyarlık görülmemiştir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endParaRPr lang="tr-TR" i="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890203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3138713" y="644494"/>
            <a:ext cx="5546734" cy="680034"/>
          </a:xfrm>
        </p:spPr>
        <p:txBody>
          <a:bodyPr/>
          <a:lstStyle/>
          <a:p>
            <a:pPr algn="ctr"/>
            <a:r>
              <a:rPr lang="tr-TR" sz="3200" b="1" dirty="0" smtClean="0">
                <a:solidFill>
                  <a:schemeClr val="tx1">
                    <a:lumMod val="65000"/>
                    <a:lumOff val="35000"/>
                  </a:schemeClr>
                </a:solidFill>
                <a:latin typeface="Arial" panose="020B0604020202020204" pitchFamily="34" charset="0"/>
                <a:cs typeface="Arial" panose="020B0604020202020204" pitchFamily="34" charset="0"/>
              </a:rPr>
              <a:t>Husumet</a:t>
            </a:r>
            <a:r>
              <a:rPr lang="tr-TR" dirty="0" smtClean="0">
                <a:latin typeface="Arial" panose="020B0604020202020204" pitchFamily="34" charset="0"/>
                <a:cs typeface="Arial" panose="020B0604020202020204" pitchFamily="34" charset="0"/>
              </a:rPr>
              <a:t> </a:t>
            </a:r>
            <a:endParaRPr lang="tr-TR" dirty="0">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1537847" y="1586429"/>
            <a:ext cx="9900664" cy="4545130"/>
          </a:xfrm>
        </p:spPr>
        <p:txBody>
          <a:bodyPr>
            <a:normAutofit/>
          </a:bodyPr>
          <a:lstStyle/>
          <a:p>
            <a:pPr marL="0" indent="0" algn="just">
              <a:buNone/>
            </a:pPr>
            <a:r>
              <a:rPr lang="tr-TR" sz="1600" b="1" dirty="0">
                <a:solidFill>
                  <a:schemeClr val="tx1">
                    <a:lumMod val="65000"/>
                    <a:lumOff val="35000"/>
                  </a:schemeClr>
                </a:solidFill>
                <a:latin typeface="Arial" panose="020B0604020202020204" pitchFamily="34" charset="0"/>
                <a:cs typeface="Arial" panose="020B0604020202020204" pitchFamily="34" charset="0"/>
              </a:rPr>
              <a:t>(</a:t>
            </a:r>
            <a:r>
              <a:rPr lang="tr-TR" sz="1600" b="1" dirty="0" smtClean="0">
                <a:solidFill>
                  <a:schemeClr val="tx1">
                    <a:lumMod val="65000"/>
                    <a:lumOff val="35000"/>
                  </a:schemeClr>
                </a:solidFill>
                <a:latin typeface="Arial" panose="020B0604020202020204" pitchFamily="34" charset="0"/>
                <a:cs typeface="Arial" panose="020B0604020202020204" pitchFamily="34" charset="0"/>
              </a:rPr>
              <a:t>D.14 </a:t>
            </a:r>
            <a:r>
              <a:rPr lang="tr-TR" sz="1600" b="1" dirty="0">
                <a:solidFill>
                  <a:schemeClr val="tx1">
                    <a:lumMod val="65000"/>
                    <a:lumOff val="35000"/>
                  </a:schemeClr>
                </a:solidFill>
                <a:latin typeface="Arial" panose="020B0604020202020204" pitchFamily="34" charset="0"/>
                <a:cs typeface="Arial" panose="020B0604020202020204" pitchFamily="34" charset="0"/>
              </a:rPr>
              <a:t>D, E. </a:t>
            </a:r>
            <a:r>
              <a:rPr lang="tr-TR" sz="1600" b="1" dirty="0" smtClean="0">
                <a:solidFill>
                  <a:schemeClr val="tx1">
                    <a:lumMod val="65000"/>
                    <a:lumOff val="35000"/>
                  </a:schemeClr>
                </a:solidFill>
                <a:latin typeface="Arial" panose="020B0604020202020204" pitchFamily="34" charset="0"/>
                <a:cs typeface="Arial" panose="020B0604020202020204" pitchFamily="34" charset="0"/>
              </a:rPr>
              <a:t>2016/909, </a:t>
            </a:r>
            <a:r>
              <a:rPr lang="tr-TR" sz="1600" b="1" dirty="0">
                <a:solidFill>
                  <a:schemeClr val="tx1">
                    <a:lumMod val="65000"/>
                    <a:lumOff val="35000"/>
                  </a:schemeClr>
                </a:solidFill>
                <a:latin typeface="Arial" panose="020B0604020202020204" pitchFamily="34" charset="0"/>
                <a:cs typeface="Arial" panose="020B0604020202020204" pitchFamily="34" charset="0"/>
              </a:rPr>
              <a:t>K. </a:t>
            </a:r>
            <a:r>
              <a:rPr lang="tr-TR" sz="1600" b="1" dirty="0" smtClean="0">
                <a:solidFill>
                  <a:schemeClr val="tx1">
                    <a:lumMod val="65000"/>
                    <a:lumOff val="35000"/>
                  </a:schemeClr>
                </a:solidFill>
                <a:latin typeface="Arial" panose="020B0604020202020204" pitchFamily="34" charset="0"/>
                <a:cs typeface="Arial" panose="020B0604020202020204" pitchFamily="34" charset="0"/>
              </a:rPr>
              <a:t>2017/462, </a:t>
            </a:r>
            <a:r>
              <a:rPr lang="tr-TR" sz="1600" b="1" dirty="0">
                <a:solidFill>
                  <a:schemeClr val="tx1">
                    <a:lumMod val="65000"/>
                    <a:lumOff val="35000"/>
                  </a:schemeClr>
                </a:solidFill>
                <a:latin typeface="Arial" panose="020B0604020202020204" pitchFamily="34" charset="0"/>
                <a:cs typeface="Arial" panose="020B0604020202020204" pitchFamily="34" charset="0"/>
              </a:rPr>
              <a:t>T. </a:t>
            </a:r>
            <a:r>
              <a:rPr lang="tr-TR" sz="1600" b="1" dirty="0" smtClean="0">
                <a:solidFill>
                  <a:schemeClr val="tx1">
                    <a:lumMod val="65000"/>
                    <a:lumOff val="35000"/>
                  </a:schemeClr>
                </a:solidFill>
                <a:latin typeface="Arial" panose="020B0604020202020204" pitchFamily="34" charset="0"/>
                <a:cs typeface="Arial" panose="020B0604020202020204" pitchFamily="34" charset="0"/>
              </a:rPr>
              <a:t>2.2.2017): </a:t>
            </a:r>
            <a:r>
              <a:rPr lang="tr-TR" sz="1600" dirty="0" smtClean="0">
                <a:solidFill>
                  <a:schemeClr val="tx1">
                    <a:lumMod val="65000"/>
                    <a:lumOff val="35000"/>
                  </a:schemeClr>
                </a:solidFill>
                <a:latin typeface="Arial" panose="020B0604020202020204" pitchFamily="34" charset="0"/>
                <a:cs typeface="Arial" panose="020B0604020202020204" pitchFamily="34" charset="0"/>
              </a:rPr>
              <a:t>«…</a:t>
            </a:r>
            <a:r>
              <a:rPr lang="tr-TR" sz="1600" i="1" dirty="0" smtClean="0">
                <a:solidFill>
                  <a:schemeClr val="tx1">
                    <a:lumMod val="65000"/>
                    <a:lumOff val="35000"/>
                  </a:schemeClr>
                </a:solidFill>
                <a:latin typeface="Arial" panose="020B0604020202020204" pitchFamily="34" charset="0"/>
                <a:cs typeface="Arial" panose="020B0604020202020204" pitchFamily="34" charset="0"/>
              </a:rPr>
              <a:t>davaya </a:t>
            </a:r>
            <a:r>
              <a:rPr lang="tr-TR" sz="1600" i="1" dirty="0">
                <a:solidFill>
                  <a:schemeClr val="tx1">
                    <a:lumMod val="65000"/>
                    <a:lumOff val="35000"/>
                  </a:schemeClr>
                </a:solidFill>
                <a:latin typeface="Arial" panose="020B0604020202020204" pitchFamily="34" charset="0"/>
                <a:cs typeface="Arial" panose="020B0604020202020204" pitchFamily="34" charset="0"/>
              </a:rPr>
              <a:t>konu edilen işlemin, bu işlemi tesis eden idarenin ve bunlara bağlı olarak husumet yöneltilen tarafın açık ve kesin bir şekilde dava dilekçesinde belirtileceği, yargı yerince yapılan inceleme sonucunda ise, davanın konusu esas alınmak suretiyle, davalı tarafın hatalı gösterilmiş olması halinde husumetin düzeltilmesine </a:t>
            </a:r>
            <a:r>
              <a:rPr lang="tr-TR" sz="1600" i="1" dirty="0" err="1">
                <a:solidFill>
                  <a:schemeClr val="tx1">
                    <a:lumMod val="65000"/>
                    <a:lumOff val="35000"/>
                  </a:schemeClr>
                </a:solidFill>
                <a:latin typeface="Arial" panose="020B0604020202020204" pitchFamily="34" charset="0"/>
                <a:cs typeface="Arial" panose="020B0604020202020204" pitchFamily="34" charset="0"/>
              </a:rPr>
              <a:t>re'sen</a:t>
            </a:r>
            <a:r>
              <a:rPr lang="tr-TR" sz="1600" i="1" dirty="0">
                <a:solidFill>
                  <a:schemeClr val="tx1">
                    <a:lumMod val="65000"/>
                    <a:lumOff val="35000"/>
                  </a:schemeClr>
                </a:solidFill>
                <a:latin typeface="Arial" panose="020B0604020202020204" pitchFamily="34" charset="0"/>
                <a:cs typeface="Arial" panose="020B0604020202020204" pitchFamily="34" charset="0"/>
              </a:rPr>
              <a:t> karar verileceği ve varsa davaya konu işlemin tesisinde ilgisi olmayan tarafın husumet mevkiinden çıkartılarak davanın doğru hasım belirlenerek görülmesine karar verileceği tabii olup, davaya konu uyuşmazlığın incelenmesi ve sonuçlandırılmasının ancak husumetin doğru olarak tespit edilmesine bağlı olması sebebiyle husumete yönelik eksiklik ya da yanlışlık içeren bir kararın bu yönden usul hükümlerine aykırılık taşıyacağı açıktır</a:t>
            </a:r>
            <a:r>
              <a:rPr lang="tr-TR" sz="1600" i="1"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r>
              <a:rPr lang="tr-TR" sz="1600" b="1"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 (D.15D, E. 2016/1886, K. 2016/2092, T. 28.3.2016):</a:t>
            </a:r>
            <a:r>
              <a:rPr lang="tr-TR" sz="1600"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 </a:t>
            </a:r>
            <a:r>
              <a:rPr lang="tr-TR" sz="1600" dirty="0" smtClean="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a:t>
            </a:r>
            <a:r>
              <a:rPr lang="tr-TR" sz="1600" i="1"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idari eylem ve işlemlerden dolayı kişisel hakları doğrudan </a:t>
            </a:r>
            <a:r>
              <a:rPr lang="tr-TR" sz="1600" i="1" dirty="0" err="1">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muhtel</a:t>
            </a:r>
            <a:r>
              <a:rPr lang="tr-TR" sz="1600" i="1"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 olanlar tarafından idari yargı yerlerinde açılan tam yargı davalarında, husumetin kamu idarelerine yöneltilmesi gerekmekte olup, idari yargı yerlerinde istisnai durumlar hariç olmak üzere gerçek kişiler aleyhine açılan davaların görülmesine olanak bulunmadığı, böyle bir durumda, zarar gören kişilerin, idarenin personeline karşı değil, onları çalıştıran idareye karşı dava açmaları gerektiği, gerçek kişi hasım gösterilerek açılan davalarda, gerçek kişinin hasım mevkiinden çıkarılarak onun yerine, mahkemece tespit edilen idarenin davalı konumuna alınması </a:t>
            </a:r>
            <a:r>
              <a:rPr lang="tr-TR" sz="1600" i="1" dirty="0" smtClean="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gerekmekle…»</a:t>
            </a:r>
            <a:r>
              <a:rPr lang="tr-TR" sz="1600" i="1"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 </a:t>
            </a:r>
            <a:endParaRPr lang="tr-TR" sz="1600" i="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702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3124859" y="644494"/>
            <a:ext cx="5546734" cy="680034"/>
          </a:xfrm>
        </p:spPr>
        <p:txBody>
          <a:bodyPr/>
          <a:lstStyle/>
          <a:p>
            <a:pPr algn="ctr"/>
            <a:r>
              <a:rPr lang="tr-TR" sz="3200" b="1" dirty="0" smtClean="0">
                <a:solidFill>
                  <a:schemeClr val="tx1">
                    <a:lumMod val="65000"/>
                    <a:lumOff val="35000"/>
                  </a:schemeClr>
                </a:solidFill>
                <a:latin typeface="Arial" panose="020B0604020202020204" pitchFamily="34" charset="0"/>
                <a:cs typeface="Arial" panose="020B0604020202020204" pitchFamily="34" charset="0"/>
              </a:rPr>
              <a:t>Husumet</a:t>
            </a:r>
            <a:r>
              <a:rPr lang="tr-TR" dirty="0" smtClean="0">
                <a:latin typeface="Arial" panose="020B0604020202020204" pitchFamily="34" charset="0"/>
                <a:cs typeface="Arial" panose="020B0604020202020204" pitchFamily="34" charset="0"/>
              </a:rPr>
              <a:t> </a:t>
            </a:r>
            <a:endParaRPr lang="tr-TR" dirty="0">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1537847" y="1586429"/>
            <a:ext cx="9900664" cy="4545130"/>
          </a:xfrm>
        </p:spPr>
        <p:txBody>
          <a:bodyPr>
            <a:normAutofit/>
          </a:bodyPr>
          <a:lstStyle/>
          <a:p>
            <a:pPr marL="0" indent="0" algn="just">
              <a:buNone/>
            </a:pPr>
            <a:r>
              <a:rPr lang="tr-TR" b="1" i="1" dirty="0">
                <a:solidFill>
                  <a:schemeClr val="tx1">
                    <a:lumMod val="65000"/>
                    <a:lumOff val="35000"/>
                  </a:schemeClr>
                </a:solidFill>
                <a:latin typeface="Arial" panose="020B0604020202020204" pitchFamily="34" charset="0"/>
                <a:cs typeface="Arial" panose="020B0604020202020204" pitchFamily="34" charset="0"/>
              </a:rPr>
              <a:t>(</a:t>
            </a:r>
            <a:r>
              <a:rPr lang="tr-TR" b="1" dirty="0">
                <a:solidFill>
                  <a:schemeClr val="tx1">
                    <a:lumMod val="65000"/>
                    <a:lumOff val="35000"/>
                  </a:schemeClr>
                </a:solidFill>
                <a:latin typeface="Arial" panose="020B0604020202020204" pitchFamily="34" charset="0"/>
                <a:cs typeface="Arial" panose="020B0604020202020204" pitchFamily="34" charset="0"/>
              </a:rPr>
              <a:t>D.10D, E. 2006/7165, K. 2008/8312, T. 26.11.2018</a:t>
            </a:r>
            <a:r>
              <a:rPr lang="tr-TR" b="1">
                <a:solidFill>
                  <a:schemeClr val="tx1">
                    <a:lumMod val="65000"/>
                    <a:lumOff val="35000"/>
                  </a:schemeClr>
                </a:solidFill>
                <a:latin typeface="Arial" panose="020B0604020202020204" pitchFamily="34" charset="0"/>
                <a:cs typeface="Arial" panose="020B0604020202020204" pitchFamily="34" charset="0"/>
              </a:rPr>
              <a:t>):</a:t>
            </a:r>
            <a:r>
              <a:rPr lang="tr-TR">
                <a:solidFill>
                  <a:schemeClr val="tx1">
                    <a:lumMod val="65000"/>
                    <a:lumOff val="35000"/>
                  </a:schemeClr>
                </a:solidFill>
                <a:latin typeface="Arial" panose="020B0604020202020204" pitchFamily="34" charset="0"/>
                <a:cs typeface="Arial" panose="020B0604020202020204" pitchFamily="34" charset="0"/>
              </a:rPr>
              <a:t> </a:t>
            </a:r>
            <a:r>
              <a:rPr lang="tr-TR" smtClean="0">
                <a:solidFill>
                  <a:schemeClr val="tx1">
                    <a:lumMod val="65000"/>
                    <a:lumOff val="35000"/>
                  </a:schemeClr>
                </a:solidFill>
                <a:latin typeface="Arial" panose="020B0604020202020204" pitchFamily="34" charset="0"/>
                <a:cs typeface="Arial" panose="020B0604020202020204" pitchFamily="34" charset="0"/>
              </a:rPr>
              <a:t>«</a:t>
            </a:r>
            <a:r>
              <a:rPr lang="tr-TR" i="1" smtClean="0">
                <a:solidFill>
                  <a:schemeClr val="tx1">
                    <a:lumMod val="65000"/>
                    <a:lumOff val="35000"/>
                  </a:schemeClr>
                </a:solidFill>
                <a:latin typeface="Arial" panose="020B0604020202020204" pitchFamily="34" charset="0"/>
                <a:cs typeface="Arial" panose="020B0604020202020204" pitchFamily="34" charset="0"/>
              </a:rPr>
              <a:t>İdare </a:t>
            </a:r>
            <a:r>
              <a:rPr lang="tr-TR" i="1" dirty="0">
                <a:solidFill>
                  <a:schemeClr val="tx1">
                    <a:lumMod val="65000"/>
                    <a:lumOff val="35000"/>
                  </a:schemeClr>
                </a:solidFill>
                <a:latin typeface="Arial" panose="020B0604020202020204" pitchFamily="34" charset="0"/>
                <a:cs typeface="Arial" panose="020B0604020202020204" pitchFamily="34" charset="0"/>
              </a:rPr>
              <a:t>Mahkemesince; idari yargı yerinde açılan iptal veya tam yargı davasına bakılabilmesi için diğer dava koşullarının yanında davanın idare aleyhine açılmış olması gerektiği, idari yargı yerlerinde kamu görevlisi olan gerçek kişiler aleyhine dava açılmasına hukuken olanak bulunmadığı, kamu görevlisine karşı dava açılması durumunda, mahkemenin davacı yerine geçerek davalıda değişiklik yapması, davalı olmayan idarenin davalı konumuna getirilmesine yasal olanak bulunmadığı, öte yandan, kamu görevlisinin görev ve yetkilerini kullandığı sırada doğan zararın giderilmesi istemiyle görev kusurunu kapsayan hizmet kusuru esasına dayanılarak idari yargıda ve ancak idare aleyhine dava açılabilmesi mümkün olmakla birlikte, kamu görevlilerinin yetkilerini kullanırken kin, garez ve husumet gibi duygular altında hareket ederek ya da suç düzeyine ulaşan ve hizmetten ayrılabilen kişisel kusurlarından dolayı adliye mahkemelerinde tazminat davası açılabileceği, uyuşmazlıkta, tazminatın konusunu oluşturan zararın, kamu görevlisinin kasta varan şahsi kusurundan doğduğu iddiasıyla ve doğrudan doğruya kamu görevlisine karşı dava açıldığından idarenin sorumluluğunun tespitine olanak bulunmadığı, bu nedenle uyuşmazlığın çözümünün adli yargının görevinde bulunduğu gerekçesiyle davanın görev yönünden reddine karar </a:t>
            </a:r>
            <a:r>
              <a:rPr lang="tr-TR" i="1">
                <a:solidFill>
                  <a:schemeClr val="tx1">
                    <a:lumMod val="65000"/>
                    <a:lumOff val="35000"/>
                  </a:schemeClr>
                </a:solidFill>
                <a:latin typeface="Arial" panose="020B0604020202020204" pitchFamily="34" charset="0"/>
                <a:cs typeface="Arial" panose="020B0604020202020204" pitchFamily="34" charset="0"/>
              </a:rPr>
              <a:t>verilmiştir</a:t>
            </a:r>
            <a:r>
              <a:rPr lang="tr-TR" i="1" smtClean="0">
                <a:solidFill>
                  <a:schemeClr val="tx1">
                    <a:lumMod val="65000"/>
                    <a:lumOff val="35000"/>
                  </a:schemeClr>
                </a:solidFill>
                <a:latin typeface="Arial" panose="020B0604020202020204" pitchFamily="34" charset="0"/>
                <a:cs typeface="Arial" panose="020B0604020202020204" pitchFamily="34" charset="0"/>
              </a:rPr>
              <a:t>.»</a:t>
            </a:r>
            <a:endParaRPr lang="tr-TR" i="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417672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2973460" y="763249"/>
            <a:ext cx="6908670" cy="680034"/>
          </a:xfrm>
        </p:spPr>
        <p:txBody>
          <a:bodyPr>
            <a:normAutofit fontScale="90000"/>
          </a:bodyPr>
          <a:lstStyle/>
          <a:p>
            <a:pPr algn="ctr"/>
            <a:r>
              <a:rPr lang="tr-TR" sz="3200" b="1" dirty="0" smtClean="0">
                <a:solidFill>
                  <a:schemeClr val="tx1">
                    <a:lumMod val="65000"/>
                    <a:lumOff val="35000"/>
                  </a:schemeClr>
                </a:solidFill>
                <a:latin typeface="Arial" panose="020B0604020202020204" pitchFamily="34" charset="0"/>
                <a:cs typeface="Arial" panose="020B0604020202020204" pitchFamily="34" charset="0"/>
              </a:rPr>
              <a:t>Husumete İlişkin Kurallara Aykırılık</a:t>
            </a:r>
            <a:endParaRPr lang="tr-TR"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1603948" y="1618938"/>
            <a:ext cx="9900664" cy="4292284"/>
          </a:xfrm>
        </p:spPr>
        <p:txBody>
          <a:bodyPr>
            <a:normAutofit/>
          </a:bodyPr>
          <a:lstStyle/>
          <a:p>
            <a:pPr marL="0" indent="0" algn="just">
              <a:buNone/>
            </a:pPr>
            <a:r>
              <a:rPr lang="tr-TR" b="1" dirty="0">
                <a:solidFill>
                  <a:schemeClr val="tx1">
                    <a:lumMod val="65000"/>
                    <a:lumOff val="35000"/>
                  </a:schemeClr>
                </a:solidFill>
                <a:latin typeface="Arial" panose="020B0604020202020204" pitchFamily="34" charset="0"/>
                <a:cs typeface="Arial" panose="020B0604020202020204" pitchFamily="34" charset="0"/>
              </a:rPr>
              <a:t>İYUK Madde 15 –</a:t>
            </a:r>
            <a:r>
              <a:rPr lang="tr-TR" b="1" i="1" dirty="0">
                <a:solidFill>
                  <a:schemeClr val="tx1">
                    <a:lumMod val="65000"/>
                    <a:lumOff val="35000"/>
                  </a:schemeClr>
                </a:solidFill>
                <a:latin typeface="Arial" panose="020B0604020202020204" pitchFamily="34" charset="0"/>
                <a:cs typeface="Arial" panose="020B0604020202020204" pitchFamily="34" charset="0"/>
              </a:rPr>
              <a:t> </a:t>
            </a:r>
            <a:r>
              <a:rPr lang="tr-TR" i="1" dirty="0">
                <a:solidFill>
                  <a:schemeClr val="tx1">
                    <a:lumMod val="65000"/>
                    <a:lumOff val="35000"/>
                  </a:schemeClr>
                </a:solidFill>
                <a:latin typeface="Arial" panose="020B0604020202020204" pitchFamily="34" charset="0"/>
                <a:cs typeface="Arial" panose="020B0604020202020204" pitchFamily="34" charset="0"/>
              </a:rPr>
              <a:t>1. (Değişik: 5/4/1990 - 3622/6 </a:t>
            </a:r>
            <a:r>
              <a:rPr lang="tr-TR" i="1" dirty="0" err="1">
                <a:solidFill>
                  <a:schemeClr val="tx1">
                    <a:lumMod val="65000"/>
                    <a:lumOff val="35000"/>
                  </a:schemeClr>
                </a:solidFill>
                <a:latin typeface="Arial" panose="020B0604020202020204" pitchFamily="34" charset="0"/>
                <a:cs typeface="Arial" panose="020B0604020202020204" pitchFamily="34" charset="0"/>
              </a:rPr>
              <a:t>md.</a:t>
            </a:r>
            <a:r>
              <a:rPr lang="tr-TR" i="1" dirty="0">
                <a:solidFill>
                  <a:schemeClr val="tx1">
                    <a:lumMod val="65000"/>
                    <a:lumOff val="35000"/>
                  </a:schemeClr>
                </a:solidFill>
                <a:latin typeface="Arial" panose="020B0604020202020204" pitchFamily="34" charset="0"/>
                <a:cs typeface="Arial" panose="020B0604020202020204" pitchFamily="34" charset="0"/>
              </a:rPr>
              <a:t>) Danıştay veya idare ve vergi mahkemelerince yukarıdaki maddenin 3 üncü fıkrasında yazılı hususlarda kanuna aykırılık görülürse, 14 üncü maddenin;</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c) 3/f bendine göre, davanın hasım gösterilmeden veya yanlış hasım gösterilerek açılması halinde, dava dilekçesinin tespit edilecek gerçek hasma </a:t>
            </a:r>
            <a:r>
              <a:rPr lang="tr-TR" i="1" dirty="0" smtClean="0">
                <a:solidFill>
                  <a:schemeClr val="tx1">
                    <a:lumMod val="65000"/>
                    <a:lumOff val="35000"/>
                  </a:schemeClr>
                </a:solidFill>
                <a:latin typeface="Arial" panose="020B0604020202020204" pitchFamily="34" charset="0"/>
                <a:cs typeface="Arial" panose="020B0604020202020204" pitchFamily="34" charset="0"/>
              </a:rPr>
              <a:t>tebliğine (…) </a:t>
            </a:r>
            <a:r>
              <a:rPr lang="tr-TR" i="1" dirty="0">
                <a:solidFill>
                  <a:schemeClr val="tx1">
                    <a:lumMod val="65000"/>
                    <a:lumOff val="35000"/>
                  </a:schemeClr>
                </a:solidFill>
                <a:latin typeface="Arial" panose="020B0604020202020204" pitchFamily="34" charset="0"/>
                <a:cs typeface="Arial" panose="020B0604020202020204" pitchFamily="34" charset="0"/>
              </a:rPr>
              <a:t>karar verilir.</a:t>
            </a:r>
          </a:p>
          <a:p>
            <a:pPr marL="0" indent="0" algn="just">
              <a:buNone/>
            </a:pPr>
            <a:r>
              <a:rPr lang="tr-TR" b="1" i="1" dirty="0" smtClean="0">
                <a:solidFill>
                  <a:schemeClr val="tx1">
                    <a:lumMod val="65000"/>
                    <a:lumOff val="35000"/>
                  </a:schemeClr>
                </a:solidFill>
                <a:latin typeface="Arial" panose="020B0604020202020204" pitchFamily="34" charset="0"/>
                <a:cs typeface="Arial" panose="020B0604020202020204" pitchFamily="34" charset="0"/>
              </a:rPr>
              <a:t>Ek Okuma Önerisi: </a:t>
            </a:r>
            <a:r>
              <a:rPr lang="tr-TR" dirty="0">
                <a:solidFill>
                  <a:schemeClr val="tx1">
                    <a:lumMod val="65000"/>
                    <a:lumOff val="35000"/>
                  </a:schemeClr>
                </a:solidFill>
                <a:latin typeface="Arial" panose="020B0604020202020204" pitchFamily="34" charset="0"/>
                <a:cs typeface="Arial" panose="020B0604020202020204" pitchFamily="34" charset="0"/>
              </a:rPr>
              <a:t>Gürsel Kaplan, “Danıştay Kararları Ve İlgili Özel Yasal Düzenlemeler Çerçevesinde İdari Yargıda Ehliyet Ve Husumet”,  </a:t>
            </a:r>
            <a:r>
              <a:rPr lang="tr-TR" i="1" dirty="0">
                <a:solidFill>
                  <a:schemeClr val="tx1">
                    <a:lumMod val="65000"/>
                    <a:lumOff val="35000"/>
                  </a:schemeClr>
                </a:solidFill>
                <a:latin typeface="Arial" panose="020B0604020202020204" pitchFamily="34" charset="0"/>
                <a:cs typeface="Arial" panose="020B0604020202020204" pitchFamily="34" charset="0"/>
              </a:rPr>
              <a:t>İÜHFM,</a:t>
            </a:r>
            <a:r>
              <a:rPr lang="tr-TR" dirty="0">
                <a:solidFill>
                  <a:schemeClr val="tx1">
                    <a:lumMod val="65000"/>
                    <a:lumOff val="35000"/>
                  </a:schemeClr>
                </a:solidFill>
                <a:latin typeface="Arial" panose="020B0604020202020204" pitchFamily="34" charset="0"/>
                <a:cs typeface="Arial" panose="020B0604020202020204" pitchFamily="34" charset="0"/>
              </a:rPr>
              <a:t> Cilt LXIX, Sayı 1-2, Yıl 2011 (</a:t>
            </a:r>
            <a:r>
              <a:rPr lang="tr-TR" i="1" dirty="0">
                <a:solidFill>
                  <a:schemeClr val="tx1">
                    <a:lumMod val="65000"/>
                    <a:lumOff val="35000"/>
                  </a:schemeClr>
                </a:solidFill>
                <a:latin typeface="Arial" panose="020B0604020202020204" pitchFamily="34" charset="0"/>
                <a:cs typeface="Arial" panose="020B0604020202020204" pitchFamily="34" charset="0"/>
              </a:rPr>
              <a:t>İl Han Özay’a </a:t>
            </a:r>
            <a:r>
              <a:rPr lang="tr-TR" i="1" dirty="0" err="1">
                <a:solidFill>
                  <a:schemeClr val="tx1">
                    <a:lumMod val="65000"/>
                    <a:lumOff val="35000"/>
                  </a:schemeClr>
                </a:solidFill>
                <a:latin typeface="Arial" panose="020B0604020202020204" pitchFamily="34" charset="0"/>
                <a:cs typeface="Arial" panose="020B0604020202020204" pitchFamily="34" charset="0"/>
              </a:rPr>
              <a:t>Armağan,</a:t>
            </a:r>
            <a:r>
              <a:rPr lang="tr-TR" dirty="0" err="1">
                <a:solidFill>
                  <a:schemeClr val="tx1">
                    <a:lumMod val="65000"/>
                    <a:lumOff val="35000"/>
                  </a:schemeClr>
                </a:solidFill>
                <a:latin typeface="Arial" panose="020B0604020202020204" pitchFamily="34" charset="0"/>
                <a:cs typeface="Arial" panose="020B0604020202020204" pitchFamily="34" charset="0"/>
              </a:rPr>
              <a:t>İstanbul</a:t>
            </a:r>
            <a:r>
              <a:rPr lang="tr-TR" dirty="0">
                <a:solidFill>
                  <a:schemeClr val="tx1">
                    <a:lumMod val="65000"/>
                    <a:lumOff val="35000"/>
                  </a:schemeClr>
                </a:solidFill>
                <a:latin typeface="Arial" panose="020B0604020202020204" pitchFamily="34" charset="0"/>
                <a:cs typeface="Arial" panose="020B0604020202020204" pitchFamily="34" charset="0"/>
              </a:rPr>
              <a:t>, Legal, 2011) </a:t>
            </a:r>
            <a:r>
              <a:rPr lang="tr-TR" dirty="0" smtClean="0">
                <a:solidFill>
                  <a:schemeClr val="tx1">
                    <a:lumMod val="65000"/>
                    <a:lumOff val="35000"/>
                  </a:schemeClr>
                </a:solidFill>
                <a:latin typeface="Arial" panose="020B0604020202020204" pitchFamily="34" charset="0"/>
                <a:cs typeface="Arial" panose="020B0604020202020204" pitchFamily="34" charset="0"/>
              </a:rPr>
              <a:t>s.347-389</a:t>
            </a:r>
          </a:p>
          <a:p>
            <a:pPr marL="0" indent="0" algn="just">
              <a:buNone/>
            </a:pPr>
            <a:r>
              <a:rPr lang="tr-TR" b="1" i="1" dirty="0">
                <a:solidFill>
                  <a:schemeClr val="tx1">
                    <a:lumMod val="65000"/>
                    <a:lumOff val="35000"/>
                  </a:schemeClr>
                </a:solidFill>
                <a:latin typeface="Arial" panose="020B0604020202020204" pitchFamily="34" charset="0"/>
                <a:cs typeface="Arial" panose="020B0604020202020204" pitchFamily="34" charset="0"/>
              </a:rPr>
              <a:t>http://www.idare.gen.tr/kaplan-ehliyet.htm</a:t>
            </a:r>
          </a:p>
        </p:txBody>
      </p:sp>
    </p:spTree>
    <p:extLst>
      <p:ext uri="{BB962C8B-B14F-4D97-AF65-F5344CB8AC3E}">
        <p14:creationId xmlns:p14="http://schemas.microsoft.com/office/powerpoint/2010/main" val="36996113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Unvan 3"/>
          <p:cNvSpPr>
            <a:spLocks noGrp="1"/>
          </p:cNvSpPr>
          <p:nvPr>
            <p:ph type="title"/>
          </p:nvPr>
        </p:nvSpPr>
        <p:spPr>
          <a:xfrm>
            <a:off x="2499735" y="164833"/>
            <a:ext cx="6908670" cy="680034"/>
          </a:xfrm>
        </p:spPr>
        <p:txBody>
          <a:bodyPr>
            <a:normAutofit/>
          </a:bodyPr>
          <a:lstStyle/>
          <a:p>
            <a:pPr algn="ctr"/>
            <a:r>
              <a:rPr lang="tr-TR" sz="3200" b="1" dirty="0" smtClean="0">
                <a:solidFill>
                  <a:schemeClr val="tx1">
                    <a:lumMod val="65000"/>
                    <a:lumOff val="35000"/>
                  </a:schemeClr>
                </a:solidFill>
                <a:latin typeface="Arial" panose="020B0604020202020204" pitchFamily="34" charset="0"/>
                <a:cs typeface="Arial" panose="020B0604020202020204" pitchFamily="34" charset="0"/>
              </a:rPr>
              <a:t>İlk İnceleme Özet</a:t>
            </a:r>
            <a:endParaRPr lang="tr-TR"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385591" y="936434"/>
            <a:ext cx="11611778" cy="5921566"/>
          </a:xfrm>
        </p:spPr>
        <p:txBody>
          <a:bodyPr>
            <a:normAutofit fontScale="92500" lnSpcReduction="20000"/>
          </a:bodyPr>
          <a:lstStyle/>
          <a:p>
            <a:pPr marL="0" indent="0" algn="just">
              <a:buNone/>
            </a:pPr>
            <a:r>
              <a:rPr lang="tr-TR" b="1" dirty="0">
                <a:solidFill>
                  <a:schemeClr val="tx1">
                    <a:lumMod val="65000"/>
                    <a:lumOff val="35000"/>
                  </a:schemeClr>
                </a:solidFill>
                <a:latin typeface="Arial" panose="020B0604020202020204" pitchFamily="34" charset="0"/>
                <a:cs typeface="Arial" panose="020B0604020202020204" pitchFamily="34" charset="0"/>
              </a:rPr>
              <a:t>(D.10D, E. 2006/7165, K. 2008/8312, T. 26.11.2018): </a:t>
            </a:r>
            <a:r>
              <a:rPr lang="tr-TR" b="1" dirty="0" smtClean="0">
                <a:solidFill>
                  <a:schemeClr val="tx1">
                    <a:lumMod val="65000"/>
                    <a:lumOff val="35000"/>
                  </a:schemeClr>
                </a:solidFill>
                <a:latin typeface="Arial" panose="020B0604020202020204" pitchFamily="34" charset="0"/>
                <a:cs typeface="Arial" panose="020B0604020202020204" pitchFamily="34" charset="0"/>
              </a:rPr>
              <a:t>«</a:t>
            </a:r>
            <a:r>
              <a:rPr lang="tr-TR" i="1" dirty="0" smtClean="0">
                <a:solidFill>
                  <a:schemeClr val="tx1">
                    <a:lumMod val="65000"/>
                    <a:lumOff val="35000"/>
                  </a:schemeClr>
                </a:solidFill>
                <a:latin typeface="Arial" panose="020B0604020202020204" pitchFamily="34" charset="0"/>
                <a:cs typeface="Arial" panose="020B0604020202020204" pitchFamily="34" charset="0"/>
              </a:rPr>
              <a:t>2577 </a:t>
            </a:r>
            <a:r>
              <a:rPr lang="tr-TR" i="1" dirty="0">
                <a:solidFill>
                  <a:schemeClr val="tx1">
                    <a:lumMod val="65000"/>
                    <a:lumOff val="35000"/>
                  </a:schemeClr>
                </a:solidFill>
                <a:latin typeface="Arial" panose="020B0604020202020204" pitchFamily="34" charset="0"/>
                <a:cs typeface="Arial" panose="020B0604020202020204" pitchFamily="34" charset="0"/>
              </a:rPr>
              <a:t>Sayılı İdari Yargılama Usulü Kanununun "İdari Dava Türleri ve İdari Yargı Yetkisinin Sınırı" başlıklı 2. maddesinde; idari işlemler hakkında yetki, şekil, sebep, konu ve maksat yönlerinden biri ile hukuka aykırı olduklarından dolayı iptalleri için menfaatleri ihlal edilenler tarafından açılan iptal davaları idari dava türleri arasında sayılmış; "İdari Davaların Açılması" başlıklı 3. maddesinde; idari davaların Danıştay, idare mahkemesi ve vergi mahkemesi başkanlıklarına hitaben yazılmış imzalı dilekçelerle açılacağı, dilekçelerde tarafların ve varsa vekillerinin veya temsilcilerinin ad soyadları veya unvanları ve adreslerinin, davanın konusu ve sebepleri ile dayandığı delillerin, davaya konu olan idari işlemin yazılı bildirim tarihinin, tam yargı davalarında uyuşmazlık konusu miktarın gösterileceği, davaya konu kararın ve belgelerin asılları veya örneklerinin dava dilekçesine ekleneceği, dilekçeler ile bunlara ekli evrakın örneklerinin karşı taraf sayısından bir fazla olacağı hükmü yer almış, aynı Kanunun "Dilekçeler Üzerine İlk İnceleme" başlıklı 14. maddesinde; idari dava açma sürecinde dilekçelerin; görev ve yetki, idari merci tecavüzü, ehliyet, idari davaya konu olacak kesin ve yürütülmesi gereken bir işlem olup olmadığı, süre aşımı, husumet, 3 ve 5. maddelere uygun olup olmadıkları yönlerinden sırasıyla inceleneceği düzenlemesine yer verilmiş, yine aynı Kanunun "İlk İnceleme Üzerine Verilecek Karar" başlıklı 15. maddesinde de; Danıştay veya idare ve vergi mahkemelerince yukarıdaki 14. maddede yazılı hususlarda kanuna aykırılık görülürse, "görev yetki" hususunda; adli ve askeri yargının görevli olduğu konularda açılan davaların reddine; idari yargının görevli olduğu konularda ise görevli veya yetkili olmayan mahkemeye açılan davanın görev veya yetki yönünden reddedilerek dava dosyasının görevli veya yetkili mahkemeye gönderilmesine, "ehliyet, idari davaya konu olacak kesin ve yürütülmesi gereken bir işlem olup olmadığı ve süre aşımı" hususlarında; davanın reddine, "husumet" hususunda; davanın hasım gösterilmeden veya yanlış hasım gösterilerek açılması halinde dava dilekçesinin tespit edilecek gerçek hasma tebliğine, "3 ve 5. </a:t>
            </a:r>
            <a:r>
              <a:rPr lang="tr-TR" i="1" dirty="0" err="1" smtClean="0">
                <a:solidFill>
                  <a:schemeClr val="tx1">
                    <a:lumMod val="65000"/>
                    <a:lumOff val="35000"/>
                  </a:schemeClr>
                </a:solidFill>
                <a:latin typeface="Arial" panose="020B0604020202020204" pitchFamily="34" charset="0"/>
                <a:cs typeface="Arial" panose="020B0604020202020204" pitchFamily="34" charset="0"/>
              </a:rPr>
              <a:t>mad»delere</a:t>
            </a:r>
            <a:r>
              <a:rPr lang="tr-TR" i="1" dirty="0" smtClean="0">
                <a:solidFill>
                  <a:schemeClr val="tx1">
                    <a:lumMod val="65000"/>
                    <a:lumOff val="35000"/>
                  </a:schemeClr>
                </a:solidFill>
                <a:latin typeface="Arial" panose="020B0604020202020204" pitchFamily="34" charset="0"/>
                <a:cs typeface="Arial" panose="020B0604020202020204" pitchFamily="34" charset="0"/>
              </a:rPr>
              <a:t> </a:t>
            </a:r>
            <a:r>
              <a:rPr lang="tr-TR" i="1" dirty="0">
                <a:solidFill>
                  <a:schemeClr val="tx1">
                    <a:lumMod val="65000"/>
                    <a:lumOff val="35000"/>
                  </a:schemeClr>
                </a:solidFill>
                <a:latin typeface="Arial" panose="020B0604020202020204" pitchFamily="34" charset="0"/>
                <a:cs typeface="Arial" panose="020B0604020202020204" pitchFamily="34" charset="0"/>
              </a:rPr>
              <a:t>uygun olup olmadıkları" hususunda; </a:t>
            </a:r>
            <a:r>
              <a:rPr lang="tr-TR" i="1" dirty="0" err="1">
                <a:solidFill>
                  <a:schemeClr val="tx1">
                    <a:lumMod val="65000"/>
                    <a:lumOff val="35000"/>
                  </a:schemeClr>
                </a:solidFill>
                <a:latin typeface="Arial" panose="020B0604020202020204" pitchFamily="34" charset="0"/>
                <a:cs typeface="Arial" panose="020B0604020202020204" pitchFamily="34" charset="0"/>
              </a:rPr>
              <a:t>otuzgün</a:t>
            </a:r>
            <a:r>
              <a:rPr lang="tr-TR" i="1" dirty="0">
                <a:solidFill>
                  <a:schemeClr val="tx1">
                    <a:lumMod val="65000"/>
                    <a:lumOff val="35000"/>
                  </a:schemeClr>
                </a:solidFill>
                <a:latin typeface="Arial" panose="020B0604020202020204" pitchFamily="34" charset="0"/>
                <a:cs typeface="Arial" panose="020B0604020202020204" pitchFamily="34" charset="0"/>
              </a:rPr>
              <a:t> içinde 3 ve 5. maddelere uygun şekilde yeniden düzenlenmek veya noksanları tamamlanmak yahut ehliyetli olan şahsın avukat olmayan vekili tarafından dava açılmış ise </a:t>
            </a:r>
            <a:r>
              <a:rPr lang="tr-TR" i="1" dirty="0" err="1">
                <a:solidFill>
                  <a:schemeClr val="tx1">
                    <a:lumMod val="65000"/>
                    <a:lumOff val="35000"/>
                  </a:schemeClr>
                </a:solidFill>
                <a:latin typeface="Arial" panose="020B0604020202020204" pitchFamily="34" charset="0"/>
                <a:cs typeface="Arial" panose="020B0604020202020204" pitchFamily="34" charset="0"/>
              </a:rPr>
              <a:t>otuzgün</a:t>
            </a:r>
            <a:r>
              <a:rPr lang="tr-TR" i="1" dirty="0">
                <a:solidFill>
                  <a:schemeClr val="tx1">
                    <a:lumMod val="65000"/>
                    <a:lumOff val="35000"/>
                  </a:schemeClr>
                </a:solidFill>
                <a:latin typeface="Arial" panose="020B0604020202020204" pitchFamily="34" charset="0"/>
                <a:cs typeface="Arial" panose="020B0604020202020204" pitchFamily="34" charset="0"/>
              </a:rPr>
              <a:t> içinde bizzat veya bir avukat vasıtasıyla dava açılmak üzere dilekçelerin reddine, dilekçenin reddedilmesi üzerine, yeniden verilen dilekçelerde aynı yanlışlıklar yapıldığı takdirde davanın reddine, "idari merci tecavüzü" hususunda; dilekçelerin görevli idare merciine tevdiine karar verileceği, ilk inceleme üzerine Danıştay veya mahkemelerce verilen; idari yargının görevli olduğu konularda davanın görev ve yetki yönünden reddine dair kararlarla, dilekçenin gerçek hasma tebliği ve dilekçe </a:t>
            </a:r>
            <a:r>
              <a:rPr lang="tr-TR" i="1" dirty="0" err="1">
                <a:solidFill>
                  <a:schemeClr val="tx1">
                    <a:lumMod val="65000"/>
                    <a:lumOff val="35000"/>
                  </a:schemeClr>
                </a:solidFill>
                <a:latin typeface="Arial" panose="020B0604020202020204" pitchFamily="34" charset="0"/>
                <a:cs typeface="Arial" panose="020B0604020202020204" pitchFamily="34" charset="0"/>
              </a:rPr>
              <a:t>red</a:t>
            </a:r>
            <a:r>
              <a:rPr lang="tr-TR" i="1" dirty="0">
                <a:solidFill>
                  <a:schemeClr val="tx1">
                    <a:lumMod val="65000"/>
                    <a:lumOff val="35000"/>
                  </a:schemeClr>
                </a:solidFill>
                <a:latin typeface="Arial" panose="020B0604020202020204" pitchFamily="34" charset="0"/>
                <a:cs typeface="Arial" panose="020B0604020202020204" pitchFamily="34" charset="0"/>
              </a:rPr>
              <a:t> kararları dışında ilgisine göre istinaf ya da temyiz yoluna başvurulabileceği hükme </a:t>
            </a:r>
            <a:r>
              <a:rPr lang="tr-TR" i="1">
                <a:solidFill>
                  <a:schemeClr val="tx1">
                    <a:lumMod val="65000"/>
                    <a:lumOff val="35000"/>
                  </a:schemeClr>
                </a:solidFill>
                <a:latin typeface="Arial" panose="020B0604020202020204" pitchFamily="34" charset="0"/>
                <a:cs typeface="Arial" panose="020B0604020202020204" pitchFamily="34" charset="0"/>
              </a:rPr>
              <a:t>bağlanmıştır</a:t>
            </a:r>
            <a:r>
              <a:rPr lang="tr-TR" i="1" smtClean="0">
                <a:solidFill>
                  <a:schemeClr val="tx1">
                    <a:lumMod val="65000"/>
                    <a:lumOff val="35000"/>
                  </a:schemeClr>
                </a:solidFill>
                <a:latin typeface="Arial" panose="020B0604020202020204" pitchFamily="34" charset="0"/>
                <a:cs typeface="Arial" panose="020B0604020202020204" pitchFamily="34" charset="0"/>
              </a:rPr>
              <a:t>.»</a:t>
            </a:r>
            <a:endParaRPr lang="tr-TR" i="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22994839"/>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20</TotalTime>
  <Words>1087</Words>
  <Application>Microsoft Office PowerPoint</Application>
  <PresentationFormat>Geniş ekran</PresentationFormat>
  <Paragraphs>23</Paragraphs>
  <Slides>6</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6</vt:i4>
      </vt:variant>
    </vt:vector>
  </HeadingPairs>
  <TitlesOfParts>
    <vt:vector size="11" baseType="lpstr">
      <vt:lpstr>Arial</vt:lpstr>
      <vt:lpstr>Calibri</vt:lpstr>
      <vt:lpstr>Century Gothic</vt:lpstr>
      <vt:lpstr>Wingdings 3</vt:lpstr>
      <vt:lpstr>Duman</vt:lpstr>
      <vt:lpstr>Husumet </vt:lpstr>
      <vt:lpstr>Husumet </vt:lpstr>
      <vt:lpstr>Husumet </vt:lpstr>
      <vt:lpstr>Husumet </vt:lpstr>
      <vt:lpstr>Husumete İlişkin Kurallara Aykırılık</vt:lpstr>
      <vt:lpstr>İlk İnceleme Özet</vt:lpstr>
    </vt:vector>
  </TitlesOfParts>
  <Company>Silentall Unattended Installer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Husumet</dc:title>
  <dc:creator>betül damar</dc:creator>
  <cp:lastModifiedBy>betül damar</cp:lastModifiedBy>
  <cp:revision>12</cp:revision>
  <dcterms:created xsi:type="dcterms:W3CDTF">2017-11-16T12:10:05Z</dcterms:created>
  <dcterms:modified xsi:type="dcterms:W3CDTF">2017-12-03T08:26:18Z</dcterms:modified>
</cp:coreProperties>
</file>