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60" r:id="rId4"/>
    <p:sldId id="261" r:id="rId5"/>
    <p:sldId id="262" r:id="rId6"/>
    <p:sldId id="264" r:id="rId7"/>
    <p:sldId id="265" r:id="rId8"/>
    <p:sldId id="270"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198" y="-84"/>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B5E5C27-DDF9-4133-97A9-EE19FCB002AB}" type="datetimeFigureOut">
              <a:rPr lang="tr-TR" smtClean="0"/>
              <a:pPr/>
              <a:t>13.11.2017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4129B60-2F81-42FA-8F9A-61F53DEB0D58}" type="slidenum">
              <a:rPr lang="tr-TR" smtClean="0"/>
              <a:pPr/>
              <a:t>‹#›</a:t>
            </a:fld>
            <a:endParaRPr lang="tr-TR"/>
          </a:p>
        </p:txBody>
      </p:sp>
    </p:spTree>
    <p:extLst>
      <p:ext uri="{BB962C8B-B14F-4D97-AF65-F5344CB8AC3E}">
        <p14:creationId xmlns="" xmlns:p14="http://schemas.microsoft.com/office/powerpoint/2010/main" val="4467937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B5E5C27-DDF9-4133-97A9-EE19FCB002AB}" type="datetimeFigureOut">
              <a:rPr lang="tr-TR" smtClean="0"/>
              <a:pPr/>
              <a:t>13.11.2017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4129B60-2F81-42FA-8F9A-61F53DEB0D58}" type="slidenum">
              <a:rPr lang="tr-TR" smtClean="0"/>
              <a:pPr/>
              <a:t>‹#›</a:t>
            </a:fld>
            <a:endParaRPr lang="tr-TR"/>
          </a:p>
        </p:txBody>
      </p:sp>
    </p:spTree>
    <p:extLst>
      <p:ext uri="{BB962C8B-B14F-4D97-AF65-F5344CB8AC3E}">
        <p14:creationId xmlns="" xmlns:p14="http://schemas.microsoft.com/office/powerpoint/2010/main" val="1259968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B5E5C27-DDF9-4133-97A9-EE19FCB002AB}" type="datetimeFigureOut">
              <a:rPr lang="tr-TR" smtClean="0"/>
              <a:pPr/>
              <a:t>13.11.2017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4129B60-2F81-42FA-8F9A-61F53DEB0D58}" type="slidenum">
              <a:rPr lang="tr-TR" smtClean="0"/>
              <a:pPr/>
              <a:t>‹#›</a:t>
            </a:fld>
            <a:endParaRPr lang="tr-TR"/>
          </a:p>
        </p:txBody>
      </p:sp>
    </p:spTree>
    <p:extLst>
      <p:ext uri="{BB962C8B-B14F-4D97-AF65-F5344CB8AC3E}">
        <p14:creationId xmlns="" xmlns:p14="http://schemas.microsoft.com/office/powerpoint/2010/main" val="1176279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B5E5C27-DDF9-4133-97A9-EE19FCB002AB}" type="datetimeFigureOut">
              <a:rPr lang="tr-TR" smtClean="0"/>
              <a:pPr/>
              <a:t>13.11.2017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4129B60-2F81-42FA-8F9A-61F53DEB0D58}" type="slidenum">
              <a:rPr lang="tr-TR" smtClean="0"/>
              <a:pPr/>
              <a:t>‹#›</a:t>
            </a:fld>
            <a:endParaRPr lang="tr-TR"/>
          </a:p>
        </p:txBody>
      </p:sp>
    </p:spTree>
    <p:extLst>
      <p:ext uri="{BB962C8B-B14F-4D97-AF65-F5344CB8AC3E}">
        <p14:creationId xmlns="" xmlns:p14="http://schemas.microsoft.com/office/powerpoint/2010/main" val="1123376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B5E5C27-DDF9-4133-97A9-EE19FCB002AB}" type="datetimeFigureOut">
              <a:rPr lang="tr-TR" smtClean="0"/>
              <a:pPr/>
              <a:t>13.11.2017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4129B60-2F81-42FA-8F9A-61F53DEB0D58}" type="slidenum">
              <a:rPr lang="tr-TR" smtClean="0"/>
              <a:pPr/>
              <a:t>‹#›</a:t>
            </a:fld>
            <a:endParaRPr lang="tr-TR"/>
          </a:p>
        </p:txBody>
      </p:sp>
    </p:spTree>
    <p:extLst>
      <p:ext uri="{BB962C8B-B14F-4D97-AF65-F5344CB8AC3E}">
        <p14:creationId xmlns="" xmlns:p14="http://schemas.microsoft.com/office/powerpoint/2010/main" val="3117395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B5E5C27-DDF9-4133-97A9-EE19FCB002AB}" type="datetimeFigureOut">
              <a:rPr lang="tr-TR" smtClean="0"/>
              <a:pPr/>
              <a:t>13.11.2017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4129B60-2F81-42FA-8F9A-61F53DEB0D58}" type="slidenum">
              <a:rPr lang="tr-TR" smtClean="0"/>
              <a:pPr/>
              <a:t>‹#›</a:t>
            </a:fld>
            <a:endParaRPr lang="tr-TR"/>
          </a:p>
        </p:txBody>
      </p:sp>
    </p:spTree>
    <p:extLst>
      <p:ext uri="{BB962C8B-B14F-4D97-AF65-F5344CB8AC3E}">
        <p14:creationId xmlns="" xmlns:p14="http://schemas.microsoft.com/office/powerpoint/2010/main" val="13796994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B5E5C27-DDF9-4133-97A9-EE19FCB002AB}" type="datetimeFigureOut">
              <a:rPr lang="tr-TR" smtClean="0"/>
              <a:pPr/>
              <a:t>13.11.2017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4129B60-2F81-42FA-8F9A-61F53DEB0D58}" type="slidenum">
              <a:rPr lang="tr-TR" smtClean="0"/>
              <a:pPr/>
              <a:t>‹#›</a:t>
            </a:fld>
            <a:endParaRPr lang="tr-TR"/>
          </a:p>
        </p:txBody>
      </p:sp>
    </p:spTree>
    <p:extLst>
      <p:ext uri="{BB962C8B-B14F-4D97-AF65-F5344CB8AC3E}">
        <p14:creationId xmlns="" xmlns:p14="http://schemas.microsoft.com/office/powerpoint/2010/main" val="26097549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B5E5C27-DDF9-4133-97A9-EE19FCB002AB}" type="datetimeFigureOut">
              <a:rPr lang="tr-TR" smtClean="0"/>
              <a:pPr/>
              <a:t>13.11.2017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4129B60-2F81-42FA-8F9A-61F53DEB0D58}" type="slidenum">
              <a:rPr lang="tr-TR" smtClean="0"/>
              <a:pPr/>
              <a:t>‹#›</a:t>
            </a:fld>
            <a:endParaRPr lang="tr-TR"/>
          </a:p>
        </p:txBody>
      </p:sp>
    </p:spTree>
    <p:extLst>
      <p:ext uri="{BB962C8B-B14F-4D97-AF65-F5344CB8AC3E}">
        <p14:creationId xmlns="" xmlns:p14="http://schemas.microsoft.com/office/powerpoint/2010/main" val="1385203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B5E5C27-DDF9-4133-97A9-EE19FCB002AB}" type="datetimeFigureOut">
              <a:rPr lang="tr-TR" smtClean="0"/>
              <a:pPr/>
              <a:t>13.11.2017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4129B60-2F81-42FA-8F9A-61F53DEB0D58}" type="slidenum">
              <a:rPr lang="tr-TR" smtClean="0"/>
              <a:pPr/>
              <a:t>‹#›</a:t>
            </a:fld>
            <a:endParaRPr lang="tr-TR"/>
          </a:p>
        </p:txBody>
      </p:sp>
    </p:spTree>
    <p:extLst>
      <p:ext uri="{BB962C8B-B14F-4D97-AF65-F5344CB8AC3E}">
        <p14:creationId xmlns="" xmlns:p14="http://schemas.microsoft.com/office/powerpoint/2010/main" val="2803950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B5E5C27-DDF9-4133-97A9-EE19FCB002AB}" type="datetimeFigureOut">
              <a:rPr lang="tr-TR" smtClean="0"/>
              <a:pPr/>
              <a:t>13.11.2017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4129B60-2F81-42FA-8F9A-61F53DEB0D58}" type="slidenum">
              <a:rPr lang="tr-TR" smtClean="0"/>
              <a:pPr/>
              <a:t>‹#›</a:t>
            </a:fld>
            <a:endParaRPr lang="tr-TR"/>
          </a:p>
        </p:txBody>
      </p:sp>
    </p:spTree>
    <p:extLst>
      <p:ext uri="{BB962C8B-B14F-4D97-AF65-F5344CB8AC3E}">
        <p14:creationId xmlns="" xmlns:p14="http://schemas.microsoft.com/office/powerpoint/2010/main" val="21545812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B5E5C27-DDF9-4133-97A9-EE19FCB002AB}" type="datetimeFigureOut">
              <a:rPr lang="tr-TR" smtClean="0"/>
              <a:pPr/>
              <a:t>13.11.2017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4129B60-2F81-42FA-8F9A-61F53DEB0D58}" type="slidenum">
              <a:rPr lang="tr-TR" smtClean="0"/>
              <a:pPr/>
              <a:t>‹#›</a:t>
            </a:fld>
            <a:endParaRPr lang="tr-TR"/>
          </a:p>
        </p:txBody>
      </p:sp>
    </p:spTree>
    <p:extLst>
      <p:ext uri="{BB962C8B-B14F-4D97-AF65-F5344CB8AC3E}">
        <p14:creationId xmlns="" xmlns:p14="http://schemas.microsoft.com/office/powerpoint/2010/main" val="176479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5E5C27-DDF9-4133-97A9-EE19FCB002AB}" type="datetimeFigureOut">
              <a:rPr lang="tr-TR" smtClean="0"/>
              <a:pPr/>
              <a:t>13.11.2017</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129B60-2F81-42FA-8F9A-61F53DEB0D58}" type="slidenum">
              <a:rPr lang="tr-TR" smtClean="0"/>
              <a:pPr/>
              <a:t>‹#›</a:t>
            </a:fld>
            <a:endParaRPr lang="tr-TR"/>
          </a:p>
        </p:txBody>
      </p:sp>
    </p:spTree>
    <p:extLst>
      <p:ext uri="{BB962C8B-B14F-4D97-AF65-F5344CB8AC3E}">
        <p14:creationId xmlns="" xmlns:p14="http://schemas.microsoft.com/office/powerpoint/2010/main" val="4772818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Sosyal Hizmet Uzmanının Bazı Etik Sorunları</a:t>
            </a:r>
            <a:endParaRPr lang="tr-TR" dirty="0"/>
          </a:p>
        </p:txBody>
      </p:sp>
      <p:sp>
        <p:nvSpPr>
          <p:cNvPr id="3" name="Alt Başlık 2"/>
          <p:cNvSpPr>
            <a:spLocks noGrp="1"/>
          </p:cNvSpPr>
          <p:nvPr>
            <p:ph type="subTitle" idx="1"/>
          </p:nvPr>
        </p:nvSpPr>
        <p:spPr/>
        <p:txBody>
          <a:bodyPr/>
          <a:lstStyle/>
          <a:p>
            <a:endParaRPr lang="tr-TR" dirty="0" smtClean="0"/>
          </a:p>
          <a:p>
            <a:r>
              <a:rPr lang="tr-TR" dirty="0" err="1" smtClean="0"/>
              <a:t>Doç.Dr.Elif</a:t>
            </a:r>
            <a:r>
              <a:rPr lang="tr-TR" dirty="0" smtClean="0"/>
              <a:t> </a:t>
            </a:r>
            <a:r>
              <a:rPr lang="tr-TR" dirty="0" err="1" smtClean="0"/>
              <a:t>Gökçearslan</a:t>
            </a:r>
            <a:r>
              <a:rPr lang="tr-TR" dirty="0" smtClean="0"/>
              <a:t> </a:t>
            </a:r>
            <a:r>
              <a:rPr lang="tr-TR" dirty="0" err="1" smtClean="0"/>
              <a:t>Çifci</a:t>
            </a:r>
            <a:endParaRPr lang="tr-TR" dirty="0"/>
          </a:p>
        </p:txBody>
      </p:sp>
    </p:spTree>
    <p:extLst>
      <p:ext uri="{BB962C8B-B14F-4D97-AF65-F5344CB8AC3E}">
        <p14:creationId xmlns="" xmlns:p14="http://schemas.microsoft.com/office/powerpoint/2010/main" val="26258873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İçerik Yer Tutucusu 1"/>
          <p:cNvSpPr>
            <a:spLocks noGrp="1"/>
          </p:cNvSpPr>
          <p:nvPr>
            <p:ph idx="1"/>
          </p:nvPr>
        </p:nvSpPr>
        <p:spPr>
          <a:xfrm>
            <a:off x="755650" y="1484313"/>
            <a:ext cx="7524750" cy="4641850"/>
          </a:xfrm>
        </p:spPr>
        <p:txBody>
          <a:bodyPr/>
          <a:lstStyle/>
          <a:p>
            <a:pPr marL="0" indent="0" algn="just" eaLnBrk="1" hangingPunct="1">
              <a:buFont typeface="Wingdings 2" pitchFamily="18" charset="2"/>
              <a:buNone/>
            </a:pPr>
            <a:endParaRPr lang="tr-TR" b="1" i="1" smtClean="0"/>
          </a:p>
          <a:p>
            <a:pPr marL="0" indent="0" algn="just" eaLnBrk="1" hangingPunct="1">
              <a:buFont typeface="Wingdings 2" pitchFamily="18" charset="2"/>
              <a:buNone/>
            </a:pPr>
            <a:r>
              <a:rPr lang="tr-TR" b="1" i="1" smtClean="0"/>
              <a:t>«Bir insana insan haklarını ve bu hakları nasıl koruyacağını öğrenmesine yardımcı olursanız, başkalarının insan haklarını iş başında korumayı da öğrenir. Kendi haklarını korumaya ihtiyacı olursa, onları da korur. İnsan haklarını iş başında korumak her insanın işidir.»(Kuçuradi)</a:t>
            </a:r>
          </a:p>
          <a:p>
            <a:pPr marL="0" indent="0" algn="just" eaLnBrk="1" hangingPunct="1"/>
            <a:endParaRPr lang="tr-TR" smtClean="0"/>
          </a:p>
        </p:txBody>
      </p:sp>
    </p:spTree>
    <p:extLst>
      <p:ext uri="{BB962C8B-B14F-4D97-AF65-F5344CB8AC3E}">
        <p14:creationId xmlns="" xmlns:p14="http://schemas.microsoft.com/office/powerpoint/2010/main" val="36915131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Sosyal Hizmette İlişkin Bazı Eleştiriler(1)</a:t>
            </a:r>
            <a:endParaRPr lang="tr-TR" dirty="0"/>
          </a:p>
        </p:txBody>
      </p:sp>
      <p:sp>
        <p:nvSpPr>
          <p:cNvPr id="3" name="Content Placeholder 2"/>
          <p:cNvSpPr>
            <a:spLocks noGrp="1"/>
          </p:cNvSpPr>
          <p:nvPr>
            <p:ph idx="1"/>
          </p:nvPr>
        </p:nvSpPr>
        <p:spPr/>
        <p:txBody>
          <a:bodyPr>
            <a:normAutofit fontScale="85000" lnSpcReduction="20000"/>
          </a:bodyPr>
          <a:lstStyle/>
          <a:p>
            <a:r>
              <a:rPr lang="tr-TR" dirty="0" smtClean="0"/>
              <a:t>Özellikle savunmasız ve kırılgan gruplarla yapılan çalışmalar sosyal hizmet uzmanını hedef haline getirebilmektedir. </a:t>
            </a:r>
          </a:p>
          <a:p>
            <a:r>
              <a:rPr lang="tr-TR" dirty="0" smtClean="0"/>
              <a:t>Örnek. Çocuk istismarı ve koruması</a:t>
            </a:r>
          </a:p>
          <a:p>
            <a:pPr lvl="1"/>
            <a:r>
              <a:rPr lang="tr-TR" dirty="0" smtClean="0"/>
              <a:t>Beceriksiz ve işe yaramayan</a:t>
            </a:r>
          </a:p>
          <a:p>
            <a:pPr lvl="1"/>
            <a:r>
              <a:rPr lang="tr-TR" dirty="0" smtClean="0"/>
              <a:t>Baskıcı ve otoriter</a:t>
            </a:r>
          </a:p>
          <a:p>
            <a:r>
              <a:rPr lang="tr-TR" dirty="0" smtClean="0"/>
              <a:t>Medya genelde çocuğun istismarından ziyade sosyal hizmet uzmanını, metaforik olarak devleti kötülemeye çalışır (Franklin, 1989).</a:t>
            </a:r>
          </a:p>
          <a:p>
            <a:r>
              <a:rPr lang="tr-TR" dirty="0" smtClean="0"/>
              <a:t>Sınırlı kaynaklar</a:t>
            </a:r>
          </a:p>
          <a:p>
            <a:r>
              <a:rPr lang="tr-TR" dirty="0" smtClean="0"/>
              <a:t>İnter-disipliner karar mekanizmaları</a:t>
            </a:r>
          </a:p>
          <a:p>
            <a:endParaRPr lang="tr-TR" dirty="0" smtClean="0"/>
          </a:p>
          <a:p>
            <a:endParaRPr lang="tr-TR" dirty="0"/>
          </a:p>
        </p:txBody>
      </p:sp>
    </p:spTree>
    <p:extLst>
      <p:ext uri="{BB962C8B-B14F-4D97-AF65-F5344CB8AC3E}">
        <p14:creationId xmlns="" xmlns:p14="http://schemas.microsoft.com/office/powerpoint/2010/main" val="34661333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Sosyal Hizmette İlişkin Bazı Eleştiriler(2)</a:t>
            </a:r>
            <a:endParaRPr lang="tr-TR" dirty="0"/>
          </a:p>
        </p:txBody>
      </p:sp>
      <p:sp>
        <p:nvSpPr>
          <p:cNvPr id="3" name="Content Placeholder 2"/>
          <p:cNvSpPr>
            <a:spLocks noGrp="1"/>
          </p:cNvSpPr>
          <p:nvPr>
            <p:ph idx="1"/>
          </p:nvPr>
        </p:nvSpPr>
        <p:spPr/>
        <p:txBody>
          <a:bodyPr>
            <a:normAutofit/>
          </a:bodyPr>
          <a:lstStyle/>
          <a:p>
            <a:r>
              <a:rPr lang="tr-TR" dirty="0" smtClean="0"/>
              <a:t>İhmal /Elinden gelenin en iyisini yapmak</a:t>
            </a:r>
          </a:p>
          <a:p>
            <a:r>
              <a:rPr lang="tr-TR" dirty="0" smtClean="0"/>
              <a:t>Sosyal hizmet mesleği yüksek ahlaki risk içerir.</a:t>
            </a:r>
          </a:p>
          <a:p>
            <a:pPr lvl="1"/>
            <a:r>
              <a:rPr lang="tr-TR" dirty="0" smtClean="0"/>
              <a:t>“Verdikleri kararların kötü sonuçlanmasının kendi hataları olduğu kadar mesleğin bir parçası olduğu bilinseydi sosyal hizmet uzmanları daha fazla sempati toplayabilirdi” (Hollis &amp; Howe, 1990, p.548) </a:t>
            </a:r>
            <a:endParaRPr lang="tr-TR" dirty="0"/>
          </a:p>
        </p:txBody>
      </p:sp>
    </p:spTree>
    <p:extLst>
      <p:ext uri="{BB962C8B-B14F-4D97-AF65-F5344CB8AC3E}">
        <p14:creationId xmlns="" xmlns:p14="http://schemas.microsoft.com/office/powerpoint/2010/main" val="25895808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 Sosyal Hizmette İlişkin Bazı Eleştiriler (3)</a:t>
            </a:r>
            <a:endParaRPr lang="tr-TR" dirty="0"/>
          </a:p>
        </p:txBody>
      </p:sp>
      <p:sp>
        <p:nvSpPr>
          <p:cNvPr id="3" name="Content Placeholder 2"/>
          <p:cNvSpPr>
            <a:spLocks noGrp="1"/>
          </p:cNvSpPr>
          <p:nvPr>
            <p:ph idx="1"/>
          </p:nvPr>
        </p:nvSpPr>
        <p:spPr/>
        <p:txBody>
          <a:bodyPr>
            <a:normAutofit fontScale="55000" lnSpcReduction="20000"/>
          </a:bodyPr>
          <a:lstStyle/>
          <a:p>
            <a:r>
              <a:rPr lang="tr-TR" dirty="0" smtClean="0"/>
              <a:t>Sosyal hizmette risk değerlendirmesi kesin, bilimsel, standart ve anlaşılır bir şekilde yapılamamaktadır.</a:t>
            </a:r>
          </a:p>
          <a:p>
            <a:r>
              <a:rPr lang="tr-TR" dirty="0" smtClean="0"/>
              <a:t>Sonuca göre sosyal hizmet uzmanının kararı doğru ya da yanlış olarak nitelendirilebilir. </a:t>
            </a:r>
          </a:p>
          <a:p>
            <a:r>
              <a:rPr lang="tr-TR" dirty="0" smtClean="0"/>
              <a:t>Ancak sonuca göre kararın ahlaki olarak doğru ya da yanlış olarak nitelendirilmemesi gerekir.</a:t>
            </a:r>
          </a:p>
          <a:p>
            <a:r>
              <a:rPr lang="tr-TR" dirty="0" smtClean="0"/>
              <a:t>Bazen kötünün iyisini seçmek gerekebilir.</a:t>
            </a:r>
          </a:p>
          <a:p>
            <a:r>
              <a:rPr lang="tr-TR" b="1" u="sng" dirty="0" smtClean="0"/>
              <a:t>Suçluluk</a:t>
            </a:r>
            <a:r>
              <a:rPr lang="tr-TR" dirty="0" smtClean="0"/>
              <a:t> yerine </a:t>
            </a:r>
            <a:r>
              <a:rPr lang="tr-TR" b="1" u="sng" dirty="0" smtClean="0"/>
              <a:t>pişmanlık</a:t>
            </a:r>
            <a:r>
              <a:rPr lang="tr-TR" dirty="0" smtClean="0"/>
              <a:t> duymak daha doğrudur. </a:t>
            </a:r>
          </a:p>
          <a:p>
            <a:r>
              <a:rPr lang="tr-TR" dirty="0" smtClean="0"/>
              <a:t>Freni bozuk araba analojisi </a:t>
            </a:r>
          </a:p>
          <a:p>
            <a:r>
              <a:rPr lang="tr-TR" dirty="0" smtClean="0"/>
              <a:t>Sosyal hizmet mesleği bozuk frenlerle yola çıkmaktır (Hollis &amp; Howe, 1990) .</a:t>
            </a:r>
          </a:p>
          <a:p>
            <a:pPr lvl="1"/>
            <a:r>
              <a:rPr lang="tr-TR" dirty="0" smtClean="0"/>
              <a:t>Kötü sonuçlar için sorumluluğun kabul edilmelidir ancak</a:t>
            </a:r>
          </a:p>
          <a:p>
            <a:pPr lvl="1"/>
            <a:r>
              <a:rPr lang="tr-TR" dirty="0" smtClean="0"/>
              <a:t>Frenin bozukluğu sosyal hizmet uzmanının suçu değildir.</a:t>
            </a:r>
          </a:p>
          <a:p>
            <a:pPr lvl="1"/>
            <a:r>
              <a:rPr lang="tr-TR" dirty="0" smtClean="0"/>
              <a:t>Her ne kadar sürücü koltuğunda sosyal hizmet uzmanı olsa da,  arabada yol tarif eden, haritayı okuyan başka kişiler de vardır.</a:t>
            </a:r>
          </a:p>
          <a:p>
            <a:pPr lvl="1"/>
            <a:r>
              <a:rPr lang="tr-TR" dirty="0" smtClean="0"/>
              <a:t>İnsanlar frensiz arabayı ahlaki olarak kabul etmeseler de, arabanın düzeltilmesi için para ya da emek vermeyi genellikle kabul etmezler. </a:t>
            </a:r>
          </a:p>
          <a:p>
            <a:pPr lvl="1"/>
            <a:endParaRPr lang="tr-TR" dirty="0" smtClean="0"/>
          </a:p>
          <a:p>
            <a:pPr lvl="1"/>
            <a:endParaRPr lang="tr-TR" dirty="0" smtClean="0"/>
          </a:p>
          <a:p>
            <a:pPr lvl="1"/>
            <a:endParaRPr lang="tr-TR" dirty="0"/>
          </a:p>
        </p:txBody>
      </p:sp>
    </p:spTree>
    <p:extLst>
      <p:ext uri="{BB962C8B-B14F-4D97-AF65-F5344CB8AC3E}">
        <p14:creationId xmlns="" xmlns:p14="http://schemas.microsoft.com/office/powerpoint/2010/main" val="6101566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Sosyal Hizmette İlişkin Bazı Eleştiriler (4)</a:t>
            </a:r>
            <a:endParaRPr lang="tr-TR" dirty="0"/>
          </a:p>
        </p:txBody>
      </p:sp>
      <p:sp>
        <p:nvSpPr>
          <p:cNvPr id="3" name="Content Placeholder 2"/>
          <p:cNvSpPr>
            <a:spLocks noGrp="1"/>
          </p:cNvSpPr>
          <p:nvPr>
            <p:ph idx="1"/>
          </p:nvPr>
        </p:nvSpPr>
        <p:spPr/>
        <p:txBody>
          <a:bodyPr/>
          <a:lstStyle/>
          <a:p>
            <a:r>
              <a:rPr lang="tr-TR" dirty="0" smtClean="0"/>
              <a:t>Eğer sosyal hizmet uzmanları kendi kontrolleri dışındaki sonuçların sorumluluklarını kabul ederlerse hem bireysel hem de mesleki olarak baltalanırlar , yıpranırlar ve strese girerler.</a:t>
            </a:r>
          </a:p>
          <a:p>
            <a:r>
              <a:rPr lang="tr-TR" dirty="0" smtClean="0"/>
              <a:t>Defansif sosyal hizmet (sadece kuralları ve prosedüleri izlemek)</a:t>
            </a:r>
          </a:p>
        </p:txBody>
      </p:sp>
    </p:spTree>
    <p:extLst>
      <p:ext uri="{BB962C8B-B14F-4D97-AF65-F5344CB8AC3E}">
        <p14:creationId xmlns="" xmlns:p14="http://schemas.microsoft.com/office/powerpoint/2010/main" val="28105633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Vaka Örneği </a:t>
            </a:r>
            <a:br>
              <a:rPr lang="tr-TR" dirty="0" smtClean="0"/>
            </a:br>
            <a:r>
              <a:rPr lang="tr-TR" dirty="0"/>
              <a:t>(</a:t>
            </a:r>
            <a:r>
              <a:rPr lang="tr-TR" dirty="0" smtClean="0"/>
              <a:t>risk alınması gereken durumlar)</a:t>
            </a:r>
            <a:endParaRPr lang="tr-TR" dirty="0"/>
          </a:p>
        </p:txBody>
      </p:sp>
      <p:sp>
        <p:nvSpPr>
          <p:cNvPr id="3" name="İçerik Yer Tutucusu 2"/>
          <p:cNvSpPr>
            <a:spLocks noGrp="1"/>
          </p:cNvSpPr>
          <p:nvPr>
            <p:ph idx="1"/>
          </p:nvPr>
        </p:nvSpPr>
        <p:spPr/>
        <p:txBody>
          <a:bodyPr>
            <a:normAutofit fontScale="92500" lnSpcReduction="20000"/>
          </a:bodyPr>
          <a:lstStyle/>
          <a:p>
            <a:r>
              <a:rPr lang="tr-TR" i="1" dirty="0" smtClean="0"/>
              <a:t>Küçük bir bebeğin babası, bebeğin annesi olan 17 yalındaki eşine karşı geçmişte bir çok kez şiddet uygulamıştır. Yakın zamanda bebekte 3 kere morluk görülmüştür. Anne bebeğin 2 kez beşiğinden düştüğünü, 1 kez de babanın yanlışlıkla düşürdüğünü belirtmiştir. Sosyal hizmet uzmanının ve bir sağlık danışanının çabalarına rağmen anne babanın ebeveyn olarak yetersizliğine istinaden yeterli kanıt bulunamamıştır. Bunun üzerine bebeğin güvenliğini sağlamak için vaka toplantısı düzenlenmiştir. </a:t>
            </a:r>
          </a:p>
          <a:p>
            <a:endParaRPr lang="tr-TR" dirty="0"/>
          </a:p>
        </p:txBody>
      </p:sp>
    </p:spTree>
    <p:extLst>
      <p:ext uri="{BB962C8B-B14F-4D97-AF65-F5344CB8AC3E}">
        <p14:creationId xmlns="" xmlns:p14="http://schemas.microsoft.com/office/powerpoint/2010/main" val="6382465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Vaka Örneği 2 </a:t>
            </a:r>
            <a:endParaRPr lang="tr-TR" dirty="0"/>
          </a:p>
        </p:txBody>
      </p:sp>
      <p:sp>
        <p:nvSpPr>
          <p:cNvPr id="3" name="İçerik Yer Tutucusu 2"/>
          <p:cNvSpPr>
            <a:spLocks noGrp="1"/>
          </p:cNvSpPr>
          <p:nvPr>
            <p:ph idx="1"/>
          </p:nvPr>
        </p:nvSpPr>
        <p:spPr/>
        <p:txBody>
          <a:bodyPr>
            <a:normAutofit lnSpcReduction="10000"/>
          </a:bodyPr>
          <a:lstStyle/>
          <a:p>
            <a:r>
              <a:rPr lang="tr-TR" i="1" dirty="0" smtClean="0"/>
              <a:t>Evinde yalnız yaşayan bir yaşlı hakkında ihbar gelir. Evinden kokular geldiği ve düzenli beslenemediği için komşuları yaşlı kadının bir huzurevine yerleştirilmesini istemektedir. Yaşlı kadın 80 yaşındadır. Oğlu ayda bir defa gelebilmekte ve evin bazı ihtiyaçlarını almaktadır. Yaşlı kadın ile yapılan görüşmelerde asla bir huzurevine gitmek istemediği öğrenilmiştir. Bu durumda sosyal hizmet uzmanı ne yapmalıdır?</a:t>
            </a:r>
            <a:endParaRPr lang="tr-TR" i="1" dirty="0"/>
          </a:p>
        </p:txBody>
      </p:sp>
    </p:spTree>
    <p:extLst>
      <p:ext uri="{BB962C8B-B14F-4D97-AF65-F5344CB8AC3E}">
        <p14:creationId xmlns="" xmlns:p14="http://schemas.microsoft.com/office/powerpoint/2010/main" val="1383243991"/>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TotalTime>
  <Words>482</Words>
  <Application>Microsoft Office PowerPoint</Application>
  <PresentationFormat>Ekran Gösterisi (4:3)</PresentationFormat>
  <Paragraphs>37</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Sosyal Hizmet Uzmanının Bazı Etik Sorunları</vt:lpstr>
      <vt:lpstr>Slayt 2</vt:lpstr>
      <vt:lpstr>Sosyal Hizmette İlişkin Bazı Eleştiriler(1)</vt:lpstr>
      <vt:lpstr>Sosyal Hizmette İlişkin Bazı Eleştiriler(2)</vt:lpstr>
      <vt:lpstr> Sosyal Hizmette İlişkin Bazı Eleştiriler (3)</vt:lpstr>
      <vt:lpstr>Sosyal Hizmette İlişkin Bazı Eleştiriler (4)</vt:lpstr>
      <vt:lpstr>Vaka Örneği  (risk alınması gereken durumlar)</vt:lpstr>
      <vt:lpstr>Vaka Örneği 2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Elif Gökçearslan</dc:creator>
  <cp:lastModifiedBy>sbf</cp:lastModifiedBy>
  <cp:revision>3</cp:revision>
  <dcterms:created xsi:type="dcterms:W3CDTF">2015-05-06T18:32:21Z</dcterms:created>
  <dcterms:modified xsi:type="dcterms:W3CDTF">2017-11-13T09:42:30Z</dcterms:modified>
</cp:coreProperties>
</file>