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10.03.2018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chemeClr val="tx1"/>
                </a:solidFill>
              </a:rPr>
              <a:t>Örnek Bir Kitap Hazırlığı</a:t>
            </a:r>
            <a:endParaRPr lang="tr-TR" dirty="0">
              <a:solidFill>
                <a:schemeClr val="tx1"/>
              </a:solidFill>
            </a:endParaRPr>
          </a:p>
        </p:txBody>
      </p:sp>
      <p:sp>
        <p:nvSpPr>
          <p:cNvPr id="3" name="2 Alt Başlık"/>
          <p:cNvSpPr>
            <a:spLocks noGrp="1"/>
          </p:cNvSpPr>
          <p:nvPr>
            <p:ph type="subTitle" idx="1"/>
          </p:nvPr>
        </p:nvSpPr>
        <p:spPr/>
        <p:txBody>
          <a:bodyPr/>
          <a:lstStyle/>
          <a:p>
            <a:r>
              <a:rPr lang="tr-TR" b="1" dirty="0" smtClean="0"/>
              <a:t>Dr. Gökçe Karaman Benli</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13-14</a:t>
            </a:r>
            <a:r>
              <a:rPr lang="tr-TR" dirty="0" smtClean="0"/>
              <a:t>: Okumadan önce şu soruları sorunuz.</a:t>
            </a:r>
          </a:p>
          <a:p>
            <a:pPr lvl="0"/>
            <a:r>
              <a:rPr lang="tr-TR" dirty="0" smtClean="0"/>
              <a:t>Parmağınızla göstererek fare neleri kemiriyor?</a:t>
            </a:r>
          </a:p>
          <a:p>
            <a:pPr lvl="0"/>
            <a:r>
              <a:rPr lang="tr-TR" dirty="0" smtClean="0"/>
              <a:t>Sen elma sever misin?</a:t>
            </a:r>
          </a:p>
          <a:p>
            <a:pPr lvl="0"/>
            <a:r>
              <a:rPr lang="tr-TR" dirty="0" smtClean="0"/>
              <a:t>Şimdi fare elmaların kabuklarını soymuş ve baykuşa ne yapıyor?</a:t>
            </a:r>
          </a:p>
          <a:p>
            <a:r>
              <a:rPr lang="tr-TR" dirty="0" smtClean="0"/>
              <a:t>Çocuklarınız dinledikten sonra 13 ve 14. sayfayı okuyunuz.</a:t>
            </a:r>
          </a:p>
          <a:p>
            <a:r>
              <a:rPr lang="tr-TR" b="1" dirty="0" smtClean="0"/>
              <a:t>Sayfa 15-16:</a:t>
            </a:r>
            <a:r>
              <a:rPr lang="tr-TR" dirty="0" smtClean="0"/>
              <a:t> 16. Sayfayı okuyunuz.</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17-18</a:t>
            </a:r>
            <a:r>
              <a:rPr lang="tr-TR" dirty="0" smtClean="0"/>
              <a:t>: Önce 17 ve 18. Sayfaları çocuğunuza okuyunuz. Ardından şu soruları sorunuz.</a:t>
            </a:r>
          </a:p>
          <a:p>
            <a:pPr lvl="0"/>
            <a:r>
              <a:rPr lang="tr-TR" dirty="0" smtClean="0"/>
              <a:t>Kediler hem 17. Sayfada (parmağınızla gösterin) hem de 18. Sayfada (parmağınızla gösterin) ne yapıyorlar?</a:t>
            </a:r>
          </a:p>
          <a:p>
            <a:pPr lvl="0"/>
            <a:r>
              <a:rPr lang="tr-TR" dirty="0" smtClean="0"/>
              <a:t>Farenin elinde ne var?</a:t>
            </a:r>
          </a:p>
          <a:p>
            <a:pPr lvl="0"/>
            <a:r>
              <a:rPr lang="tr-TR" dirty="0" smtClean="0"/>
              <a:t>Fare neden kırmızı yumaktaki ipleri çekiyor?</a:t>
            </a:r>
          </a:p>
          <a:p>
            <a:pPr lvl="0"/>
            <a:r>
              <a:rPr lang="tr-TR" dirty="0" smtClean="0"/>
              <a:t>Baykuş nerede?</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19-20</a:t>
            </a:r>
            <a:r>
              <a:rPr lang="tr-TR" dirty="0" smtClean="0"/>
              <a:t>: Önce 19. sayfayı okuyunuz. Ardından şu soruları sorunuz.</a:t>
            </a:r>
          </a:p>
          <a:p>
            <a:pPr lvl="0"/>
            <a:r>
              <a:rPr lang="tr-TR" dirty="0" smtClean="0"/>
              <a:t>Neden insanlar hapşırır? (Önce çocuğunuz cevap versin ve sonra siz </a:t>
            </a:r>
            <a:r>
              <a:rPr lang="tr-TR" b="1" dirty="0" smtClean="0"/>
              <a:t>hapşırmanın</a:t>
            </a:r>
            <a:r>
              <a:rPr lang="tr-TR" dirty="0" smtClean="0"/>
              <a:t> hastalandığımızda ya da burnumuz bir koku aldığında istemeden hızlıca ve ses çıkararak nefes vermek, olduğunu söyleyin.</a:t>
            </a:r>
          </a:p>
          <a:p>
            <a:pPr lvl="0"/>
            <a:r>
              <a:rPr lang="tr-TR" dirty="0" smtClean="0"/>
              <a:t>Hapşırdığımızda …………………………. kullanırız ve karşımızdakiler rahatsız olmaz.(mendil) (Çocuğunuzun yanıt vermesini bekleyin.)</a:t>
            </a:r>
          </a:p>
          <a:p>
            <a:pPr lvl="0"/>
            <a:r>
              <a:rPr lang="tr-TR" dirty="0" smtClean="0"/>
              <a:t>Neden baykuş asılı kaldı?</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21-22</a:t>
            </a:r>
            <a:r>
              <a:rPr lang="tr-TR" dirty="0" smtClean="0"/>
              <a:t>: Önce sayfaları okuyunuz. Ardından şu soruları sorunuz.</a:t>
            </a:r>
          </a:p>
          <a:p>
            <a:pPr lvl="0"/>
            <a:r>
              <a:rPr lang="tr-TR" dirty="0" smtClean="0"/>
              <a:t>Fare baykuşa nasıl yardım ediyor?</a:t>
            </a:r>
          </a:p>
          <a:p>
            <a:pPr lvl="0"/>
            <a:r>
              <a:rPr lang="tr-TR" dirty="0" smtClean="0"/>
              <a:t>Fare ve baykuş arkadaş.  Sen arkadaşlarınla neler yapmak isterdin?</a:t>
            </a:r>
          </a:p>
          <a:p>
            <a:pPr lvl="0"/>
            <a:r>
              <a:rPr lang="tr-TR" dirty="0" smtClean="0"/>
              <a:t>Baykuş önceden uçamıyordu. Şimdi kanatları güçlendi. Sence baykuş nerelere uçabilir?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23-24</a:t>
            </a:r>
            <a:r>
              <a:rPr lang="tr-TR" dirty="0" smtClean="0"/>
              <a:t>: Önce sayfayı okuyunuz ve şu soruları sorunuz.</a:t>
            </a:r>
          </a:p>
          <a:p>
            <a:pPr lvl="0"/>
            <a:r>
              <a:rPr lang="tr-TR" dirty="0" smtClean="0"/>
              <a:t>Fare ve baykuş neredeler?</a:t>
            </a:r>
          </a:p>
          <a:p>
            <a:pPr lvl="0"/>
            <a:r>
              <a:rPr lang="tr-TR" dirty="0" smtClean="0"/>
              <a:t>Baykuş neden artık çok mutlu?</a:t>
            </a:r>
          </a:p>
          <a:p>
            <a:r>
              <a:rPr lang="tr-TR" b="1" dirty="0" smtClean="0"/>
              <a:t>Sayfa 25-26</a:t>
            </a:r>
            <a:r>
              <a:rPr lang="tr-TR" dirty="0" smtClean="0"/>
              <a:t>: Okumadan önce şu soruları sorunuz.</a:t>
            </a:r>
          </a:p>
          <a:p>
            <a:pPr lvl="0"/>
            <a:r>
              <a:rPr lang="tr-TR" dirty="0" smtClean="0"/>
              <a:t>Yumurtadan çıkan kuşlar kimin yavruları olabilir?</a:t>
            </a:r>
          </a:p>
          <a:p>
            <a:pPr lvl="0"/>
            <a:r>
              <a:rPr lang="tr-TR" dirty="0" smtClean="0"/>
              <a:t>Kaç yavru doğmak üzereler?</a:t>
            </a:r>
          </a:p>
          <a:p>
            <a:pPr lvl="0"/>
            <a:r>
              <a:rPr lang="tr-TR" dirty="0" smtClean="0"/>
              <a:t>Baykuş bu sayfada ne renk?</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Sayfa 27-28:</a:t>
            </a:r>
            <a:r>
              <a:rPr lang="tr-TR" dirty="0" smtClean="0"/>
              <a:t> Önce şu soruları sorunuz.</a:t>
            </a:r>
          </a:p>
          <a:p>
            <a:pPr lvl="0"/>
            <a:r>
              <a:rPr lang="tr-TR" dirty="0" smtClean="0"/>
              <a:t>Baykuşun kaç yavrusu var?</a:t>
            </a:r>
          </a:p>
          <a:p>
            <a:pPr lvl="0"/>
            <a:r>
              <a:rPr lang="tr-TR" dirty="0" smtClean="0"/>
              <a:t>Yavrular ne renk?</a:t>
            </a:r>
          </a:p>
          <a:p>
            <a:pPr lvl="0"/>
            <a:r>
              <a:rPr lang="tr-TR" dirty="0" smtClean="0"/>
              <a:t>Neden anne baykuş gibi kırmızı değiller?</a:t>
            </a:r>
          </a:p>
          <a:p>
            <a:pPr lvl="0"/>
            <a:r>
              <a:rPr lang="tr-TR" dirty="0" smtClean="0"/>
              <a:t>Yavrular neleri yemişler?</a:t>
            </a:r>
          </a:p>
          <a:p>
            <a:r>
              <a:rPr lang="tr-TR" dirty="0" smtClean="0"/>
              <a:t>Çocuğunuzun cevaplarını dinledikten sonra son sayfayı okuyunuz ve </a:t>
            </a:r>
            <a:r>
              <a:rPr lang="tr-TR" b="1" dirty="0" smtClean="0"/>
              <a:t>böğürtleni</a:t>
            </a:r>
            <a:r>
              <a:rPr lang="tr-TR" dirty="0" smtClean="0"/>
              <a:t> 27. sayfada göstererek bahçelerde yetişen ve olgunlaştığında rengi önce kırmızı olan ve sonra koyulaşan bir bitki olduğunu söyleyiniz.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smtClean="0"/>
              <a:t>OKUMA  SONRASINDA</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Çocuğunuza kitabı önerdiğimiz gibi ETKİLEŞİMLİ bir şekilde okuduktan sonra kitabın arka kapağını gösterin burasının arka kapak olduğunu söyleyin. Ardından çocuğunuza aşağıdaki soruları hızlıca sorun. Bu sorular hatırlatıcı ve özetleyici sorulardır.</a:t>
            </a:r>
          </a:p>
          <a:p>
            <a:pPr lvl="0"/>
            <a:r>
              <a:rPr lang="tr-TR" dirty="0" smtClean="0"/>
              <a:t>Bu kitabın adı neydi?</a:t>
            </a:r>
          </a:p>
          <a:p>
            <a:pPr lvl="0"/>
            <a:r>
              <a:rPr lang="tr-TR" dirty="0" smtClean="0"/>
              <a:t>Bu kitapta hangi hayvanlar vardı?</a:t>
            </a:r>
          </a:p>
          <a:p>
            <a:pPr lvl="0"/>
            <a:r>
              <a:rPr lang="tr-TR" dirty="0" smtClean="0"/>
              <a:t>Baykuşa uçabilmesi için hangi hayvan yardım ediyordu?</a:t>
            </a:r>
          </a:p>
          <a:p>
            <a:pPr lvl="0"/>
            <a:r>
              <a:rPr lang="tr-TR" dirty="0" smtClean="0"/>
              <a:t>Fare baykuşa nasıl yardım ediyordu? Hatırladıklarını anlatabilirsin.</a:t>
            </a:r>
          </a:p>
          <a:p>
            <a:pPr lvl="0"/>
            <a:r>
              <a:rPr lang="tr-TR" dirty="0" smtClean="0"/>
              <a:t>Baykuş ne zaman uçmaya başladı?</a:t>
            </a:r>
          </a:p>
          <a:p>
            <a:pPr lvl="0"/>
            <a:r>
              <a:rPr lang="tr-TR" dirty="0" smtClean="0"/>
              <a:t>Kitapta kırmızı renkte olan neler var?</a:t>
            </a:r>
          </a:p>
          <a:p>
            <a:pPr lvl="0"/>
            <a:r>
              <a:rPr lang="tr-TR" dirty="0" smtClean="0"/>
              <a:t>Sen yazar olsaydın bu kitaba hangi ismi koyardın?</a:t>
            </a:r>
          </a:p>
          <a:p>
            <a:r>
              <a:rPr lang="tr-TR" dirty="0" smtClean="0"/>
              <a:t> </a:t>
            </a:r>
          </a:p>
          <a:p>
            <a:r>
              <a:rPr lang="tr-TR" dirty="0" smtClean="0"/>
              <a:t> Yukarıdaki soruları hızlıca ve bazı sorularda da mutlaka kitaptan ilgili bölümleri açıp göstererek sorun ardından öykünün bittiğini söyleyin.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57166"/>
            <a:ext cx="8229600" cy="857256"/>
          </a:xfrm>
          <a:solidFill>
            <a:schemeClr val="accent4">
              <a:lumMod val="20000"/>
              <a:lumOff val="80000"/>
            </a:schemeClr>
          </a:solidFill>
        </p:spPr>
        <p:txBody>
          <a:bodyPr>
            <a:normAutofit fontScale="90000"/>
          </a:bodyPr>
          <a:lstStyle/>
          <a:p>
            <a:pPr algn="ctr"/>
            <a:r>
              <a:rPr lang="tr-TR" dirty="0" smtClean="0"/>
              <a:t/>
            </a:r>
            <a:br>
              <a:rPr lang="tr-TR" dirty="0" smtClean="0"/>
            </a:br>
            <a:r>
              <a:rPr lang="tr-TR" sz="2200" b="1" dirty="0" smtClean="0">
                <a:solidFill>
                  <a:schemeClr val="tx1">
                    <a:lumMod val="75000"/>
                    <a:lumOff val="25000"/>
                  </a:schemeClr>
                </a:solidFill>
              </a:rPr>
              <a:t>KIRMIZI KANATLI BAYKUŞ kitabının Etkileşimli Kitap Okuma Yöntemine Göre </a:t>
            </a:r>
            <a:r>
              <a:rPr lang="tr-TR" sz="2200" b="1" dirty="0" smtClean="0">
                <a:solidFill>
                  <a:schemeClr val="tx1">
                    <a:lumMod val="75000"/>
                    <a:lumOff val="25000"/>
                  </a:schemeClr>
                </a:solidFill>
              </a:rPr>
              <a:t>Hazırlanışı</a:t>
            </a:r>
            <a:br>
              <a:rPr lang="tr-TR" sz="2200" b="1" dirty="0" smtClean="0">
                <a:solidFill>
                  <a:schemeClr val="tx1">
                    <a:lumMod val="75000"/>
                    <a:lumOff val="25000"/>
                  </a:schemeClr>
                </a:solidFill>
              </a:rPr>
            </a:br>
            <a:r>
              <a:rPr lang="tr-TR" sz="2200" b="1" dirty="0" smtClean="0">
                <a:solidFill>
                  <a:schemeClr val="tx1">
                    <a:lumMod val="75000"/>
                    <a:lumOff val="25000"/>
                  </a:schemeClr>
                </a:solidFill>
              </a:rPr>
              <a:t>Yazan-Resimleyen: Feridun Oral</a:t>
            </a:r>
            <a:endParaRPr lang="tr-TR" sz="2200" dirty="0"/>
          </a:p>
        </p:txBody>
      </p:sp>
      <p:graphicFrame>
        <p:nvGraphicFramePr>
          <p:cNvPr id="5" name="4 Tablo"/>
          <p:cNvGraphicFramePr>
            <a:graphicFrameLocks noGrp="1"/>
          </p:cNvGraphicFramePr>
          <p:nvPr/>
        </p:nvGraphicFramePr>
        <p:xfrm>
          <a:off x="785786" y="1714490"/>
          <a:ext cx="7500990" cy="4286278"/>
        </p:xfrm>
        <a:graphic>
          <a:graphicData uri="http://schemas.openxmlformats.org/drawingml/2006/table">
            <a:tbl>
              <a:tblPr/>
              <a:tblGrid>
                <a:gridCol w="2165940"/>
                <a:gridCol w="5335050"/>
              </a:tblGrid>
              <a:tr h="395513">
                <a:tc>
                  <a:txBody>
                    <a:bodyPr/>
                    <a:lstStyle/>
                    <a:p>
                      <a:pPr algn="ctr">
                        <a:lnSpc>
                          <a:spcPct val="115000"/>
                        </a:lnSpc>
                        <a:spcAft>
                          <a:spcPts val="0"/>
                        </a:spcAft>
                      </a:pPr>
                      <a:r>
                        <a:rPr lang="tr-TR" sz="1400" b="1" dirty="0">
                          <a:latin typeface="Calibri"/>
                          <a:ea typeface="Times New Roman"/>
                          <a:cs typeface="Times New Roman"/>
                        </a:rPr>
                        <a:t>Hedeflenen Sözcük</a:t>
                      </a:r>
                      <a:endParaRPr lang="tr-TR" sz="1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lnSpc>
                          <a:spcPct val="115000"/>
                        </a:lnSpc>
                        <a:spcAft>
                          <a:spcPts val="0"/>
                        </a:spcAft>
                      </a:pPr>
                      <a:r>
                        <a:rPr lang="tr-TR" sz="1400" b="1">
                          <a:latin typeface="Calibri"/>
                          <a:ea typeface="Times New Roman"/>
                          <a:cs typeface="Times New Roman"/>
                        </a:rPr>
                        <a:t>Anlamı</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r>
              <a:tr h="561084">
                <a:tc>
                  <a:txBody>
                    <a:bodyPr/>
                    <a:lstStyle/>
                    <a:p>
                      <a:pPr>
                        <a:lnSpc>
                          <a:spcPct val="115000"/>
                        </a:lnSpc>
                        <a:spcAft>
                          <a:spcPts val="0"/>
                        </a:spcAft>
                      </a:pPr>
                      <a:r>
                        <a:rPr lang="tr-TR" sz="1400" b="1">
                          <a:latin typeface="Calibri"/>
                          <a:ea typeface="Times New Roman"/>
                          <a:cs typeface="Times New Roman"/>
                        </a:rPr>
                        <a:t>Baykuş (kapak sayfası)</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latin typeface="Calibri"/>
                          <a:ea typeface="Times New Roman"/>
                          <a:cs typeface="Times New Roman"/>
                        </a:rPr>
                        <a:t>Başları büyük ve tüylü, gagaları kıvrık olan bir gece kuşudur.</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028">
                <a:tc>
                  <a:txBody>
                    <a:bodyPr/>
                    <a:lstStyle/>
                    <a:p>
                      <a:pPr>
                        <a:lnSpc>
                          <a:spcPct val="115000"/>
                        </a:lnSpc>
                        <a:spcAft>
                          <a:spcPts val="0"/>
                        </a:spcAft>
                      </a:pPr>
                      <a:r>
                        <a:rPr lang="tr-TR" sz="1400" b="1">
                          <a:latin typeface="Calibri"/>
                          <a:ea typeface="Times New Roman"/>
                          <a:cs typeface="Times New Roman"/>
                        </a:rPr>
                        <a:t>Kovuk (sayfa 3-4)</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nSpc>
                          <a:spcPct val="115000"/>
                        </a:lnSpc>
                        <a:spcAft>
                          <a:spcPts val="0"/>
                        </a:spcAft>
                      </a:pPr>
                      <a:r>
                        <a:rPr lang="tr-TR" sz="1400" b="1">
                          <a:latin typeface="Calibri"/>
                          <a:ea typeface="Times New Roman"/>
                          <a:cs typeface="Times New Roman"/>
                        </a:rPr>
                        <a:t>Bir şeyin iç bölümü (ağaçların kovukları olur ve içinde kuşlar yaşayabilir)</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395513">
                <a:tc>
                  <a:txBody>
                    <a:bodyPr/>
                    <a:lstStyle/>
                    <a:p>
                      <a:pPr>
                        <a:lnSpc>
                          <a:spcPct val="115000"/>
                        </a:lnSpc>
                        <a:spcAft>
                          <a:spcPts val="0"/>
                        </a:spcAft>
                      </a:pPr>
                      <a:r>
                        <a:rPr lang="tr-TR" sz="1400" b="1">
                          <a:latin typeface="Calibri"/>
                          <a:ea typeface="Times New Roman"/>
                          <a:cs typeface="Times New Roman"/>
                        </a:rPr>
                        <a:t>Gelincik (sayfa  9-10)</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latin typeface="Calibri"/>
                          <a:ea typeface="Times New Roman"/>
                          <a:cs typeface="Times New Roman"/>
                        </a:rPr>
                        <a:t>Yazın kırlarda yetişen kırmızı bir bitki.</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1084">
                <a:tc>
                  <a:txBody>
                    <a:bodyPr/>
                    <a:lstStyle/>
                    <a:p>
                      <a:pPr>
                        <a:lnSpc>
                          <a:spcPct val="115000"/>
                        </a:lnSpc>
                        <a:spcAft>
                          <a:spcPts val="0"/>
                        </a:spcAft>
                      </a:pPr>
                      <a:r>
                        <a:rPr lang="tr-TR" sz="1400" b="1">
                          <a:latin typeface="Calibri"/>
                          <a:ea typeface="Times New Roman"/>
                          <a:cs typeface="Times New Roman"/>
                        </a:rPr>
                        <a:t>Çabucak (sayfa 11-12)</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nSpc>
                          <a:spcPct val="115000"/>
                        </a:lnSpc>
                        <a:spcAft>
                          <a:spcPts val="0"/>
                        </a:spcAft>
                      </a:pPr>
                      <a:r>
                        <a:rPr lang="tr-TR" sz="1400" b="1">
                          <a:latin typeface="Calibri"/>
                          <a:ea typeface="Times New Roman"/>
                          <a:cs typeface="Times New Roman"/>
                        </a:rPr>
                        <a:t>Hızlıca</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791028">
                <a:tc>
                  <a:txBody>
                    <a:bodyPr/>
                    <a:lstStyle/>
                    <a:p>
                      <a:pPr>
                        <a:lnSpc>
                          <a:spcPct val="115000"/>
                        </a:lnSpc>
                        <a:spcAft>
                          <a:spcPts val="0"/>
                        </a:spcAft>
                      </a:pPr>
                      <a:r>
                        <a:rPr lang="tr-TR" sz="1400" b="1">
                          <a:latin typeface="Calibri"/>
                          <a:ea typeface="Times New Roman"/>
                          <a:cs typeface="Times New Roman"/>
                        </a:rPr>
                        <a:t>Hapşırmak (sayfa 19-20)</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latin typeface="Calibri"/>
                          <a:ea typeface="Times New Roman"/>
                          <a:cs typeface="Times New Roman"/>
                        </a:rPr>
                        <a:t>Hastalandığımızda ya da burnumuz bir koku aldığında istemeden hızlıca ve ses çıkararak nefes vermek.</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028">
                <a:tc>
                  <a:txBody>
                    <a:bodyPr/>
                    <a:lstStyle/>
                    <a:p>
                      <a:pPr>
                        <a:lnSpc>
                          <a:spcPct val="115000"/>
                        </a:lnSpc>
                        <a:spcAft>
                          <a:spcPts val="0"/>
                        </a:spcAft>
                      </a:pPr>
                      <a:r>
                        <a:rPr lang="tr-TR" sz="1400" b="1">
                          <a:latin typeface="Calibri"/>
                          <a:ea typeface="Times New Roman"/>
                          <a:cs typeface="Times New Roman"/>
                        </a:rPr>
                        <a:t>Böğürtlen (son sayfa)</a:t>
                      </a:r>
                      <a:endParaRPr lang="tr-TR"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nSpc>
                          <a:spcPct val="115000"/>
                        </a:lnSpc>
                        <a:spcAft>
                          <a:spcPts val="0"/>
                        </a:spcAft>
                      </a:pPr>
                      <a:r>
                        <a:rPr lang="tr-TR" sz="1400" b="1" dirty="0">
                          <a:latin typeface="Calibri"/>
                          <a:ea typeface="Times New Roman"/>
                          <a:cs typeface="Times New Roman"/>
                        </a:rPr>
                        <a:t>Bahçelerde yetişen ve olgunlaştığında rengi önce kırmızı olan ve sonra koyulaşan bir bitki.</a:t>
                      </a:r>
                      <a:endParaRPr lang="tr-TR"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510334"/>
          </a:xfrm>
        </p:spPr>
        <p:txBody>
          <a:bodyPr>
            <a:normAutofit fontScale="90000"/>
          </a:bodyPr>
          <a:lstStyle/>
          <a:p>
            <a:pPr algn="ctr"/>
            <a:r>
              <a:rPr lang="tr-TR" b="1" dirty="0" smtClean="0"/>
              <a:t/>
            </a:r>
            <a:br>
              <a:rPr lang="tr-TR" b="1" dirty="0" smtClean="0"/>
            </a:br>
            <a:r>
              <a:rPr lang="tr-TR" dirty="0" smtClean="0"/>
              <a:t/>
            </a:r>
            <a:br>
              <a:rPr lang="tr-TR" dirty="0" smtClean="0"/>
            </a:br>
            <a:r>
              <a:rPr lang="tr-TR" sz="3100" b="1" dirty="0" smtClean="0"/>
              <a:t>OKUMAYA BAŞLAMADAN ÖNCE</a:t>
            </a:r>
            <a:endParaRPr lang="tr-TR" sz="3100" dirty="0"/>
          </a:p>
        </p:txBody>
      </p:sp>
      <p:sp>
        <p:nvSpPr>
          <p:cNvPr id="3" name="2 İçerik Yer Tutucusu"/>
          <p:cNvSpPr>
            <a:spLocks noGrp="1"/>
          </p:cNvSpPr>
          <p:nvPr>
            <p:ph idx="1"/>
          </p:nvPr>
        </p:nvSpPr>
        <p:spPr/>
        <p:txBody>
          <a:bodyPr>
            <a:normAutofit fontScale="77500" lnSpcReduction="20000"/>
          </a:bodyPr>
          <a:lstStyle/>
          <a:p>
            <a:pPr lvl="0"/>
            <a:r>
              <a:rPr lang="tr-TR" dirty="0" smtClean="0"/>
              <a:t>Kitap okunan yerde çocuğunuzun dikkatinin dağılmaması için dikkat edin. Önceden tuvaletini yaptırın. Televizyonu kapattıktan sonra kitabı okuyun. </a:t>
            </a:r>
          </a:p>
          <a:p>
            <a:pPr lvl="0"/>
            <a:r>
              <a:rPr lang="tr-TR" dirty="0" smtClean="0"/>
              <a:t>Çocuğunuzun kitabın resimlerini rahatça görebilmesi için yan yana ve rahat bir şekilde oturun. </a:t>
            </a:r>
          </a:p>
          <a:p>
            <a:pPr lvl="0"/>
            <a:r>
              <a:rPr lang="tr-TR" dirty="0" smtClean="0"/>
              <a:t>Çocuğunuz kitap okuma sırasında kitabı tutmak ya da dokunmak isterse izin verin, engellemeyin.</a:t>
            </a:r>
          </a:p>
          <a:p>
            <a:r>
              <a:rPr lang="tr-TR" b="1" dirty="0" smtClean="0"/>
              <a:t>4.Kitap kapağı, yazar, çizer ve yayınevi bilgisi:</a:t>
            </a:r>
            <a:r>
              <a:rPr lang="tr-TR" dirty="0" smtClean="0"/>
              <a:t> Çocuğunuzdan önce kitabın ön kapağındaki resme bakmasını isteyin ve “Resimdeki hangi hayvan?” diye parmağınızla göstererek sorun. Çocuğunuzun yanıtlarını dinledikten sonra </a:t>
            </a:r>
            <a:r>
              <a:rPr lang="tr-TR" b="1" dirty="0" smtClean="0"/>
              <a:t>baykuşun </a:t>
            </a:r>
            <a:r>
              <a:rPr lang="tr-TR" dirty="0" smtClean="0"/>
              <a:t>başları büyük ve tüylü, gagaları kıvrık olan bir gece kuşu olduğunu söyleyin. Ardından şu soruları sorunuz.</a:t>
            </a:r>
          </a:p>
          <a:p>
            <a:pPr lvl="0"/>
            <a:r>
              <a:rPr lang="tr-TR" dirty="0" smtClean="0"/>
              <a:t>Baykuş nerede?</a:t>
            </a:r>
          </a:p>
          <a:p>
            <a:pPr lvl="0"/>
            <a:r>
              <a:rPr lang="tr-TR" dirty="0" smtClean="0"/>
              <a:t>Neye bakıyor?</a:t>
            </a:r>
          </a:p>
          <a:p>
            <a:pPr lvl="0"/>
            <a:r>
              <a:rPr lang="tr-TR" dirty="0" smtClean="0"/>
              <a:t>Yanında arkadaşı var mı?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Çocuğunuzun öykü hakkındaki tahminlerini dinledikten sonra çocuğunuza öyküyü dikkatlice dinlemesini söyleyin. Çocuğunuzun rahatça duyabileceği bir ses tonuyla öyküyü okumaya başlayın.</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100" b="1" dirty="0" smtClean="0"/>
              <a:t>OKUMA SIRASINDA</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NOT:</a:t>
            </a:r>
            <a:r>
              <a:rPr lang="tr-TR" dirty="0" smtClean="0"/>
              <a:t> Bu bölümde çocuğunuza kitabı nasıl okuyabileceğiniz anlatılıyor. Bu bölümde soruları sorduktan ve çocuğunuz yanıt verdikten sonra “AFERİN”, “ÇOK GÜZEL”, “SENİ TEBRİK EDERİM” gibi çocuğunuzu konuşmaya cesaretlendirecek sözler kullanın. Kitabı okurken ses tonunuzu iyi kullanmanız çok önemli, yoksa çocuğunuz sıkılabilir. Yukarıdaki hedeflenen sözcükleri öğrenebilmesi için uygun açıklamalar yapmak gerekir. Çocuğunuzla bu kitabı birlikte okumak sadece sizin okumanızı değil onun da katılmasını içermeli. Keyifli okumalar.</a:t>
            </a:r>
          </a:p>
          <a:p>
            <a:r>
              <a:rPr lang="tr-TR" b="1" dirty="0" smtClean="0"/>
              <a:t>Sayfa 1-2: </a:t>
            </a:r>
            <a:r>
              <a:rPr lang="tr-TR" dirty="0" smtClean="0"/>
              <a:t>Çocuğunuza önce şu soruları sorunuz.</a:t>
            </a:r>
          </a:p>
          <a:p>
            <a:pPr lvl="0"/>
            <a:r>
              <a:rPr lang="tr-TR" dirty="0" smtClean="0"/>
              <a:t>Baykuşu parmağınızla göstererek “baykuş ne yapıyor?” </a:t>
            </a:r>
          </a:p>
          <a:p>
            <a:pPr lvl="0"/>
            <a:r>
              <a:rPr lang="tr-TR" dirty="0" smtClean="0"/>
              <a:t>Burada kaç baykuş var?</a:t>
            </a:r>
          </a:p>
          <a:p>
            <a:pPr lvl="0"/>
            <a:r>
              <a:rPr lang="tr-TR" dirty="0" smtClean="0"/>
              <a:t>Baykuşlar ne renk?</a:t>
            </a:r>
          </a:p>
          <a:p>
            <a:pPr lvl="0"/>
            <a:r>
              <a:rPr lang="tr-TR" dirty="0" smtClean="0"/>
              <a:t>Gece vakti ve her yer karanlık. Geceleri gökyüzünde neler olur?</a:t>
            </a:r>
          </a:p>
          <a:p>
            <a:r>
              <a:rPr lang="tr-TR" dirty="0" smtClean="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Soruları tek tek sorup yanıtlarını dinledikten sonra 1. sayfayı çocuğunuza okuyunuz.</a:t>
            </a:r>
          </a:p>
          <a:p>
            <a:r>
              <a:rPr lang="tr-TR" b="1" dirty="0" smtClean="0"/>
              <a:t>Sayfa 3-4</a:t>
            </a:r>
            <a:r>
              <a:rPr lang="tr-TR" dirty="0" smtClean="0"/>
              <a:t>: 4. Sayfada ilk cümleyi okuyunuz. Ardından çocuğunuza ağacın </a:t>
            </a:r>
            <a:r>
              <a:rPr lang="tr-TR" b="1" dirty="0" smtClean="0"/>
              <a:t>kovuğunu</a:t>
            </a:r>
            <a:r>
              <a:rPr lang="tr-TR" dirty="0" smtClean="0"/>
              <a:t> göstererek burasının ağacın içi olduğunu ve kuşların ağaçların kovuklarında yaşadıklarını söyleyiniz. Ardından </a:t>
            </a:r>
            <a:r>
              <a:rPr lang="tr-TR" b="1" dirty="0" smtClean="0"/>
              <a:t>Ek-1’deki ağaç kovuğunu</a:t>
            </a:r>
            <a:r>
              <a:rPr lang="tr-TR" dirty="0" smtClean="0"/>
              <a:t> gösteriniz.  Sonra 4. sayfanın geri kalanını okuyunuz. </a:t>
            </a:r>
          </a:p>
          <a:p>
            <a:r>
              <a:rPr lang="tr-TR" b="1" dirty="0" smtClean="0"/>
              <a:t>Sayfa 5-6</a:t>
            </a:r>
            <a:r>
              <a:rPr lang="tr-TR" dirty="0" smtClean="0"/>
              <a:t>: Önce 5 ve 6. sayfaları okuyunuz.  Ardından şu soruları sorunuz.</a:t>
            </a:r>
          </a:p>
          <a:p>
            <a:pPr lvl="0"/>
            <a:r>
              <a:rPr lang="tr-TR" dirty="0" smtClean="0"/>
              <a:t>Baykuşun yanında hangi hayvan var?</a:t>
            </a:r>
          </a:p>
          <a:p>
            <a:pPr lvl="0"/>
            <a:r>
              <a:rPr lang="tr-TR" dirty="0" smtClean="0"/>
              <a:t>Baykuş ve fare nerede duruyorlar?</a:t>
            </a:r>
          </a:p>
          <a:p>
            <a:pPr lvl="0"/>
            <a:r>
              <a:rPr lang="tr-TR" dirty="0" smtClean="0"/>
              <a:t>Bu sayfada ağacın kovuğunu bana gösterir misin?</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7-8</a:t>
            </a:r>
            <a:r>
              <a:rPr lang="tr-TR" dirty="0" smtClean="0"/>
              <a:t>: Önce 7 ve 8. sayfaları okuyunuz ardından şu soruları sorunuz.</a:t>
            </a:r>
          </a:p>
          <a:p>
            <a:pPr lvl="0"/>
            <a:r>
              <a:rPr lang="tr-TR" dirty="0" smtClean="0"/>
              <a:t>Baykuş neden üzülmüş?</a:t>
            </a:r>
          </a:p>
          <a:p>
            <a:pPr lvl="0"/>
            <a:r>
              <a:rPr lang="tr-TR" dirty="0" smtClean="0"/>
              <a:t>Fare baykuşa arkadaş olabiliriz, diyor. Senin bir arkadaşın olsa onunla ne oynamak isterdin?</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9-10:</a:t>
            </a:r>
            <a:r>
              <a:rPr lang="tr-TR" dirty="0" smtClean="0"/>
              <a:t> Önce 9 ve 10. sayfaları okuyunuz ve </a:t>
            </a:r>
            <a:r>
              <a:rPr lang="tr-TR" b="1" dirty="0" smtClean="0"/>
              <a:t>gelincikleri </a:t>
            </a:r>
            <a:r>
              <a:rPr lang="tr-TR" dirty="0" smtClean="0"/>
              <a:t>göstererek yazın kırlarda yetişen kırmızı bir bitkiler olduğunu söyleyiniz. Ardından şu soruları sorunuz.</a:t>
            </a:r>
          </a:p>
          <a:p>
            <a:pPr lvl="0"/>
            <a:r>
              <a:rPr lang="tr-TR" dirty="0" smtClean="0"/>
              <a:t>Fare baykuşa ne için yardım etmeye karar verdi?</a:t>
            </a:r>
          </a:p>
          <a:p>
            <a:pPr lvl="0"/>
            <a:r>
              <a:rPr lang="tr-TR" dirty="0" smtClean="0"/>
              <a:t>Tarladaki kırmızı bitkinin adı neydi?</a:t>
            </a:r>
          </a:p>
          <a:p>
            <a:pPr lvl="0"/>
            <a:r>
              <a:rPr lang="tr-TR" dirty="0" smtClean="0"/>
              <a:t>Tarlada gelincik çiçeklerinden başka neler görüyorsun?</a:t>
            </a:r>
          </a:p>
          <a:p>
            <a:r>
              <a:rPr lang="tr-TR" dirty="0" smtClean="0"/>
              <a:t>Çocuğunuza soruları teker teker sorunuz ve yanıt vermesini bekleyiniz.</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Sayfa 11-12</a:t>
            </a:r>
            <a:r>
              <a:rPr lang="tr-TR" dirty="0" smtClean="0"/>
              <a:t>: Sayfa 11’deki “Küçük fare çabucak geri döndü” cümlesini okuyun ve “</a:t>
            </a:r>
            <a:r>
              <a:rPr lang="tr-TR" b="1" dirty="0" smtClean="0"/>
              <a:t>çabucak</a:t>
            </a:r>
            <a:r>
              <a:rPr lang="tr-TR" dirty="0" smtClean="0"/>
              <a:t>” sözcüğünün hızlıca, hemen demek olduğunu söyleyin. Ardından tüm sayfayı okuyun ve şu soruları sorun.</a:t>
            </a:r>
          </a:p>
          <a:p>
            <a:pPr lvl="0"/>
            <a:r>
              <a:rPr lang="tr-TR" dirty="0" smtClean="0"/>
              <a:t>Fare, baykuşun kanatlarına neler taktı?</a:t>
            </a:r>
          </a:p>
          <a:p>
            <a:pPr lvl="0"/>
            <a:r>
              <a:rPr lang="tr-TR" dirty="0" smtClean="0"/>
              <a:t>Gelincik ne renk?</a:t>
            </a:r>
          </a:p>
          <a:p>
            <a:pPr lvl="0"/>
            <a:r>
              <a:rPr lang="tr-TR" dirty="0" smtClean="0"/>
              <a:t>Kırmızı olan başka neler olabilir?</a:t>
            </a:r>
          </a:p>
          <a:p>
            <a:pPr lvl="0"/>
            <a:r>
              <a:rPr lang="tr-TR" dirty="0" smtClean="0"/>
              <a:t>Baykuşun kanatlarından gelincikler düştü. Neden?</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999</Words>
  <PresentationFormat>Ekran Gösterisi (4:3)</PresentationFormat>
  <Paragraphs>96</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Akış</vt:lpstr>
      <vt:lpstr>Örnek Bir Kitap Hazırlığı</vt:lpstr>
      <vt:lpstr> KIRMIZI KANATLI BAYKUŞ kitabının Etkileşimli Kitap Okuma Yöntemine Göre Hazırlanışı Yazan-Resimleyen: Feridun Oral</vt:lpstr>
      <vt:lpstr>  OKUMAYA BAŞLAMADAN ÖNCE</vt:lpstr>
      <vt:lpstr>Slayt 4</vt:lpstr>
      <vt:lpstr>OKUMA SIRASINDA </vt:lpstr>
      <vt:lpstr>Slayt 6</vt:lpstr>
      <vt:lpstr>Slayt 7</vt:lpstr>
      <vt:lpstr>Slayt 8</vt:lpstr>
      <vt:lpstr>Slayt 9</vt:lpstr>
      <vt:lpstr>Slayt 10</vt:lpstr>
      <vt:lpstr>Slayt 11</vt:lpstr>
      <vt:lpstr>Slayt 12</vt:lpstr>
      <vt:lpstr>Slayt 13</vt:lpstr>
      <vt:lpstr>Slayt 14</vt:lpstr>
      <vt:lpstr>Slayt 15</vt:lpstr>
      <vt:lpstr>OKUMA  SONRASINDA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Bir Kitap Hazırlığı</dc:title>
  <dc:creator>Windows 7</dc:creator>
  <cp:lastModifiedBy>Windows 7</cp:lastModifiedBy>
  <cp:revision>2</cp:revision>
  <dcterms:created xsi:type="dcterms:W3CDTF">2018-03-10T08:51:23Z</dcterms:created>
  <dcterms:modified xsi:type="dcterms:W3CDTF">2018-03-10T09:01:07Z</dcterms:modified>
</cp:coreProperties>
</file>