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9"/>
  </p:notesMasterIdLst>
  <p:handoutMasterIdLst>
    <p:handoutMasterId r:id="rId10"/>
  </p:handoutMasterIdLst>
  <p:sldIdLst>
    <p:sldId id="721" r:id="rId4"/>
    <p:sldId id="718" r:id="rId5"/>
    <p:sldId id="719" r:id="rId6"/>
    <p:sldId id="720" r:id="rId7"/>
    <p:sldId id="712" r:id="rId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7" d="100"/>
          <a:sy n="87" d="100"/>
        </p:scale>
        <p:origin x="1662" y="90"/>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28.2.2020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2/28/2020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3" name="Unvan 1"/>
          <p:cNvSpPr txBox="1">
            <a:spLocks/>
          </p:cNvSpPr>
          <p:nvPr/>
        </p:nvSpPr>
        <p:spPr>
          <a:xfrm>
            <a:off x="2803995" y="530041"/>
            <a:ext cx="5648325" cy="745944"/>
          </a:xfrm>
        </p:spPr>
        <p:txBody>
          <a:bodyPr>
            <a:normAutofit fontScale="97500"/>
          </a:bodyPr>
          <a:lst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400" smtClean="0">
                <a:latin typeface="Times New Roman" panose="02020603050405020304" pitchFamily="18" charset="0"/>
                <a:cs typeface="Times New Roman" panose="02020603050405020304" pitchFamily="18" charset="0"/>
              </a:rPr>
              <a:t>Kime Girişimci Denir?</a:t>
            </a:r>
            <a:br>
              <a:rPr lang="tr-TR" sz="2400" smtClean="0">
                <a:latin typeface="Times New Roman" panose="02020603050405020304" pitchFamily="18" charset="0"/>
                <a:cs typeface="Times New Roman" panose="02020603050405020304" pitchFamily="18" charset="0"/>
              </a:rPr>
            </a:br>
            <a:endParaRPr lang="tr-TR" sz="2400">
              <a:latin typeface="Times New Roman" panose="02020603050405020304" pitchFamily="18" charset="0"/>
              <a:cs typeface="Times New Roman" panose="02020603050405020304" pitchFamily="18" charset="0"/>
            </a:endParaRPr>
          </a:p>
        </p:txBody>
      </p:sp>
      <p:sp>
        <p:nvSpPr>
          <p:cNvPr id="5" name="İçerik Yer Tutucusu 2"/>
          <p:cNvSpPr>
            <a:spLocks noGrp="1"/>
          </p:cNvSpPr>
          <p:nvPr>
            <p:ph idx="1"/>
          </p:nvPr>
        </p:nvSpPr>
        <p:spPr>
          <a:xfrm>
            <a:off x="621338" y="1122026"/>
            <a:ext cx="8312133" cy="4885509"/>
          </a:xfrm>
        </p:spPr>
        <p:txBody>
          <a:bodyPr>
            <a:normAutofit/>
          </a:bodyPr>
          <a:lstStyle/>
          <a:p>
            <a:pPr marL="0" indent="0">
              <a:buNone/>
            </a:pPr>
            <a:r>
              <a:rPr lang="tr-TR" dirty="0"/>
              <a:t> </a:t>
            </a:r>
          </a:p>
          <a:p>
            <a:pPr marL="0" indent="0" algn="just">
              <a:buNone/>
            </a:pPr>
            <a:r>
              <a:rPr lang="tr-TR" sz="2000" dirty="0">
                <a:latin typeface="Times New Roman" panose="02020603050405020304" pitchFamily="18" charset="0"/>
                <a:cs typeface="Times New Roman" panose="02020603050405020304" pitchFamily="18" charset="0"/>
              </a:rPr>
              <a:t>Bilimsel ve teknolojik ilerlemeler, üretim sistemini köklü bir biçimde değiştirmiş bulunmaktadır. Buna dayanarak;</a:t>
            </a:r>
          </a:p>
          <a:p>
            <a:pPr algn="just">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Bilinenleri en iyi yapan,</a:t>
            </a:r>
          </a:p>
          <a:p>
            <a:pPr algn="just">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Hünerlerine aklını da katan,</a:t>
            </a:r>
          </a:p>
          <a:p>
            <a:pPr algn="just">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Olağan ve olağan dışı koşullarda işgücü ve sermaye kaynaklarını verimli bir biçimde kullanacak önlemleri düşünen,</a:t>
            </a:r>
          </a:p>
          <a:p>
            <a:pPr algn="just">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Analiz eden, </a:t>
            </a:r>
          </a:p>
          <a:p>
            <a:pPr algn="just">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Planlayan, </a:t>
            </a:r>
          </a:p>
          <a:p>
            <a:pPr algn="just">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Yürürlüğe koyan, </a:t>
            </a:r>
          </a:p>
          <a:p>
            <a:pPr algn="just">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Uygulayan ve</a:t>
            </a:r>
          </a:p>
          <a:p>
            <a:pPr algn="just">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Sonuçlarını denetleyebilen kişi </a:t>
            </a:r>
            <a:r>
              <a:rPr lang="tr-TR" sz="2000" b="1" dirty="0">
                <a:latin typeface="Times New Roman" panose="02020603050405020304" pitchFamily="18" charset="0"/>
                <a:cs typeface="Times New Roman" panose="02020603050405020304" pitchFamily="18" charset="0"/>
              </a:rPr>
              <a:t>girişimci</a:t>
            </a:r>
            <a:r>
              <a:rPr lang="tr-TR" sz="2000" dirty="0">
                <a:latin typeface="Times New Roman" panose="02020603050405020304" pitchFamily="18" charset="0"/>
                <a:cs typeface="Times New Roman" panose="02020603050405020304" pitchFamily="18" charset="0"/>
              </a:rPr>
              <a:t>dir. </a:t>
            </a:r>
          </a:p>
          <a:p>
            <a:pPr marL="0" indent="0" algn="just">
              <a:buNone/>
            </a:pPr>
            <a:r>
              <a:rPr lang="tr-TR" sz="2000" dirty="0">
                <a:latin typeface="Times New Roman" panose="02020603050405020304" pitchFamily="18" charset="0"/>
                <a:cs typeface="Times New Roman" panose="02020603050405020304" pitchFamily="18" charset="0"/>
              </a:rPr>
              <a:t> </a:t>
            </a:r>
          </a:p>
          <a:p>
            <a:endParaRPr lang="tr-TR" dirty="0"/>
          </a:p>
        </p:txBody>
      </p:sp>
    </p:spTree>
    <p:extLst>
      <p:ext uri="{BB962C8B-B14F-4D97-AF65-F5344CB8AC3E}">
        <p14:creationId xmlns:p14="http://schemas.microsoft.com/office/powerpoint/2010/main" val="4087914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Unvan 1"/>
          <p:cNvSpPr txBox="1">
            <a:spLocks/>
          </p:cNvSpPr>
          <p:nvPr/>
        </p:nvSpPr>
        <p:spPr>
          <a:xfrm>
            <a:off x="2176041" y="404150"/>
            <a:ext cx="5648325" cy="598487"/>
          </a:xfrm>
        </p:spPr>
        <p:txBody>
          <a:bodyPr/>
          <a:lst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4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Girişimci kişinin 10 önemli özelliği </a:t>
            </a:r>
            <a:endParaRPr lang="tr-TR" sz="2400"/>
          </a:p>
        </p:txBody>
      </p:sp>
      <p:sp>
        <p:nvSpPr>
          <p:cNvPr id="6" name="İçerik Yer Tutucusu 2"/>
          <p:cNvSpPr>
            <a:spLocks noGrp="1"/>
          </p:cNvSpPr>
          <p:nvPr>
            <p:ph idx="1"/>
          </p:nvPr>
        </p:nvSpPr>
        <p:spPr>
          <a:xfrm>
            <a:off x="700531" y="1494694"/>
            <a:ext cx="8102238" cy="5102532"/>
          </a:xfrm>
        </p:spPr>
        <p:txBody>
          <a:bodyPr>
            <a:normAutofit/>
          </a:bodyPr>
          <a:lstStyle/>
          <a:p>
            <a:pPr marL="0" indent="0" algn="just">
              <a:lnSpc>
                <a:spcPct val="110000"/>
              </a:lnSpc>
              <a:spcBef>
                <a:spcPts val="0"/>
              </a:spcBef>
              <a:buNone/>
            </a:pPr>
            <a:r>
              <a:rPr lang="tr-TR"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 Kendini tanıma</a:t>
            </a:r>
            <a:endParaRPr lang="tr-TR" sz="22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0000"/>
              </a:lnSpc>
              <a:spcBef>
                <a:spcPts val="0"/>
              </a:spcBef>
              <a:buNone/>
            </a:pPr>
            <a:r>
              <a:rPr lang="tr-TR"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 Kendini motive etme</a:t>
            </a:r>
            <a:endParaRPr lang="tr-TR" sz="22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0000"/>
              </a:lnSpc>
              <a:spcBef>
                <a:spcPts val="0"/>
              </a:spcBef>
              <a:buNone/>
            </a:pPr>
            <a:r>
              <a:rPr lang="tr-TR"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3- Cesaret</a:t>
            </a:r>
            <a:endParaRPr lang="tr-TR" sz="22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0000"/>
              </a:lnSpc>
              <a:spcBef>
                <a:spcPts val="0"/>
              </a:spcBef>
              <a:buNone/>
            </a:pPr>
            <a:r>
              <a:rPr lang="tr-TR"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4- Özgüven</a:t>
            </a:r>
            <a:endParaRPr lang="tr-TR" sz="22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0000"/>
              </a:lnSpc>
              <a:spcBef>
                <a:spcPts val="0"/>
              </a:spcBef>
              <a:buNone/>
            </a:pPr>
            <a:r>
              <a:rPr lang="tr-TR"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5- Sabır</a:t>
            </a:r>
            <a:endParaRPr lang="tr-TR" sz="22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0000"/>
              </a:lnSpc>
              <a:spcBef>
                <a:spcPts val="0"/>
              </a:spcBef>
              <a:buNone/>
            </a:pPr>
            <a:r>
              <a:rPr lang="tr-TR"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6- Hızlı karar verme</a:t>
            </a:r>
            <a:endParaRPr lang="tr-TR" sz="22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0000"/>
              </a:lnSpc>
              <a:spcBef>
                <a:spcPts val="0"/>
              </a:spcBef>
              <a:buNone/>
            </a:pPr>
            <a:r>
              <a:rPr lang="tr-TR"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7- Tecrübe</a:t>
            </a:r>
            <a:endParaRPr lang="tr-TR" sz="22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0000"/>
              </a:lnSpc>
              <a:spcBef>
                <a:spcPts val="0"/>
              </a:spcBef>
              <a:buNone/>
            </a:pPr>
            <a:r>
              <a:rPr lang="tr-TR"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8- Bilgi</a:t>
            </a:r>
            <a:endParaRPr lang="tr-TR" sz="22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0000"/>
              </a:lnSpc>
              <a:spcBef>
                <a:spcPts val="0"/>
              </a:spcBef>
              <a:buNone/>
            </a:pPr>
            <a:r>
              <a:rPr lang="tr-TR"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9- Azim</a:t>
            </a:r>
            <a:endParaRPr lang="tr-TR" sz="22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0000"/>
              </a:lnSpc>
              <a:spcBef>
                <a:spcPts val="0"/>
              </a:spcBef>
              <a:buNone/>
            </a:pPr>
            <a:r>
              <a:rPr lang="tr-TR"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10- İstek</a:t>
            </a:r>
            <a:endParaRPr lang="tr-TR" sz="22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485522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3" name="Unvan 1"/>
          <p:cNvSpPr txBox="1">
            <a:spLocks/>
          </p:cNvSpPr>
          <p:nvPr/>
        </p:nvSpPr>
        <p:spPr>
          <a:xfrm>
            <a:off x="2703860" y="595509"/>
            <a:ext cx="5648325" cy="811258"/>
          </a:xfrm>
        </p:spPr>
        <p:txBody>
          <a:bodyPr/>
          <a:lst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4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Kime Yönetici Denir? </a:t>
            </a:r>
            <a:r>
              <a:rPr lang="tr-TR" sz="2400" smtClean="0">
                <a:latin typeface="Times New Roman" panose="02020603050405020304" pitchFamily="18" charset="0"/>
                <a:ea typeface="Calibri" panose="020F0502020204030204" pitchFamily="34" charset="0"/>
                <a:cs typeface="Times New Roman" panose="02020603050405020304" pitchFamily="18" charset="0"/>
              </a:rPr>
              <a:t/>
            </a:r>
            <a:br>
              <a:rPr lang="tr-TR" sz="2400" smtClean="0">
                <a:latin typeface="Times New Roman" panose="02020603050405020304" pitchFamily="18" charset="0"/>
                <a:ea typeface="Calibri" panose="020F0502020204030204" pitchFamily="34" charset="0"/>
                <a:cs typeface="Times New Roman" panose="02020603050405020304" pitchFamily="18" charset="0"/>
              </a:rPr>
            </a:br>
            <a:endParaRPr lang="tr-TR" sz="2400"/>
          </a:p>
        </p:txBody>
      </p:sp>
      <p:sp>
        <p:nvSpPr>
          <p:cNvPr id="5" name="İçerik Yer Tutucusu 2"/>
          <p:cNvSpPr>
            <a:spLocks noGrp="1"/>
          </p:cNvSpPr>
          <p:nvPr>
            <p:ph idx="1"/>
          </p:nvPr>
        </p:nvSpPr>
        <p:spPr>
          <a:xfrm>
            <a:off x="431120" y="1497143"/>
            <a:ext cx="7998329" cy="2712720"/>
          </a:xfrm>
        </p:spPr>
        <p:txBody>
          <a:bodyPr/>
          <a:lstStyle/>
          <a:p>
            <a:pPr marL="0" indent="0" algn="just">
              <a:lnSpc>
                <a:spcPct val="100000"/>
              </a:lnSpc>
              <a:spcBef>
                <a:spcPts val="0"/>
              </a:spcBef>
              <a:buNone/>
            </a:pPr>
            <a:r>
              <a:rPr lang="tr-TR" sz="22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22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Bef>
                <a:spcPts val="0"/>
              </a:spcBef>
              <a:buFont typeface="Wingdings" panose="05000000000000000000" pitchFamily="2" charset="2"/>
              <a:buChar char="ü"/>
            </a:pPr>
            <a:r>
              <a:rPr lang="tr-TR" sz="2200" dirty="0">
                <a:latin typeface="Times New Roman" panose="02020603050405020304" pitchFamily="18" charset="0"/>
                <a:ea typeface="Times New Roman" panose="02020603050405020304" pitchFamily="18" charset="0"/>
                <a:cs typeface="Times New Roman" panose="02020603050405020304" pitchFamily="18" charset="0"/>
              </a:rPr>
              <a:t>Yönetici, karı ve riski başkalarına ait olmak üzere mal veya hizmet üretmek için üretim öğelerinin alımını yapan veya yaptıran, bunları belli gereksinmeleri doyurmak amacına yönelten, işletmeyi girişimci adına çalıştırma sorumluluğu olan kimsedir. </a:t>
            </a:r>
            <a:endParaRPr lang="tr-TR" sz="22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364792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3" name="Unvan 1"/>
          <p:cNvSpPr txBox="1">
            <a:spLocks/>
          </p:cNvSpPr>
          <p:nvPr/>
        </p:nvSpPr>
        <p:spPr>
          <a:xfrm>
            <a:off x="1875849" y="535177"/>
            <a:ext cx="5648325" cy="706755"/>
          </a:xfrm>
        </p:spPr>
        <p:txBody>
          <a:bodyPr/>
          <a:lst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2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Girişimci ile Yönetici arasındaki Farklar</a:t>
            </a:r>
            <a:r>
              <a:rPr lang="tr-TR" sz="2200" smtClean="0">
                <a:latin typeface="Times New Roman" panose="02020603050405020304" pitchFamily="18" charset="0"/>
                <a:ea typeface="Calibri" panose="020F0502020204030204" pitchFamily="34" charset="0"/>
                <a:cs typeface="Times New Roman" panose="02020603050405020304" pitchFamily="18" charset="0"/>
              </a:rPr>
              <a:t/>
            </a:r>
            <a:br>
              <a:rPr lang="tr-TR" sz="2200" smtClean="0">
                <a:latin typeface="Times New Roman" panose="02020603050405020304" pitchFamily="18" charset="0"/>
                <a:ea typeface="Calibri" panose="020F0502020204030204" pitchFamily="34" charset="0"/>
                <a:cs typeface="Times New Roman" panose="02020603050405020304" pitchFamily="18" charset="0"/>
              </a:rPr>
            </a:br>
            <a:endParaRPr lang="tr-TR" sz="2200">
              <a:latin typeface="Times New Roman" panose="02020603050405020304" pitchFamily="18" charset="0"/>
              <a:cs typeface="Times New Roman" panose="02020603050405020304" pitchFamily="18" charset="0"/>
            </a:endParaRPr>
          </a:p>
        </p:txBody>
      </p:sp>
      <p:sp>
        <p:nvSpPr>
          <p:cNvPr id="5" name="İçerik Yer Tutucusu 2"/>
          <p:cNvSpPr>
            <a:spLocks noGrp="1"/>
          </p:cNvSpPr>
          <p:nvPr>
            <p:ph idx="1"/>
          </p:nvPr>
        </p:nvSpPr>
        <p:spPr>
          <a:xfrm>
            <a:off x="682887" y="1321025"/>
            <a:ext cx="8034251" cy="4917276"/>
          </a:xfrm>
        </p:spPr>
        <p:txBody>
          <a:bodyPr/>
          <a:lstStyle/>
          <a:p>
            <a:pPr marL="0" indent="0" algn="just">
              <a:lnSpc>
                <a:spcPct val="100000"/>
              </a:lnSpc>
              <a:spcBef>
                <a:spcPts val="0"/>
              </a:spcBef>
              <a:buNone/>
            </a:pPr>
            <a:r>
              <a:rPr lang="tr-TR" sz="22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22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Bef>
                <a:spcPts val="0"/>
              </a:spcBef>
              <a:buFont typeface="Wingdings" panose="05000000000000000000" pitchFamily="2" charset="2"/>
              <a:buChar char="ü"/>
            </a:pPr>
            <a:r>
              <a:rPr lang="tr-TR" sz="2200" dirty="0">
                <a:latin typeface="Times New Roman" panose="02020603050405020304" pitchFamily="18" charset="0"/>
                <a:ea typeface="Times New Roman" panose="02020603050405020304" pitchFamily="18" charset="0"/>
                <a:cs typeface="Times New Roman" panose="02020603050405020304" pitchFamily="18" charset="0"/>
              </a:rPr>
              <a:t>Yönetici, yönetim işini kendine meslek edinerek işletmenin sahibi haline gelmeden girişimcinin yaptığı her işi yapan ve bu hizmetleri karşılığında ücret alan kişidir.</a:t>
            </a:r>
          </a:p>
          <a:p>
            <a:pPr algn="just">
              <a:lnSpc>
                <a:spcPct val="150000"/>
              </a:lnSpc>
              <a:spcBef>
                <a:spcPts val="0"/>
              </a:spcBef>
              <a:buFont typeface="Wingdings" panose="05000000000000000000" pitchFamily="2" charset="2"/>
              <a:buChar char="ü"/>
            </a:pPr>
            <a:r>
              <a:rPr lang="tr-TR" sz="2200" dirty="0">
                <a:latin typeface="Times New Roman" panose="02020603050405020304" pitchFamily="18" charset="0"/>
                <a:ea typeface="Times New Roman" panose="02020603050405020304" pitchFamily="18" charset="0"/>
                <a:cs typeface="Times New Roman" panose="02020603050405020304" pitchFamily="18" charset="0"/>
              </a:rPr>
              <a:t>Girişimci ise emek, sermaye, hammadde ve diğer üretim faktörlerini bir araya getiren; risk alan ve bu riskin karşılığında kar elde eden kişidir.</a:t>
            </a:r>
            <a:endParaRPr lang="tr-TR" sz="22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911922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3" name="Unvan 1"/>
          <p:cNvSpPr txBox="1">
            <a:spLocks/>
          </p:cNvSpPr>
          <p:nvPr/>
        </p:nvSpPr>
        <p:spPr>
          <a:xfrm>
            <a:off x="3467790" y="495196"/>
            <a:ext cx="1849018" cy="598487"/>
          </a:xfrm>
        </p:spPr>
        <p:txBody>
          <a:bodyPr/>
          <a:lst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800" smtClean="0">
                <a:latin typeface="Times New Roman" panose="02020603050405020304" pitchFamily="18" charset="0"/>
                <a:ea typeface="ＭＳ Ｐゴシック" panose="020B0600070205080204" pitchFamily="34" charset="-128"/>
                <a:cs typeface="Times New Roman" panose="02020603050405020304" pitchFamily="18" charset="0"/>
              </a:rPr>
              <a:t>Kaynakça</a:t>
            </a:r>
            <a:endParaRPr lang="tr-TR" sz="280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5" name="İçerik Yer Tutucusu 2"/>
          <p:cNvSpPr>
            <a:spLocks noGrp="1"/>
          </p:cNvSpPr>
          <p:nvPr>
            <p:ph idx="1"/>
          </p:nvPr>
        </p:nvSpPr>
        <p:spPr>
          <a:xfrm>
            <a:off x="658215" y="1482723"/>
            <a:ext cx="8149937" cy="4187835"/>
          </a:xfrm>
        </p:spPr>
        <p:txBody>
          <a:bodyPr/>
          <a:lstStyle/>
          <a:p>
            <a:pPr algn="just">
              <a:lnSpc>
                <a:spcPct val="150000"/>
              </a:lnSpc>
              <a:spcBef>
                <a:spcPts val="0"/>
              </a:spcBef>
              <a:buFont typeface="Wingdings" panose="05000000000000000000" pitchFamily="2" charset="2"/>
              <a:buChar char="§"/>
            </a:pPr>
            <a:r>
              <a:rPr lang="tr-TR" sz="2200" dirty="0">
                <a:latin typeface="Times New Roman" panose="02020603050405020304" pitchFamily="18" charset="0"/>
                <a:cs typeface="Times New Roman" panose="02020603050405020304" pitchFamily="18" charset="0"/>
              </a:rPr>
              <a:t>Bayraktaroğlu, Serkan (2005) Girişimcilik Ders Notları, Sakarya Kitabevi, Sakarya.</a:t>
            </a:r>
          </a:p>
          <a:p>
            <a:pPr algn="just">
              <a:lnSpc>
                <a:spcPct val="150000"/>
              </a:lnSpc>
              <a:spcBef>
                <a:spcPts val="0"/>
              </a:spcBef>
              <a:buFont typeface="Wingdings" panose="05000000000000000000" pitchFamily="2" charset="2"/>
              <a:buChar char="§"/>
            </a:pPr>
            <a:r>
              <a:rPr lang="tr-TR" sz="2200" dirty="0">
                <a:latin typeface="Times New Roman" panose="02020603050405020304" pitchFamily="18" charset="0"/>
                <a:cs typeface="Times New Roman" panose="02020603050405020304" pitchFamily="18" charset="0"/>
              </a:rPr>
              <a:t>Arıkan, Semra (2004), Girişimcilik, Siyasal kitabevi, Ankara </a:t>
            </a:r>
          </a:p>
          <a:p>
            <a:pPr algn="just">
              <a:lnSpc>
                <a:spcPct val="150000"/>
              </a:lnSpc>
              <a:spcBef>
                <a:spcPts val="0"/>
              </a:spcBef>
              <a:buFont typeface="Wingdings" panose="05000000000000000000" pitchFamily="2" charset="2"/>
              <a:buChar char="§"/>
            </a:pPr>
            <a:r>
              <a:rPr lang="tr-TR" sz="2200" dirty="0" err="1">
                <a:latin typeface="Times New Roman" panose="02020603050405020304" pitchFamily="18" charset="0"/>
                <a:cs typeface="Times New Roman" panose="02020603050405020304" pitchFamily="18" charset="0"/>
              </a:rPr>
              <a:t>Naktiyok</a:t>
            </a:r>
            <a:r>
              <a:rPr lang="tr-TR" sz="2200" dirty="0">
                <a:latin typeface="Times New Roman" panose="02020603050405020304" pitchFamily="18" charset="0"/>
                <a:cs typeface="Times New Roman" panose="02020603050405020304" pitchFamily="18" charset="0"/>
              </a:rPr>
              <a:t>, A. (2004), İç Girişimcilik, Beta yayınları. </a:t>
            </a:r>
          </a:p>
          <a:p>
            <a:pPr algn="just">
              <a:lnSpc>
                <a:spcPct val="150000"/>
              </a:lnSpc>
              <a:spcBef>
                <a:spcPts val="0"/>
              </a:spcBef>
              <a:buFont typeface="Wingdings" panose="05000000000000000000" pitchFamily="2" charset="2"/>
              <a:buChar char="§"/>
            </a:pPr>
            <a:r>
              <a:rPr lang="tr-TR" sz="2200" dirty="0" err="1">
                <a:latin typeface="Times New Roman" panose="02020603050405020304" pitchFamily="18" charset="0"/>
                <a:cs typeface="Times New Roman" panose="02020603050405020304" pitchFamily="18" charset="0"/>
              </a:rPr>
              <a:t>Döm</a:t>
            </a:r>
            <a:r>
              <a:rPr lang="tr-TR" sz="2200" dirty="0">
                <a:latin typeface="Times New Roman" panose="02020603050405020304" pitchFamily="18" charset="0"/>
                <a:cs typeface="Times New Roman" panose="02020603050405020304" pitchFamily="18" charset="0"/>
              </a:rPr>
              <a:t>, S. (2006), Girişimcilik ve Küçük İşletme Yöneticiliği, Detay yayıncılık.</a:t>
            </a:r>
          </a:p>
          <a:p>
            <a:pPr>
              <a:lnSpc>
                <a:spcPct val="150000"/>
              </a:lnSpc>
            </a:pPr>
            <a:endParaRPr lang="tr-TR" dirty="0"/>
          </a:p>
        </p:txBody>
      </p:sp>
    </p:spTree>
    <p:extLst>
      <p:ext uri="{BB962C8B-B14F-4D97-AF65-F5344CB8AC3E}">
        <p14:creationId xmlns:p14="http://schemas.microsoft.com/office/powerpoint/2010/main" val="20800658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17147</TotalTime>
  <Words>114</Words>
  <Application>Microsoft Office PowerPoint</Application>
  <PresentationFormat>Ekran Gösterisi (4:3)</PresentationFormat>
  <Paragraphs>40</Paragraphs>
  <Slides>5</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5</vt:i4>
      </vt:variant>
    </vt:vector>
  </HeadingPairs>
  <TitlesOfParts>
    <vt:vector size="13" baseType="lpstr">
      <vt:lpstr>ＭＳ Ｐゴシック</vt:lpstr>
      <vt:lpstr>Arial</vt:lpstr>
      <vt:lpstr>Calibri</vt:lpstr>
      <vt:lpstr>Times New Roman</vt:lpstr>
      <vt:lpstr>Wingdings</vt:lpstr>
      <vt:lpstr>ekonomi</vt:lpstr>
      <vt:lpstr>1_Rics</vt:lpstr>
      <vt:lpstr>h.t.</vt:lpstr>
      <vt:lpstr>  </vt:lpstr>
      <vt:lpstr>  </vt:lpstr>
      <vt:lpstr>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arahmantursun@gmail.com</cp:lastModifiedBy>
  <cp:revision>881</cp:revision>
  <cp:lastPrinted>2016-10-24T07:53:35Z</cp:lastPrinted>
  <dcterms:created xsi:type="dcterms:W3CDTF">2016-09-18T09:35:24Z</dcterms:created>
  <dcterms:modified xsi:type="dcterms:W3CDTF">2020-02-28T09:35:14Z</dcterms:modified>
</cp:coreProperties>
</file>