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9"/>
  </p:notesMasterIdLst>
  <p:handoutMasterIdLst>
    <p:handoutMasterId r:id="rId10"/>
  </p:handoutMasterIdLst>
  <p:sldIdLst>
    <p:sldId id="721" r:id="rId4"/>
    <p:sldId id="718" r:id="rId5"/>
    <p:sldId id="719" r:id="rId6"/>
    <p:sldId id="720" r:id="rId7"/>
    <p:sldId id="712"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7" d="100"/>
          <a:sy n="87" d="100"/>
        </p:scale>
        <p:origin x="1662" y="90"/>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28.2.2020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2803995" y="530041"/>
            <a:ext cx="5648325" cy="745944"/>
          </a:xfrm>
        </p:spPr>
        <p:txBody>
          <a:bodyPr>
            <a:normAutofit fontScale="975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smtClean="0">
                <a:latin typeface="Times New Roman" panose="02020603050405020304" pitchFamily="18" charset="0"/>
                <a:cs typeface="Times New Roman" panose="02020603050405020304" pitchFamily="18" charset="0"/>
              </a:rPr>
              <a:t>Kime Girişimci Denir?</a:t>
            </a:r>
            <a:br>
              <a:rPr lang="tr-TR" sz="2400" smtClean="0">
                <a:latin typeface="Times New Roman" panose="02020603050405020304" pitchFamily="18" charset="0"/>
                <a:cs typeface="Times New Roman" panose="02020603050405020304" pitchFamily="18" charset="0"/>
              </a:rPr>
            </a:br>
            <a:endParaRPr lang="tr-TR" sz="2400">
              <a:latin typeface="Times New Roman" panose="02020603050405020304" pitchFamily="18" charset="0"/>
              <a:cs typeface="Times New Roman" panose="02020603050405020304" pitchFamily="18" charset="0"/>
            </a:endParaRPr>
          </a:p>
        </p:txBody>
      </p:sp>
      <p:sp>
        <p:nvSpPr>
          <p:cNvPr id="5" name="İçerik Yer Tutucusu 2"/>
          <p:cNvSpPr>
            <a:spLocks noGrp="1"/>
          </p:cNvSpPr>
          <p:nvPr>
            <p:ph idx="1"/>
          </p:nvPr>
        </p:nvSpPr>
        <p:spPr>
          <a:xfrm>
            <a:off x="621338" y="1122026"/>
            <a:ext cx="8312133" cy="4885509"/>
          </a:xfrm>
        </p:spPr>
        <p:txBody>
          <a:bodyPr>
            <a:normAutofit/>
          </a:bodyPr>
          <a:lstStyle/>
          <a:p>
            <a:pPr marL="0" indent="0">
              <a:buNone/>
            </a:pPr>
            <a:r>
              <a:rPr lang="tr-TR" dirty="0"/>
              <a:t> </a:t>
            </a:r>
          </a:p>
          <a:p>
            <a:pPr marL="0" indent="0" algn="just">
              <a:buNone/>
            </a:pPr>
            <a:r>
              <a:rPr lang="tr-TR" sz="2000" dirty="0">
                <a:latin typeface="Times New Roman" panose="02020603050405020304" pitchFamily="18" charset="0"/>
                <a:cs typeface="Times New Roman" panose="02020603050405020304" pitchFamily="18" charset="0"/>
              </a:rPr>
              <a:t>Bilimsel ve teknolojik ilerlemeler, üretim sistemini köklü bir biçimde değiştirmiş bulunmaktadır. Buna dayanarak;</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Bilinenleri en iyi yapan,</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Hünerlerine aklını da katan,</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Olağan ve olağan dışı koşullarda işgücü ve sermaye kaynaklarını verimli bir biçimde kullanacak önlemleri düşünen,</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Analiz eden, </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Planlayan, </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Yürürlüğe koyan, </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Uygulayan ve</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Sonuçlarını denetleyebilen kişi </a:t>
            </a:r>
            <a:r>
              <a:rPr lang="tr-TR" sz="2000" b="1" dirty="0">
                <a:latin typeface="Times New Roman" panose="02020603050405020304" pitchFamily="18" charset="0"/>
                <a:cs typeface="Times New Roman" panose="02020603050405020304" pitchFamily="18" charset="0"/>
              </a:rPr>
              <a:t>girişimci</a:t>
            </a:r>
            <a:r>
              <a:rPr lang="tr-TR" sz="2000" dirty="0">
                <a:latin typeface="Times New Roman" panose="02020603050405020304" pitchFamily="18" charset="0"/>
                <a:cs typeface="Times New Roman" panose="02020603050405020304" pitchFamily="18" charset="0"/>
              </a:rPr>
              <a:t>dir. </a:t>
            </a:r>
          </a:p>
          <a:p>
            <a:pPr marL="0" indent="0" algn="just">
              <a:buNone/>
            </a:pPr>
            <a:r>
              <a:rPr lang="tr-TR" sz="20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4087914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Unvan 1"/>
          <p:cNvSpPr txBox="1">
            <a:spLocks/>
          </p:cNvSpPr>
          <p:nvPr/>
        </p:nvSpPr>
        <p:spPr>
          <a:xfrm>
            <a:off x="2176041" y="404150"/>
            <a:ext cx="5648325"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Girişimci kişinin 10 önemli özelliği </a:t>
            </a:r>
            <a:endParaRPr lang="tr-TR" sz="2400"/>
          </a:p>
        </p:txBody>
      </p:sp>
      <p:sp>
        <p:nvSpPr>
          <p:cNvPr id="6" name="İçerik Yer Tutucusu 2"/>
          <p:cNvSpPr>
            <a:spLocks noGrp="1"/>
          </p:cNvSpPr>
          <p:nvPr>
            <p:ph idx="1"/>
          </p:nvPr>
        </p:nvSpPr>
        <p:spPr>
          <a:xfrm>
            <a:off x="700531" y="1494694"/>
            <a:ext cx="8102238" cy="5102532"/>
          </a:xfrm>
        </p:spPr>
        <p:txBody>
          <a:bodyPr>
            <a:normAutofit/>
          </a:bodyPr>
          <a:lstStyle/>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 Kendini tanıma</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 Kendini motive etme</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 Cesaret</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4- Özgüven</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5- Sabır</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6- Hızlı karar verme</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7- Tecrübe</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8- Bilgi</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9- Azim</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 İstek</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485522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2703860" y="595509"/>
            <a:ext cx="5648325" cy="811258"/>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Kime Yönetici Denir? </a:t>
            </a:r>
            <a:r>
              <a:rPr lang="tr-TR" sz="2400" smtClean="0">
                <a:latin typeface="Times New Roman" panose="02020603050405020304" pitchFamily="18" charset="0"/>
                <a:ea typeface="Calibri" panose="020F0502020204030204" pitchFamily="34" charset="0"/>
                <a:cs typeface="Times New Roman" panose="02020603050405020304" pitchFamily="18" charset="0"/>
              </a:rPr>
              <a:t/>
            </a:r>
            <a:br>
              <a:rPr lang="tr-TR" sz="2400" smtClean="0">
                <a:latin typeface="Times New Roman" panose="02020603050405020304" pitchFamily="18" charset="0"/>
                <a:ea typeface="Calibri" panose="020F0502020204030204" pitchFamily="34" charset="0"/>
                <a:cs typeface="Times New Roman" panose="02020603050405020304" pitchFamily="18" charset="0"/>
              </a:rPr>
            </a:br>
            <a:endParaRPr lang="tr-TR" sz="2400"/>
          </a:p>
        </p:txBody>
      </p:sp>
      <p:sp>
        <p:nvSpPr>
          <p:cNvPr id="5" name="İçerik Yer Tutucusu 2"/>
          <p:cNvSpPr>
            <a:spLocks noGrp="1"/>
          </p:cNvSpPr>
          <p:nvPr>
            <p:ph idx="1"/>
          </p:nvPr>
        </p:nvSpPr>
        <p:spPr>
          <a:xfrm>
            <a:off x="431120" y="1497143"/>
            <a:ext cx="7998329" cy="2712720"/>
          </a:xfrm>
        </p:spPr>
        <p:txBody>
          <a:bodyPr/>
          <a:lstStyle/>
          <a:p>
            <a:pPr marL="0" indent="0" algn="just">
              <a:lnSpc>
                <a:spcPct val="100000"/>
              </a:lnSpc>
              <a:spcBef>
                <a:spcPts val="0"/>
              </a:spcBef>
              <a:buNone/>
            </a:pPr>
            <a:r>
              <a:rPr lang="tr-TR" sz="22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cs typeface="Times New Roman" panose="02020603050405020304" pitchFamily="18" charset="0"/>
              </a:rPr>
              <a:t>Yönetici, karı ve riski başkalarına ait olmak üzere mal veya hizmet üretmek için üretim öğelerinin alımını yapan veya yaptıran, bunları belli gereksinmeleri doyurmak amacına yönelten, işletmeyi girişimci adına çalıştırma sorumluluğu olan kimsedir. </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364792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1875849" y="535177"/>
            <a:ext cx="5648325" cy="706755"/>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2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Girişimci ile Yönetici arasındaki Farklar</a:t>
            </a:r>
            <a:r>
              <a:rPr lang="tr-TR" sz="2200" smtClean="0">
                <a:latin typeface="Times New Roman" panose="02020603050405020304" pitchFamily="18" charset="0"/>
                <a:ea typeface="Calibri" panose="020F0502020204030204" pitchFamily="34" charset="0"/>
                <a:cs typeface="Times New Roman" panose="02020603050405020304" pitchFamily="18" charset="0"/>
              </a:rPr>
              <a:t/>
            </a:r>
            <a:br>
              <a:rPr lang="tr-TR" sz="2200" smtClean="0">
                <a:latin typeface="Times New Roman" panose="02020603050405020304" pitchFamily="18" charset="0"/>
                <a:ea typeface="Calibri" panose="020F0502020204030204" pitchFamily="34" charset="0"/>
                <a:cs typeface="Times New Roman" panose="02020603050405020304" pitchFamily="18" charset="0"/>
              </a:rPr>
            </a:br>
            <a:endParaRPr lang="tr-TR" sz="2200">
              <a:latin typeface="Times New Roman" panose="02020603050405020304" pitchFamily="18" charset="0"/>
              <a:cs typeface="Times New Roman" panose="02020603050405020304" pitchFamily="18" charset="0"/>
            </a:endParaRPr>
          </a:p>
        </p:txBody>
      </p:sp>
      <p:sp>
        <p:nvSpPr>
          <p:cNvPr id="5" name="İçerik Yer Tutucusu 2"/>
          <p:cNvSpPr>
            <a:spLocks noGrp="1"/>
          </p:cNvSpPr>
          <p:nvPr>
            <p:ph idx="1"/>
          </p:nvPr>
        </p:nvSpPr>
        <p:spPr>
          <a:xfrm>
            <a:off x="682887" y="1321025"/>
            <a:ext cx="8034251" cy="4917276"/>
          </a:xfrm>
        </p:spPr>
        <p:txBody>
          <a:bodyPr/>
          <a:lstStyle/>
          <a:p>
            <a:pPr marL="0" indent="0" algn="just">
              <a:lnSpc>
                <a:spcPct val="100000"/>
              </a:lnSpc>
              <a:spcBef>
                <a:spcPts val="0"/>
              </a:spcBef>
              <a:buNone/>
            </a:pPr>
            <a:r>
              <a:rPr lang="tr-TR" sz="22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cs typeface="Times New Roman" panose="02020603050405020304" pitchFamily="18" charset="0"/>
              </a:rPr>
              <a:t>Yönetici, yönetim işini kendine meslek edinerek işletmenin sahibi haline gelmeden girişimcinin yaptığı her işi yapan ve bu hizmetleri karşılığında ücret alan kişidir.</a:t>
            </a:r>
          </a:p>
          <a:p>
            <a:pPr algn="just">
              <a:lnSpc>
                <a:spcPct val="150000"/>
              </a:lnSpc>
              <a:spcBef>
                <a:spcPts val="0"/>
              </a:spcBef>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cs typeface="Times New Roman" panose="02020603050405020304" pitchFamily="18" charset="0"/>
              </a:rPr>
              <a:t>Girişimci ise emek, sermaye, hammadde ve diğer üretim faktörlerini bir araya getiren; risk alan ve bu riskin karşılığında kar elde eden kişidir.</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9119225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3467790" y="495196"/>
            <a:ext cx="1849018"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800" smtClean="0">
                <a:latin typeface="Times New Roman" panose="02020603050405020304" pitchFamily="18" charset="0"/>
                <a:ea typeface="ＭＳ Ｐゴシック" panose="020B0600070205080204" pitchFamily="34" charset="-128"/>
                <a:cs typeface="Times New Roman" panose="02020603050405020304" pitchFamily="18" charset="0"/>
              </a:rPr>
              <a:t>Kaynakça</a:t>
            </a:r>
            <a:endParaRPr lang="tr-TR" sz="280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5" name="İçerik Yer Tutucusu 2"/>
          <p:cNvSpPr>
            <a:spLocks noGrp="1"/>
          </p:cNvSpPr>
          <p:nvPr>
            <p:ph idx="1"/>
          </p:nvPr>
        </p:nvSpPr>
        <p:spPr>
          <a:xfrm>
            <a:off x="658215" y="1482723"/>
            <a:ext cx="8149937" cy="4187835"/>
          </a:xfrm>
        </p:spPr>
        <p:txBody>
          <a:bodyPr/>
          <a:lstStyle/>
          <a:p>
            <a:pPr algn="just">
              <a:lnSpc>
                <a:spcPct val="150000"/>
              </a:lnSpc>
              <a:spcBef>
                <a:spcPts val="0"/>
              </a:spcBef>
              <a:buFont typeface="Wingdings" panose="05000000000000000000" pitchFamily="2" charset="2"/>
              <a:buChar char="§"/>
            </a:pPr>
            <a:r>
              <a:rPr lang="tr-TR" sz="2200" dirty="0">
                <a:latin typeface="Times New Roman" panose="02020603050405020304" pitchFamily="18" charset="0"/>
                <a:cs typeface="Times New Roman" panose="02020603050405020304" pitchFamily="18" charset="0"/>
              </a:rPr>
              <a:t>Bayraktaroğlu, Serkan (2005) Girişimcilik Ders Notları, Sakarya Kitabevi, Sakarya.</a:t>
            </a:r>
          </a:p>
          <a:p>
            <a:pPr algn="just">
              <a:lnSpc>
                <a:spcPct val="150000"/>
              </a:lnSpc>
              <a:spcBef>
                <a:spcPts val="0"/>
              </a:spcBef>
              <a:buFont typeface="Wingdings" panose="05000000000000000000" pitchFamily="2" charset="2"/>
              <a:buChar char="§"/>
            </a:pPr>
            <a:r>
              <a:rPr lang="tr-TR" sz="2200" dirty="0">
                <a:latin typeface="Times New Roman" panose="02020603050405020304" pitchFamily="18" charset="0"/>
                <a:cs typeface="Times New Roman" panose="02020603050405020304" pitchFamily="18" charset="0"/>
              </a:rPr>
              <a:t>Arıkan, Semra (2004), Girişimcilik, Siyasal kitabevi, Ankara </a:t>
            </a:r>
          </a:p>
          <a:p>
            <a:pPr algn="just">
              <a:lnSpc>
                <a:spcPct val="150000"/>
              </a:lnSpc>
              <a:spcBef>
                <a:spcPts val="0"/>
              </a:spcBef>
              <a:buFont typeface="Wingdings" panose="05000000000000000000" pitchFamily="2" charset="2"/>
              <a:buChar char="§"/>
            </a:pPr>
            <a:r>
              <a:rPr lang="tr-TR" sz="2200" dirty="0" err="1">
                <a:latin typeface="Times New Roman" panose="02020603050405020304" pitchFamily="18" charset="0"/>
                <a:cs typeface="Times New Roman" panose="02020603050405020304" pitchFamily="18" charset="0"/>
              </a:rPr>
              <a:t>Naktiyok</a:t>
            </a:r>
            <a:r>
              <a:rPr lang="tr-TR" sz="2200" dirty="0">
                <a:latin typeface="Times New Roman" panose="02020603050405020304" pitchFamily="18" charset="0"/>
                <a:cs typeface="Times New Roman" panose="02020603050405020304" pitchFamily="18" charset="0"/>
              </a:rPr>
              <a:t>, A. (2004), İç Girişimcilik, Beta yayınları. </a:t>
            </a:r>
          </a:p>
          <a:p>
            <a:pPr algn="just">
              <a:lnSpc>
                <a:spcPct val="150000"/>
              </a:lnSpc>
              <a:spcBef>
                <a:spcPts val="0"/>
              </a:spcBef>
              <a:buFont typeface="Wingdings" panose="05000000000000000000" pitchFamily="2" charset="2"/>
              <a:buChar char="§"/>
            </a:pPr>
            <a:r>
              <a:rPr lang="tr-TR" sz="2200" dirty="0" err="1">
                <a:latin typeface="Times New Roman" panose="02020603050405020304" pitchFamily="18" charset="0"/>
                <a:cs typeface="Times New Roman" panose="02020603050405020304" pitchFamily="18" charset="0"/>
              </a:rPr>
              <a:t>Döm</a:t>
            </a:r>
            <a:r>
              <a:rPr lang="tr-TR" sz="2200" dirty="0">
                <a:latin typeface="Times New Roman" panose="02020603050405020304" pitchFamily="18" charset="0"/>
                <a:cs typeface="Times New Roman" panose="02020603050405020304" pitchFamily="18" charset="0"/>
              </a:rPr>
              <a:t>, S. (2006), Girişimcilik ve Küçük İşletme Yöneticiliği, Detay yayıncılık.</a:t>
            </a:r>
          </a:p>
          <a:p>
            <a:pPr>
              <a:lnSpc>
                <a:spcPct val="150000"/>
              </a:lnSpc>
            </a:pPr>
            <a:endParaRPr lang="tr-TR" dirty="0"/>
          </a:p>
        </p:txBody>
      </p:sp>
    </p:spTree>
    <p:extLst>
      <p:ext uri="{BB962C8B-B14F-4D97-AF65-F5344CB8AC3E}">
        <p14:creationId xmlns:p14="http://schemas.microsoft.com/office/powerpoint/2010/main" val="20800658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17147</TotalTime>
  <Words>114</Words>
  <Application>Microsoft Office PowerPoint</Application>
  <PresentationFormat>Ekran Gösterisi (4:3)</PresentationFormat>
  <Paragraphs>40</Paragraphs>
  <Slides>5</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5</vt:i4>
      </vt:variant>
    </vt:vector>
  </HeadingPairs>
  <TitlesOfParts>
    <vt:vector size="13" baseType="lpstr">
      <vt:lpstr>ＭＳ Ｐゴシック</vt:lpstr>
      <vt:lpstr>Arial</vt:lpstr>
      <vt:lpstr>Calibri</vt:lpstr>
      <vt:lpstr>Times New Roman</vt:lpstr>
      <vt:lpstr>Wingdings</vt:lpstr>
      <vt:lpstr>ekonomi</vt:lpstr>
      <vt:lpstr>1_Rics</vt:lpstr>
      <vt:lpstr>h.t.</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arahmantursun@gmail.com</cp:lastModifiedBy>
  <cp:revision>881</cp:revision>
  <cp:lastPrinted>2016-10-24T07:53:35Z</cp:lastPrinted>
  <dcterms:created xsi:type="dcterms:W3CDTF">2016-09-18T09:35:24Z</dcterms:created>
  <dcterms:modified xsi:type="dcterms:W3CDTF">2020-02-28T09:35:14Z</dcterms:modified>
</cp:coreProperties>
</file>