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172" r:id="rId5"/>
    <p:sldId id="1173" r:id="rId6"/>
    <p:sldId id="1174" r:id="rId7"/>
    <p:sldId id="1175" r:id="rId8"/>
    <p:sldId id="1177" r:id="rId9"/>
    <p:sldId id="1176" r:id="rId10"/>
    <p:sldId id="1178" r:id="rId11"/>
    <p:sldId id="1179"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421653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5.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 SÖZLEŞMEDEN DOĞAN BORÇ İLİŞKİLERİ</a:t>
            </a:r>
          </a:p>
          <a:p>
            <a:pPr lvl="1" indent="-457200" algn="just">
              <a:spcBef>
                <a:spcPct val="20000"/>
              </a:spcBef>
              <a:buClr>
                <a:schemeClr val="accent1"/>
              </a:buClr>
              <a:buAutoNum type="alphaUcPeriod" startAt="3"/>
            </a:pPr>
            <a:r>
              <a:rPr lang="tr-TR" sz="2400" b="1" dirty="0">
                <a:solidFill>
                  <a:srgbClr val="C00000"/>
                </a:solidFill>
                <a:latin typeface="Arial" panose="020B0604020202020204" pitchFamily="34" charset="0"/>
                <a:cs typeface="Arial" panose="020B0604020202020204" pitchFamily="34" charset="0"/>
              </a:rPr>
              <a:t>SÖZLEŞMENİN GEÇERLİLİĞİ (ŞEKİL, YAZILI ŞEKLİN GERÇEKLEŞMESİ, GENEL İŞLEM KOŞULLARI)</a:t>
            </a: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3394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 (ŞEKİL, YAZILI ŞEKLİN</a:t>
            </a:r>
            <a:br>
              <a:rPr lang="tr-TR" dirty="0">
                <a:solidFill>
                  <a:schemeClr val="accent5">
                    <a:lumMod val="75000"/>
                  </a:schemeClr>
                </a:solidFill>
              </a:rPr>
            </a:br>
            <a:r>
              <a:rPr lang="tr-TR" dirty="0">
                <a:solidFill>
                  <a:schemeClr val="accent5">
                    <a:lumMod val="75000"/>
                  </a:schemeClr>
                </a:solidFill>
              </a:rPr>
              <a:t> 	GERÇEKLEŞMESİ, GENEL İŞLEM KOŞULLARI)</a:t>
            </a:r>
            <a:br>
              <a:rPr lang="tr-TR"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536174"/>
            <a:ext cx="9144000" cy="3693319"/>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r>
              <a:rPr lang="tr-TR" sz="2400" b="1" dirty="0">
                <a:solidFill>
                  <a:schemeClr val="accent5"/>
                </a:solidFill>
              </a:rPr>
              <a:t>4. ŞEKİL</a:t>
            </a:r>
          </a:p>
          <a:p>
            <a:r>
              <a:rPr lang="tr-TR" sz="2400" dirty="0">
                <a:solidFill>
                  <a:schemeClr val="accent5"/>
                </a:solidFill>
              </a:rPr>
              <a:t>b. Yazılı şeklin gerçekleşmesi</a:t>
            </a:r>
          </a:p>
          <a:p>
            <a:pPr marL="285750" indent="-285750">
              <a:buFont typeface="Arial" panose="020B0604020202020204" pitchFamily="34" charset="0"/>
              <a:buChar char="•"/>
            </a:pPr>
            <a:r>
              <a:rPr lang="tr-TR" dirty="0"/>
              <a:t>Yazılı geçerlilik koşuluna bağlı bir sözleşmenin kurulmasında birinci aşama taraf iradelerinin yazıya dökülmesi aşamasıdır. Yazıyı kimin kaleme aldığı önem taşımaz.</a:t>
            </a:r>
          </a:p>
          <a:p>
            <a:pPr marL="285750" indent="-285750">
              <a:buFont typeface="Arial" panose="020B0604020202020204" pitchFamily="34" charset="0"/>
              <a:buChar char="•"/>
            </a:pPr>
            <a:r>
              <a:rPr lang="tr-TR" dirty="0"/>
              <a:t>Resmi yazılı geçerlilik koşuluna bağlı sözleşmelerde aranan şekil düzenleme şeklinde ise, yazı buna yetkili olan memur tarafından kaleme alınır.</a:t>
            </a:r>
          </a:p>
          <a:p>
            <a:pPr marL="285750" indent="-285750">
              <a:buFont typeface="Arial" panose="020B0604020202020204" pitchFamily="34" charset="0"/>
              <a:buChar char="•"/>
            </a:pPr>
            <a:r>
              <a:rPr lang="tr-TR" dirty="0"/>
              <a:t>Yazı için kullanılan araç önemli değildir. (TBK14/II)</a:t>
            </a:r>
          </a:p>
          <a:p>
            <a:pPr marL="285750" indent="-285750">
              <a:buFont typeface="Arial" panose="020B0604020202020204" pitchFamily="34" charset="0"/>
              <a:buChar char="•"/>
            </a:pPr>
            <a:r>
              <a:rPr lang="tr-TR" dirty="0"/>
              <a:t>Yazı için kullanılan dilin de bir önemi yoktur. Taraflar yabancı dil bilmiyorsa bunların Türkçe karşılıklarının sözleşmeye eklenmesini talep edebilirler.</a:t>
            </a:r>
          </a:p>
          <a:p>
            <a:pPr marL="285750" indent="-285750">
              <a:buFont typeface="Arial" panose="020B0604020202020204" pitchFamily="34" charset="0"/>
              <a:buChar char="•"/>
            </a:pPr>
            <a:endParaRPr lang="tr-TR" dirty="0"/>
          </a:p>
          <a:p>
            <a:endParaRPr lang="tr-TR" dirty="0"/>
          </a:p>
        </p:txBody>
      </p:sp>
    </p:spTree>
    <p:extLst>
      <p:ext uri="{BB962C8B-B14F-4D97-AF65-F5344CB8AC3E}">
        <p14:creationId xmlns:p14="http://schemas.microsoft.com/office/powerpoint/2010/main" val="3700383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 (ŞEKİL, YAZILI ŞEKLİN</a:t>
            </a:r>
            <a:br>
              <a:rPr lang="tr-TR" dirty="0">
                <a:solidFill>
                  <a:schemeClr val="accent5">
                    <a:lumMod val="75000"/>
                  </a:schemeClr>
                </a:solidFill>
              </a:rPr>
            </a:br>
            <a:r>
              <a:rPr lang="tr-TR" dirty="0">
                <a:solidFill>
                  <a:schemeClr val="accent5">
                    <a:lumMod val="75000"/>
                  </a:schemeClr>
                </a:solidFill>
              </a:rPr>
              <a:t> 	GERÇEKLEŞMESİ, GENEL İŞLEM KOŞULLARI)</a:t>
            </a:r>
            <a:br>
              <a:rPr lang="tr-TR"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536174"/>
            <a:ext cx="9144000" cy="3416320"/>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r>
              <a:rPr lang="tr-TR" sz="2400" b="1" dirty="0">
                <a:solidFill>
                  <a:schemeClr val="accent5"/>
                </a:solidFill>
              </a:rPr>
              <a:t>4. ŞEKİL</a:t>
            </a:r>
          </a:p>
          <a:p>
            <a:r>
              <a:rPr lang="tr-TR" sz="2400" dirty="0">
                <a:solidFill>
                  <a:schemeClr val="accent5"/>
                </a:solidFill>
              </a:rPr>
              <a:t>c. İmza Aşaması</a:t>
            </a:r>
          </a:p>
          <a:p>
            <a:pPr marL="285750" indent="-285750">
              <a:buFont typeface="Arial" panose="020B0604020202020204" pitchFamily="34" charset="0"/>
              <a:buChar char="•"/>
            </a:pPr>
            <a:r>
              <a:rPr lang="tr-TR" dirty="0"/>
              <a:t>İmza açıklanan iradenin sahibine ait olduğunu ortaya koyan bir işarettir. İmza için bir şekil koşulu olmamasına rağmen TBK 15’e göre imzanın el ile atılmış olması zorunluluğu vardır.</a:t>
            </a:r>
          </a:p>
          <a:p>
            <a:pPr marL="285750" indent="-285750">
              <a:buFont typeface="Arial" panose="020B0604020202020204" pitchFamily="34" charset="0"/>
              <a:buChar char="•"/>
            </a:pPr>
            <a:r>
              <a:rPr lang="tr-TR" dirty="0"/>
              <a:t>Elektronik imza, Elektronik imza Kanunu’na göre el ile atılmış imza ile aynı hukuki sonucu doğurur. </a:t>
            </a:r>
          </a:p>
          <a:p>
            <a:pPr marL="285750" indent="-285750">
              <a:buFont typeface="Arial" panose="020B0604020202020204" pitchFamily="34" charset="0"/>
              <a:buChar char="•"/>
            </a:pPr>
            <a:r>
              <a:rPr lang="tr-TR" dirty="0"/>
              <a:t>Görme Engelliler imza atabiliyorsa bu imzalar onaylanmak ile geçerlilik kazanır. (TBK 14/III)</a:t>
            </a:r>
          </a:p>
          <a:p>
            <a:pPr marL="285750" indent="-285750">
              <a:buFont typeface="Arial" panose="020B0604020202020204" pitchFamily="34" charset="0"/>
              <a:buChar char="•"/>
            </a:pPr>
            <a:r>
              <a:rPr lang="tr-TR" dirty="0"/>
              <a:t>İmza atamayan görme engellilerin durumu ise TBK16’da düzenlenmiştir. </a:t>
            </a:r>
          </a:p>
          <a:p>
            <a:endParaRPr lang="tr-TR" dirty="0"/>
          </a:p>
          <a:p>
            <a:endParaRPr lang="tr-TR" dirty="0"/>
          </a:p>
        </p:txBody>
      </p:sp>
    </p:spTree>
    <p:extLst>
      <p:ext uri="{BB962C8B-B14F-4D97-AF65-F5344CB8AC3E}">
        <p14:creationId xmlns:p14="http://schemas.microsoft.com/office/powerpoint/2010/main" val="895246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 (ŞEKİL, YAZILI ŞEKLİN</a:t>
            </a:r>
            <a:br>
              <a:rPr lang="tr-TR" dirty="0">
                <a:solidFill>
                  <a:schemeClr val="accent5">
                    <a:lumMod val="75000"/>
                  </a:schemeClr>
                </a:solidFill>
              </a:rPr>
            </a:br>
            <a:r>
              <a:rPr lang="tr-TR" dirty="0">
                <a:solidFill>
                  <a:schemeClr val="accent5">
                    <a:lumMod val="75000"/>
                  </a:schemeClr>
                </a:solidFill>
              </a:rPr>
              <a:t> 	GERÇEKLEŞMESİ, GENEL İŞLEM KOŞULLARI)</a:t>
            </a:r>
            <a:br>
              <a:rPr lang="tr-TR"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536174"/>
            <a:ext cx="9144000" cy="4062651"/>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r>
              <a:rPr lang="tr-TR" sz="2400" b="1" dirty="0">
                <a:solidFill>
                  <a:schemeClr val="accent5"/>
                </a:solidFill>
              </a:rPr>
              <a:t>4. ŞEKİL</a:t>
            </a:r>
          </a:p>
          <a:p>
            <a:r>
              <a:rPr lang="tr-TR" sz="2400" dirty="0">
                <a:solidFill>
                  <a:schemeClr val="accent5"/>
                </a:solidFill>
              </a:rPr>
              <a:t>d. Geçerlilik Şekline Bağlı Sözleşmenin Değiştirilmesi</a:t>
            </a:r>
          </a:p>
          <a:p>
            <a:pPr marL="285750" indent="-285750">
              <a:buFont typeface="Arial" panose="020B0604020202020204" pitchFamily="34" charset="0"/>
              <a:buChar char="•"/>
            </a:pPr>
            <a:r>
              <a:rPr lang="tr-TR" dirty="0"/>
              <a:t>TBK geçerlilik şekline bağlı bir sözleşmenin değiştirilmesinin de yazılı olması gerektiğini emretmiştir. (TBK 13)</a:t>
            </a:r>
          </a:p>
          <a:p>
            <a:pPr marL="285750" indent="-285750">
              <a:buFont typeface="Arial" panose="020B0604020202020204" pitchFamily="34" charset="0"/>
              <a:buChar char="•"/>
            </a:pPr>
            <a:r>
              <a:rPr lang="tr-TR" dirty="0"/>
              <a:t>Geçerlilik şekline bağlı bir sözleşmenin değiştirilmesinde aynı şekil kuralına bağlı olunması sadece sözleşmenin esaslı unsurları ile sınırlı tutulmuştur. </a:t>
            </a:r>
          </a:p>
          <a:p>
            <a:pPr marL="285750" indent="-285750">
              <a:buFont typeface="Arial" panose="020B0604020202020204" pitchFamily="34" charset="0"/>
              <a:buChar char="•"/>
            </a:pPr>
            <a:r>
              <a:rPr lang="tr-TR" dirty="0"/>
              <a:t>Geçerlilik şekline bağlı bir sözleşmenin bir ibra sözleşmesi tamamen veya kısmen ortadan kaldırılmasında TBK 132 gereğince şekle bağlılık söz konusu değildir. </a:t>
            </a:r>
          </a:p>
          <a:p>
            <a:r>
              <a:rPr lang="tr-TR" sz="2400" dirty="0">
                <a:solidFill>
                  <a:schemeClr val="accent5"/>
                </a:solidFill>
              </a:rPr>
              <a:t>e. Şekle Aykırılık</a:t>
            </a:r>
          </a:p>
          <a:p>
            <a:pPr marL="342900" indent="-342900">
              <a:buFont typeface="Arial" panose="020B0604020202020204" pitchFamily="34" charset="0"/>
              <a:buChar char="•"/>
            </a:pPr>
            <a:r>
              <a:rPr lang="tr-TR" dirty="0"/>
              <a:t>Geçerlilik şekline bağlı bir işlem bu şekle uyulmamış ise geçersizdir. </a:t>
            </a:r>
          </a:p>
          <a:p>
            <a:pPr marL="342900" indent="-342900">
              <a:buFont typeface="Arial" panose="020B0604020202020204" pitchFamily="34" charset="0"/>
              <a:buChar char="•"/>
            </a:pPr>
            <a:r>
              <a:rPr lang="tr-TR" dirty="0"/>
              <a:t>Geçersizlik yokluk, hükümsüzlük veya iptal kabiliyeti şeklinde ortaya çıkabilir.</a:t>
            </a: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610724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EE21F-CFE4-49F6-BF86-7098CAD30CA3}"/>
              </a:ext>
            </a:extLst>
          </p:cNvPr>
          <p:cNvSpPr>
            <a:spLocks noGrp="1"/>
          </p:cNvSpPr>
          <p:nvPr>
            <p:ph type="title"/>
          </p:nvPr>
        </p:nvSpPr>
        <p:spPr/>
        <p:txBody>
          <a:bodyPr/>
          <a:lstStyle/>
          <a:p>
            <a:pPr marL="0" lvl="1">
              <a:spcBef>
                <a:spcPct val="20000"/>
              </a:spcBef>
            </a:pPr>
            <a:r>
              <a:rPr lang="tr-TR" dirty="0">
                <a:solidFill>
                  <a:schemeClr val="accent5">
                    <a:lumMod val="75000"/>
                  </a:schemeClr>
                </a:solidFill>
              </a:rPr>
              <a:t>	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 (ŞEKİL, YAZILI ŞEKLİN</a:t>
            </a:r>
            <a:br>
              <a:rPr lang="tr-TR" dirty="0">
                <a:solidFill>
                  <a:schemeClr val="accent5">
                    <a:lumMod val="75000"/>
                  </a:schemeClr>
                </a:solidFill>
              </a:rPr>
            </a:br>
            <a:r>
              <a:rPr lang="tr-TR" dirty="0">
                <a:solidFill>
                  <a:schemeClr val="accent5">
                    <a:lumMod val="75000"/>
                  </a:schemeClr>
                </a:solidFill>
              </a:rPr>
              <a:t> 	GERÇEKLEŞMESİ, GENEL İŞLEM KOŞULLARI)</a:t>
            </a:r>
            <a:br>
              <a:rPr lang="tr-TR" dirty="0">
                <a:solidFill>
                  <a:schemeClr val="accent5">
                    <a:lumMod val="75000"/>
                  </a:schemeClr>
                </a:solidFill>
              </a:rPr>
            </a:b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D554CFC-CBEF-404E-A656-8BB006F7AF0D}"/>
              </a:ext>
            </a:extLst>
          </p:cNvPr>
          <p:cNvSpPr>
            <a:spLocks noGrp="1"/>
          </p:cNvSpPr>
          <p:nvPr>
            <p:ph type="ftr" sz="quarter" idx="11"/>
          </p:nvPr>
        </p:nvSpPr>
        <p:spPr/>
        <p:txBody>
          <a:bodyPr/>
          <a:lstStyle/>
          <a:p>
            <a:pPr>
              <a:defRPr/>
            </a:pPr>
            <a:endParaRPr lang="tr-TR"/>
          </a:p>
        </p:txBody>
      </p:sp>
      <p:sp>
        <p:nvSpPr>
          <p:cNvPr id="3" name="Dikdörtgen 2">
            <a:extLst>
              <a:ext uri="{FF2B5EF4-FFF2-40B4-BE49-F238E27FC236}">
                <a16:creationId xmlns:a16="http://schemas.microsoft.com/office/drawing/2014/main" id="{FB4A2338-0A67-437B-9989-CFB96EEFC901}"/>
              </a:ext>
            </a:extLst>
          </p:cNvPr>
          <p:cNvSpPr/>
          <p:nvPr/>
        </p:nvSpPr>
        <p:spPr>
          <a:xfrm>
            <a:off x="0" y="1195932"/>
            <a:ext cx="9144000" cy="4247317"/>
          </a:xfrm>
          <a:prstGeom prst="rect">
            <a:avLst/>
          </a:prstGeom>
        </p:spPr>
        <p:txBody>
          <a:bodyPr wrap="square">
            <a:spAutoFit/>
          </a:bodyPr>
          <a:lstStyle/>
          <a:p>
            <a:pPr marL="457200" indent="-457200">
              <a:buAutoNum type="alphaUcPeriod" startAt="3"/>
            </a:pPr>
            <a:r>
              <a:rPr lang="tr-TR" sz="2400" b="1" dirty="0">
                <a:solidFill>
                  <a:schemeClr val="accent5"/>
                </a:solidFill>
              </a:rPr>
              <a:t>SÖZLEŞMENİN GEÇERLİLİĞİ</a:t>
            </a:r>
          </a:p>
          <a:p>
            <a:r>
              <a:rPr lang="tr-TR" sz="2400" b="1" dirty="0">
                <a:solidFill>
                  <a:schemeClr val="accent5"/>
                </a:solidFill>
              </a:rPr>
              <a:t>5. GENEL İŞLEM KOŞULLARI</a:t>
            </a:r>
          </a:p>
          <a:p>
            <a:r>
              <a:rPr lang="tr-TR" sz="2400" b="1" dirty="0">
                <a:solidFill>
                  <a:schemeClr val="accent5"/>
                </a:solidFill>
              </a:rPr>
              <a:t>a. Tanımı ve İçeriği</a:t>
            </a:r>
          </a:p>
          <a:p>
            <a:pPr marL="285750" indent="-285750" algn="just">
              <a:buFont typeface="Arial" panose="020B0604020202020204" pitchFamily="34" charset="0"/>
              <a:buChar char="•"/>
            </a:pPr>
            <a:r>
              <a:rPr lang="tr-TR" dirty="0"/>
              <a:t>Genel işlem koşulları, bir sözleşme yapılırken düzenleyenin, ileride çok sayıdaki benzer sözleşmede kullanmak amacıyla, önceden, tek başına hazırlayarak karşı tarafa sunduğu sözleşme hükümleridir. Bu koşullar, sözleşme metninde veya ekinde yer alabilmektedir. Ayrı bir sözleşme olması yahut sözleşmede kararlaştırılan bir </a:t>
            </a:r>
            <a:r>
              <a:rPr lang="tr-TR" dirty="0" err="1"/>
              <a:t>kloz</a:t>
            </a:r>
            <a:r>
              <a:rPr lang="tr-TR" dirty="0"/>
              <a:t> (Şart) olması, kapsamının diğer şartlardan farklılaşması gibi hususlar genel işlem koşulları olarak nitelendirmeye engel değildir. </a:t>
            </a:r>
          </a:p>
          <a:p>
            <a:pPr marL="285750" indent="-285750" algn="just">
              <a:buFont typeface="Arial" panose="020B0604020202020204" pitchFamily="34" charset="0"/>
              <a:buChar char="•"/>
            </a:pPr>
            <a:r>
              <a:rPr lang="tr-TR" dirty="0"/>
              <a:t>Genel işlem koşulları içeren sözleşmeye veya ayrı bir sözleşmeye konulan bu koşulların her birinin tartışılarak kabul edildiğine ilişkin kayıtlar, tek başına, onları genel işlem koşulu olmaktan çıkarmaz. Genel işlem koşullarıyla ilgili hükümler, sundukları hizmetleri kanun veya yetkili makamlar tarafından verilen izinle yürütmekte olan kişi ve kuruluşların hazırladıkları sözleşmelere de, niteliklerine bakılmaksızın uygulanır</a:t>
            </a:r>
          </a:p>
        </p:txBody>
      </p:sp>
    </p:spTree>
    <p:extLst>
      <p:ext uri="{BB962C8B-B14F-4D97-AF65-F5344CB8AC3E}">
        <p14:creationId xmlns:p14="http://schemas.microsoft.com/office/powerpoint/2010/main" val="2471468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F5406B-60EF-4490-8089-C660AEDA4447}"/>
              </a:ext>
            </a:extLst>
          </p:cNvPr>
          <p:cNvSpPr>
            <a:spLocks noGrp="1"/>
          </p:cNvSpPr>
          <p:nvPr>
            <p:ph type="title"/>
          </p:nvPr>
        </p:nvSpPr>
        <p:spPr/>
        <p:txBody>
          <a:bodyPr/>
          <a:lstStyle/>
          <a:p>
            <a:r>
              <a:rPr lang="tr-TR" dirty="0">
                <a:solidFill>
                  <a:schemeClr val="accent5">
                    <a:lumMod val="75000"/>
                  </a:schemeClr>
                </a:solidFill>
              </a:rPr>
              <a:t>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 (ŞEKİL, YAZILI ŞEKLİN</a:t>
            </a:r>
            <a:br>
              <a:rPr lang="tr-TR" dirty="0">
                <a:solidFill>
                  <a:schemeClr val="accent5">
                    <a:lumMod val="75000"/>
                  </a:schemeClr>
                </a:solidFill>
              </a:rPr>
            </a:br>
            <a:r>
              <a:rPr lang="tr-TR" dirty="0">
                <a:solidFill>
                  <a:schemeClr val="accent5">
                    <a:lumMod val="75000"/>
                  </a:schemeClr>
                </a:solidFill>
              </a:rPr>
              <a:t> 	GERÇEKLEŞMESİ, GENEL İŞLEM KOŞULLARI)</a:t>
            </a:r>
            <a:endParaRPr lang="tr-TR" dirty="0"/>
          </a:p>
        </p:txBody>
      </p:sp>
      <p:sp>
        <p:nvSpPr>
          <p:cNvPr id="3" name="İçerik Yer Tutucusu 2">
            <a:extLst>
              <a:ext uri="{FF2B5EF4-FFF2-40B4-BE49-F238E27FC236}">
                <a16:creationId xmlns:a16="http://schemas.microsoft.com/office/drawing/2014/main" id="{DCAC42E7-585D-438B-8A76-326A788897DD}"/>
              </a:ext>
            </a:extLst>
          </p:cNvPr>
          <p:cNvSpPr>
            <a:spLocks noGrp="1"/>
          </p:cNvSpPr>
          <p:nvPr>
            <p:ph idx="1"/>
          </p:nvPr>
        </p:nvSpPr>
        <p:spPr>
          <a:xfrm>
            <a:off x="0" y="1371600"/>
            <a:ext cx="9144000" cy="4348716"/>
          </a:xfrm>
        </p:spPr>
        <p:txBody>
          <a:bodyPr/>
          <a:lstStyle/>
          <a:p>
            <a:pPr marL="457200" indent="-457200">
              <a:buAutoNum type="alphaUcPeriod" startAt="3"/>
            </a:pPr>
            <a:r>
              <a:rPr lang="tr-TR" sz="2400" b="1" dirty="0">
                <a:solidFill>
                  <a:schemeClr val="accent5"/>
                </a:solidFill>
                <a:latin typeface="+mn-lt"/>
              </a:rPr>
              <a:t>SÖZLEŞMENİN GEÇERLİLİĞİ</a:t>
            </a:r>
          </a:p>
          <a:p>
            <a:pPr marL="0" indent="0">
              <a:buNone/>
            </a:pPr>
            <a:r>
              <a:rPr lang="tr-TR" sz="2400" b="1" dirty="0">
                <a:solidFill>
                  <a:schemeClr val="accent5"/>
                </a:solidFill>
                <a:latin typeface="+mn-lt"/>
              </a:rPr>
              <a:t>5. GENEL İŞLEM KOŞULLARI</a:t>
            </a:r>
          </a:p>
          <a:p>
            <a:pPr marL="0" indent="0">
              <a:buNone/>
            </a:pPr>
            <a:r>
              <a:rPr lang="tr-TR" sz="2400" b="1" dirty="0">
                <a:solidFill>
                  <a:schemeClr val="accent5"/>
                </a:solidFill>
                <a:latin typeface="+mn-lt"/>
              </a:rPr>
              <a:t>b. Yorumlanması</a:t>
            </a:r>
          </a:p>
          <a:p>
            <a:pPr algn="just">
              <a:buFont typeface="Arial" panose="020B0604020202020204" pitchFamily="34" charset="0"/>
              <a:buChar char="•"/>
            </a:pPr>
            <a:r>
              <a:rPr lang="tr-TR" sz="1800" dirty="0">
                <a:latin typeface="+mn-lt"/>
              </a:rPr>
              <a:t>Genel işlem koşullarında yer alan bir hüküm, açık ve anlaşılır değilse veya birden çok anlama geliyorsa, düzenleyenin aleyhine ve karşı tarafın lehine yorumlanır.</a:t>
            </a:r>
          </a:p>
          <a:p>
            <a:pPr marL="0" indent="0" algn="just">
              <a:buNone/>
            </a:pPr>
            <a:endParaRPr lang="tr-TR" sz="1800" dirty="0">
              <a:latin typeface="+mn-lt"/>
            </a:endParaRPr>
          </a:p>
          <a:p>
            <a:pPr marL="0" indent="0">
              <a:buNone/>
            </a:pPr>
            <a:r>
              <a:rPr lang="tr-TR" sz="2400" b="1" dirty="0">
                <a:solidFill>
                  <a:schemeClr val="accent5"/>
                </a:solidFill>
                <a:latin typeface="+mn-lt"/>
              </a:rPr>
              <a:t>c. İçerik Denetimi</a:t>
            </a:r>
          </a:p>
          <a:p>
            <a:pPr algn="just">
              <a:buFont typeface="Arial" panose="020B0604020202020204" pitchFamily="34" charset="0"/>
              <a:buChar char="•"/>
            </a:pPr>
            <a:r>
              <a:rPr lang="tr-TR" sz="1800" dirty="0">
                <a:latin typeface="+mn-lt"/>
              </a:rPr>
              <a:t>Genel işlem koşullarına dürüstlük kurallarına aykırı olarak, karşı tarafın aleyhine veya onun durumunu ağırlaştırıcı nitelikte hükümler konulamaz.</a:t>
            </a:r>
            <a:endParaRPr lang="tr-TR" sz="1800" b="1" dirty="0">
              <a:solidFill>
                <a:schemeClr val="accent5"/>
              </a:solidFill>
              <a:latin typeface="+mn-lt"/>
            </a:endParaRPr>
          </a:p>
          <a:p>
            <a:pPr marL="0" indent="0">
              <a:buNone/>
            </a:pPr>
            <a:endParaRPr lang="tr-TR" sz="1800" b="1" dirty="0">
              <a:latin typeface="+mn-lt"/>
            </a:endParaRPr>
          </a:p>
          <a:p>
            <a:pPr marL="0" indent="0">
              <a:buNone/>
            </a:pPr>
            <a:endParaRPr lang="tr-TR" dirty="0"/>
          </a:p>
        </p:txBody>
      </p:sp>
      <p:sp>
        <p:nvSpPr>
          <p:cNvPr id="4" name="Alt Bilgi Yer Tutucusu 3">
            <a:extLst>
              <a:ext uri="{FF2B5EF4-FFF2-40B4-BE49-F238E27FC236}">
                <a16:creationId xmlns:a16="http://schemas.microsoft.com/office/drawing/2014/main" id="{10ACE640-587D-400B-9734-75082BD6ABD0}"/>
              </a:ext>
            </a:extLst>
          </p:cNvPr>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14160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641CA5-CA7E-40C1-A1A5-D76E8BC297EE}"/>
              </a:ext>
            </a:extLst>
          </p:cNvPr>
          <p:cNvSpPr>
            <a:spLocks noGrp="1"/>
          </p:cNvSpPr>
          <p:nvPr>
            <p:ph type="title"/>
          </p:nvPr>
        </p:nvSpPr>
        <p:spPr/>
        <p:txBody>
          <a:bodyPr/>
          <a:lstStyle/>
          <a:p>
            <a:r>
              <a:rPr lang="tr-TR" dirty="0">
                <a:solidFill>
                  <a:schemeClr val="accent5">
                    <a:lumMod val="75000"/>
                  </a:schemeClr>
                </a:solidFill>
              </a:rPr>
              <a:t>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 (ŞEKİL, YAZILI ŞEKLİN</a:t>
            </a:r>
            <a:br>
              <a:rPr lang="tr-TR" dirty="0">
                <a:solidFill>
                  <a:schemeClr val="accent5">
                    <a:lumMod val="75000"/>
                  </a:schemeClr>
                </a:solidFill>
              </a:rPr>
            </a:br>
            <a:r>
              <a:rPr lang="tr-TR" dirty="0">
                <a:solidFill>
                  <a:schemeClr val="accent5">
                    <a:lumMod val="75000"/>
                  </a:schemeClr>
                </a:solidFill>
              </a:rPr>
              <a:t> 	GERÇEKLEŞMESİ, GENEL İŞLEM KOŞULLARI)</a:t>
            </a:r>
            <a:endParaRPr lang="tr-TR" dirty="0"/>
          </a:p>
        </p:txBody>
      </p:sp>
      <p:sp>
        <p:nvSpPr>
          <p:cNvPr id="3" name="İçerik Yer Tutucusu 2">
            <a:extLst>
              <a:ext uri="{FF2B5EF4-FFF2-40B4-BE49-F238E27FC236}">
                <a16:creationId xmlns:a16="http://schemas.microsoft.com/office/drawing/2014/main" id="{74E35969-5EE6-4592-8F8D-5180D560AA21}"/>
              </a:ext>
            </a:extLst>
          </p:cNvPr>
          <p:cNvSpPr>
            <a:spLocks noGrp="1"/>
          </p:cNvSpPr>
          <p:nvPr>
            <p:ph idx="1"/>
          </p:nvPr>
        </p:nvSpPr>
        <p:spPr>
          <a:xfrm>
            <a:off x="170121" y="1254642"/>
            <a:ext cx="8718698" cy="4841358"/>
          </a:xfrm>
        </p:spPr>
        <p:txBody>
          <a:bodyPr/>
          <a:lstStyle/>
          <a:p>
            <a:pPr marL="457200" indent="-457200">
              <a:buAutoNum type="alphaUcPeriod" startAt="3"/>
            </a:pPr>
            <a:r>
              <a:rPr lang="tr-TR" sz="2400" b="1" dirty="0">
                <a:solidFill>
                  <a:schemeClr val="accent5"/>
                </a:solidFill>
                <a:latin typeface="+mn-lt"/>
              </a:rPr>
              <a:t>SÖZLEŞMENİN GEÇERLİLİĞİ</a:t>
            </a:r>
          </a:p>
          <a:p>
            <a:pPr marL="0" indent="0">
              <a:buNone/>
            </a:pPr>
            <a:r>
              <a:rPr lang="tr-TR" sz="2400" b="1" dirty="0">
                <a:solidFill>
                  <a:schemeClr val="accent5"/>
                </a:solidFill>
                <a:latin typeface="+mn-lt"/>
              </a:rPr>
              <a:t>5. GENEL İŞLEM KOŞULLARI</a:t>
            </a:r>
          </a:p>
          <a:p>
            <a:pPr marL="0" indent="0">
              <a:buNone/>
            </a:pPr>
            <a:r>
              <a:rPr lang="tr-TR" sz="2400" b="1" dirty="0">
                <a:solidFill>
                  <a:schemeClr val="accent5"/>
                </a:solidFill>
                <a:latin typeface="+mn-lt"/>
              </a:rPr>
              <a:t>d. Geçersizlik Yaptırımı: Yazılmamış Sayılma</a:t>
            </a:r>
          </a:p>
          <a:p>
            <a:pPr algn="just">
              <a:buFont typeface="Arial" panose="020B0604020202020204" pitchFamily="34" charset="0"/>
              <a:buChar char="•"/>
            </a:pPr>
            <a:r>
              <a:rPr lang="tr-TR" sz="1800" dirty="0">
                <a:latin typeface="+mn-lt"/>
              </a:rPr>
              <a:t>Karşı tarafın menfaatine aykırı genel işlem koşullarının sözleşmenin kapsamına girmesi, sözleşmenin yapılması sırasında düzenleyenin karşı tarafa, bu koşulların varlığı hakkında açıkça bilgi verip, bunların içeriğini öğrenme imkânı sağlamasına ve karşı tarafın da bu koşulları kabul etmesine bağlıdır. Aksi takdirde, genel işlem koşulları yazılmamış sayılır. </a:t>
            </a:r>
          </a:p>
          <a:p>
            <a:pPr algn="just">
              <a:buFont typeface="Arial" panose="020B0604020202020204" pitchFamily="34" charset="0"/>
              <a:buChar char="•"/>
            </a:pPr>
            <a:r>
              <a:rPr lang="tr-TR" sz="1800" dirty="0">
                <a:latin typeface="+mn-lt"/>
              </a:rPr>
              <a:t>Sözleşmenin niteliğine ve işin özelliğine yabancı olan genel işlem koşulları da yazılmamış sayılır.</a:t>
            </a:r>
          </a:p>
          <a:p>
            <a:pPr algn="just">
              <a:buFont typeface="Arial" panose="020B0604020202020204" pitchFamily="34" charset="0"/>
              <a:buChar char="•"/>
            </a:pPr>
            <a:r>
              <a:rPr lang="tr-TR" sz="1800" dirty="0">
                <a:latin typeface="+mn-lt"/>
              </a:rPr>
              <a:t>Genel işlem koşullarının bulunduğu bir sözleşmede veya ayrı bir sözleşmede yer alan ve düzenleyene tek yanlı olarak karşı taraf aleyhine genel işlem koşulları içeren sözleşmenin bir hükmünü değiştirme ya da yeni düzenleme getirme yetkisi veren kayıtlar yazılmamış sayılır.</a:t>
            </a:r>
            <a:endParaRPr lang="tr-TR" sz="1800" b="1" dirty="0">
              <a:solidFill>
                <a:schemeClr val="accent5"/>
              </a:solidFill>
              <a:latin typeface="+mn-lt"/>
            </a:endParaRPr>
          </a:p>
          <a:p>
            <a:endParaRPr lang="tr-TR" dirty="0"/>
          </a:p>
        </p:txBody>
      </p:sp>
      <p:sp>
        <p:nvSpPr>
          <p:cNvPr id="4" name="Alt Bilgi Yer Tutucusu 3">
            <a:extLst>
              <a:ext uri="{FF2B5EF4-FFF2-40B4-BE49-F238E27FC236}">
                <a16:creationId xmlns:a16="http://schemas.microsoft.com/office/drawing/2014/main" id="{29EEB158-2EF0-4F53-8696-8E4F04E7B335}"/>
              </a:ext>
            </a:extLst>
          </p:cNvPr>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018180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9EE355-7701-48A3-9172-06FEF4C48758}"/>
              </a:ext>
            </a:extLst>
          </p:cNvPr>
          <p:cNvSpPr>
            <a:spLocks noGrp="1"/>
          </p:cNvSpPr>
          <p:nvPr>
            <p:ph type="title"/>
          </p:nvPr>
        </p:nvSpPr>
        <p:spPr/>
        <p:txBody>
          <a:bodyPr/>
          <a:lstStyle/>
          <a:p>
            <a:r>
              <a:rPr lang="tr-TR" dirty="0">
                <a:solidFill>
                  <a:schemeClr val="accent5">
                    <a:lumMod val="75000"/>
                  </a:schemeClr>
                </a:solidFill>
              </a:rPr>
              <a:t>I. SÖZLEŞMEDEN DOĞAN BORÇ İLİŞKİLERİ</a:t>
            </a:r>
            <a:br>
              <a:rPr lang="tr-TR" dirty="0">
                <a:solidFill>
                  <a:schemeClr val="accent5">
                    <a:lumMod val="75000"/>
                  </a:schemeClr>
                </a:solidFill>
              </a:rPr>
            </a:br>
            <a:r>
              <a:rPr lang="tr-TR" dirty="0">
                <a:solidFill>
                  <a:schemeClr val="accent5">
                    <a:lumMod val="75000"/>
                  </a:schemeClr>
                </a:solidFill>
              </a:rPr>
              <a:t>	C. SÖZLEŞMENİN GEÇERLİLİĞİ (ŞEKİL, YAZILI ŞEKLİN</a:t>
            </a:r>
            <a:br>
              <a:rPr lang="tr-TR" dirty="0">
                <a:solidFill>
                  <a:schemeClr val="accent5">
                    <a:lumMod val="75000"/>
                  </a:schemeClr>
                </a:solidFill>
              </a:rPr>
            </a:br>
            <a:r>
              <a:rPr lang="tr-TR" dirty="0">
                <a:solidFill>
                  <a:schemeClr val="accent5">
                    <a:lumMod val="75000"/>
                  </a:schemeClr>
                </a:solidFill>
              </a:rPr>
              <a:t> 	GERÇEKLEŞMESİ, GENEL İŞLEM KOŞULLARI)</a:t>
            </a:r>
            <a:endParaRPr lang="tr-TR" dirty="0"/>
          </a:p>
        </p:txBody>
      </p:sp>
      <p:sp>
        <p:nvSpPr>
          <p:cNvPr id="3" name="İçerik Yer Tutucusu 2">
            <a:extLst>
              <a:ext uri="{FF2B5EF4-FFF2-40B4-BE49-F238E27FC236}">
                <a16:creationId xmlns:a16="http://schemas.microsoft.com/office/drawing/2014/main" id="{403B9DB6-DE4F-46C5-B8AB-1BA3A10603D4}"/>
              </a:ext>
            </a:extLst>
          </p:cNvPr>
          <p:cNvSpPr>
            <a:spLocks noGrp="1"/>
          </p:cNvSpPr>
          <p:nvPr>
            <p:ph idx="1"/>
          </p:nvPr>
        </p:nvSpPr>
        <p:spPr>
          <a:xfrm>
            <a:off x="0" y="1403498"/>
            <a:ext cx="8952614" cy="4692502"/>
          </a:xfrm>
        </p:spPr>
        <p:txBody>
          <a:bodyPr/>
          <a:lstStyle/>
          <a:p>
            <a:pPr marL="457200" indent="-457200">
              <a:buAutoNum type="alphaUcPeriod" startAt="3"/>
            </a:pPr>
            <a:r>
              <a:rPr lang="tr-TR" sz="2400" b="1" dirty="0">
                <a:solidFill>
                  <a:schemeClr val="accent5"/>
                </a:solidFill>
                <a:latin typeface="+mn-lt"/>
              </a:rPr>
              <a:t>SÖZLEŞMENİN GEÇERLİLİĞİ</a:t>
            </a:r>
          </a:p>
          <a:p>
            <a:pPr marL="0" indent="0">
              <a:buNone/>
            </a:pPr>
            <a:r>
              <a:rPr lang="tr-TR" sz="2400" b="1" dirty="0">
                <a:solidFill>
                  <a:schemeClr val="accent5"/>
                </a:solidFill>
                <a:latin typeface="+mn-lt"/>
              </a:rPr>
              <a:t>5. GENEL İŞLEM KOŞULLARI</a:t>
            </a:r>
          </a:p>
          <a:p>
            <a:pPr marL="0" indent="0">
              <a:buNone/>
            </a:pPr>
            <a:r>
              <a:rPr lang="tr-TR" sz="2400" b="1" dirty="0">
                <a:solidFill>
                  <a:schemeClr val="accent5"/>
                </a:solidFill>
                <a:latin typeface="+mn-lt"/>
              </a:rPr>
              <a:t>d. Geçersizlik Yaptırımı: Yazılmamış Sayılma</a:t>
            </a:r>
          </a:p>
          <a:p>
            <a:pPr algn="just">
              <a:buFont typeface="Arial" panose="020B0604020202020204" pitchFamily="34" charset="0"/>
              <a:buChar char="•"/>
            </a:pPr>
            <a:r>
              <a:rPr lang="tr-TR" sz="1800" dirty="0">
                <a:latin typeface="+mn-lt"/>
              </a:rPr>
              <a:t>Sözleşmenin yazılmamış sayılan genel işlem koşulları dışındaki hükümleri geçerliliğini korur. Bu durumda düzenleyen, yazılmamış sayılan koşullar olmasaydı diğer hükümlerle sözleşmeyi yapmayacak olduğunu ileri süremez.</a:t>
            </a:r>
          </a:p>
          <a:p>
            <a:pPr algn="just">
              <a:buFont typeface="Arial" panose="020B0604020202020204" pitchFamily="34" charset="0"/>
              <a:buChar char="•"/>
            </a:pPr>
            <a:r>
              <a:rPr lang="tr-TR" sz="1800" dirty="0">
                <a:latin typeface="+mn-lt"/>
              </a:rPr>
              <a:t>Yazılmamış sayılmanın hangi geçersizlik yaptırımına tabi olduğu hususunda butlan(Kesin hükümsüzlük), yokluk ve kendine özgü geçersizlik yaptırımı olmak üzere üç görüş bulunmaktadır.</a:t>
            </a:r>
          </a:p>
          <a:p>
            <a:pPr algn="just">
              <a:buFont typeface="Arial" panose="020B0604020202020204" pitchFamily="34" charset="0"/>
              <a:buChar char="•"/>
            </a:pPr>
            <a:r>
              <a:rPr lang="tr-TR" sz="1800" dirty="0">
                <a:latin typeface="+mn-lt"/>
              </a:rPr>
              <a:t>Genel kabul gören görüş, yazılmamış sayılmanın yokluk olduğu yönündedir.</a:t>
            </a:r>
          </a:p>
          <a:p>
            <a:pPr marL="0" indent="0">
              <a:buNone/>
            </a:pPr>
            <a:endParaRPr lang="tr-TR" dirty="0"/>
          </a:p>
        </p:txBody>
      </p:sp>
      <p:sp>
        <p:nvSpPr>
          <p:cNvPr id="4" name="Alt Bilgi Yer Tutucusu 3">
            <a:extLst>
              <a:ext uri="{FF2B5EF4-FFF2-40B4-BE49-F238E27FC236}">
                <a16:creationId xmlns:a16="http://schemas.microsoft.com/office/drawing/2014/main" id="{C7F979D0-B9FA-4BD3-84DB-7EAC307113E0}"/>
              </a:ext>
            </a:extLst>
          </p:cNvPr>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744383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13250</TotalTime>
  <Words>888</Words>
  <Application>Microsoft Office PowerPoint</Application>
  <PresentationFormat>Ekran Gösterisi (4:3)</PresentationFormat>
  <Paragraphs>64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9</vt:i4>
      </vt:variant>
    </vt:vector>
  </HeadingPairs>
  <TitlesOfParts>
    <vt:vector size="15" baseType="lpstr">
      <vt:lpstr>Arial</vt:lpstr>
      <vt:lpstr>Calibri</vt:lpstr>
      <vt:lpstr>Wingdings</vt:lpstr>
      <vt:lpstr>ekonomi</vt:lpstr>
      <vt:lpstr>1_Rics</vt:lpstr>
      <vt:lpstr>h.t.</vt:lpstr>
      <vt:lpstr>PowerPoint Sunusu</vt:lpstr>
      <vt:lpstr>PowerPoint Sunusu</vt:lpstr>
      <vt:lpstr> I. SÖZLEŞMEDEN DOĞAN BORÇ İLİŞKİLERİ  C. SÖZLEŞMENİN GEÇERLİLİĞİ (ŞEKİL, YAZILI ŞEKLİN   GERÇEKLEŞMESİ, GENEL İŞLEM KOŞULLARI)  </vt:lpstr>
      <vt:lpstr> I. SÖZLEŞMEDEN DOĞAN BORÇ İLİŞKİLERİ  C. SÖZLEŞMENİN GEÇERLİLİĞİ (ŞEKİL, YAZILI ŞEKLİN   GERÇEKLEŞMESİ, GENEL İŞLEM KOŞULLARI)  </vt:lpstr>
      <vt:lpstr> I. SÖZLEŞMEDEN DOĞAN BORÇ İLİŞKİLERİ  C. SÖZLEŞMENİN GEÇERLİLİĞİ (ŞEKİL, YAZILI ŞEKLİN   GERÇEKLEŞMESİ, GENEL İŞLEM KOŞULLARI)  </vt:lpstr>
      <vt:lpstr> I. SÖZLEŞMEDEN DOĞAN BORÇ İLİŞKİLERİ  C. SÖZLEŞMENİN GEÇERLİLİĞİ (ŞEKİL, YAZILI ŞEKLİN   GERÇEKLEŞMESİ, GENEL İŞLEM KOŞULLARI)  </vt:lpstr>
      <vt:lpstr>I. SÖZLEŞMEDEN DOĞAN BORÇ İLİŞKİLERİ  C. SÖZLEŞMENİN GEÇERLİLİĞİ (ŞEKİL, YAZILI ŞEKLİN   GERÇEKLEŞMESİ, GENEL İŞLEM KOŞULLARI)</vt:lpstr>
      <vt:lpstr>I. SÖZLEŞMEDEN DOĞAN BORÇ İLİŞKİLERİ  C. SÖZLEŞMENİN GEÇERLİLİĞİ (ŞEKİL, YAZILI ŞEKLİN   GERÇEKLEŞMESİ, GENEL İŞLEM KOŞULLARI)</vt:lpstr>
      <vt:lpstr>I. SÖZLEŞMEDEN DOĞAN BORÇ İLİŞKİLERİ  C. SÖZLEŞMENİN GEÇERLİLİĞİ (ŞEKİL, YAZILI ŞEKLİN   GERÇEKLEŞMESİ, GENEL İŞLEM KOŞULLARI)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2020-02-24T22:08:36Z</dcterms:modified>
</cp:coreProperties>
</file>