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EBC-58F8-416E-A650-2EC1085376ED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17A2-8ACE-4D90-8EFB-02DFF7ED0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798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EBC-58F8-416E-A650-2EC1085376ED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17A2-8ACE-4D90-8EFB-02DFF7ED0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9619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EBC-58F8-416E-A650-2EC1085376ED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17A2-8ACE-4D90-8EFB-02DFF7ED0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9011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EBC-58F8-416E-A650-2EC1085376ED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17A2-8ACE-4D90-8EFB-02DFF7ED04BE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61103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EBC-58F8-416E-A650-2EC1085376ED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17A2-8ACE-4D90-8EFB-02DFF7ED0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13368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EBC-58F8-416E-A650-2EC1085376ED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17A2-8ACE-4D90-8EFB-02DFF7ED0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65961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EBC-58F8-416E-A650-2EC1085376ED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17A2-8ACE-4D90-8EFB-02DFF7ED0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6246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EBC-58F8-416E-A650-2EC1085376ED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17A2-8ACE-4D90-8EFB-02DFF7ED0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27165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EBC-58F8-416E-A650-2EC1085376ED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17A2-8ACE-4D90-8EFB-02DFF7ED0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9855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EBC-58F8-416E-A650-2EC1085376ED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17A2-8ACE-4D90-8EFB-02DFF7ED0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9348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EBC-58F8-416E-A650-2EC1085376ED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17A2-8ACE-4D90-8EFB-02DFF7ED0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3828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EBC-58F8-416E-A650-2EC1085376ED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17A2-8ACE-4D90-8EFB-02DFF7ED0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7642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EBC-58F8-416E-A650-2EC1085376ED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17A2-8ACE-4D90-8EFB-02DFF7ED0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788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EBC-58F8-416E-A650-2EC1085376ED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17A2-8ACE-4D90-8EFB-02DFF7ED0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3195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EBC-58F8-416E-A650-2EC1085376ED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17A2-8ACE-4D90-8EFB-02DFF7ED0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1170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EBC-58F8-416E-A650-2EC1085376ED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17A2-8ACE-4D90-8EFB-02DFF7ED0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8119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DCEBC-58F8-416E-A650-2EC1085376ED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417A2-8ACE-4D90-8EFB-02DFF7ED0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1054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38DCEBC-58F8-416E-A650-2EC1085376ED}" type="datetimeFigureOut">
              <a:rPr lang="tr-TR" smtClean="0"/>
              <a:t>28.02.2021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417A2-8ACE-4D90-8EFB-02DFF7ED04B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65789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Bitki sistematiğinin temel prensipleri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66818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Derste Kullanılan 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Ö.SEÇMEN, Y.GEMICI, E.LEBLEBICI,G.GÖRK, L.BEKAT: Tohumlu Bitkiler Sistematiği E.Ü.FEN Fak. Kitaplar Ser. no:116, 446 sayfa.1.baskı 1986:2. baskı 1990:3.baskı1992:4.baskı1995.,5.baskı1997.</a:t>
            </a:r>
          </a:p>
          <a:p>
            <a:r>
              <a:rPr lang="tr-TR" dirty="0" err="1" smtClean="0"/>
              <a:t>Dığrak</a:t>
            </a:r>
            <a:r>
              <a:rPr lang="tr-TR" dirty="0" smtClean="0"/>
              <a:t>, M., </a:t>
            </a:r>
            <a:r>
              <a:rPr lang="tr-TR" dirty="0" err="1" smtClean="0"/>
              <a:t>İlçim</a:t>
            </a:r>
            <a:r>
              <a:rPr lang="tr-TR" dirty="0" smtClean="0"/>
              <a:t>, A. 2002. Sistematiğin Esasları Ders Notları. Kahramanmaraş Sütçü İmam Üniversitesi Fen-Edebiyat Fakültesi Biyoloji Bölümü. Kahramanmaraş.</a:t>
            </a:r>
          </a:p>
          <a:p>
            <a:r>
              <a:rPr lang="tr-TR" dirty="0" smtClean="0"/>
              <a:t>Seçmen, Ö., Görk, G., </a:t>
            </a:r>
            <a:r>
              <a:rPr lang="tr-TR" dirty="0" err="1" smtClean="0"/>
              <a:t>Gemiçi</a:t>
            </a:r>
            <a:r>
              <a:rPr lang="tr-TR" dirty="0" smtClean="0"/>
              <a:t>, Y., </a:t>
            </a:r>
            <a:r>
              <a:rPr lang="tr-TR" dirty="0" err="1" smtClean="0"/>
              <a:t>Bekat</a:t>
            </a:r>
            <a:r>
              <a:rPr lang="tr-TR" dirty="0" smtClean="0"/>
              <a:t>, L., Leblebici, E. 1996. Tohumlu Bitkiler Laboratuvar Uygulama Kılavuzu. Ege Üniversitesi Fen Fakültesi Teksirler Serisi No: 51, 5.Baskı, 96 sayfa, E.Ü. Basımevi, Bornova-</a:t>
            </a:r>
            <a:r>
              <a:rPr lang="tr-TR" dirty="0" err="1" smtClean="0"/>
              <a:t>izmir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70583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dirty="0"/>
              <a:t>Bitkiler habitat özelliklerine göre ağaç, çalı ve ot olarak ayrılır. Bu sınıflandırma sisteminin ilk yazılı eserini veren kişi, botaniğin babası olarak kabul edilen ve </a:t>
            </a:r>
            <a:r>
              <a:rPr lang="tr-TR" dirty="0" err="1"/>
              <a:t>Aristonun</a:t>
            </a:r>
            <a:r>
              <a:rPr lang="tr-TR" dirty="0"/>
              <a:t> öğrencisi olan </a:t>
            </a:r>
            <a:r>
              <a:rPr lang="tr-TR" dirty="0" err="1"/>
              <a:t>Theophrastus</a:t>
            </a:r>
            <a:r>
              <a:rPr lang="tr-TR" dirty="0"/>
              <a:t> (M.Ö. 370-285) dur. De </a:t>
            </a:r>
            <a:r>
              <a:rPr lang="tr-TR" dirty="0" err="1"/>
              <a:t>Historia</a:t>
            </a:r>
            <a:r>
              <a:rPr lang="tr-TR" dirty="0"/>
              <a:t> </a:t>
            </a:r>
            <a:r>
              <a:rPr lang="tr-TR" dirty="0" err="1"/>
              <a:t>Plantarum</a:t>
            </a:r>
            <a:r>
              <a:rPr lang="tr-TR" dirty="0"/>
              <a:t> adlı eserinde 480 bitkiyi bu özelliklerine göre sınıflandırmıştır. </a:t>
            </a:r>
            <a:endParaRPr lang="tr-TR" dirty="0" smtClean="0"/>
          </a:p>
          <a:p>
            <a:pPr algn="just"/>
            <a:r>
              <a:rPr lang="tr-TR" dirty="0" smtClean="0"/>
              <a:t>Bu </a:t>
            </a:r>
            <a:r>
              <a:rPr lang="tr-TR" dirty="0"/>
              <a:t>eserinde bitkileri ağaçlar, çalılar ve yarı çalılar ve otsu bitkiler olarak 4’e ayırmıştır. </a:t>
            </a:r>
            <a:r>
              <a:rPr lang="tr-TR" dirty="0" err="1"/>
              <a:t>Theophrastus’un</a:t>
            </a:r>
            <a:r>
              <a:rPr lang="tr-TR" dirty="0"/>
              <a:t> çalışmaları daha ziyade Botaniğin diğer dallarında görülür. Tohumların çimlenmesi, fidelerin gelişmesi ve kökün çimlenme esnasında ortaya çıkan ilk organ olduğunu belirtmiştir. </a:t>
            </a:r>
            <a:endParaRPr lang="tr-TR" dirty="0" smtClean="0"/>
          </a:p>
          <a:p>
            <a:pPr algn="just"/>
            <a:r>
              <a:rPr lang="tr-TR" dirty="0" smtClean="0"/>
              <a:t>Yaprakların </a:t>
            </a:r>
            <a:r>
              <a:rPr lang="tr-TR" dirty="0"/>
              <a:t>şekil ve gövde üzerinde sıralanış tarzlarına göre sınıflandırılması gibi konuları açıklamıştır. Bundan başka bitki habitatlarına işaret etmiş, ortamla ilişkilerini ve dağılışlarını inceleyerek Bitki Coğrafyasının ve Bitki </a:t>
            </a:r>
            <a:r>
              <a:rPr lang="tr-TR" dirty="0" err="1"/>
              <a:t>Ekolojisi’nin</a:t>
            </a:r>
            <a:r>
              <a:rPr lang="tr-TR" dirty="0"/>
              <a:t> temelini atmıştır. </a:t>
            </a:r>
            <a:endParaRPr lang="tr-TR" dirty="0" smtClean="0"/>
          </a:p>
          <a:p>
            <a:pPr algn="just"/>
            <a:r>
              <a:rPr lang="tr-TR" dirty="0" err="1" smtClean="0"/>
              <a:t>Theophrastus</a:t>
            </a:r>
            <a:r>
              <a:rPr lang="tr-TR" dirty="0" smtClean="0"/>
              <a:t> </a:t>
            </a:r>
            <a:r>
              <a:rPr lang="tr-TR" dirty="0"/>
              <a:t>devrinden sonra Romalılar Devrinde M.S. 64 yılında </a:t>
            </a:r>
            <a:r>
              <a:rPr lang="tr-TR" dirty="0" err="1"/>
              <a:t>Dioscorides</a:t>
            </a:r>
            <a:r>
              <a:rPr lang="tr-TR" dirty="0"/>
              <a:t>, bitkileri az çok familyalar halinde gruplandırmış, çoğu tıbbi olan 600 bitki türünden bahsetmiştir. </a:t>
            </a:r>
          </a:p>
        </p:txBody>
      </p:sp>
    </p:spTree>
    <p:extLst>
      <p:ext uri="{BB962C8B-B14F-4D97-AF65-F5344CB8AC3E}">
        <p14:creationId xmlns:p14="http://schemas.microsoft.com/office/powerpoint/2010/main" val="2953765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Linnaeus</a:t>
            </a:r>
            <a:r>
              <a:rPr lang="tr-TR" dirty="0" smtClean="0"/>
              <a:t> Devri 1707-1778 (Sayısal Sınıflandırma Üzerine Kurulan Suni Sistemler)</a:t>
            </a:r>
          </a:p>
          <a:p>
            <a:pPr marL="0" indent="0" algn="just">
              <a:buNone/>
            </a:pPr>
            <a:r>
              <a:rPr lang="tr-TR" dirty="0" smtClean="0"/>
              <a:t>Bu dönemin özelliği, bitkilerin şekil özellikleri ve doğal akrabalıkları dikkate alınmaksızın tanımlamada kolaylık sağlayacak özelliklerine göre sınıflandırılmasıdır. Bu </a:t>
            </a:r>
            <a:r>
              <a:rPr lang="tr-TR" dirty="0" err="1" smtClean="0"/>
              <a:t>peryodun</a:t>
            </a:r>
            <a:r>
              <a:rPr lang="tr-TR" dirty="0" smtClean="0"/>
              <a:t> en ünlü botanikçisi Carl </a:t>
            </a:r>
            <a:r>
              <a:rPr lang="tr-TR" dirty="0" err="1" smtClean="0"/>
              <a:t>Linnaeus</a:t>
            </a:r>
            <a:r>
              <a:rPr lang="tr-TR" dirty="0" smtClean="0"/>
              <a:t> (1707-1778) </a:t>
            </a:r>
            <a:r>
              <a:rPr lang="tr-TR" dirty="0" err="1" smtClean="0"/>
              <a:t>dir</a:t>
            </a:r>
            <a:r>
              <a:rPr lang="tr-TR" dirty="0" smtClean="0"/>
              <a:t>. Kısaca </a:t>
            </a:r>
            <a:r>
              <a:rPr lang="tr-TR" dirty="0" err="1" smtClean="0"/>
              <a:t>Linne</a:t>
            </a:r>
            <a:r>
              <a:rPr lang="tr-TR" dirty="0" smtClean="0"/>
              <a:t> olarak tanımlanan bu ünlü kişi, botanik ve zoolojini babası olup gelmiş geçmiş en büyük </a:t>
            </a:r>
            <a:r>
              <a:rPr lang="tr-TR" dirty="0" err="1" smtClean="0"/>
              <a:t>sistematikçidir</a:t>
            </a:r>
            <a:r>
              <a:rPr lang="tr-TR" dirty="0" smtClean="0"/>
              <a:t>. </a:t>
            </a:r>
          </a:p>
          <a:p>
            <a:pPr marL="0" indent="0" algn="just">
              <a:buNone/>
            </a:pPr>
            <a:r>
              <a:rPr lang="tr-TR" dirty="0" smtClean="0"/>
              <a:t>En büyük eserlerinden </a:t>
            </a:r>
            <a:r>
              <a:rPr lang="tr-TR" dirty="0" err="1" smtClean="0"/>
              <a:t>Systema</a:t>
            </a:r>
            <a:r>
              <a:rPr lang="tr-TR" dirty="0" smtClean="0"/>
              <a:t> </a:t>
            </a:r>
            <a:r>
              <a:rPr lang="tr-TR" dirty="0" err="1" smtClean="0"/>
              <a:t>Naturae</a:t>
            </a:r>
            <a:r>
              <a:rPr lang="tr-TR" dirty="0" smtClean="0"/>
              <a:t> (1735) de pek çok bitki, hayvan ve mineralin sınıflandırmasını yapmıştır. </a:t>
            </a:r>
            <a:r>
              <a:rPr lang="tr-TR" dirty="0" err="1" smtClean="0"/>
              <a:t>Genera</a:t>
            </a:r>
            <a:r>
              <a:rPr lang="tr-TR" dirty="0" smtClean="0"/>
              <a:t> </a:t>
            </a:r>
            <a:r>
              <a:rPr lang="tr-TR" dirty="0" err="1" smtClean="0"/>
              <a:t>Plantarum</a:t>
            </a:r>
            <a:r>
              <a:rPr lang="tr-TR" dirty="0" smtClean="0"/>
              <a:t> adlı eserinde bitki </a:t>
            </a:r>
            <a:r>
              <a:rPr lang="tr-TR" dirty="0" err="1" smtClean="0"/>
              <a:t>genuslarını</a:t>
            </a:r>
            <a:r>
              <a:rPr lang="tr-TR" dirty="0" smtClean="0"/>
              <a:t> ve bunların özelliklerini vermiştir. </a:t>
            </a:r>
            <a:r>
              <a:rPr lang="tr-TR" dirty="0" err="1" smtClean="0"/>
              <a:t>Species</a:t>
            </a:r>
            <a:r>
              <a:rPr lang="tr-TR" dirty="0" smtClean="0"/>
              <a:t> </a:t>
            </a:r>
            <a:r>
              <a:rPr lang="tr-TR" dirty="0" err="1" smtClean="0"/>
              <a:t>Plantarum</a:t>
            </a:r>
            <a:r>
              <a:rPr lang="tr-TR" dirty="0" smtClean="0"/>
              <a:t> (1753)’da ise bitki türlerini adlandırmış ve sınıflandırmıştır.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4730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Tayin (=Teşhis) taksonominin temelidir. Bir bitkinin (canlının) hangi </a:t>
            </a:r>
            <a:r>
              <a:rPr lang="tr-TR" dirty="0" err="1"/>
              <a:t>taksonomik</a:t>
            </a:r>
            <a:r>
              <a:rPr lang="tr-TR" dirty="0"/>
              <a:t> gruba sonuç olarak da hangi türe ait olduğunu saptamaktır. İki element arasındaki benzerlik ve farklıların belirlenmesi şeklinde de kabul edilebilir. En kesin olarak o konuda hazırlanmış Monografilerden yapılır. Monografileri yoksa flora veya fauna kitaplarından ve </a:t>
            </a:r>
            <a:r>
              <a:rPr lang="tr-TR" dirty="0" err="1"/>
              <a:t>taksonomik</a:t>
            </a:r>
            <a:r>
              <a:rPr lang="tr-TR" dirty="0"/>
              <a:t> gruplar üzerinde yapılan revizyon çalışmalarından tespit edilir. </a:t>
            </a:r>
          </a:p>
        </p:txBody>
      </p:sp>
    </p:spTree>
    <p:extLst>
      <p:ext uri="{BB962C8B-B14F-4D97-AF65-F5344CB8AC3E}">
        <p14:creationId xmlns:p14="http://schemas.microsoft.com/office/powerpoint/2010/main" val="1638671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Monografi: </a:t>
            </a:r>
            <a:r>
              <a:rPr lang="tr-TR" dirty="0"/>
              <a:t>Bir </a:t>
            </a:r>
            <a:r>
              <a:rPr lang="tr-TR" dirty="0" err="1"/>
              <a:t>takson</a:t>
            </a:r>
            <a:r>
              <a:rPr lang="tr-TR" dirty="0"/>
              <a:t> (örneğin </a:t>
            </a:r>
            <a:r>
              <a:rPr lang="tr-TR" dirty="0" err="1"/>
              <a:t>ordo</a:t>
            </a:r>
            <a:r>
              <a:rPr lang="tr-TR" dirty="0"/>
              <a:t>, familya, </a:t>
            </a:r>
            <a:r>
              <a:rPr lang="tr-TR" dirty="0" err="1"/>
              <a:t>genus</a:t>
            </a:r>
            <a:r>
              <a:rPr lang="tr-TR" dirty="0"/>
              <a:t>) üzerine yapılan ve o </a:t>
            </a:r>
            <a:r>
              <a:rPr lang="tr-TR" dirty="0" err="1"/>
              <a:t>taksonun</a:t>
            </a:r>
            <a:r>
              <a:rPr lang="tr-TR" dirty="0"/>
              <a:t> yeryüzündeki tüm türlerini içine alan ve geniş kapsamlı bir </a:t>
            </a:r>
            <a:r>
              <a:rPr lang="tr-TR" dirty="0" err="1"/>
              <a:t>taksonomik</a:t>
            </a:r>
            <a:r>
              <a:rPr lang="tr-TR" dirty="0"/>
              <a:t> araştırmadır. </a:t>
            </a:r>
          </a:p>
          <a:p>
            <a:r>
              <a:rPr lang="tr-TR" b="1" dirty="0"/>
              <a:t>Flora: </a:t>
            </a:r>
            <a:r>
              <a:rPr lang="tr-TR" dirty="0"/>
              <a:t>Bir kıta, bir ülke yada bir bölgenin bütün bitkileri inceleyen </a:t>
            </a:r>
            <a:r>
              <a:rPr lang="tr-TR" dirty="0" err="1"/>
              <a:t>taksonomik</a:t>
            </a:r>
            <a:r>
              <a:rPr lang="tr-TR" dirty="0"/>
              <a:t> bir araştırmadır. </a:t>
            </a:r>
          </a:p>
          <a:p>
            <a:r>
              <a:rPr lang="tr-TR" b="1" dirty="0"/>
              <a:t>Revizyon: </a:t>
            </a:r>
            <a:r>
              <a:rPr lang="tr-TR" dirty="0"/>
              <a:t>Bir ülke yada bölgenin belirli bitki grupları (familya, </a:t>
            </a:r>
            <a:r>
              <a:rPr lang="tr-TR" dirty="0" err="1"/>
              <a:t>genus</a:t>
            </a:r>
            <a:r>
              <a:rPr lang="tr-TR" dirty="0"/>
              <a:t>) üzerinde yapılan </a:t>
            </a:r>
            <a:r>
              <a:rPr lang="tr-TR" dirty="0" err="1"/>
              <a:t>taksonomik</a:t>
            </a:r>
            <a:r>
              <a:rPr lang="tr-TR" dirty="0"/>
              <a:t> araştırmalardır. </a:t>
            </a:r>
          </a:p>
        </p:txBody>
      </p:sp>
    </p:spTree>
    <p:extLst>
      <p:ext uri="{BB962C8B-B14F-4D97-AF65-F5344CB8AC3E}">
        <p14:creationId xmlns:p14="http://schemas.microsoft.com/office/powerpoint/2010/main" val="3762397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-</a:t>
            </a:r>
            <a:r>
              <a:rPr lang="tr-TR" b="1" dirty="0" err="1"/>
              <a:t>Familya’nın</a:t>
            </a:r>
            <a:r>
              <a:rPr lang="tr-TR" b="1" dirty="0"/>
              <a:t> Üzerindeki Üst Birimlerin İsimlendirilmesi </a:t>
            </a:r>
            <a:endParaRPr lang="tr-TR" dirty="0"/>
          </a:p>
          <a:p>
            <a:r>
              <a:rPr lang="tr-TR" dirty="0"/>
              <a:t>-</a:t>
            </a:r>
            <a:r>
              <a:rPr lang="tr-TR" dirty="0" err="1"/>
              <a:t>Familya’nın</a:t>
            </a:r>
            <a:r>
              <a:rPr lang="tr-TR" dirty="0"/>
              <a:t> üzerindeki </a:t>
            </a:r>
            <a:r>
              <a:rPr lang="tr-TR" dirty="0" err="1"/>
              <a:t>taksonların</a:t>
            </a:r>
            <a:r>
              <a:rPr lang="tr-TR" dirty="0"/>
              <a:t> </a:t>
            </a:r>
            <a:r>
              <a:rPr lang="tr-TR" dirty="0" err="1"/>
              <a:t>latince</a:t>
            </a:r>
            <a:r>
              <a:rPr lang="tr-TR" dirty="0"/>
              <a:t> isimleri belirli eklerle son bulur. </a:t>
            </a:r>
          </a:p>
          <a:p>
            <a:r>
              <a:rPr lang="tr-TR" dirty="0" err="1"/>
              <a:t>Divisio</a:t>
            </a:r>
            <a:r>
              <a:rPr lang="tr-TR" dirty="0"/>
              <a:t> (Bölüm) :-</a:t>
            </a:r>
            <a:r>
              <a:rPr lang="tr-TR" dirty="0" err="1"/>
              <a:t>phyta</a:t>
            </a:r>
            <a:r>
              <a:rPr lang="tr-TR" dirty="0"/>
              <a:t> </a:t>
            </a:r>
          </a:p>
          <a:p>
            <a:r>
              <a:rPr lang="tr-TR" dirty="0" err="1"/>
              <a:t>Subdivisio</a:t>
            </a:r>
            <a:r>
              <a:rPr lang="tr-TR" dirty="0"/>
              <a:t> (altbölüm) :-</a:t>
            </a:r>
            <a:r>
              <a:rPr lang="tr-TR" dirty="0" err="1"/>
              <a:t>icae</a:t>
            </a:r>
            <a:r>
              <a:rPr lang="tr-TR" dirty="0"/>
              <a:t> </a:t>
            </a:r>
          </a:p>
          <a:p>
            <a:r>
              <a:rPr lang="tr-TR" dirty="0" err="1"/>
              <a:t>Classis</a:t>
            </a:r>
            <a:r>
              <a:rPr lang="tr-TR" dirty="0"/>
              <a:t> (Sınıf) :-</a:t>
            </a:r>
            <a:r>
              <a:rPr lang="tr-TR" dirty="0" err="1"/>
              <a:t>atae</a:t>
            </a:r>
            <a:r>
              <a:rPr lang="tr-TR" dirty="0"/>
              <a:t>, -</a:t>
            </a:r>
            <a:r>
              <a:rPr lang="tr-TR" dirty="0" err="1"/>
              <a:t>opsida</a:t>
            </a:r>
            <a:r>
              <a:rPr lang="tr-TR" dirty="0"/>
              <a:t> </a:t>
            </a:r>
          </a:p>
          <a:p>
            <a:r>
              <a:rPr lang="tr-TR" dirty="0" err="1"/>
              <a:t>Subclassis</a:t>
            </a:r>
            <a:r>
              <a:rPr lang="tr-TR" dirty="0"/>
              <a:t> (altsınıf) :-</a:t>
            </a:r>
            <a:r>
              <a:rPr lang="tr-TR" dirty="0" err="1"/>
              <a:t>ideae</a:t>
            </a:r>
            <a:r>
              <a:rPr lang="tr-TR" dirty="0"/>
              <a:t>, -idea </a:t>
            </a:r>
          </a:p>
          <a:p>
            <a:r>
              <a:rPr lang="tr-TR" dirty="0" err="1"/>
              <a:t>Super</a:t>
            </a:r>
            <a:r>
              <a:rPr lang="tr-TR" dirty="0"/>
              <a:t> </a:t>
            </a:r>
            <a:r>
              <a:rPr lang="tr-TR" dirty="0" err="1"/>
              <a:t>ordo</a:t>
            </a:r>
            <a:r>
              <a:rPr lang="tr-TR" dirty="0"/>
              <a:t> </a:t>
            </a:r>
          </a:p>
          <a:p>
            <a:r>
              <a:rPr lang="tr-TR" dirty="0" err="1"/>
              <a:t>Ordo</a:t>
            </a:r>
            <a:r>
              <a:rPr lang="tr-TR" dirty="0"/>
              <a:t> (takım) :-</a:t>
            </a:r>
            <a:r>
              <a:rPr lang="tr-TR" dirty="0" err="1"/>
              <a:t>ales</a:t>
            </a:r>
            <a:r>
              <a:rPr lang="tr-TR" dirty="0"/>
              <a:t> </a:t>
            </a:r>
          </a:p>
          <a:p>
            <a:r>
              <a:rPr lang="tr-TR" dirty="0" err="1"/>
              <a:t>Subordo</a:t>
            </a:r>
            <a:r>
              <a:rPr lang="tr-TR" dirty="0"/>
              <a:t> (alttakım) :-</a:t>
            </a:r>
            <a:r>
              <a:rPr lang="tr-TR" dirty="0" err="1"/>
              <a:t>ineae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62040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Familyaya bağlı alt birimlerin isimlendirilmesinde </a:t>
            </a:r>
            <a:r>
              <a:rPr lang="tr-TR" dirty="0" err="1"/>
              <a:t>latince</a:t>
            </a:r>
            <a:r>
              <a:rPr lang="tr-TR" dirty="0"/>
              <a:t> isimler şu eklerle son bulur. </a:t>
            </a:r>
          </a:p>
          <a:p>
            <a:r>
              <a:rPr lang="tr-TR" dirty="0" err="1"/>
              <a:t>Subfamilia</a:t>
            </a:r>
            <a:r>
              <a:rPr lang="tr-TR" dirty="0"/>
              <a:t> (alt aile) :-</a:t>
            </a:r>
            <a:r>
              <a:rPr lang="tr-TR" dirty="0" err="1"/>
              <a:t>oideae</a:t>
            </a:r>
            <a:r>
              <a:rPr lang="tr-TR" dirty="0"/>
              <a:t> </a:t>
            </a:r>
          </a:p>
          <a:p>
            <a:r>
              <a:rPr lang="tr-TR" dirty="0" err="1"/>
              <a:t>Tribus</a:t>
            </a:r>
            <a:r>
              <a:rPr lang="tr-TR" dirty="0"/>
              <a:t> (oymak) :-</a:t>
            </a:r>
            <a:r>
              <a:rPr lang="tr-TR" dirty="0" err="1"/>
              <a:t>iae</a:t>
            </a:r>
            <a:r>
              <a:rPr lang="tr-TR" dirty="0"/>
              <a:t> </a:t>
            </a:r>
          </a:p>
          <a:p>
            <a:r>
              <a:rPr lang="tr-TR" dirty="0" err="1"/>
              <a:t>Subtribus</a:t>
            </a:r>
            <a:r>
              <a:rPr lang="tr-TR" dirty="0"/>
              <a:t> (</a:t>
            </a:r>
            <a:r>
              <a:rPr lang="tr-TR" dirty="0" err="1"/>
              <a:t>altoymak</a:t>
            </a:r>
            <a:r>
              <a:rPr lang="tr-TR" dirty="0"/>
              <a:t>) :-</a:t>
            </a:r>
            <a:r>
              <a:rPr lang="tr-TR" dirty="0" err="1"/>
              <a:t>inae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73431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</TotalTime>
  <Words>582</Words>
  <Application>Microsoft Office PowerPoint</Application>
  <PresentationFormat>Geniş ekran</PresentationFormat>
  <Paragraphs>29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İyon</vt:lpstr>
      <vt:lpstr>Bitki sistematiğinin temel prensipleri </vt:lpstr>
      <vt:lpstr>Derste Kullanılan Kaynaklar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Bitki sistematiğinin temel prensipleri </dc:title>
  <dc:creator>beste_biyoloji</dc:creator>
  <cp:lastModifiedBy>beste_biyoloji</cp:lastModifiedBy>
  <cp:revision>4</cp:revision>
  <dcterms:created xsi:type="dcterms:W3CDTF">2021-02-28T11:15:55Z</dcterms:created>
  <dcterms:modified xsi:type="dcterms:W3CDTF">2021-02-28T11:22:10Z</dcterms:modified>
</cp:coreProperties>
</file>