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7"/>
  </p:notesMasterIdLst>
  <p:sldIdLst>
    <p:sldId id="256" r:id="rId2"/>
    <p:sldId id="272" r:id="rId3"/>
    <p:sldId id="260" r:id="rId4"/>
    <p:sldId id="261" r:id="rId5"/>
    <p:sldId id="262" r:id="rId6"/>
    <p:sldId id="273" r:id="rId7"/>
    <p:sldId id="274" r:id="rId8"/>
    <p:sldId id="263" r:id="rId9"/>
    <p:sldId id="275" r:id="rId10"/>
    <p:sldId id="264" r:id="rId11"/>
    <p:sldId id="265" r:id="rId12"/>
    <p:sldId id="266" r:id="rId13"/>
    <p:sldId id="267" r:id="rId14"/>
    <p:sldId id="269" r:id="rId15"/>
    <p:sldId id="271" r:id="rId16"/>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D756ECC-CBA7-476E-B9DF-7EB7366C7E26}" type="datetimeFigureOut">
              <a:rPr lang="tr-TR" smtClean="0"/>
              <a:pPr/>
              <a:t>28.01.2017</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29A8E26-11A0-432B-8413-A0C34630ABB5}" type="slidenum">
              <a:rPr lang="tr-TR" smtClean="0"/>
              <a:pPr/>
              <a:t>‹#›</a:t>
            </a:fld>
            <a:endParaRPr lang="tr-TR"/>
          </a:p>
        </p:txBody>
      </p:sp>
    </p:spTree>
    <p:extLst>
      <p:ext uri="{BB962C8B-B14F-4D97-AF65-F5344CB8AC3E}">
        <p14:creationId xmlns:p14="http://schemas.microsoft.com/office/powerpoint/2010/main" val="323931069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1">
        <a:schemeClr val="bg1"/>
      </p:bgRef>
    </p:bg>
    <p:spTree>
      <p:nvGrpSpPr>
        <p:cNvPr id="1" name=""/>
        <p:cNvGrpSpPr/>
        <p:nvPr/>
      </p:nvGrpSpPr>
      <p:grpSpPr>
        <a:xfrm>
          <a:off x="0" y="0"/>
          <a:ext cx="0" cy="0"/>
          <a:chOff x="0" y="0"/>
          <a:chExt cx="0" cy="0"/>
        </a:xfrm>
      </p:grpSpPr>
      <p:sp>
        <p:nvSpPr>
          <p:cNvPr id="8" name="7 Başlık"/>
          <p:cNvSpPr>
            <a:spLocks noGrp="1"/>
          </p:cNvSpPr>
          <p:nvPr>
            <p:ph type="ctrTitle"/>
          </p:nvPr>
        </p:nvSpPr>
        <p:spPr>
          <a:xfrm>
            <a:off x="2286000" y="3124200"/>
            <a:ext cx="6172200" cy="1894362"/>
          </a:xfrm>
        </p:spPr>
        <p:txBody>
          <a:bodyPr/>
          <a:lstStyle>
            <a:lvl1pPr>
              <a:defRPr b="1"/>
            </a:lvl1pPr>
          </a:lstStyle>
          <a:p>
            <a:r>
              <a:rPr kumimoji="0" lang="tr-TR" smtClean="0"/>
              <a:t>Asıl başlık stili için tıklatın</a:t>
            </a:r>
            <a:endParaRPr kumimoji="0" lang="en-US"/>
          </a:p>
        </p:txBody>
      </p:sp>
      <p:sp>
        <p:nvSpPr>
          <p:cNvPr id="9" name="8 Alt Başlık"/>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bwMode="auto">
          <a:xfrm rot="5400000">
            <a:off x="7764621" y="1174097"/>
            <a:ext cx="2286000" cy="381000"/>
          </a:xfrm>
        </p:spPr>
        <p:txBody>
          <a:bodyPr/>
          <a:lstStyle/>
          <a:p>
            <a:fld id="{D9F75050-0E15-4C5B-92B0-66D068882F1F}" type="datetimeFigureOut">
              <a:rPr lang="tr-TR" smtClean="0"/>
              <a:pPr/>
              <a:t>28.01.2017</a:t>
            </a:fld>
            <a:endParaRPr lang="tr-TR"/>
          </a:p>
        </p:txBody>
      </p:sp>
      <p:sp>
        <p:nvSpPr>
          <p:cNvPr id="17" name="16 Altbilgi Yer Tutucusu"/>
          <p:cNvSpPr>
            <a:spLocks noGrp="1"/>
          </p:cNvSpPr>
          <p:nvPr>
            <p:ph type="ftr" sz="quarter" idx="11"/>
          </p:nvPr>
        </p:nvSpPr>
        <p:spPr bwMode="auto">
          <a:xfrm rot="5400000">
            <a:off x="7077269" y="4181669"/>
            <a:ext cx="3657600" cy="384048"/>
          </a:xfrm>
        </p:spPr>
        <p:txBody>
          <a:bodyPr/>
          <a:lstStyle/>
          <a:p>
            <a:endParaRPr lang="tr-TR"/>
          </a:p>
        </p:txBody>
      </p:sp>
      <p:sp>
        <p:nvSpPr>
          <p:cNvPr id="10" name="9 Dikdörtgen"/>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Dikdörtgen"/>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13 Dikdörtgen"/>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18 Dikdörtgen"/>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Düz Bağlayıcı"/>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17 Düz Bağlayıcı"/>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19 Düz Bağlayıcı"/>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15 Düz Bağlayıcı"/>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14 Düz Bağlayıcı"/>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21 Düz Bağlayıcı"/>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26 Dikdörtgen"/>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20 Oval"/>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Oval"/>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23 Oval"/>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25 Oval"/>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24 Oval"/>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28 Slayt Numarası Yer Tutucusu"/>
          <p:cNvSpPr>
            <a:spLocks noGrp="1"/>
          </p:cNvSpPr>
          <p:nvPr>
            <p:ph type="sldNum" sz="quarter" idx="12"/>
          </p:nvPr>
        </p:nvSpPr>
        <p:spPr bwMode="auto">
          <a:xfrm>
            <a:off x="1325544" y="4928702"/>
            <a:ext cx="609600" cy="517524"/>
          </a:xfrm>
        </p:spPr>
        <p:txBody>
          <a:bodyPr/>
          <a:lstStyle/>
          <a:p>
            <a:fld id="{B1DEFA8C-F947-479F-BE07-76B6B3F80BF1}"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28.01.2017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9"/>
            <a:ext cx="16764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274638"/>
            <a:ext cx="60198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28.01.2017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8" name="7 İçerik Yer Tutucusu"/>
          <p:cNvSpPr>
            <a:spLocks noGrp="1"/>
          </p:cNvSpPr>
          <p:nvPr>
            <p:ph sz="quarter" idx="1"/>
          </p:nvPr>
        </p:nvSpPr>
        <p:spPr>
          <a:xfrm>
            <a:off x="457200" y="1600200"/>
            <a:ext cx="7467600" cy="4873752"/>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4"/>
          </p:nvPr>
        </p:nvSpPr>
        <p:spPr/>
        <p:txBody>
          <a:bodyPr rtlCol="0"/>
          <a:lstStyle/>
          <a:p>
            <a:fld id="{D9F75050-0E15-4C5B-92B0-66D068882F1F}" type="datetimeFigureOut">
              <a:rPr lang="tr-TR" smtClean="0"/>
              <a:pPr/>
              <a:t>28.01.2017</a:t>
            </a:fld>
            <a:endParaRPr lang="tr-TR"/>
          </a:p>
        </p:txBody>
      </p:sp>
      <p:sp>
        <p:nvSpPr>
          <p:cNvPr id="9" name="8 Slayt Numarası Yer Tutucusu"/>
          <p:cNvSpPr>
            <a:spLocks noGrp="1"/>
          </p:cNvSpPr>
          <p:nvPr>
            <p:ph type="sldNum" sz="quarter" idx="15"/>
          </p:nvPr>
        </p:nvSpPr>
        <p:spPr/>
        <p:txBody>
          <a:bodyPr rtlCol="0"/>
          <a:lstStyle/>
          <a:p>
            <a:fld id="{B1DEFA8C-F947-479F-BE07-76B6B3F80BF1}" type="slidenum">
              <a:rPr lang="tr-TR" smtClean="0"/>
              <a:pPr/>
              <a:t>‹#›</a:t>
            </a:fld>
            <a:endParaRPr lang="tr-TR"/>
          </a:p>
        </p:txBody>
      </p:sp>
      <p:sp>
        <p:nvSpPr>
          <p:cNvPr id="10" name="9 Altbilgi Yer Tutucusu"/>
          <p:cNvSpPr>
            <a:spLocks noGrp="1"/>
          </p:cNvSpPr>
          <p:nvPr>
            <p:ph type="ftr" sz="quarter" idx="16"/>
          </p:nvPr>
        </p:nvSpPr>
        <p:spPr/>
        <p:txBody>
          <a:bodyPr rtlCol="0"/>
          <a:lstStyle/>
          <a:p>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2286000" y="2895600"/>
            <a:ext cx="6172200" cy="2053590"/>
          </a:xfrm>
        </p:spPr>
        <p:txBody>
          <a:bodyPr/>
          <a:lstStyle>
            <a:lvl1pPr algn="l">
              <a:buNone/>
              <a:defRPr sz="3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bwMode="auto">
          <a:xfrm rot="5400000">
            <a:off x="7763256" y="1170432"/>
            <a:ext cx="2286000" cy="381000"/>
          </a:xfrm>
        </p:spPr>
        <p:txBody>
          <a:bodyPr/>
          <a:lstStyle/>
          <a:p>
            <a:fld id="{D9F75050-0E15-4C5B-92B0-66D068882F1F}" type="datetimeFigureOut">
              <a:rPr lang="tr-TR" smtClean="0"/>
              <a:pPr/>
              <a:t>28.01.2017</a:t>
            </a:fld>
            <a:endParaRPr lang="tr-TR"/>
          </a:p>
        </p:txBody>
      </p:sp>
      <p:sp>
        <p:nvSpPr>
          <p:cNvPr id="5" name="4 Altbilgi Yer Tutucusu"/>
          <p:cNvSpPr>
            <a:spLocks noGrp="1"/>
          </p:cNvSpPr>
          <p:nvPr>
            <p:ph type="ftr" sz="quarter" idx="11"/>
          </p:nvPr>
        </p:nvSpPr>
        <p:spPr bwMode="auto">
          <a:xfrm rot="5400000">
            <a:off x="7077456" y="4178808"/>
            <a:ext cx="3657600" cy="384048"/>
          </a:xfrm>
        </p:spPr>
        <p:txBody>
          <a:bodyPr/>
          <a:lstStyle/>
          <a:p>
            <a:endParaRPr lang="tr-TR"/>
          </a:p>
        </p:txBody>
      </p:sp>
      <p:sp>
        <p:nvSpPr>
          <p:cNvPr id="9" name="8 Dikdörtgen"/>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Dikdörtgen"/>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Dikdörtgen"/>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Dikdörtgen"/>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Düz Bağlayıcı"/>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13 Düz Bağlayıcı"/>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14 Düz Bağlayıcı"/>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15 Düz Bağlayıcı"/>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16 Düz Bağlayıcı"/>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17 Dikdörtgen"/>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18 Oval"/>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19 Oval"/>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20 Oval"/>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21 Oval"/>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Oval"/>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25 Düz Bağlayıcı"/>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5 Slayt Numarası Yer Tutucusu"/>
          <p:cNvSpPr>
            <a:spLocks noGrp="1"/>
          </p:cNvSpPr>
          <p:nvPr>
            <p:ph type="sldNum" sz="quarter" idx="12"/>
          </p:nvPr>
        </p:nvSpPr>
        <p:spPr bwMode="auto">
          <a:xfrm>
            <a:off x="1340616" y="4928702"/>
            <a:ext cx="609600" cy="517524"/>
          </a:xfrm>
        </p:spPr>
        <p:txBody>
          <a:bodyPr/>
          <a:lstStyle/>
          <a:p>
            <a:fld id="{B1DEFA8C-F947-479F-BE07-76B6B3F80BF1}"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pPr/>
              <a:t>28.01.2017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9" name="8 İçerik Yer Tutucusu"/>
          <p:cNvSpPr>
            <a:spLocks noGrp="1"/>
          </p:cNvSpPr>
          <p:nvPr>
            <p:ph sz="quarter" idx="1"/>
          </p:nvPr>
        </p:nvSpPr>
        <p:spPr>
          <a:xfrm>
            <a:off x="457200" y="1600200"/>
            <a:ext cx="36576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4270248" y="1600200"/>
            <a:ext cx="36576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7543800" cy="1143000"/>
          </a:xfrm>
        </p:spPr>
        <p:txBody>
          <a:bodyPr anchor="b"/>
          <a:lstStyle>
            <a:lvl1pPr>
              <a:defRPr/>
            </a:lvl1pPr>
          </a:lstStyle>
          <a:p>
            <a:r>
              <a:rPr kumimoji="0" lang="tr-TR" smtClean="0"/>
              <a:t>Asıl başlık stili için tıklatın</a:t>
            </a:r>
            <a:endParaRPr kumimoji="0" lang="en-US"/>
          </a:p>
        </p:txBody>
      </p:sp>
      <p:sp>
        <p:nvSpPr>
          <p:cNvPr id="7" name="6 Veri Yer Tutucusu"/>
          <p:cNvSpPr>
            <a:spLocks noGrp="1"/>
          </p:cNvSpPr>
          <p:nvPr>
            <p:ph type="dt" sz="half" idx="10"/>
          </p:nvPr>
        </p:nvSpPr>
        <p:spPr/>
        <p:txBody>
          <a:bodyPr/>
          <a:lstStyle/>
          <a:p>
            <a:fld id="{D9F75050-0E15-4C5B-92B0-66D068882F1F}" type="datetimeFigureOut">
              <a:rPr lang="tr-TR" smtClean="0"/>
              <a:pPr/>
              <a:t>28.01.2017</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11" name="10 İçerik Yer Tutucusu"/>
          <p:cNvSpPr>
            <a:spLocks noGrp="1"/>
          </p:cNvSpPr>
          <p:nvPr>
            <p:ph sz="quarter" idx="2"/>
          </p:nvPr>
        </p:nvSpPr>
        <p:spPr>
          <a:xfrm>
            <a:off x="457200" y="2362200"/>
            <a:ext cx="36576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quarter" idx="4"/>
          </p:nvPr>
        </p:nvSpPr>
        <p:spPr>
          <a:xfrm>
            <a:off x="4371975" y="2362200"/>
            <a:ext cx="36576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2" name="11 Metin Yer Tutucusu"/>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
        <p:nvSpPr>
          <p:cNvPr id="14" name="13 Metin Yer Tutucusu"/>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6" name="5 Veri Yer Tutucusu"/>
          <p:cNvSpPr>
            <a:spLocks noGrp="1"/>
          </p:cNvSpPr>
          <p:nvPr>
            <p:ph type="dt" sz="half" idx="10"/>
          </p:nvPr>
        </p:nvSpPr>
        <p:spPr/>
        <p:txBody>
          <a:bodyPr rtlCol="0"/>
          <a:lstStyle/>
          <a:p>
            <a:fld id="{D9F75050-0E15-4C5B-92B0-66D068882F1F}" type="datetimeFigureOut">
              <a:rPr lang="tr-TR" smtClean="0"/>
              <a:pPr/>
              <a:t>28.01.2017</a:t>
            </a:fld>
            <a:endParaRPr lang="tr-TR"/>
          </a:p>
        </p:txBody>
      </p:sp>
      <p:sp>
        <p:nvSpPr>
          <p:cNvPr id="7" name="6 Slayt Numarası Yer Tutucusu"/>
          <p:cNvSpPr>
            <a:spLocks noGrp="1"/>
          </p:cNvSpPr>
          <p:nvPr>
            <p:ph type="sldNum" sz="quarter" idx="11"/>
          </p:nvPr>
        </p:nvSpPr>
        <p:spPr/>
        <p:txBody>
          <a:bodyPr rtlCol="0"/>
          <a:lstStyle/>
          <a:p>
            <a:fld id="{B1DEFA8C-F947-479F-BE07-76B6B3F80BF1}" type="slidenum">
              <a:rPr lang="tr-TR" smtClean="0"/>
              <a:pPr/>
              <a:t>‹#›</a:t>
            </a:fld>
            <a:endParaRPr lang="tr-TR"/>
          </a:p>
        </p:txBody>
      </p:sp>
      <p:sp>
        <p:nvSpPr>
          <p:cNvPr id="8" name="7 Altbilgi Yer Tutucusu"/>
          <p:cNvSpPr>
            <a:spLocks noGrp="1"/>
          </p:cNvSpPr>
          <p:nvPr>
            <p:ph type="ftr" sz="quarter" idx="12"/>
          </p:nvPr>
        </p:nvSpPr>
        <p:spPr/>
        <p:txBody>
          <a:bodyPr rtlCol="0"/>
          <a:lstStyle/>
          <a:p>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28.01.2017</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1">
        <a:schemeClr val="bg1"/>
      </p:bgRef>
    </p:bg>
    <p:spTree>
      <p:nvGrpSpPr>
        <p:cNvPr id="1" name=""/>
        <p:cNvGrpSpPr/>
        <p:nvPr/>
      </p:nvGrpSpPr>
      <p:grpSpPr>
        <a:xfrm>
          <a:off x="0" y="0"/>
          <a:ext cx="0" cy="0"/>
          <a:chOff x="0" y="0"/>
          <a:chExt cx="0" cy="0"/>
        </a:xfrm>
      </p:grpSpPr>
      <p:sp>
        <p:nvSpPr>
          <p:cNvPr id="10" name="9 Düz Bağlayıcı"/>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1 Başlık"/>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8" name="7 Düz Bağlayıcı"/>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8 Düz Bağlayıcı"/>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10 Düz Bağlayıcı"/>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Dikdörtgen"/>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Düz Bağlayıcı"/>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13 Oval"/>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17 İçerik Yer Tutucusu"/>
          <p:cNvSpPr>
            <a:spLocks noGrp="1"/>
          </p:cNvSpPr>
          <p:nvPr>
            <p:ph sz="quarter" idx="1"/>
          </p:nvPr>
        </p:nvSpPr>
        <p:spPr>
          <a:xfrm>
            <a:off x="304800" y="274320"/>
            <a:ext cx="5638800" cy="6327648"/>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1" name="20 Veri Yer Tutucusu"/>
          <p:cNvSpPr>
            <a:spLocks noGrp="1"/>
          </p:cNvSpPr>
          <p:nvPr>
            <p:ph type="dt" sz="half" idx="14"/>
          </p:nvPr>
        </p:nvSpPr>
        <p:spPr/>
        <p:txBody>
          <a:bodyPr rtlCol="0"/>
          <a:lstStyle/>
          <a:p>
            <a:fld id="{D9F75050-0E15-4C5B-92B0-66D068882F1F}" type="datetimeFigureOut">
              <a:rPr lang="tr-TR" smtClean="0"/>
              <a:pPr/>
              <a:t>28.01.2017</a:t>
            </a:fld>
            <a:endParaRPr lang="tr-TR"/>
          </a:p>
        </p:txBody>
      </p:sp>
      <p:sp>
        <p:nvSpPr>
          <p:cNvPr id="22" name="21 Slayt Numarası Yer Tutucusu"/>
          <p:cNvSpPr>
            <a:spLocks noGrp="1"/>
          </p:cNvSpPr>
          <p:nvPr>
            <p:ph type="sldNum" sz="quarter" idx="15"/>
          </p:nvPr>
        </p:nvSpPr>
        <p:spPr/>
        <p:txBody>
          <a:bodyPr rtlCol="0"/>
          <a:lstStyle/>
          <a:p>
            <a:fld id="{B1DEFA8C-F947-479F-BE07-76B6B3F80BF1}" type="slidenum">
              <a:rPr lang="tr-TR" smtClean="0"/>
              <a:pPr/>
              <a:t>‹#›</a:t>
            </a:fld>
            <a:endParaRPr lang="tr-TR"/>
          </a:p>
        </p:txBody>
      </p:sp>
      <p:sp>
        <p:nvSpPr>
          <p:cNvPr id="23" name="22 Altbilgi Yer Tutucusu"/>
          <p:cNvSpPr>
            <a:spLocks noGrp="1"/>
          </p:cNvSpPr>
          <p:nvPr>
            <p:ph type="ftr" sz="quarter" idx="16"/>
          </p:nvPr>
        </p:nvSpPr>
        <p:spPr/>
        <p:txBody>
          <a:bodyPr rtlCol="0"/>
          <a:lstStyle/>
          <a:p>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Düz Bağlayıcı"/>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Oval"/>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1 Başlık"/>
          <p:cNvSpPr>
            <a:spLocks noGrp="1"/>
          </p:cNvSpPr>
          <p:nvPr>
            <p:ph type="title"/>
          </p:nvPr>
        </p:nvSpPr>
        <p:spPr>
          <a:xfrm rot="5400000">
            <a:off x="3350133" y="3200400"/>
            <a:ext cx="6309360" cy="457200"/>
          </a:xfrm>
        </p:spPr>
        <p:txBody>
          <a:bodyPr anchor="b"/>
          <a:lstStyle>
            <a:lvl1pPr algn="l">
              <a:buNone/>
              <a:defRPr sz="2000" b="1"/>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tr-TR" smtClean="0"/>
              <a:t>Resim eklemek için simgeyi tıklatın</a:t>
            </a:r>
            <a:endParaRPr kumimoji="0" lang="en-US" dirty="0"/>
          </a:p>
        </p:txBody>
      </p:sp>
      <p:sp>
        <p:nvSpPr>
          <p:cNvPr id="4" name="3 Metin Yer Tutucusu"/>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10" name="9 Düz Bağlayıcı"/>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10 Dikdörtgen"/>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Düz Bağlayıcı"/>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18 Düz Bağlayıcı"/>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19 Düz Bağlayıcı"/>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16 Veri Yer Tutucusu"/>
          <p:cNvSpPr>
            <a:spLocks noGrp="1"/>
          </p:cNvSpPr>
          <p:nvPr>
            <p:ph type="dt" sz="half" idx="10"/>
          </p:nvPr>
        </p:nvSpPr>
        <p:spPr/>
        <p:txBody>
          <a:bodyPr rtlCol="0"/>
          <a:lstStyle/>
          <a:p>
            <a:fld id="{D9F75050-0E15-4C5B-92B0-66D068882F1F}" type="datetimeFigureOut">
              <a:rPr lang="tr-TR" smtClean="0"/>
              <a:pPr/>
              <a:t>28.01.2017</a:t>
            </a:fld>
            <a:endParaRPr lang="tr-TR"/>
          </a:p>
        </p:txBody>
      </p:sp>
      <p:sp>
        <p:nvSpPr>
          <p:cNvPr id="18" name="17 Slayt Numarası Yer Tutucusu"/>
          <p:cNvSpPr>
            <a:spLocks noGrp="1"/>
          </p:cNvSpPr>
          <p:nvPr>
            <p:ph type="sldNum" sz="quarter" idx="11"/>
          </p:nvPr>
        </p:nvSpPr>
        <p:spPr/>
        <p:txBody>
          <a:bodyPr rtlCol="0"/>
          <a:lstStyle/>
          <a:p>
            <a:fld id="{B1DEFA8C-F947-479F-BE07-76B6B3F80BF1}" type="slidenum">
              <a:rPr lang="tr-TR" smtClean="0"/>
              <a:pPr/>
              <a:t>‹#›</a:t>
            </a:fld>
            <a:endParaRPr lang="tr-TR"/>
          </a:p>
        </p:txBody>
      </p:sp>
      <p:sp>
        <p:nvSpPr>
          <p:cNvPr id="21" name="20 Altbilgi Yer Tutucusu"/>
          <p:cNvSpPr>
            <a:spLocks noGrp="1"/>
          </p:cNvSpPr>
          <p:nvPr>
            <p:ph type="ftr" sz="quarter" idx="12"/>
          </p:nvPr>
        </p:nvSpPr>
        <p:spPr/>
        <p:txBody>
          <a:bodyPr rtlCol="0"/>
          <a:lstStyle/>
          <a:p>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15 Düz Bağlayıcı"/>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21 Başlık Yer Tutucusu"/>
          <p:cNvSpPr>
            <a:spLocks noGrp="1"/>
          </p:cNvSpPr>
          <p:nvPr>
            <p:ph type="title"/>
          </p:nvPr>
        </p:nvSpPr>
        <p:spPr>
          <a:xfrm>
            <a:off x="457200" y="274638"/>
            <a:ext cx="7467600" cy="1143000"/>
          </a:xfrm>
          <a:prstGeom prst="rect">
            <a:avLst/>
          </a:prstGeom>
        </p:spPr>
        <p:txBody>
          <a:bodyPr vert="horz" anchor="b">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D9F75050-0E15-4C5B-92B0-66D068882F1F}" type="datetimeFigureOut">
              <a:rPr lang="tr-TR" smtClean="0"/>
              <a:pPr/>
              <a:t>28.01.2017</a:t>
            </a:fld>
            <a:endParaRPr lang="tr-TR"/>
          </a:p>
        </p:txBody>
      </p:sp>
      <p:sp>
        <p:nvSpPr>
          <p:cNvPr id="3" name="2 Altbilgi Yer Tutucusu"/>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tr-TR"/>
          </a:p>
        </p:txBody>
      </p:sp>
      <p:sp>
        <p:nvSpPr>
          <p:cNvPr id="7" name="6 Düz Bağlayıcı"/>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8 Düz Bağlayıcı"/>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9 Dikdörtgen"/>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Düz Bağlayıcı"/>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Oval"/>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Slayt Numarası Yer Tutucusu"/>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2428860" y="1500174"/>
            <a:ext cx="6029340" cy="2571768"/>
          </a:xfrm>
        </p:spPr>
        <p:txBody>
          <a:bodyPr>
            <a:normAutofit/>
          </a:bodyPr>
          <a:lstStyle/>
          <a:p>
            <a:r>
              <a:rPr lang="tr-TR" sz="2800" smtClean="0">
                <a:latin typeface="Times New Roman" pitchFamily="18" charset="0"/>
                <a:cs typeface="Times New Roman" pitchFamily="18" charset="0"/>
              </a:rPr>
              <a:t>ÖZEL EĞİTİM  İLE </a:t>
            </a:r>
            <a:r>
              <a:rPr lang="tr-TR" sz="2800" dirty="0" smtClean="0">
                <a:latin typeface="Times New Roman" pitchFamily="18" charset="0"/>
                <a:cs typeface="Times New Roman" pitchFamily="18" charset="0"/>
              </a:rPr>
              <a:t>İLGİLİ TEMEL KAVRAMLAR</a:t>
            </a:r>
            <a:endParaRPr lang="tr-TR" sz="2800" dirty="0">
              <a:latin typeface="Times New Roman" pitchFamily="18" charset="0"/>
              <a:cs typeface="Times New Roman" pitchFamily="18" charset="0"/>
            </a:endParaRPr>
          </a:p>
        </p:txBody>
      </p:sp>
      <p:sp>
        <p:nvSpPr>
          <p:cNvPr id="3" name="2 Alt Başlık"/>
          <p:cNvSpPr>
            <a:spLocks noGrp="1"/>
          </p:cNvSpPr>
          <p:nvPr>
            <p:ph type="subTitle" idx="1"/>
          </p:nvPr>
        </p:nvSpPr>
        <p:spPr/>
        <p:txBody>
          <a:bodyPr/>
          <a:lstStyle/>
          <a:p>
            <a:endParaRPr lang="tr-T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marL="274320" lvl="0" indent="-274320">
              <a:spcBef>
                <a:spcPts val="600"/>
              </a:spcBef>
            </a:pPr>
            <a:r>
              <a:rPr lang="tr-TR" sz="2400" b="1" cap="none" dirty="0">
                <a:solidFill>
                  <a:prstClr val="black"/>
                </a:solidFill>
                <a:ea typeface="+mn-ea"/>
                <a:cs typeface="+mn-cs"/>
              </a:rPr>
              <a:t>Özür-Engel</a:t>
            </a:r>
            <a:r>
              <a:rPr lang="tr-TR" sz="2400" i="1" cap="none" dirty="0">
                <a:solidFill>
                  <a:prstClr val="black"/>
                </a:solidFill>
                <a:ea typeface="+mn-ea"/>
                <a:cs typeface="+mn-cs"/>
              </a:rPr>
              <a:t/>
            </a:r>
            <a:br>
              <a:rPr lang="tr-TR" sz="2400" i="1" cap="none" dirty="0">
                <a:solidFill>
                  <a:prstClr val="black"/>
                </a:solidFill>
                <a:ea typeface="+mn-ea"/>
                <a:cs typeface="+mn-cs"/>
              </a:rPr>
            </a:br>
            <a:endParaRPr lang="tr-TR" dirty="0"/>
          </a:p>
        </p:txBody>
      </p:sp>
      <p:sp>
        <p:nvSpPr>
          <p:cNvPr id="3" name="2 İçerik Yer Tutucusu"/>
          <p:cNvSpPr>
            <a:spLocks noGrp="1"/>
          </p:cNvSpPr>
          <p:nvPr>
            <p:ph sz="quarter" idx="1"/>
          </p:nvPr>
        </p:nvSpPr>
        <p:spPr/>
        <p:txBody>
          <a:bodyPr/>
          <a:lstStyle/>
          <a:p>
            <a:r>
              <a:rPr lang="tr-TR" dirty="0" smtClean="0"/>
              <a:t>Dünya Sağlık Örgütü özürlülüğü, bir aktiviteyi normal tarzda veya normal kabul edilen sınırlar içinde gerçekleştirmedeki kısıtlılık veya yetersizlik olarak tanımlamaktadır. </a:t>
            </a:r>
          </a:p>
          <a:p>
            <a:r>
              <a:rPr lang="tr-TR" dirty="0" smtClean="0"/>
              <a:t>Engellilik ise bir yetersizlik veya özür nedeni ile yaşa,cinsiyete,sosyal ve kültürel faktörlere bağlı olarak kişiden beklenen rollerin kısıtlanması veya yerine getirilmemesi hali şeklinde ifade edilmektedir </a:t>
            </a:r>
            <a:endParaRPr lang="tr-T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marL="274320" lvl="0" indent="-274320">
              <a:spcBef>
                <a:spcPts val="600"/>
              </a:spcBef>
            </a:pPr>
            <a:r>
              <a:rPr lang="tr-TR" sz="2800" b="1" cap="none" dirty="0">
                <a:solidFill>
                  <a:prstClr val="black"/>
                </a:solidFill>
                <a:ea typeface="+mn-ea"/>
                <a:cs typeface="+mn-cs"/>
              </a:rPr>
              <a:t>Özel Eğitim</a:t>
            </a:r>
            <a:r>
              <a:rPr lang="tr-TR" sz="2800" i="1" cap="none" dirty="0">
                <a:solidFill>
                  <a:prstClr val="black"/>
                </a:solidFill>
                <a:ea typeface="+mn-ea"/>
                <a:cs typeface="+mn-cs"/>
              </a:rPr>
              <a:t/>
            </a:r>
            <a:br>
              <a:rPr lang="tr-TR" sz="2800" i="1" cap="none" dirty="0">
                <a:solidFill>
                  <a:prstClr val="black"/>
                </a:solidFill>
                <a:ea typeface="+mn-ea"/>
                <a:cs typeface="+mn-cs"/>
              </a:rPr>
            </a:br>
            <a:endParaRPr lang="tr-TR" sz="2800" dirty="0"/>
          </a:p>
        </p:txBody>
      </p:sp>
      <p:sp>
        <p:nvSpPr>
          <p:cNvPr id="3" name="2 İçerik Yer Tutucusu"/>
          <p:cNvSpPr>
            <a:spLocks noGrp="1"/>
          </p:cNvSpPr>
          <p:nvPr>
            <p:ph sz="quarter" idx="1"/>
          </p:nvPr>
        </p:nvSpPr>
        <p:spPr/>
        <p:txBody>
          <a:bodyPr/>
          <a:lstStyle/>
          <a:p>
            <a:endParaRPr lang="tr-TR" dirty="0" smtClean="0"/>
          </a:p>
          <a:p>
            <a:r>
              <a:rPr lang="tr-TR" sz="2800" dirty="0" smtClean="0"/>
              <a:t>Özel Eğitim, engelli olan çocukların bireysel özelliklerini ve ihtiyaçlarını karşılamak amacıyla </a:t>
            </a:r>
            <a:r>
              <a:rPr lang="tr-TR" sz="2800" dirty="0" smtClean="0"/>
              <a:t>planlanmış </a:t>
            </a:r>
            <a:r>
              <a:rPr lang="tr-TR" sz="2800" dirty="0" smtClean="0"/>
              <a:t>bireyselleştirilmiş eğitimdir </a:t>
            </a:r>
            <a:endParaRPr lang="tr-TR" sz="28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marL="274320" lvl="0" indent="-274320">
              <a:spcBef>
                <a:spcPts val="600"/>
              </a:spcBef>
            </a:pPr>
            <a:r>
              <a:rPr lang="tr-TR" sz="2400" b="1" cap="none" dirty="0">
                <a:solidFill>
                  <a:prstClr val="black"/>
                </a:solidFill>
                <a:ea typeface="+mn-ea"/>
                <a:cs typeface="+mn-cs"/>
              </a:rPr>
              <a:t>Özel Eğitim</a:t>
            </a:r>
            <a:r>
              <a:rPr lang="tr-TR" sz="2400" i="1" cap="none" dirty="0">
                <a:solidFill>
                  <a:prstClr val="black"/>
                </a:solidFill>
                <a:ea typeface="+mn-ea"/>
                <a:cs typeface="+mn-cs"/>
              </a:rPr>
              <a:t/>
            </a:r>
            <a:br>
              <a:rPr lang="tr-TR" sz="2400" i="1" cap="none" dirty="0">
                <a:solidFill>
                  <a:prstClr val="black"/>
                </a:solidFill>
                <a:ea typeface="+mn-ea"/>
                <a:cs typeface="+mn-cs"/>
              </a:rPr>
            </a:br>
            <a:endParaRPr lang="tr-TR" dirty="0"/>
          </a:p>
        </p:txBody>
      </p:sp>
      <p:sp>
        <p:nvSpPr>
          <p:cNvPr id="3" name="2 İçerik Yer Tutucusu"/>
          <p:cNvSpPr>
            <a:spLocks noGrp="1"/>
          </p:cNvSpPr>
          <p:nvPr>
            <p:ph sz="quarter" idx="1"/>
          </p:nvPr>
        </p:nvSpPr>
        <p:spPr/>
        <p:txBody>
          <a:bodyPr>
            <a:normAutofit/>
          </a:bodyPr>
          <a:lstStyle/>
          <a:p>
            <a:r>
              <a:rPr lang="tr-TR" sz="2800" dirty="0" smtClean="0"/>
              <a:t>573 Sayılı Özel Eğitim Hakkında Kanun Hükmünde Kararname’de ise özel eğitim özel eğitim gerektiren bireylerin eğitim ihtiyaçlarını karşılamak için özel olarak yetiştirilmiş personel, geliştirilmiş eğitim programları ve yöntemleri ile onların özür ve özelliklerine uygun ortamlarda sürdürülen eğitim şeklinde ifade edilmektedir </a:t>
            </a:r>
            <a:endParaRPr lang="tr-TR" sz="28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marL="274320" lvl="0" indent="-274320">
              <a:spcBef>
                <a:spcPts val="600"/>
              </a:spcBef>
            </a:pPr>
            <a:r>
              <a:rPr lang="tr-TR" sz="2400" b="1" cap="none" dirty="0">
                <a:solidFill>
                  <a:prstClr val="black"/>
                </a:solidFill>
                <a:ea typeface="+mn-ea"/>
                <a:cs typeface="+mn-cs"/>
              </a:rPr>
              <a:t>Özel Eğitim Gerektiren Çocuk</a:t>
            </a:r>
            <a:r>
              <a:rPr lang="tr-TR" sz="2400" i="1" cap="none" dirty="0">
                <a:solidFill>
                  <a:prstClr val="black"/>
                </a:solidFill>
                <a:ea typeface="+mn-ea"/>
                <a:cs typeface="+mn-cs"/>
              </a:rPr>
              <a:t/>
            </a:r>
            <a:br>
              <a:rPr lang="tr-TR" sz="2400" i="1" cap="none" dirty="0">
                <a:solidFill>
                  <a:prstClr val="black"/>
                </a:solidFill>
                <a:ea typeface="+mn-ea"/>
                <a:cs typeface="+mn-cs"/>
              </a:rPr>
            </a:br>
            <a:endParaRPr lang="tr-TR" dirty="0"/>
          </a:p>
        </p:txBody>
      </p:sp>
      <p:sp>
        <p:nvSpPr>
          <p:cNvPr id="3" name="2 İçerik Yer Tutucusu"/>
          <p:cNvSpPr>
            <a:spLocks noGrp="1"/>
          </p:cNvSpPr>
          <p:nvPr>
            <p:ph sz="quarter" idx="1"/>
          </p:nvPr>
        </p:nvSpPr>
        <p:spPr/>
        <p:txBody>
          <a:bodyPr/>
          <a:lstStyle/>
          <a:p>
            <a:r>
              <a:rPr lang="tr-TR" dirty="0" smtClean="0"/>
              <a:t>Her çocuğun benzer özelliklerinin yanı sıra kendine özgü farklı özellikleri de bulunmaktadır. Bazı çocuklar çeşitli özellikleri nedeniyle daha fazla dikkat çekerken, bazı çocuklar engelleri nedeniyle zıplamakta, koşmakta hatta oyun oynamakta zorlanabilmektedirler. Akranlarından beklenen düzeyde anlamlı farklılık gösteren çocuklar, özel eğitim gerektiren çocuklar olarak tanımlanabilir </a:t>
            </a:r>
            <a:endParaRPr lang="tr-TR" i="1" dirty="0" smtClean="0"/>
          </a:p>
          <a:p>
            <a:endParaRPr lang="tr-T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marL="274320" lvl="0" indent="-274320">
              <a:spcBef>
                <a:spcPts val="600"/>
              </a:spcBef>
            </a:pPr>
            <a:r>
              <a:rPr lang="tr-TR" sz="2400" b="1" cap="none" dirty="0">
                <a:solidFill>
                  <a:prstClr val="black"/>
                </a:solidFill>
                <a:ea typeface="+mn-ea"/>
                <a:cs typeface="+mn-cs"/>
              </a:rPr>
              <a:t>Özel Eğitim Gerektiren Çocuk</a:t>
            </a:r>
            <a:r>
              <a:rPr lang="tr-TR" sz="2400" i="1" cap="none" dirty="0">
                <a:solidFill>
                  <a:prstClr val="black"/>
                </a:solidFill>
                <a:ea typeface="+mn-ea"/>
                <a:cs typeface="+mn-cs"/>
              </a:rPr>
              <a:t/>
            </a:r>
            <a:br>
              <a:rPr lang="tr-TR" sz="2400" i="1" cap="none" dirty="0">
                <a:solidFill>
                  <a:prstClr val="black"/>
                </a:solidFill>
                <a:ea typeface="+mn-ea"/>
                <a:cs typeface="+mn-cs"/>
              </a:rPr>
            </a:br>
            <a:endParaRPr lang="tr-TR" dirty="0"/>
          </a:p>
        </p:txBody>
      </p:sp>
      <p:sp>
        <p:nvSpPr>
          <p:cNvPr id="3" name="2 İçerik Yer Tutucusu"/>
          <p:cNvSpPr>
            <a:spLocks noGrp="1"/>
          </p:cNvSpPr>
          <p:nvPr>
            <p:ph sz="quarter" idx="1"/>
          </p:nvPr>
        </p:nvSpPr>
        <p:spPr/>
        <p:txBody>
          <a:bodyPr>
            <a:normAutofit/>
          </a:bodyPr>
          <a:lstStyle/>
          <a:p>
            <a:r>
              <a:rPr lang="tr-TR" sz="3200" dirty="0" smtClean="0"/>
              <a:t>Gelişimsel özellikleri açısından normal çocuklardan farklılık gösteren, ayrıcalıkları nedeniyle normal eğitim-öğretim hizmetlerinden yeterince yararlanamayan çocuklara özel eğitim gerektiren çocuklar denilmektedir.</a:t>
            </a:r>
            <a:endParaRPr lang="tr-TR" sz="3200" i="1" dirty="0" smtClean="0"/>
          </a:p>
          <a:p>
            <a:endParaRPr lang="tr-TR" sz="32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solidFill>
                  <a:srgbClr val="575F6D"/>
                </a:solidFill>
              </a:rPr>
              <a:t>KAYNAŞTIRMA</a:t>
            </a:r>
            <a:endParaRPr lang="tr-TR" dirty="0"/>
          </a:p>
        </p:txBody>
      </p:sp>
      <p:sp>
        <p:nvSpPr>
          <p:cNvPr id="3" name="2 İçerik Yer Tutucusu"/>
          <p:cNvSpPr>
            <a:spLocks noGrp="1"/>
          </p:cNvSpPr>
          <p:nvPr>
            <p:ph sz="quarter" idx="1"/>
          </p:nvPr>
        </p:nvSpPr>
        <p:spPr/>
        <p:txBody>
          <a:bodyPr/>
          <a:lstStyle/>
          <a:p>
            <a:r>
              <a:rPr lang="tr-TR" dirty="0" smtClean="0"/>
              <a:t>Engelli ve normal gelişim gösteren bireyleri karma olarak bir araya getirmek koşuluyla yapılan bir çeşit sosyalleştirme çalışmaları şeklinde tanımlanan kaynaştırma, Türk Dil Kurumu sözlüğünde bütünleştirme anlamında kullanılmaktadır</a:t>
            </a:r>
          </a:p>
          <a:p>
            <a:r>
              <a:rPr lang="tr-TR" dirty="0" smtClean="0"/>
              <a:t>Genel olarak kaynaştırma engelli ve normal gelişim gösteren çocukların aynı ortamda eğitim ve öğretime dahil edilmeleri şeklinde tanımlanabilir.</a:t>
            </a:r>
          </a:p>
          <a:p>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lstStyle/>
          <a:p>
            <a:pPr fontAlgn="base"/>
            <a:endParaRPr lang="tr-TR" sz="1200" dirty="0" smtClean="0">
              <a:latin typeface="Times New Roman" pitchFamily="18" charset="0"/>
              <a:cs typeface="Times New Roman" pitchFamily="18" charset="0"/>
            </a:endParaRPr>
          </a:p>
          <a:p>
            <a:pPr fontAlgn="base"/>
            <a:endParaRPr lang="tr-TR" sz="1200" dirty="0" smtClean="0">
              <a:latin typeface="Times New Roman" pitchFamily="18" charset="0"/>
              <a:cs typeface="Times New Roman" pitchFamily="18" charset="0"/>
            </a:endParaRPr>
          </a:p>
          <a:p>
            <a:pPr fontAlgn="base"/>
            <a:r>
              <a:rPr lang="tr-TR" sz="2800" dirty="0" smtClean="0">
                <a:latin typeface="Times New Roman" pitchFamily="18" charset="0"/>
                <a:cs typeface="Times New Roman" pitchFamily="18" charset="0"/>
              </a:rPr>
              <a:t>Bu bölüm;</a:t>
            </a:r>
          </a:p>
          <a:p>
            <a:pPr lvl="1" fontAlgn="base"/>
            <a:r>
              <a:rPr lang="tr-TR" sz="2800" dirty="0" smtClean="0">
                <a:latin typeface="Times New Roman" pitchFamily="18" charset="0"/>
                <a:cs typeface="Times New Roman" pitchFamily="18" charset="0"/>
              </a:rPr>
              <a:t>Aral, N. ve </a:t>
            </a:r>
            <a:r>
              <a:rPr lang="tr-TR" sz="2800" dirty="0" err="1" smtClean="0">
                <a:latin typeface="Times New Roman" pitchFamily="18" charset="0"/>
                <a:cs typeface="Times New Roman" pitchFamily="18" charset="0"/>
              </a:rPr>
              <a:t>Gürsoy</a:t>
            </a:r>
            <a:r>
              <a:rPr lang="tr-TR" sz="2800" dirty="0" smtClean="0">
                <a:latin typeface="Times New Roman" pitchFamily="18" charset="0"/>
                <a:cs typeface="Times New Roman" pitchFamily="18" charset="0"/>
              </a:rPr>
              <a:t>, F. 2007. Özel eğitim gerektiren çocuklar ve özel eğitime giriş. İstanbul: </a:t>
            </a:r>
            <a:r>
              <a:rPr lang="tr-TR" sz="2800" dirty="0" err="1" smtClean="0">
                <a:latin typeface="Times New Roman" pitchFamily="18" charset="0"/>
                <a:cs typeface="Times New Roman" pitchFamily="18" charset="0"/>
              </a:rPr>
              <a:t>Morpa</a:t>
            </a:r>
            <a:r>
              <a:rPr lang="tr-TR" sz="2800" dirty="0" smtClean="0">
                <a:latin typeface="Times New Roman" pitchFamily="18" charset="0"/>
                <a:cs typeface="Times New Roman" pitchFamily="18" charset="0"/>
              </a:rPr>
              <a:t> Kültür Yayınları.</a:t>
            </a:r>
          </a:p>
          <a:p>
            <a:pPr lvl="1" fontAlgn="base"/>
            <a:r>
              <a:rPr lang="tr-TR" sz="2800" dirty="0" smtClean="0">
                <a:latin typeface="Times New Roman" pitchFamily="18" charset="0"/>
                <a:cs typeface="Times New Roman" pitchFamily="18" charset="0"/>
              </a:rPr>
              <a:t>kaynağından aynen alınmıştır.        </a:t>
            </a:r>
          </a:p>
          <a:p>
            <a:r>
              <a:rPr lang="tr-TR" sz="2800" dirty="0" smtClean="0">
                <a:latin typeface="Times New Roman" pitchFamily="18" charset="0"/>
                <a:cs typeface="Times New Roman" pitchFamily="18" charset="0"/>
              </a:rPr>
              <a:t> </a:t>
            </a:r>
          </a:p>
          <a:p>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z="2800" b="1" dirty="0">
                <a:solidFill>
                  <a:srgbClr val="575F6D"/>
                </a:solidFill>
                <a:latin typeface="Times New Roman" pitchFamily="18" charset="0"/>
                <a:cs typeface="Times New Roman" pitchFamily="18" charset="0"/>
              </a:rPr>
              <a:t>ÖZEL EĞİTİMLE İLGİLİ TEMEL KAVRAMLAR</a:t>
            </a:r>
            <a:endParaRPr lang="tr-TR" dirty="0"/>
          </a:p>
        </p:txBody>
      </p:sp>
      <p:sp>
        <p:nvSpPr>
          <p:cNvPr id="3" name="2 İçerik Yer Tutucusu"/>
          <p:cNvSpPr>
            <a:spLocks noGrp="1"/>
          </p:cNvSpPr>
          <p:nvPr>
            <p:ph sz="quarter" idx="1"/>
          </p:nvPr>
        </p:nvSpPr>
        <p:spPr/>
        <p:txBody>
          <a:bodyPr/>
          <a:lstStyle/>
          <a:p>
            <a:r>
              <a:rPr lang="tr-TR" dirty="0" smtClean="0"/>
              <a:t>Özel eğitim ve engelli bireylerin daha iyi anlaşılabilmesi için ;</a:t>
            </a:r>
          </a:p>
          <a:p>
            <a:r>
              <a:rPr lang="tr-TR" dirty="0" smtClean="0"/>
              <a:t>zedelenme-sapma </a:t>
            </a:r>
          </a:p>
          <a:p>
            <a:r>
              <a:rPr lang="tr-TR" dirty="0" smtClean="0"/>
              <a:t>yetersizlik, </a:t>
            </a:r>
          </a:p>
          <a:p>
            <a:r>
              <a:rPr lang="tr-TR" dirty="0" smtClean="0"/>
              <a:t> özür ya da engel,</a:t>
            </a:r>
          </a:p>
          <a:p>
            <a:r>
              <a:rPr lang="tr-TR" dirty="0" smtClean="0"/>
              <a:t> özel eğitim, </a:t>
            </a:r>
          </a:p>
          <a:p>
            <a:r>
              <a:rPr lang="tr-TR" dirty="0" smtClean="0"/>
              <a:t>özel eğitim gerektiren çocuk, </a:t>
            </a:r>
          </a:p>
          <a:p>
            <a:r>
              <a:rPr lang="tr-TR" dirty="0" smtClean="0"/>
              <a:t>kaynaştırma gibi kavramların açıklanması gerekmektedir. </a:t>
            </a:r>
            <a:endParaRPr lang="tr-TR" i="1" dirty="0" smtClean="0"/>
          </a:p>
          <a:p>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lstStyle/>
          <a:p>
            <a:r>
              <a:rPr lang="tr-TR" b="1" dirty="0" smtClean="0"/>
              <a:t>Zedelenme-Sapma</a:t>
            </a:r>
            <a:endParaRPr lang="tr-TR" i="1" dirty="0" smtClean="0"/>
          </a:p>
          <a:p>
            <a:r>
              <a:rPr lang="tr-TR" dirty="0" smtClean="0"/>
              <a:t>Çeşitli nedenlerle bireyin psikolojik, fizyolojik, anatomik özelliklerinde geçici ya da kalıcı türden bir kayıp ya da işleyiş bozukluğu sonucunda organların işlevlerini ve görevlerini yerine getirmede zorlanma durumudur.</a:t>
            </a:r>
          </a:p>
          <a:p>
            <a:r>
              <a:rPr lang="tr-TR" dirty="0" smtClean="0"/>
              <a:t> </a:t>
            </a:r>
            <a:r>
              <a:rPr lang="tr-TR" dirty="0" smtClean="0"/>
              <a:t>Bacakların olmaması, kolların felçli olması, parmakların kullanılmaması, gözlerin görmemesi gibi durumlar zedelenmeye örnek olarak verilebilir </a:t>
            </a: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marL="274320" lvl="0" indent="-274320">
              <a:spcBef>
                <a:spcPts val="600"/>
              </a:spcBef>
            </a:pPr>
            <a:r>
              <a:rPr lang="tr-TR" sz="2400" b="1" cap="none" dirty="0">
                <a:solidFill>
                  <a:prstClr val="black"/>
                </a:solidFill>
                <a:ea typeface="+mn-ea"/>
                <a:cs typeface="+mn-cs"/>
              </a:rPr>
              <a:t>Yetersizlik</a:t>
            </a:r>
            <a:endParaRPr lang="tr-TR" sz="2400" i="1" cap="none" dirty="0">
              <a:solidFill>
                <a:prstClr val="black"/>
              </a:solidFill>
              <a:ea typeface="+mn-ea"/>
              <a:cs typeface="+mn-cs"/>
            </a:endParaRPr>
          </a:p>
        </p:txBody>
      </p:sp>
      <p:sp>
        <p:nvSpPr>
          <p:cNvPr id="3" name="2 İçerik Yer Tutucusu"/>
          <p:cNvSpPr>
            <a:spLocks noGrp="1"/>
          </p:cNvSpPr>
          <p:nvPr>
            <p:ph sz="quarter" idx="1"/>
          </p:nvPr>
        </p:nvSpPr>
        <p:spPr/>
        <p:txBody>
          <a:bodyPr>
            <a:normAutofit/>
          </a:bodyPr>
          <a:lstStyle/>
          <a:p>
            <a:r>
              <a:rPr lang="tr-TR" dirty="0" smtClean="0"/>
              <a:t>Gelişim alanlarında ya da duyu organlarında bir insan için normal kabul edilen bir durumun önlenmesi, sınırlanması haline yetersizlik denilmektedir. Dünya Sağlık Örgütüne göre yetersizlik; sağlık bakımından psikolojik, fizyolojik ve anatomik (fiziksel) yapı veya fonksiyonlardaki eksikliği ve anormalliği ifade edilmektedir</a:t>
            </a:r>
            <a:endParaRPr lang="tr-TR" i="1" dirty="0" smtClean="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marL="274320" lvl="0" indent="-274320">
              <a:spcBef>
                <a:spcPts val="600"/>
              </a:spcBef>
            </a:pPr>
            <a:r>
              <a:rPr lang="tr-TR" sz="2400" b="1" cap="none" dirty="0">
                <a:solidFill>
                  <a:prstClr val="black"/>
                </a:solidFill>
                <a:ea typeface="+mn-ea"/>
                <a:cs typeface="+mn-cs"/>
              </a:rPr>
              <a:t>Yetersizlik</a:t>
            </a:r>
            <a:r>
              <a:rPr lang="tr-TR" sz="2400" i="1" cap="none" dirty="0">
                <a:solidFill>
                  <a:prstClr val="black"/>
                </a:solidFill>
                <a:ea typeface="+mn-ea"/>
                <a:cs typeface="+mn-cs"/>
              </a:rPr>
              <a:t/>
            </a:r>
            <a:br>
              <a:rPr lang="tr-TR" sz="2400" i="1" cap="none" dirty="0">
                <a:solidFill>
                  <a:prstClr val="black"/>
                </a:solidFill>
                <a:ea typeface="+mn-ea"/>
                <a:cs typeface="+mn-cs"/>
              </a:rPr>
            </a:br>
            <a:endParaRPr lang="tr-TR" dirty="0"/>
          </a:p>
        </p:txBody>
      </p:sp>
      <p:sp>
        <p:nvSpPr>
          <p:cNvPr id="3" name="İçerik Yer Tutucusu 2"/>
          <p:cNvSpPr>
            <a:spLocks noGrp="1"/>
          </p:cNvSpPr>
          <p:nvPr>
            <p:ph sz="quarter" idx="1"/>
          </p:nvPr>
        </p:nvSpPr>
        <p:spPr/>
        <p:txBody>
          <a:bodyPr>
            <a:normAutofit/>
          </a:bodyPr>
          <a:lstStyle/>
          <a:p>
            <a:pPr lvl="0">
              <a:buClr>
                <a:srgbClr val="FE8637"/>
              </a:buClr>
            </a:pPr>
            <a:r>
              <a:rPr lang="tr-TR" sz="2800" dirty="0" smtClean="0">
                <a:solidFill>
                  <a:prstClr val="black"/>
                </a:solidFill>
              </a:rPr>
              <a:t>Yetersizlik</a:t>
            </a:r>
            <a:r>
              <a:rPr lang="tr-TR" sz="2800" dirty="0">
                <a:solidFill>
                  <a:prstClr val="black"/>
                </a:solidFill>
              </a:rPr>
              <a:t>, bireyin zedelenme ya da sapma sonucu bir takım sorunlar yaşaması dolayısıyla bu sorunları çözmede yetersiz kalma durumudur. </a:t>
            </a:r>
            <a:endParaRPr lang="tr-TR" sz="2800" dirty="0" smtClean="0">
              <a:solidFill>
                <a:prstClr val="black"/>
              </a:solidFill>
            </a:endParaRPr>
          </a:p>
          <a:p>
            <a:pPr lvl="0">
              <a:buClr>
                <a:srgbClr val="FE8637"/>
              </a:buClr>
            </a:pPr>
            <a:r>
              <a:rPr lang="tr-TR" sz="2800" dirty="0" smtClean="0">
                <a:solidFill>
                  <a:prstClr val="black"/>
                </a:solidFill>
              </a:rPr>
              <a:t>Birey </a:t>
            </a:r>
            <a:r>
              <a:rPr lang="tr-TR" sz="2800" dirty="0">
                <a:solidFill>
                  <a:prstClr val="black"/>
                </a:solidFill>
              </a:rPr>
              <a:t>engeline bağlı olarak normal gelişim gösteren bir birey gibi görmeyebilir. </a:t>
            </a:r>
            <a:endParaRPr lang="tr-TR" sz="2800" dirty="0" smtClean="0">
              <a:solidFill>
                <a:prstClr val="black"/>
              </a:solidFill>
            </a:endParaRPr>
          </a:p>
        </p:txBody>
      </p:sp>
    </p:spTree>
    <p:extLst>
      <p:ext uri="{BB962C8B-B14F-4D97-AF65-F5344CB8AC3E}">
        <p14:creationId xmlns:p14="http://schemas.microsoft.com/office/powerpoint/2010/main" val="20344621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pPr marL="274320" lvl="0" indent="-274320">
              <a:spcBef>
                <a:spcPts val="600"/>
              </a:spcBef>
            </a:pPr>
            <a:r>
              <a:rPr lang="tr-TR" sz="2800" b="1" cap="none" dirty="0">
                <a:solidFill>
                  <a:prstClr val="black"/>
                </a:solidFill>
                <a:ea typeface="+mn-ea"/>
                <a:cs typeface="+mn-cs"/>
              </a:rPr>
              <a:t>Yetersizlik</a:t>
            </a:r>
            <a:endParaRPr lang="tr-TR" sz="2800" i="1" cap="none" dirty="0">
              <a:solidFill>
                <a:prstClr val="black"/>
              </a:solidFill>
              <a:ea typeface="+mn-ea"/>
              <a:cs typeface="+mn-cs"/>
            </a:endParaRPr>
          </a:p>
        </p:txBody>
      </p:sp>
      <p:sp>
        <p:nvSpPr>
          <p:cNvPr id="3" name="İçerik Yer Tutucusu 2"/>
          <p:cNvSpPr>
            <a:spLocks noGrp="1"/>
          </p:cNvSpPr>
          <p:nvPr>
            <p:ph sz="quarter" idx="1"/>
          </p:nvPr>
        </p:nvSpPr>
        <p:spPr/>
        <p:txBody>
          <a:bodyPr>
            <a:normAutofit/>
          </a:bodyPr>
          <a:lstStyle/>
          <a:p>
            <a:pPr lvl="0">
              <a:buClr>
                <a:srgbClr val="FE8637"/>
              </a:buClr>
            </a:pPr>
            <a:r>
              <a:rPr lang="tr-TR" sz="3200" dirty="0">
                <a:solidFill>
                  <a:prstClr val="black"/>
                </a:solidFill>
              </a:rPr>
              <a:t>Yetersizlik bireyden bireye farklılık göstermekle birlikte geçici ya da kalıcı olabilir, durumdan duruma değişen özellik gösterebilir </a:t>
            </a:r>
          </a:p>
          <a:p>
            <a:pPr lvl="0">
              <a:buClr>
                <a:srgbClr val="FE8637"/>
              </a:buClr>
            </a:pPr>
            <a:endParaRPr lang="tr-TR" sz="3200" dirty="0">
              <a:solidFill>
                <a:prstClr val="black"/>
              </a:solidFill>
            </a:endParaRPr>
          </a:p>
          <a:p>
            <a:endParaRPr lang="tr-TR" sz="3200" dirty="0"/>
          </a:p>
        </p:txBody>
      </p:sp>
    </p:spTree>
    <p:extLst>
      <p:ext uri="{BB962C8B-B14F-4D97-AF65-F5344CB8AC3E}">
        <p14:creationId xmlns:p14="http://schemas.microsoft.com/office/powerpoint/2010/main" val="15121149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marL="274320" lvl="0" indent="-274320">
              <a:spcBef>
                <a:spcPts val="600"/>
              </a:spcBef>
            </a:pPr>
            <a:r>
              <a:rPr lang="tr-TR" sz="2800" b="1" cap="none" dirty="0">
                <a:solidFill>
                  <a:prstClr val="black"/>
                </a:solidFill>
                <a:ea typeface="+mn-ea"/>
                <a:cs typeface="+mn-cs"/>
              </a:rPr>
              <a:t>Özür-Engel</a:t>
            </a:r>
            <a:endParaRPr lang="tr-TR" sz="2800" i="1" cap="none" dirty="0">
              <a:solidFill>
                <a:prstClr val="black"/>
              </a:solidFill>
              <a:ea typeface="+mn-ea"/>
              <a:cs typeface="+mn-cs"/>
            </a:endParaRPr>
          </a:p>
        </p:txBody>
      </p:sp>
      <p:sp>
        <p:nvSpPr>
          <p:cNvPr id="3" name="2 İçerik Yer Tutucusu"/>
          <p:cNvSpPr>
            <a:spLocks noGrp="1"/>
          </p:cNvSpPr>
          <p:nvPr>
            <p:ph sz="quarter" idx="1"/>
          </p:nvPr>
        </p:nvSpPr>
        <p:spPr/>
        <p:txBody>
          <a:bodyPr/>
          <a:lstStyle/>
          <a:p>
            <a:endParaRPr lang="tr-TR" sz="2800" dirty="0" smtClean="0"/>
          </a:p>
          <a:p>
            <a:r>
              <a:rPr lang="tr-TR" sz="2800" dirty="0" smtClean="0"/>
              <a:t>Bireyin yaşamı boyunca çeşitli etkenlere bağlı olarak oynaması gereken bazı roller vardır. Birey yetersizlik nedeniyle bu rolleri yeterince yerine getirmezse yetersizlik özür-engel durumuna dönüşür. </a:t>
            </a:r>
            <a:endParaRPr lang="tr-TR" sz="28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pPr marL="274320" lvl="0" indent="-274320">
              <a:spcBef>
                <a:spcPts val="600"/>
              </a:spcBef>
            </a:pPr>
            <a:r>
              <a:rPr lang="tr-TR" sz="2800" b="1" cap="none" dirty="0">
                <a:solidFill>
                  <a:prstClr val="black"/>
                </a:solidFill>
                <a:ea typeface="+mn-ea"/>
                <a:cs typeface="+mn-cs"/>
              </a:rPr>
              <a:t>Özür-Engel</a:t>
            </a:r>
            <a:r>
              <a:rPr lang="tr-TR" sz="2800" i="1" cap="none" dirty="0">
                <a:solidFill>
                  <a:prstClr val="black"/>
                </a:solidFill>
                <a:ea typeface="+mn-ea"/>
                <a:cs typeface="+mn-cs"/>
              </a:rPr>
              <a:t/>
            </a:r>
            <a:br>
              <a:rPr lang="tr-TR" sz="2800" i="1" cap="none" dirty="0">
                <a:solidFill>
                  <a:prstClr val="black"/>
                </a:solidFill>
                <a:ea typeface="+mn-ea"/>
                <a:cs typeface="+mn-cs"/>
              </a:rPr>
            </a:br>
            <a:endParaRPr lang="tr-TR" sz="2800" dirty="0"/>
          </a:p>
        </p:txBody>
      </p:sp>
      <p:sp>
        <p:nvSpPr>
          <p:cNvPr id="3" name="İçerik Yer Tutucusu 2"/>
          <p:cNvSpPr>
            <a:spLocks noGrp="1"/>
          </p:cNvSpPr>
          <p:nvPr>
            <p:ph sz="quarter" idx="1"/>
          </p:nvPr>
        </p:nvSpPr>
        <p:spPr/>
        <p:txBody>
          <a:bodyPr>
            <a:normAutofit/>
          </a:bodyPr>
          <a:lstStyle/>
          <a:p>
            <a:pPr lvl="0">
              <a:buClr>
                <a:srgbClr val="FE8637"/>
              </a:buClr>
            </a:pPr>
            <a:r>
              <a:rPr lang="tr-TR" sz="3200" dirty="0" smtClean="0">
                <a:solidFill>
                  <a:prstClr val="black"/>
                </a:solidFill>
              </a:rPr>
              <a:t>Görememesi </a:t>
            </a:r>
            <a:r>
              <a:rPr lang="tr-TR" sz="3200" dirty="0">
                <a:solidFill>
                  <a:prstClr val="black"/>
                </a:solidFill>
              </a:rPr>
              <a:t>nedeniyle yetersiz duruma düşen, yani göremeyen çocuk okulda, sınıfta ve sosyal yaşamda görme ile ilgili etkinliklere dayalı rolleri gereği gibi yerine getiremez. </a:t>
            </a:r>
            <a:endParaRPr lang="tr-TR" sz="3200" dirty="0"/>
          </a:p>
        </p:txBody>
      </p:sp>
    </p:spTree>
    <p:extLst>
      <p:ext uri="{BB962C8B-B14F-4D97-AF65-F5344CB8AC3E}">
        <p14:creationId xmlns:p14="http://schemas.microsoft.com/office/powerpoint/2010/main" val="399836665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umba">
  <a:themeElements>
    <a:clrScheme name="Cumba">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Cumba">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umba">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82</TotalTime>
  <Words>514</Words>
  <Application>Microsoft Office PowerPoint</Application>
  <PresentationFormat>Ekran Gösterisi (4:3)</PresentationFormat>
  <Paragraphs>45</Paragraphs>
  <Slides>15</Slides>
  <Notes>0</Notes>
  <HiddenSlides>0</HiddenSlides>
  <MMClips>0</MMClips>
  <ScaleCrop>false</ScaleCrop>
  <HeadingPairs>
    <vt:vector size="4" baseType="variant">
      <vt:variant>
        <vt:lpstr>Tema</vt:lpstr>
      </vt:variant>
      <vt:variant>
        <vt:i4>1</vt:i4>
      </vt:variant>
      <vt:variant>
        <vt:lpstr>Slayt Başlıkları</vt:lpstr>
      </vt:variant>
      <vt:variant>
        <vt:i4>15</vt:i4>
      </vt:variant>
    </vt:vector>
  </HeadingPairs>
  <TitlesOfParts>
    <vt:vector size="16" baseType="lpstr">
      <vt:lpstr>Cumba</vt:lpstr>
      <vt:lpstr>ÖZEL EĞİTİM  İLE İLGİLİ TEMEL KAVRAMLAR</vt:lpstr>
      <vt:lpstr>PowerPoint Sunusu</vt:lpstr>
      <vt:lpstr>ÖZEL EĞİTİMLE İLGİLİ TEMEL KAVRAMLAR</vt:lpstr>
      <vt:lpstr>PowerPoint Sunusu</vt:lpstr>
      <vt:lpstr>Yetersizlik</vt:lpstr>
      <vt:lpstr>Yetersizlik </vt:lpstr>
      <vt:lpstr>Yetersizlik</vt:lpstr>
      <vt:lpstr>Özür-Engel</vt:lpstr>
      <vt:lpstr>Özür-Engel </vt:lpstr>
      <vt:lpstr>Özür-Engel </vt:lpstr>
      <vt:lpstr>Özel Eğitim </vt:lpstr>
      <vt:lpstr>Özel Eğitim </vt:lpstr>
      <vt:lpstr>Özel Eğitim Gerektiren Çocuk </vt:lpstr>
      <vt:lpstr>Özel Eğitim Gerektiren Çocuk </vt:lpstr>
      <vt:lpstr>KAYNAŞTIRMA</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acer</dc:creator>
  <cp:lastModifiedBy>Figen Gürsoy</cp:lastModifiedBy>
  <cp:revision>22</cp:revision>
  <dcterms:created xsi:type="dcterms:W3CDTF">2017-01-03T10:53:39Z</dcterms:created>
  <dcterms:modified xsi:type="dcterms:W3CDTF">2017-01-28T15:22:51Z</dcterms:modified>
</cp:coreProperties>
</file>