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73810-BE59-4F5F-AE79-65F09636C10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E6A8B-73B0-460C-913E-70470C2F1C3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F248CF-2CC5-4FCC-8846-2166ADC34BBE}" type="slidenum">
              <a:rPr lang="en-US"/>
              <a:pPr/>
              <a:t>1</a:t>
            </a:fld>
            <a:endParaRPr lang="en-US"/>
          </a:p>
        </p:txBody>
      </p:sp>
      <p:sp>
        <p:nvSpPr>
          <p:cNvPr id="3450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509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F74547-8D88-405F-93A2-F0533263D844}" type="slidenum">
              <a:rPr lang="en-US"/>
              <a:pPr/>
              <a:t>10</a:t>
            </a:fld>
            <a:endParaRPr lang="en-US"/>
          </a:p>
        </p:txBody>
      </p:sp>
      <p:sp>
        <p:nvSpPr>
          <p:cNvPr id="3635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352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EF8447-0090-417B-B4E4-261E6298AA59}" type="slidenum">
              <a:rPr lang="en-US"/>
              <a:pPr/>
              <a:t>2</a:t>
            </a:fld>
            <a:endParaRPr lang="en-US"/>
          </a:p>
        </p:txBody>
      </p:sp>
      <p:sp>
        <p:nvSpPr>
          <p:cNvPr id="3471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7140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EF0D1A-F61A-4662-BB91-AF67EBC93FE7}" type="slidenum">
              <a:rPr lang="en-US"/>
              <a:pPr/>
              <a:t>3</a:t>
            </a:fld>
            <a:endParaRPr lang="en-US"/>
          </a:p>
        </p:txBody>
      </p:sp>
      <p:sp>
        <p:nvSpPr>
          <p:cNvPr id="3491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918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DFC423-9C19-473B-A922-C4A9F7AB2525}" type="slidenum">
              <a:rPr lang="en-US"/>
              <a:pPr/>
              <a:t>4</a:t>
            </a:fld>
            <a:endParaRPr lang="en-US"/>
          </a:p>
        </p:txBody>
      </p:sp>
      <p:sp>
        <p:nvSpPr>
          <p:cNvPr id="3512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1236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DE1B19-378B-47CD-8B5C-F29DCFCB9285}" type="slidenum">
              <a:rPr lang="en-US"/>
              <a:pPr/>
              <a:t>5</a:t>
            </a:fld>
            <a:endParaRPr lang="en-US"/>
          </a:p>
        </p:txBody>
      </p:sp>
      <p:sp>
        <p:nvSpPr>
          <p:cNvPr id="3532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328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DBBD424-A645-446D-808F-89F86B7E1CD6}" type="slidenum">
              <a:rPr lang="en-US"/>
              <a:pPr/>
              <a:t>6</a:t>
            </a:fld>
            <a:endParaRPr lang="en-US"/>
          </a:p>
        </p:txBody>
      </p:sp>
      <p:sp>
        <p:nvSpPr>
          <p:cNvPr id="3553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533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422C88-8613-464B-AA2F-381C39EAC4D1}" type="slidenum">
              <a:rPr lang="en-US"/>
              <a:pPr/>
              <a:t>7</a:t>
            </a:fld>
            <a:endParaRPr lang="en-US"/>
          </a:p>
        </p:txBody>
      </p:sp>
      <p:sp>
        <p:nvSpPr>
          <p:cNvPr id="3573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7380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08006E-10FE-4985-84DD-0E419ED4C9B3}" type="slidenum">
              <a:rPr lang="en-US"/>
              <a:pPr/>
              <a:t>8</a:t>
            </a:fld>
            <a:endParaRPr lang="en-US"/>
          </a:p>
        </p:txBody>
      </p:sp>
      <p:sp>
        <p:nvSpPr>
          <p:cNvPr id="3594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942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213A411-BBCD-4383-87A9-A9548B21B830}" type="slidenum">
              <a:rPr lang="en-US"/>
              <a:pPr/>
              <a:t>9</a:t>
            </a:fld>
            <a:endParaRPr lang="en-US"/>
          </a:p>
        </p:txBody>
      </p:sp>
      <p:sp>
        <p:nvSpPr>
          <p:cNvPr id="3614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1476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13760" cy="1130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6480" y="1604329"/>
            <a:ext cx="4037760" cy="451199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2480" y="1604329"/>
            <a:ext cx="4037760" cy="451199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62F76D-A9B4-484C-A7E8-E53170321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023F-92F2-45EF-A8DD-68B3726ACE3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5967C-EF8D-4D8E-9963-177CF75C187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15200" cy="1131959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8) </a:t>
            </a:r>
            <a:r>
              <a:rPr lang="tr-TR" dirty="0" err="1" smtClean="0">
                <a:latin typeface="Arial" pitchFamily="34" charset="0"/>
                <a:ea typeface="ＭＳ Ｐゴシック" pitchFamily="34" charset="-128"/>
              </a:rPr>
              <a:t>Stendhal</a:t>
            </a: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 1783-1842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3434"/>
          </a:xfrm>
        </p:spPr>
        <p:txBody>
          <a:bodyPr/>
          <a:lstStyle/>
          <a:p>
            <a:pPr marL="309605" indent="-309605">
              <a:lnSpc>
                <a:spcPct val="90000"/>
              </a:lnSpc>
              <a:spcBef>
                <a:spcPts val="635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endParaRPr lang="tr-TR" sz="2500" dirty="0">
              <a:latin typeface="Times New Roman" pitchFamily="18" charset="0"/>
              <a:ea typeface="ＭＳ Ｐゴシック" pitchFamily="34" charset="-128"/>
            </a:endParaRPr>
          </a:p>
          <a:p>
            <a:pPr marL="309605" indent="-309605">
              <a:lnSpc>
                <a:spcPct val="90000"/>
              </a:lnSpc>
              <a:spcBef>
                <a:spcPts val="635"/>
              </a:spcBef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Henri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 Beyle</a:t>
            </a:r>
          </a:p>
          <a:p>
            <a:pPr marL="309605" indent="-309605">
              <a:lnSpc>
                <a:spcPct val="90000"/>
              </a:lnSpc>
              <a:spcBef>
                <a:spcPts val="635"/>
              </a:spcBef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Armée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tr-TR" altLang="fr-FR" sz="2500" dirty="0" err="1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Italie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,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carrière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militaire</a:t>
            </a:r>
            <a:endParaRPr lang="tr-TR" sz="2500" dirty="0">
              <a:latin typeface="Times New Roman" pitchFamily="18" charset="0"/>
              <a:ea typeface="ＭＳ Ｐゴシック" pitchFamily="34" charset="-128"/>
            </a:endParaRPr>
          </a:p>
          <a:p>
            <a:pPr marL="309605" indent="-309605">
              <a:lnSpc>
                <a:spcPct val="90000"/>
              </a:lnSpc>
              <a:spcBef>
                <a:spcPts val="635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endParaRPr lang="tr-TR" sz="2500" dirty="0">
              <a:latin typeface="Times New Roman" pitchFamily="18" charset="0"/>
              <a:ea typeface="ＭＳ Ｐゴシック" pitchFamily="34" charset="-128"/>
            </a:endParaRPr>
          </a:p>
          <a:p>
            <a:pPr marL="309605" indent="-309605">
              <a:lnSpc>
                <a:spcPct val="90000"/>
              </a:lnSpc>
              <a:spcBef>
                <a:spcPts val="635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endParaRPr lang="tr-TR" sz="2500" dirty="0">
              <a:latin typeface="Times New Roman" pitchFamily="18" charset="0"/>
              <a:ea typeface="ＭＳ Ｐゴシック" pitchFamily="34" charset="-128"/>
            </a:endParaRPr>
          </a:p>
          <a:p>
            <a:pPr marL="309605" indent="-309605">
              <a:lnSpc>
                <a:spcPct val="90000"/>
              </a:lnSpc>
              <a:spcBef>
                <a:spcPts val="635"/>
              </a:spcBef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Le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beylisme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: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individualisme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 et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égotisme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: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culte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du</a:t>
            </a:r>
            <a:r>
              <a:rPr lang="tr-TR" sz="2500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sz="2500" dirty="0" err="1">
                <a:latin typeface="Times New Roman" pitchFamily="18" charset="0"/>
                <a:ea typeface="ＭＳ Ｐゴシック" pitchFamily="34" charset="-128"/>
              </a:rPr>
              <a:t>moi</a:t>
            </a:r>
            <a:endParaRPr lang="tr-TR" sz="2500" dirty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3440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6800" y="1795869"/>
            <a:ext cx="4507200" cy="37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15200" cy="1131959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9) </a:t>
            </a:r>
            <a:r>
              <a:rPr lang="tr-TR" dirty="0" err="1" smtClean="0">
                <a:latin typeface="Arial" pitchFamily="34" charset="0"/>
                <a:ea typeface="ＭＳ Ｐゴシック" pitchFamily="34" charset="-128"/>
              </a:rPr>
              <a:t>Prosper</a:t>
            </a: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tr-TR" dirty="0" err="1" smtClean="0">
                <a:latin typeface="Arial" pitchFamily="34" charset="0"/>
                <a:ea typeface="ＭＳ Ｐゴシック" pitchFamily="34" charset="-128"/>
              </a:rPr>
              <a:t>Mérimée</a:t>
            </a: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 1803-1870</a:t>
            </a: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3434"/>
          </a:xfrm>
        </p:spPr>
        <p:txBody>
          <a:bodyPr/>
          <a:lstStyle/>
          <a:p>
            <a:pPr>
              <a:spcBef>
                <a:spcPts val="726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  <a:p>
            <a:pPr>
              <a:spcBef>
                <a:spcPts val="726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  <a:p>
            <a:pPr>
              <a:spcBef>
                <a:spcPts val="726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Ami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 de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Stendhal</a:t>
            </a: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3624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8240" y="1339341"/>
            <a:ext cx="4769280" cy="5291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3434"/>
          </a:xfrm>
        </p:spPr>
        <p:txBody>
          <a:bodyPr/>
          <a:lstStyle/>
          <a:p>
            <a:pPr>
              <a:spcBef>
                <a:spcPts val="726"/>
              </a:spcBef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Roman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tr-TR" altLang="fr-FR" dirty="0" err="1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analyse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: </a:t>
            </a: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Armance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, </a:t>
            </a: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Le</a:t>
            </a:r>
            <a:r>
              <a:rPr lang="tr-TR" u="sng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Rouge</a:t>
            </a:r>
            <a:r>
              <a:rPr lang="tr-TR" u="sng" dirty="0" smtClean="0">
                <a:latin typeface="Times New Roman" pitchFamily="18" charset="0"/>
                <a:ea typeface="ＭＳ Ｐゴシック" pitchFamily="34" charset="-128"/>
              </a:rPr>
              <a:t> et </a:t>
            </a: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le</a:t>
            </a:r>
            <a:r>
              <a:rPr lang="tr-TR" u="sng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noir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 1830,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premier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chef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-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tr-TR" altLang="fr-FR" dirty="0" err="1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oeuvre</a:t>
            </a: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3461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4560" y="1339341"/>
            <a:ext cx="3333600" cy="5291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3434"/>
          </a:xfrm>
        </p:spPr>
        <p:txBody>
          <a:bodyPr/>
          <a:lstStyle/>
          <a:p>
            <a:pPr>
              <a:spcBef>
                <a:spcPts val="726"/>
              </a:spcBef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Diplomate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, </a:t>
            </a:r>
          </a:p>
        </p:txBody>
      </p:sp>
      <p:pic>
        <p:nvPicPr>
          <p:cNvPr id="3481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120" y="358598"/>
            <a:ext cx="4507200" cy="60759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4874"/>
          </a:xfrm>
        </p:spPr>
        <p:txBody>
          <a:bodyPr tIns="0"/>
          <a:lstStyle/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502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561" y="1664815"/>
            <a:ext cx="3464640" cy="4622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02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5121" y="1600008"/>
            <a:ext cx="4572000" cy="463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4874"/>
          </a:xfrm>
        </p:spPr>
        <p:txBody>
          <a:bodyPr tIns="0"/>
          <a:lstStyle/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522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480" y="1600008"/>
            <a:ext cx="3984480" cy="3593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22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6800" y="1664815"/>
            <a:ext cx="4246560" cy="3528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3434"/>
          </a:xfrm>
        </p:spPr>
        <p:txBody>
          <a:bodyPr/>
          <a:lstStyle/>
          <a:p>
            <a:pPr>
              <a:spcBef>
                <a:spcPts val="726"/>
              </a:spcBef>
            </a:pPr>
            <a:r>
              <a:rPr lang="tr-TR" u="sng" dirty="0" smtClean="0">
                <a:latin typeface="Times New Roman" pitchFamily="18" charset="0"/>
                <a:ea typeface="ＭＳ Ｐゴシック" pitchFamily="34" charset="-128"/>
              </a:rPr>
              <a:t>La </a:t>
            </a: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Chartreuse</a:t>
            </a:r>
            <a:r>
              <a:rPr lang="tr-TR" u="sng" dirty="0" smtClean="0">
                <a:latin typeface="Times New Roman" pitchFamily="18" charset="0"/>
                <a:ea typeface="ＭＳ Ｐゴシック" pitchFamily="34" charset="-128"/>
              </a:rPr>
              <a:t> de </a:t>
            </a: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Parme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, 1839</a:t>
            </a:r>
          </a:p>
          <a:p>
            <a:pPr>
              <a:spcBef>
                <a:spcPts val="726"/>
              </a:spcBef>
              <a:buNone/>
            </a:pP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3543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6160" y="1273093"/>
            <a:ext cx="4376160" cy="50304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Text Box 1"/>
          <p:cNvSpPr txBox="1">
            <a:spLocks noChangeArrowheads="1"/>
          </p:cNvSpPr>
          <p:nvPr/>
        </p:nvSpPr>
        <p:spPr bwMode="auto">
          <a:xfrm>
            <a:off x="0" y="1604329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7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tr-TR" sz="2500" dirty="0">
                <a:solidFill>
                  <a:srgbClr val="000000"/>
                </a:solidFill>
              </a:rPr>
              <a:t>La </a:t>
            </a:r>
            <a:r>
              <a:rPr lang="tr-TR" sz="2500" dirty="0" err="1">
                <a:solidFill>
                  <a:srgbClr val="000000"/>
                </a:solidFill>
              </a:rPr>
              <a:t>tâche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grands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hommes</a:t>
            </a:r>
            <a:r>
              <a:rPr lang="tr-TR" sz="2500" dirty="0">
                <a:solidFill>
                  <a:srgbClr val="000000"/>
                </a:solidFill>
              </a:rPr>
              <a:t> a </a:t>
            </a:r>
            <a:r>
              <a:rPr lang="tr-TR" sz="2500" dirty="0" err="1">
                <a:solidFill>
                  <a:srgbClr val="000000"/>
                </a:solidFill>
              </a:rPr>
              <a:t>été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facile</a:t>
            </a:r>
            <a:r>
              <a:rPr lang="tr-TR" sz="2500" dirty="0">
                <a:solidFill>
                  <a:srgbClr val="000000"/>
                </a:solidFill>
              </a:rPr>
              <a:t> ; </a:t>
            </a:r>
            <a:r>
              <a:rPr lang="tr-TR" sz="2500" dirty="0" err="1">
                <a:solidFill>
                  <a:srgbClr val="000000"/>
                </a:solidFill>
              </a:rPr>
              <a:t>quelque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terrible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que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fût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danger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ils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trouvaient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beau</a:t>
            </a:r>
            <a:r>
              <a:rPr lang="tr-TR" sz="2500" dirty="0">
                <a:solidFill>
                  <a:srgbClr val="000000"/>
                </a:solidFill>
              </a:rPr>
              <a:t> ; et </a:t>
            </a:r>
            <a:r>
              <a:rPr lang="tr-TR" sz="2500" dirty="0" err="1">
                <a:solidFill>
                  <a:srgbClr val="000000"/>
                </a:solidFill>
              </a:rPr>
              <a:t>qui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peut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comprendre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excepté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moi</a:t>
            </a:r>
            <a:r>
              <a:rPr lang="tr-TR" sz="2500" dirty="0">
                <a:solidFill>
                  <a:srgbClr val="000000"/>
                </a:solidFill>
              </a:rPr>
              <a:t>, la </a:t>
            </a:r>
            <a:r>
              <a:rPr lang="tr-TR" sz="2500" dirty="0" err="1">
                <a:solidFill>
                  <a:srgbClr val="000000"/>
                </a:solidFill>
              </a:rPr>
              <a:t>laideur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ce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qui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m'environne</a:t>
            </a:r>
            <a:r>
              <a:rPr lang="tr-TR" sz="2500" dirty="0">
                <a:solidFill>
                  <a:srgbClr val="000000"/>
                </a:solidFill>
              </a:rPr>
              <a:t> ?</a:t>
            </a:r>
            <a:br>
              <a:rPr lang="tr-TR" sz="2500" dirty="0">
                <a:solidFill>
                  <a:srgbClr val="000000"/>
                </a:solidFill>
              </a:rPr>
            </a:br>
            <a:r>
              <a:rPr lang="tr-TR" sz="2500" dirty="0">
                <a:solidFill>
                  <a:srgbClr val="000000"/>
                </a:solidFill>
              </a:rPr>
              <a:t/>
            </a:r>
            <a:br>
              <a:rPr lang="tr-TR" sz="2500" dirty="0">
                <a:solidFill>
                  <a:srgbClr val="000000"/>
                </a:solidFill>
              </a:rPr>
            </a:br>
            <a:endParaRPr lang="tr-TR" sz="2500" dirty="0">
              <a:solidFill>
                <a:srgbClr val="000000"/>
              </a:solidFill>
            </a:endParaRP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tr-TR" sz="2500" dirty="0" err="1">
                <a:solidFill>
                  <a:srgbClr val="000000"/>
                </a:solidFill>
              </a:rPr>
              <a:t>Ce</a:t>
            </a:r>
            <a:r>
              <a:rPr lang="tr-TR" sz="2500" dirty="0">
                <a:solidFill>
                  <a:srgbClr val="000000"/>
                </a:solidFill>
              </a:rPr>
              <a:t> moment fut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plus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éprouvant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sa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vie</a:t>
            </a:r>
            <a:r>
              <a:rPr lang="tr-TR" sz="2500" dirty="0">
                <a:solidFill>
                  <a:srgbClr val="000000"/>
                </a:solidFill>
              </a:rPr>
              <a:t>. </a:t>
            </a:r>
            <a:r>
              <a:rPr lang="tr-TR" sz="2500" dirty="0" err="1">
                <a:solidFill>
                  <a:srgbClr val="000000"/>
                </a:solidFill>
              </a:rPr>
              <a:t>Il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lui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était</a:t>
            </a:r>
            <a:r>
              <a:rPr lang="tr-TR" sz="2500" dirty="0">
                <a:solidFill>
                  <a:srgbClr val="000000"/>
                </a:solidFill>
              </a:rPr>
              <a:t> si </a:t>
            </a:r>
            <a:r>
              <a:rPr lang="tr-TR" sz="2500" dirty="0" err="1">
                <a:solidFill>
                  <a:srgbClr val="000000"/>
                </a:solidFill>
              </a:rPr>
              <a:t>facile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s'engager</a:t>
            </a:r>
            <a:r>
              <a:rPr lang="tr-TR" sz="2500" dirty="0">
                <a:solidFill>
                  <a:srgbClr val="000000"/>
                </a:solidFill>
              </a:rPr>
              <a:t> dans un </a:t>
            </a:r>
            <a:r>
              <a:rPr lang="tr-TR" sz="2500" dirty="0" err="1">
                <a:solidFill>
                  <a:srgbClr val="000000"/>
                </a:solidFill>
              </a:rPr>
              <a:t>des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beaux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régiments</a:t>
            </a:r>
            <a:r>
              <a:rPr lang="tr-TR" sz="2500" dirty="0">
                <a:solidFill>
                  <a:srgbClr val="000000"/>
                </a:solidFill>
              </a:rPr>
              <a:t> en </a:t>
            </a:r>
            <a:r>
              <a:rPr lang="tr-TR" sz="2500" dirty="0" err="1">
                <a:solidFill>
                  <a:srgbClr val="000000"/>
                </a:solidFill>
              </a:rPr>
              <a:t>garnison</a:t>
            </a:r>
            <a:r>
              <a:rPr lang="tr-TR" sz="2500" dirty="0">
                <a:solidFill>
                  <a:srgbClr val="000000"/>
                </a:solidFill>
              </a:rPr>
              <a:t> à </a:t>
            </a:r>
            <a:r>
              <a:rPr lang="tr-TR" sz="2500" dirty="0" err="1">
                <a:solidFill>
                  <a:srgbClr val="000000"/>
                </a:solidFill>
              </a:rPr>
              <a:t>Besançon</a:t>
            </a:r>
            <a:r>
              <a:rPr lang="tr-TR" sz="2500" dirty="0">
                <a:solidFill>
                  <a:srgbClr val="000000"/>
                </a:solidFill>
              </a:rPr>
              <a:t> ! </a:t>
            </a:r>
            <a:r>
              <a:rPr lang="tr-TR" sz="2500" dirty="0" err="1">
                <a:solidFill>
                  <a:srgbClr val="000000"/>
                </a:solidFill>
              </a:rPr>
              <a:t>Il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pouvait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faire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maître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latin</a:t>
            </a:r>
            <a:r>
              <a:rPr lang="tr-TR" sz="2500" dirty="0">
                <a:solidFill>
                  <a:srgbClr val="000000"/>
                </a:solidFill>
              </a:rPr>
              <a:t> ; il </a:t>
            </a:r>
            <a:r>
              <a:rPr lang="tr-TR" sz="2500" dirty="0" err="1">
                <a:solidFill>
                  <a:srgbClr val="000000"/>
                </a:solidFill>
              </a:rPr>
              <a:t>lui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fallait</a:t>
            </a:r>
            <a:r>
              <a:rPr lang="tr-TR" sz="2500" dirty="0">
                <a:solidFill>
                  <a:srgbClr val="000000"/>
                </a:solidFill>
              </a:rPr>
              <a:t> si </a:t>
            </a:r>
            <a:r>
              <a:rPr lang="tr-TR" sz="2500" dirty="0" err="1">
                <a:solidFill>
                  <a:srgbClr val="000000"/>
                </a:solidFill>
              </a:rPr>
              <a:t>peu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pour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sa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subsistance</a:t>
            </a:r>
            <a:r>
              <a:rPr lang="tr-TR" sz="2500" dirty="0">
                <a:solidFill>
                  <a:srgbClr val="000000"/>
                </a:solidFill>
              </a:rPr>
              <a:t> ! </a:t>
            </a:r>
            <a:r>
              <a:rPr lang="tr-TR" sz="2500" dirty="0" err="1">
                <a:solidFill>
                  <a:srgbClr val="000000"/>
                </a:solidFill>
              </a:rPr>
              <a:t>mais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alors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plus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carrière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plus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d'avenir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pour</a:t>
            </a:r>
            <a:r>
              <a:rPr lang="tr-TR" sz="2500" dirty="0">
                <a:solidFill>
                  <a:srgbClr val="000000"/>
                </a:solidFill>
              </a:rPr>
              <a:t> son </a:t>
            </a:r>
            <a:r>
              <a:rPr lang="tr-TR" sz="2500" dirty="0" err="1">
                <a:solidFill>
                  <a:srgbClr val="000000"/>
                </a:solidFill>
              </a:rPr>
              <a:t>imagination</a:t>
            </a:r>
            <a:r>
              <a:rPr lang="tr-TR" sz="2500" dirty="0">
                <a:solidFill>
                  <a:srgbClr val="000000"/>
                </a:solidFill>
              </a:rPr>
              <a:t> : </a:t>
            </a:r>
            <a:r>
              <a:rPr lang="tr-TR" sz="2500" dirty="0" err="1">
                <a:solidFill>
                  <a:srgbClr val="000000"/>
                </a:solidFill>
              </a:rPr>
              <a:t>c'était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mourir</a:t>
            </a:r>
            <a:r>
              <a:rPr lang="tr-TR" sz="2500" dirty="0">
                <a:solidFill>
                  <a:srgbClr val="000000"/>
                </a:solidFill>
              </a:rPr>
              <a:t>. </a:t>
            </a:r>
            <a:r>
              <a:rPr lang="tr-TR" sz="2500" dirty="0" err="1">
                <a:solidFill>
                  <a:srgbClr val="000000"/>
                </a:solidFill>
              </a:rPr>
              <a:t>Voici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détail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d'une</a:t>
            </a:r>
            <a:r>
              <a:rPr lang="tr-TR" sz="2500" dirty="0">
                <a:solidFill>
                  <a:srgbClr val="000000"/>
                </a:solidFill>
              </a:rPr>
              <a:t> de ses </a:t>
            </a:r>
            <a:r>
              <a:rPr lang="tr-TR" sz="2500" dirty="0" err="1">
                <a:solidFill>
                  <a:srgbClr val="000000"/>
                </a:solidFill>
              </a:rPr>
              <a:t>tristes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journées</a:t>
            </a:r>
            <a:r>
              <a:rPr lang="tr-TR" sz="2500" dirty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1" name="Text Box 1"/>
          <p:cNvSpPr txBox="1">
            <a:spLocks noChangeArrowheads="1"/>
          </p:cNvSpPr>
          <p:nvPr/>
        </p:nvSpPr>
        <p:spPr bwMode="auto">
          <a:xfrm>
            <a:off x="0" y="1604329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tr-TR" sz="2500" dirty="0" err="1">
                <a:solidFill>
                  <a:srgbClr val="000000"/>
                </a:solidFill>
              </a:rPr>
              <a:t>Ma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présomption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s'est</a:t>
            </a:r>
            <a:r>
              <a:rPr lang="tr-TR" sz="2500" dirty="0">
                <a:solidFill>
                  <a:srgbClr val="000000"/>
                </a:solidFill>
              </a:rPr>
              <a:t> si </a:t>
            </a:r>
            <a:r>
              <a:rPr lang="tr-TR" sz="2500" dirty="0" err="1">
                <a:solidFill>
                  <a:srgbClr val="000000"/>
                </a:solidFill>
              </a:rPr>
              <a:t>souvent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applaudie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ce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que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j'étais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différent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autres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jeunes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paysans</a:t>
            </a:r>
            <a:r>
              <a:rPr lang="tr-TR" sz="2500" dirty="0">
                <a:solidFill>
                  <a:srgbClr val="000000"/>
                </a:solidFill>
              </a:rPr>
              <a:t> ! Eh </a:t>
            </a:r>
            <a:r>
              <a:rPr lang="tr-TR" sz="2500" dirty="0" err="1">
                <a:solidFill>
                  <a:srgbClr val="000000"/>
                </a:solidFill>
              </a:rPr>
              <a:t>bien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j'ai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assez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vécu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pour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voir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que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différence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engendre</a:t>
            </a:r>
            <a:r>
              <a:rPr lang="tr-TR" sz="2500" dirty="0">
                <a:solidFill>
                  <a:srgbClr val="000000"/>
                </a:solidFill>
              </a:rPr>
              <a:t> haine , </a:t>
            </a:r>
            <a:r>
              <a:rPr lang="tr-TR" sz="2500" dirty="0" err="1">
                <a:solidFill>
                  <a:srgbClr val="000000"/>
                </a:solidFill>
              </a:rPr>
              <a:t>se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disait</a:t>
            </a:r>
            <a:r>
              <a:rPr lang="tr-TR" sz="2500" dirty="0">
                <a:solidFill>
                  <a:srgbClr val="000000"/>
                </a:solidFill>
              </a:rPr>
              <a:t>-il un </a:t>
            </a:r>
            <a:r>
              <a:rPr lang="tr-TR" sz="2500" dirty="0" err="1">
                <a:solidFill>
                  <a:srgbClr val="000000"/>
                </a:solidFill>
              </a:rPr>
              <a:t>matin</a:t>
            </a:r>
            <a:r>
              <a:rPr lang="tr-TR" sz="2500" dirty="0">
                <a:solidFill>
                  <a:srgbClr val="000000"/>
                </a:solidFill>
              </a:rPr>
              <a:t>. Cette </a:t>
            </a:r>
            <a:r>
              <a:rPr lang="tr-TR" sz="2500" dirty="0" err="1">
                <a:solidFill>
                  <a:srgbClr val="000000"/>
                </a:solidFill>
              </a:rPr>
              <a:t>grande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vérité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venait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lui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être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montrée</a:t>
            </a:r>
            <a:r>
              <a:rPr lang="tr-TR" sz="2500" dirty="0">
                <a:solidFill>
                  <a:srgbClr val="000000"/>
                </a:solidFill>
              </a:rPr>
              <a:t> par </a:t>
            </a:r>
            <a:r>
              <a:rPr lang="tr-TR" sz="2500" dirty="0" err="1">
                <a:solidFill>
                  <a:srgbClr val="000000"/>
                </a:solidFill>
              </a:rPr>
              <a:t>une</a:t>
            </a:r>
            <a:r>
              <a:rPr lang="tr-TR" sz="2500" dirty="0">
                <a:solidFill>
                  <a:srgbClr val="000000"/>
                </a:solidFill>
              </a:rPr>
              <a:t> de ses </a:t>
            </a:r>
            <a:r>
              <a:rPr lang="tr-TR" sz="2500" dirty="0" err="1">
                <a:solidFill>
                  <a:srgbClr val="000000"/>
                </a:solidFill>
              </a:rPr>
              <a:t>plus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piquantes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irréussites</a:t>
            </a:r>
            <a:r>
              <a:rPr lang="tr-TR" sz="2500" dirty="0">
                <a:solidFill>
                  <a:srgbClr val="000000"/>
                </a:solidFill>
              </a:rPr>
              <a:t>. </a:t>
            </a:r>
            <a:r>
              <a:rPr lang="tr-TR" sz="2500" dirty="0" err="1">
                <a:solidFill>
                  <a:srgbClr val="000000"/>
                </a:solidFill>
              </a:rPr>
              <a:t>Il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avait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travaillé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huit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jours</a:t>
            </a:r>
            <a:r>
              <a:rPr lang="tr-TR" sz="2500" dirty="0">
                <a:solidFill>
                  <a:srgbClr val="000000"/>
                </a:solidFill>
              </a:rPr>
              <a:t> à </a:t>
            </a:r>
            <a:r>
              <a:rPr lang="tr-TR" sz="2500" dirty="0" err="1">
                <a:solidFill>
                  <a:srgbClr val="000000"/>
                </a:solidFill>
              </a:rPr>
              <a:t>plaire</a:t>
            </a:r>
            <a:r>
              <a:rPr lang="tr-TR" sz="2500" dirty="0">
                <a:solidFill>
                  <a:srgbClr val="000000"/>
                </a:solidFill>
              </a:rPr>
              <a:t> à un </a:t>
            </a:r>
            <a:r>
              <a:rPr lang="tr-TR" sz="2500" dirty="0" err="1">
                <a:solidFill>
                  <a:srgbClr val="000000"/>
                </a:solidFill>
              </a:rPr>
              <a:t>élève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qui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vivait</a:t>
            </a:r>
            <a:r>
              <a:rPr lang="tr-TR" sz="2500" dirty="0">
                <a:solidFill>
                  <a:srgbClr val="000000"/>
                </a:solidFill>
              </a:rPr>
              <a:t> en </a:t>
            </a:r>
            <a:r>
              <a:rPr lang="tr-TR" sz="2500" dirty="0" err="1">
                <a:solidFill>
                  <a:srgbClr val="000000"/>
                </a:solidFill>
              </a:rPr>
              <a:t>odeur</a:t>
            </a:r>
            <a:r>
              <a:rPr lang="tr-TR" sz="2500" dirty="0">
                <a:solidFill>
                  <a:srgbClr val="000000"/>
                </a:solidFill>
              </a:rPr>
              <a:t> de </a:t>
            </a:r>
            <a:r>
              <a:rPr lang="tr-TR" sz="2500" dirty="0" err="1">
                <a:solidFill>
                  <a:srgbClr val="000000"/>
                </a:solidFill>
              </a:rPr>
              <a:t>sainteté</a:t>
            </a:r>
            <a:r>
              <a:rPr lang="tr-TR" sz="2500" dirty="0">
                <a:solidFill>
                  <a:srgbClr val="000000"/>
                </a:solidFill>
              </a:rPr>
              <a:t>. </a:t>
            </a:r>
            <a:r>
              <a:rPr lang="tr-TR" sz="2500" dirty="0" err="1">
                <a:solidFill>
                  <a:srgbClr val="000000"/>
                </a:solidFill>
              </a:rPr>
              <a:t>Il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promenait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avec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lui</a:t>
            </a:r>
            <a:r>
              <a:rPr lang="tr-TR" sz="2500" dirty="0">
                <a:solidFill>
                  <a:srgbClr val="000000"/>
                </a:solidFill>
              </a:rPr>
              <a:t> dans la </a:t>
            </a:r>
            <a:r>
              <a:rPr lang="tr-TR" sz="2500" dirty="0" err="1">
                <a:solidFill>
                  <a:srgbClr val="000000"/>
                </a:solidFill>
              </a:rPr>
              <a:t>cour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écoutant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avec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soumission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sottises</a:t>
            </a:r>
            <a:r>
              <a:rPr lang="tr-TR" sz="2500" dirty="0">
                <a:solidFill>
                  <a:srgbClr val="000000"/>
                </a:solidFill>
              </a:rPr>
              <a:t> à </a:t>
            </a:r>
            <a:r>
              <a:rPr lang="tr-TR" sz="2500" dirty="0" err="1">
                <a:solidFill>
                  <a:srgbClr val="000000"/>
                </a:solidFill>
              </a:rPr>
              <a:t>dormir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debout</a:t>
            </a:r>
            <a:r>
              <a:rPr lang="tr-TR" sz="2500" dirty="0">
                <a:solidFill>
                  <a:srgbClr val="000000"/>
                </a:solidFill>
              </a:rPr>
              <a:t>. </a:t>
            </a:r>
            <a:r>
              <a:rPr lang="tr-TR" sz="2500" dirty="0" err="1">
                <a:solidFill>
                  <a:srgbClr val="000000"/>
                </a:solidFill>
              </a:rPr>
              <a:t>Tout</a:t>
            </a:r>
            <a:r>
              <a:rPr lang="tr-TR" sz="2500" dirty="0">
                <a:solidFill>
                  <a:srgbClr val="000000"/>
                </a:solidFill>
              </a:rPr>
              <a:t> à </a:t>
            </a:r>
            <a:r>
              <a:rPr lang="tr-TR" sz="2500" dirty="0" err="1">
                <a:solidFill>
                  <a:srgbClr val="000000"/>
                </a:solidFill>
              </a:rPr>
              <a:t>coup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temps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tourna</a:t>
            </a:r>
            <a:r>
              <a:rPr lang="tr-TR" sz="2500" dirty="0">
                <a:solidFill>
                  <a:srgbClr val="000000"/>
                </a:solidFill>
              </a:rPr>
              <a:t> à </a:t>
            </a:r>
            <a:r>
              <a:rPr lang="tr-TR" sz="2500" dirty="0" err="1">
                <a:solidFill>
                  <a:srgbClr val="000000"/>
                </a:solidFill>
              </a:rPr>
              <a:t>l'orage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tonnerre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gronda</a:t>
            </a:r>
            <a:r>
              <a:rPr lang="tr-TR" sz="2500" dirty="0">
                <a:solidFill>
                  <a:srgbClr val="000000"/>
                </a:solidFill>
              </a:rPr>
              <a:t>, et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saint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élève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s'écria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le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repoussant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d'une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façon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grossière</a:t>
            </a:r>
            <a:r>
              <a:rPr lang="tr-TR" sz="2500" dirty="0">
                <a:solidFill>
                  <a:srgbClr val="000000"/>
                </a:solidFill>
              </a:rPr>
              <a:t> :</a:t>
            </a:r>
            <a:br>
              <a:rPr lang="tr-TR" sz="2500" dirty="0">
                <a:solidFill>
                  <a:srgbClr val="000000"/>
                </a:solidFill>
              </a:rPr>
            </a:br>
            <a:r>
              <a:rPr lang="tr-TR" sz="2500" dirty="0">
                <a:solidFill>
                  <a:srgbClr val="000000"/>
                </a:solidFill>
              </a:rPr>
              <a:t/>
            </a:r>
            <a:br>
              <a:rPr lang="tr-TR" sz="2500" dirty="0">
                <a:solidFill>
                  <a:srgbClr val="000000"/>
                </a:solidFill>
              </a:rPr>
            </a:br>
            <a:endParaRPr lang="tr-TR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045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15200" cy="451343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- Ecoutez ; chacun pour soi dans ce monde, je ne veux pas être brûlé par le tonnerre : Dieu peut vous foudroyer comme un impie, comme un Voltaire.</a:t>
            </a:r>
            <a:br>
              <a:rPr lang="tr-TR" smtClean="0">
                <a:latin typeface="Arial" pitchFamily="34" charset="0"/>
                <a:ea typeface="ＭＳ Ｐゴシック" pitchFamily="34" charset="-128"/>
              </a:rPr>
            </a:br>
            <a:r>
              <a:rPr lang="tr-TR" smtClean="0">
                <a:latin typeface="Arial" pitchFamily="34" charset="0"/>
                <a:ea typeface="ＭＳ Ｐゴシック" pitchFamily="34" charset="-128"/>
              </a:rPr>
              <a:t>Les dents serrées de rage et les yeux ouverts vers ce ciel sillonné par la foudre : je mériterais d'être submergé, si je m'endors pendant la tempête ! s'écria Julien. Essayons la conquête de quelque autre cuistre.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Ekran Gösterisi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8) Stendhal 1783-1842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9) Prosper Mérimée 1803-1870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8) Stendhal 1783-1842</dc:title>
  <dc:creator>istanbul</dc:creator>
  <cp:lastModifiedBy>istanbul</cp:lastModifiedBy>
  <cp:revision>1</cp:revision>
  <dcterms:created xsi:type="dcterms:W3CDTF">2018-09-12T07:27:54Z</dcterms:created>
  <dcterms:modified xsi:type="dcterms:W3CDTF">2018-09-12T07:28:22Z</dcterms:modified>
</cp:coreProperties>
</file>