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80AE-A0DB-4FC5-8B72-E52BC922A0C1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83C7-9403-4D91-ADE3-D38153D874E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C32BF-8992-488C-8B4B-75941D8E5D4D}" type="slidenum">
              <a:rPr lang="tr-TR"/>
              <a:pPr/>
              <a:t>11</a:t>
            </a:fld>
            <a:endParaRPr lang="tr-T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Chronic Periodontitis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Algonquin College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8AF88-7CAD-4469-9E8D-32F81FF598C2}" type="slidenum">
              <a:rPr lang="en-US"/>
              <a:pPr/>
              <a:t>12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Chronic Periodontitis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Algonquin College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DB4BD-A3B8-4D88-A0B1-F3A0B980F94D}" type="slidenum">
              <a:rPr lang="en-US"/>
              <a:pPr/>
              <a:t>13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F49F33-F6E9-41FF-B3C9-9F3AE9C83E1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84D21D1-D958-4F5A-B524-42A20B246E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Periodontolojide</a:t>
            </a:r>
            <a:r>
              <a:rPr lang="tr-TR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Klinik </a:t>
            </a:r>
            <a:r>
              <a:rPr lang="tr-TR" b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Yardımcılığı I (1)</a:t>
            </a:r>
            <a:endParaRPr lang="tr-TR" b="1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428728" y="428625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Fatma KARACAOĞLU</a:t>
            </a:r>
          </a:p>
          <a:p>
            <a:pPr algn="ctr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A.Ü. Diş Hekimliği Fakültesi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Periodontoloji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A.D.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500042"/>
            <a:ext cx="59293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0" dirty="0" err="1" smtClean="0">
                <a:latin typeface="Arial" pitchFamily="34" charset="0"/>
                <a:cs typeface="Arial" pitchFamily="34" charset="0"/>
              </a:rPr>
              <a:t>Diştaşı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 dişeti kenarıyla olan ilişkisine göre 2’ye ayrılır:</a:t>
            </a: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tr-TR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tr-T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Supragingival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kalkulus</a:t>
            </a:r>
            <a:r>
              <a:rPr lang="tr-TR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tr-TR" b="0" dirty="0" smtClean="0">
                <a:latin typeface="Arial" pitchFamily="34" charset="0"/>
                <a:cs typeface="Arial" pitchFamily="34" charset="0"/>
              </a:rPr>
              <a:t>Dişeti kenarının </a:t>
            </a:r>
            <a:r>
              <a:rPr lang="tr-TR" b="0" dirty="0" err="1" smtClean="0">
                <a:latin typeface="Arial" pitchFamily="34" charset="0"/>
                <a:cs typeface="Arial" pitchFamily="34" charset="0"/>
              </a:rPr>
              <a:t>kuronalinde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 konumlanır ve ağız </a:t>
            </a:r>
          </a:p>
          <a:p>
            <a:pPr>
              <a:spcBef>
                <a:spcPct val="50000"/>
              </a:spcBef>
            </a:pPr>
            <a:r>
              <a:rPr lang="tr-TR" b="0" dirty="0" smtClean="0">
                <a:latin typeface="Arial" pitchFamily="34" charset="0"/>
                <a:cs typeface="Arial" pitchFamily="34" charset="0"/>
              </a:rPr>
              <a:t>içinde görülür.</a:t>
            </a: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tr-TR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tr-T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Subgingival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kalkulus</a:t>
            </a:r>
            <a:r>
              <a:rPr lang="tr-TR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tr-TR" b="0" dirty="0" smtClean="0">
                <a:latin typeface="Arial" pitchFamily="34" charset="0"/>
                <a:cs typeface="Arial" pitchFamily="34" charset="0"/>
              </a:rPr>
              <a:t>Dişeti kenarının </a:t>
            </a:r>
            <a:r>
              <a:rPr lang="tr-TR" b="0" dirty="0" err="1" smtClean="0">
                <a:latin typeface="Arial" pitchFamily="34" charset="0"/>
                <a:cs typeface="Arial" pitchFamily="34" charset="0"/>
              </a:rPr>
              <a:t>apikalinde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konumlanır ve </a:t>
            </a:r>
          </a:p>
          <a:p>
            <a:pPr>
              <a:spcBef>
                <a:spcPct val="50000"/>
              </a:spcBef>
            </a:pPr>
            <a:r>
              <a:rPr lang="tr-TR" dirty="0">
                <a:latin typeface="Arial" pitchFamily="34" charset="0"/>
                <a:cs typeface="Arial" pitchFamily="34" charset="0"/>
              </a:rPr>
              <a:t>a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ğız içinde rutin klinik muayenede görülmez.</a:t>
            </a:r>
          </a:p>
          <a:p>
            <a:pPr>
              <a:spcBef>
                <a:spcPct val="50000"/>
              </a:spcBef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fig22-12"/>
          <p:cNvPicPr>
            <a:picLocks noChangeAspect="1" noChangeArrowheads="1"/>
          </p:cNvPicPr>
          <p:nvPr/>
        </p:nvPicPr>
        <p:blipFill>
          <a:blip r:embed="rId2"/>
          <a:srcRect l="8501" r="3652"/>
          <a:stretch>
            <a:fillRect/>
          </a:stretch>
        </p:blipFill>
        <p:spPr bwMode="auto">
          <a:xfrm>
            <a:off x="5715008" y="1214422"/>
            <a:ext cx="2214578" cy="18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428596" y="557214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Dişeti kenarının iyileşmeye bağlı olarak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apikal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yöndeki hareketi (dişeti çekilmesi) daha önce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subgingival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kalkulusun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supragingival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konuma geçmesine sebep olur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em-kalkulu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2212991" cy="1981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lc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176712" cy="3162300"/>
          </a:xfrm>
          <a:prstGeom prst="rect">
            <a:avLst/>
          </a:prstGeom>
          <a:noFill/>
        </p:spPr>
      </p:pic>
      <p:pic>
        <p:nvPicPr>
          <p:cNvPr id="25603" name="Picture 3" descr="Rg denem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88913"/>
            <a:ext cx="4716462" cy="3163887"/>
          </a:xfrm>
          <a:prstGeom prst="rect">
            <a:avLst/>
          </a:prstGeom>
          <a:noFill/>
        </p:spPr>
      </p:pic>
      <p:pic>
        <p:nvPicPr>
          <p:cNvPr id="25604" name="Picture 4" descr="Kopyası ODR CAL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429000"/>
            <a:ext cx="4716462" cy="3248025"/>
          </a:xfrm>
          <a:prstGeom prst="rect">
            <a:avLst/>
          </a:prstGeom>
          <a:noFill/>
        </p:spPr>
      </p:pic>
      <p:pic>
        <p:nvPicPr>
          <p:cNvPr id="25605" name="Picture 5" descr="calc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0150" y="3429000"/>
            <a:ext cx="1885950" cy="3240088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9388" y="4324350"/>
            <a:ext cx="2089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chemeClr val="bg1"/>
                </a:solidFill>
              </a:rPr>
              <a:t>Dental kalkulusun radyografik görünümü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988425" cy="9906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hastalık ve durumların sınıflaması (1999)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736"/>
            <a:ext cx="8575675" cy="5256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Dişeti (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Gingival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) hastalıkları</a:t>
            </a:r>
          </a:p>
          <a:p>
            <a:pPr lvl="1">
              <a:lnSpc>
                <a:spcPct val="90000"/>
              </a:lnSpc>
            </a:pPr>
            <a:r>
              <a:rPr lang="tr-TR" sz="2000" b="1" dirty="0" err="1">
                <a:latin typeface="Arial" pitchFamily="34" charset="0"/>
                <a:cs typeface="Arial" pitchFamily="34" charset="0"/>
              </a:rPr>
              <a:t>Dental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plağa bağlı dişeti hastalıkları</a:t>
            </a:r>
          </a:p>
          <a:p>
            <a:pPr lvl="1">
              <a:lnSpc>
                <a:spcPct val="90000"/>
              </a:lnSpc>
            </a:pPr>
            <a:r>
              <a:rPr lang="tr-TR" sz="2000" b="1" dirty="0" err="1">
                <a:latin typeface="Arial" pitchFamily="34" charset="0"/>
                <a:cs typeface="Arial" pitchFamily="34" charset="0"/>
              </a:rPr>
              <a:t>Dental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plağa bağlı olmayan dişeti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hastalıkları</a:t>
            </a:r>
          </a:p>
          <a:p>
            <a:pPr lvl="1">
              <a:lnSpc>
                <a:spcPct val="90000"/>
              </a:lnSpc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Kronik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periodontitis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Agresif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periodontitis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Sistemik hastalıklarla ilişkili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periodontitis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000" b="1" dirty="0" err="1">
                <a:latin typeface="Arial" pitchFamily="34" charset="0"/>
                <a:cs typeface="Arial" pitchFamily="34" charset="0"/>
              </a:rPr>
              <a:t>Nekrotizan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hastalık</a:t>
            </a:r>
          </a:p>
          <a:p>
            <a:pPr>
              <a:lnSpc>
                <a:spcPct val="90000"/>
              </a:lnSpc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000" b="1" dirty="0" err="1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abse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000" b="1" dirty="0" err="1">
                <a:latin typeface="Arial" pitchFamily="34" charset="0"/>
                <a:cs typeface="Arial" pitchFamily="34" charset="0"/>
              </a:rPr>
              <a:t>Endodontik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problemlerle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ilşkili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periodontitis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Gelişimsel veya kazanılmış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deformite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	veya durumlar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A3B6-1E6A-46C2-9557-3A93F188EB23}" type="slidenum">
              <a:rPr lang="tr-TR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00174"/>
            <a:ext cx="79184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5400" b="1" dirty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tr-TR" sz="54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tr-TR" sz="2000" b="1" dirty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tr-TR" sz="20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tr-T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Dişeti (</a:t>
            </a:r>
            <a:r>
              <a:rPr lang="tr-TR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gingiva</a:t>
            </a:r>
            <a:r>
              <a:rPr lang="tr-T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ile sınırlı, klinik </a:t>
            </a:r>
            <a:r>
              <a:rPr lang="tr-TR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enflamasyon</a:t>
            </a:r>
            <a:r>
              <a:rPr lang="tr-T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(iltihap) belirtileri ve </a:t>
            </a:r>
            <a:r>
              <a:rPr lang="tr-TR" sz="22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ataşman</a:t>
            </a:r>
            <a:r>
              <a:rPr lang="tr-TR" sz="2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kaybı olmaması</a:t>
            </a:r>
            <a:r>
              <a:rPr lang="tr-T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ile karakterize klinik patolojik durum.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AF6D-C922-4718-96F2-A1F238896870}" type="slidenum">
              <a:rPr lang="tr-TR"/>
              <a:pPr/>
              <a:t>13</a:t>
            </a:fld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500034" y="571480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Gingivitis</a:t>
            </a:r>
            <a:endParaRPr lang="tr-TR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gingiv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3241675" cy="2009775"/>
          </a:xfrm>
          <a:prstGeom prst="rect">
            <a:avLst/>
          </a:prstGeom>
          <a:noFill/>
        </p:spPr>
      </p:pic>
      <p:pic>
        <p:nvPicPr>
          <p:cNvPr id="9" name="Picture 2" descr="gingivit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643182"/>
            <a:ext cx="3095625" cy="1981200"/>
          </a:xfrm>
          <a:prstGeom prst="rect">
            <a:avLst/>
          </a:prstGeom>
          <a:noFill/>
        </p:spPr>
      </p:pic>
      <p:pic>
        <p:nvPicPr>
          <p:cNvPr id="10" name="Picture 5" descr="8331_17011"/>
          <p:cNvPicPr>
            <a:picLocks noChangeAspect="1" noChangeArrowheads="1"/>
          </p:cNvPicPr>
          <p:nvPr/>
        </p:nvPicPr>
        <p:blipFill>
          <a:blip r:embed="rId5"/>
          <a:srcRect r="3076" b="5077"/>
          <a:stretch>
            <a:fillRect/>
          </a:stretch>
        </p:blipFill>
        <p:spPr bwMode="auto">
          <a:xfrm>
            <a:off x="2571736" y="4714884"/>
            <a:ext cx="300039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"/>
          <p:cNvGraphicFramePr>
            <a:graphicFrameLocks/>
          </p:cNvGraphicFramePr>
          <p:nvPr/>
        </p:nvGraphicFramePr>
        <p:xfrm>
          <a:off x="685800" y="1219200"/>
          <a:ext cx="7772400" cy="4495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ahoma" pitchFamily="34" charset="0"/>
                        </a:rPr>
                        <a:t>Renk değişikliği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ahoma" pitchFamily="34" charset="0"/>
                        </a:rPr>
                        <a:t>Açık pembeden koyu kırmızıya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ahoma" pitchFamily="34" charset="0"/>
                        </a:rPr>
                        <a:t>Şekil değişikliği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ahoma" pitchFamily="34" charset="0"/>
                        </a:rPr>
                        <a:t>İnterdental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ahoma" pitchFamily="34" charset="0"/>
                        </a:rPr>
                        <a:t>papiller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ahoma" pitchFamily="34" charset="0"/>
                        </a:rPr>
                        <a:t> şişer, dişeti kenarı bıçak sırtı gibi sonlanmaz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Yapısal değişimler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Epitel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</a:rPr>
                        <a:t> ve bağ dokusu içindeki değişimler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</a:rPr>
                        <a:t>Konum değişikliği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</a:rPr>
                        <a:t>Dişeti kenarı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</a:rPr>
                        <a:t>koronale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</a:rPr>
                        <a:t> veya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</a:rPr>
                        <a:t>apikale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</a:rPr>
                        <a:t> doğru yer değiştirir.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714348" y="285728"/>
            <a:ext cx="7772400" cy="914400"/>
          </a:xfrm>
          <a:prstGeom prst="rect">
            <a:avLst/>
          </a:prstGeom>
        </p:spPr>
        <p:txBody>
          <a:bodyPr/>
          <a:lstStyle/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Gingivitisin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Klinik </a:t>
            </a:r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ulguları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nigivitis-kli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286280" cy="2769617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22850" y="642918"/>
            <a:ext cx="4121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3200" b="1" dirty="0" err="1">
                <a:solidFill>
                  <a:srgbClr val="00FFFF"/>
                </a:solidFill>
                <a:latin typeface="Tahoma" pitchFamily="34" charset="0"/>
              </a:rPr>
              <a:t>Ginigivitis’in</a:t>
            </a:r>
            <a:r>
              <a:rPr lang="tr-TR" sz="3200" b="1" dirty="0">
                <a:solidFill>
                  <a:srgbClr val="00FFFF"/>
                </a:solidFill>
                <a:latin typeface="Tahoma" pitchFamily="34" charset="0"/>
              </a:rPr>
              <a:t> temel </a:t>
            </a:r>
          </a:p>
          <a:p>
            <a:pPr algn="ctr"/>
            <a:r>
              <a:rPr lang="tr-TR" sz="3200" b="1" u="sng" dirty="0">
                <a:solidFill>
                  <a:srgbClr val="00FFFF"/>
                </a:solidFill>
                <a:latin typeface="Tahoma" pitchFamily="34" charset="0"/>
              </a:rPr>
              <a:t>klinik bulguları:</a:t>
            </a:r>
            <a:endParaRPr lang="en-US" sz="3200" b="1" u="sng" dirty="0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1857364"/>
            <a:ext cx="3298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rgbClr val="FFFF00"/>
                </a:solidFill>
                <a:latin typeface="Tahoma" pitchFamily="34" charset="0"/>
              </a:rPr>
              <a:t>Dişetinin </a:t>
            </a:r>
          </a:p>
          <a:p>
            <a:pPr algn="ctr"/>
            <a:r>
              <a:rPr lang="tr-TR" sz="3200" b="1" dirty="0">
                <a:solidFill>
                  <a:srgbClr val="FFFF00"/>
                </a:solidFill>
                <a:latin typeface="Tahoma" pitchFamily="34" charset="0"/>
              </a:rPr>
              <a:t>renk değişikliği</a:t>
            </a:r>
            <a:endParaRPr lang="en-US" sz="32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4343400" y="2209800"/>
            <a:ext cx="1600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6" name="Picture 3" descr="Ginigivitis-klini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4392076" cy="2786082"/>
          </a:xfrm>
          <a:prstGeom prst="rect">
            <a:avLst/>
          </a:prstGeom>
          <a:noFill/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643306" y="4286256"/>
            <a:ext cx="2667000" cy="762000"/>
          </a:xfrm>
          <a:prstGeom prst="line">
            <a:avLst/>
          </a:prstGeom>
          <a:noFill/>
          <a:ln w="9525">
            <a:solidFill>
              <a:srgbClr val="CC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10" y="3643314"/>
            <a:ext cx="3124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  <a:latin typeface="Tahoma" pitchFamily="34" charset="0"/>
              </a:rPr>
              <a:t>Dişeti kenarı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  <a:latin typeface="Tahoma" pitchFamily="34" charset="0"/>
              </a:rPr>
              <a:t>kanaması</a:t>
            </a:r>
            <a:endParaRPr lang="en-US" sz="3200" b="1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571480"/>
            <a:ext cx="3318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Periodontitis</a:t>
            </a:r>
            <a:endParaRPr lang="tr-TR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28596" y="1651591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Konağın mikroorganizmaların oluşturduğu enfeksiyona karşı verdiği yanıt sonucu diş destek dokularının kaybedilmesi.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Bağ dokusu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ataşmanı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 destek (alveol) kemik kaybı mevcuttur.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571480"/>
            <a:ext cx="5085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Kronik Periodontitis</a:t>
            </a:r>
            <a:endParaRPr lang="tr-TR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57158" y="2000240"/>
            <a:ext cx="8786842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Başlaması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her hangi bir yaş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daha çok erişkinlerde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yaygındır.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Esas etken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plaktır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Genelde düşük seviyede ağız bakımı mevcuttur.</a:t>
            </a:r>
          </a:p>
          <a:p>
            <a:pPr>
              <a:lnSpc>
                <a:spcPct val="90000"/>
              </a:lnSpc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Subgingival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 smtClean="0">
                <a:latin typeface="Arial" pitchFamily="34" charset="0"/>
                <a:cs typeface="Arial" pitchFamily="34" charset="0"/>
              </a:rPr>
              <a:t>kalkulus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en sık rastlanan bulgudur.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Yavaş gelişim gösterir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hızlı yıkım periyotları ve durma dönemleri mevcuttur.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571480"/>
            <a:ext cx="680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Kronik </a:t>
            </a:r>
            <a:r>
              <a:rPr lang="tr-T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Periodontitisin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Klinik Özellikleri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00034" y="142873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Koyu kırmızı mavimsi yumuşak doku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Kalınlaşmış dişeti kenarı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Körleşmiş/krater tarzında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papillalar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Kanama ve/veya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süpürasyon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ulus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birikimleri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Çeşitli derinlikte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cepler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Horizontal/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verti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kemik kaybı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Dişlerde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mobilite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572132" y="1500174"/>
          <a:ext cx="3059112" cy="2097087"/>
        </p:xfrm>
        <a:graphic>
          <a:graphicData uri="http://schemas.openxmlformats.org/presentationml/2006/ole">
            <p:oleObj spid="_x0000_s1026" name="Photo House" r:id="rId3" imgW="3094121" imgH="2121564" progId="">
              <p:embed/>
            </p:oleObj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71942"/>
            <a:ext cx="3059112" cy="2052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571480"/>
            <a:ext cx="522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Agresif Periodontitis</a:t>
            </a:r>
            <a:endParaRPr lang="tr-TR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1887040"/>
            <a:ext cx="68580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Hastalar sistemik olarak sağlıklıdır</a:t>
            </a:r>
          </a:p>
          <a:p>
            <a:pPr lvl="1">
              <a:lnSpc>
                <a:spcPct val="90000"/>
              </a:lnSpc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enellikle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&lt;30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yaş bireylerde görülür.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Hızlı kemik ve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ataşman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kaybı mevcuttur.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Fazla miktarda plak ve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kalkulus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yoktur 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Ailesel hikaye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geneti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 yatkınlık mevcuttur.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500034" y="2357430"/>
            <a:ext cx="82296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Periodontoloji</a:t>
            </a:r>
            <a:r>
              <a:rPr kumimoji="0" lang="tr-TR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?</a:t>
            </a:r>
            <a:endParaRPr kumimoji="0" lang="tr-TR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571480"/>
            <a:ext cx="691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Agresif </a:t>
            </a:r>
            <a:r>
              <a:rPr lang="tr-T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Periodontitisin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Klinik Özellikleri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00034" y="1225689"/>
            <a:ext cx="7643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Daha çok 30 yaş ve daha genç bireyler, ancak daha yaşlı bireylerde de görülebilir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Kemik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vertikal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yönde)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kronik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periodontitis’e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göre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kat hızlı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ataşman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kaybı mevcut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Klinik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enflamasyon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belirgin olmayabilir.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Ender olarak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mineralize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olan az plak mevcuttur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Maksiller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keser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distolabial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yönde göç edebilir,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Monotype Sorts" charset="2"/>
              </a:rPr>
              <a:t>diastema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 mevcut.</a:t>
            </a:r>
            <a:endParaRPr lang="en-US" sz="2000" dirty="0" smtClean="0">
              <a:latin typeface="Arial" pitchFamily="34" charset="0"/>
              <a:cs typeface="Arial" pitchFamily="34" charset="0"/>
              <a:sym typeface="Monotype Sorts" charset="2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Etkilenen dişlerde artmış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Monotype Sorts" charset="2"/>
              </a:rPr>
              <a:t>mobilite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 vardır.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  <a:sym typeface="Monotype Sorts" charset="2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Periodontal abs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e oluşumu gözlenebilir.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  <a:sym typeface="Monotype Sorts" charset="2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Hassas kök yüzeyleri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Monotype Sorts" charset="2"/>
              </a:rPr>
              <a:t>olabilir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tr-TR" sz="2000" dirty="0">
              <a:latin typeface="Arial" pitchFamily="34" charset="0"/>
              <a:cs typeface="Arial" pitchFamily="34" charset="0"/>
              <a:sym typeface="Monotype Sorts" charset="2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Hastalığın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episodik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doğası gereği, hastalığın aktif olmadığı dönemler haftalar, aylar veya yıllar sürebilir. 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571480"/>
            <a:ext cx="85406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Nekrotizan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Hastalıklar</a:t>
            </a: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Akut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Nekrotizan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Ülseratif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Gingivitis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(ANUG)</a:t>
            </a: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Akut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Nekrotizan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Ülseratif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Periodontitis (ANUP)</a:t>
            </a: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1285860"/>
            <a:ext cx="7286676" cy="41148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İnterproksimal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alanlarda (</a:t>
            </a:r>
            <a:r>
              <a:rPr kumimoji="0" lang="tr-TR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papillerde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 nekroz ve </a:t>
            </a:r>
            <a:r>
              <a:rPr kumimoji="0" lang="tr-TR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ülserasyon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Dişetinde ağrı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Dişetinde kanama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Ağız kokusu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Pseudomembran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oluşumu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Ateş,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lenfadenopati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428596" y="500042"/>
            <a:ext cx="41152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ANUG Klinik Özellikleri</a:t>
            </a: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929190" y="335756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Kötü ağız hijyeni</a:t>
            </a: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Sigara</a:t>
            </a: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Stres</a:t>
            </a: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Beslenme bozukluğu</a:t>
            </a: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" pitchFamily="2" charset="2"/>
              <a:buChar char="v"/>
              <a:tabLst>
                <a:tab pos="51435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Stress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Belgelerim\Resimlerim\2004-04 (Nis)\tara0071.jpg"/>
          <p:cNvPicPr>
            <a:picLocks noChangeAspect="1" noChangeArrowheads="1"/>
          </p:cNvPicPr>
          <p:nvPr/>
        </p:nvPicPr>
        <p:blipFill>
          <a:blip r:embed="rId2"/>
          <a:srcRect l="1524"/>
          <a:stretch>
            <a:fillRect/>
          </a:stretch>
        </p:blipFill>
        <p:spPr bwMode="auto">
          <a:xfrm>
            <a:off x="428596" y="3500438"/>
            <a:ext cx="423590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28596" y="500042"/>
            <a:ext cx="40686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ANUP Klinik Özellikleri</a:t>
            </a: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143504" y="1214422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Gingival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dokuların nekrozuna,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ligament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 alveol kemikte nekroz eşlik eder.</a:t>
            </a:r>
          </a:p>
          <a:p>
            <a:pPr>
              <a:lnSpc>
                <a:spcPct val="80000"/>
              </a:lnSpc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Genelde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immun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yetmezlik, kötü beslenme veya HIV gibi hastalıklarla birlikte görülür.</a:t>
            </a:r>
          </a:p>
          <a:p>
            <a:pPr>
              <a:lnSpc>
                <a:spcPct val="80000"/>
              </a:lnSpc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85720" y="414338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İnterdental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papiller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gingival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marjinde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nekroz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Derin krater benzeri kemik lezyonları (Sıklıkla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interdental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alanda)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Ağrı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Ağız kokusu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Ateş, halsizlik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lenfadenopati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8331_27002"/>
          <p:cNvPicPr>
            <a:picLocks noChangeAspect="1" noChangeArrowheads="1"/>
          </p:cNvPicPr>
          <p:nvPr/>
        </p:nvPicPr>
        <p:blipFill>
          <a:blip r:embed="rId2"/>
          <a:srcRect b="7895"/>
          <a:stretch>
            <a:fillRect/>
          </a:stretch>
        </p:blipFill>
        <p:spPr>
          <a:xfrm>
            <a:off x="714348" y="1214422"/>
            <a:ext cx="4135075" cy="250033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etin kutusu"/>
          <p:cNvSpPr txBox="1"/>
          <p:nvPr/>
        </p:nvSpPr>
        <p:spPr>
          <a:xfrm>
            <a:off x="5500694" y="378619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Sement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5572132" y="435769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Periodontal</a:t>
            </a:r>
            <a:r>
              <a:rPr lang="tr-TR" dirty="0" smtClean="0"/>
              <a:t> </a:t>
            </a:r>
            <a:r>
              <a:rPr lang="tr-TR" dirty="0" err="1" smtClean="0"/>
              <a:t>Ligament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715008" y="49291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Alveol Kemik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786446" y="54292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Dişeti- Oral Mukoza</a:t>
            </a:r>
            <a:endParaRPr lang="tr-T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817"/>
          <a:stretch>
            <a:fillRect/>
          </a:stretch>
        </p:blipFill>
        <p:spPr bwMode="auto">
          <a:xfrm>
            <a:off x="642910" y="785794"/>
            <a:ext cx="405943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Düz Ok Bağlayıcısı"/>
          <p:cNvCxnSpPr/>
          <p:nvPr/>
        </p:nvCxnSpPr>
        <p:spPr>
          <a:xfrm flipV="1">
            <a:off x="2714612" y="5643578"/>
            <a:ext cx="2857520" cy="14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flipV="1">
            <a:off x="4143372" y="5143512"/>
            <a:ext cx="1485904" cy="14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 flipV="1">
            <a:off x="4000496" y="4572008"/>
            <a:ext cx="1485904" cy="14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 flipV="1">
            <a:off x="3786182" y="4000504"/>
            <a:ext cx="1485904" cy="14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85786" y="271462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dokuların temel görevi; fonksiyonel gereksinimleri karşılayarak  dişleri ağızda tutmaktır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T-SAĞLIKLI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8" y="1785926"/>
            <a:ext cx="4467855" cy="3411535"/>
          </a:xfrm>
          <a:prstGeom prst="rect">
            <a:avLst/>
          </a:prstGeom>
          <a:noFill/>
        </p:spPr>
      </p:pic>
      <p:sp>
        <p:nvSpPr>
          <p:cNvPr id="1026" name="AutoShape 2" descr="sağlıklı diş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sağlıklı diş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sağlıklı diş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4" name="AutoShape 10" descr="sağlıklı diş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5143504" y="1714488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Açık pembe veya gül kurursu pembe renktedir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İnterproksimal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bölgeyi doldurur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Marjinde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bıçak sırtı sonlanır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Diş ve kemiği sıkıca sarar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Yüzey yapısı portakal kabuğu görünümündedir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1142976" y="571480"/>
            <a:ext cx="2848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Sağlıklı Dişeti</a:t>
            </a:r>
          </a:p>
        </p:txBody>
      </p:sp>
      <p:cxnSp>
        <p:nvCxnSpPr>
          <p:cNvPr id="17" name="16 Düz Ok Bağlayıcısı"/>
          <p:cNvCxnSpPr/>
          <p:nvPr/>
        </p:nvCxnSpPr>
        <p:spPr>
          <a:xfrm>
            <a:off x="1643042" y="442913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357166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Hastalık </a:t>
            </a:r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Etyolojisi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00034" y="785794"/>
            <a:ext cx="80010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Mikrobiyal</a:t>
            </a:r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dental</a:t>
            </a:r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plak</a:t>
            </a:r>
          </a:p>
          <a:p>
            <a:pPr marL="342900" indent="-342900">
              <a:buAutoNum type="arabicPeriod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Lokal faktörler </a:t>
            </a:r>
          </a:p>
          <a:p>
            <a:pPr marL="342900" indent="-342900">
              <a:buAutoNum type="arabicPeriod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Diştaşı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anomaliler (Çapraşıklık,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hipoplazi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mine incisi, vs)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Diş çürükleri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İatrojenik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faktörler (hatalı restorasyonlar)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Salyadaki değişimler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Gingival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enflamasyon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(oral hijyen güçleşir+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enflame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bölgede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için gerekli besinler artar)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Oklüzal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travma</a:t>
            </a:r>
          </a:p>
          <a:p>
            <a:pPr marL="342900" indent="-342900"/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Sistemik faktörler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Endokrin bozukluklar (Hamilelik/diyabet)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Yetersiz beslenme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Kan hastalıkları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Psikosomatik bozukluklar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İmmun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sistem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bosuklukları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İlaçlar</a:t>
            </a:r>
          </a:p>
          <a:p>
            <a:pPr marL="800100" lvl="1" indent="-342900"/>
            <a:endParaRPr lang="tr-TR" dirty="0" smtClean="0"/>
          </a:p>
          <a:p>
            <a:pPr marL="800100" lvl="1" indent="-342900"/>
            <a:endParaRPr lang="tr-TR" dirty="0" smtClean="0"/>
          </a:p>
          <a:p>
            <a:pPr marL="800100" lvl="1" indent="-342900"/>
            <a:endParaRPr lang="tr-TR" dirty="0" smtClean="0"/>
          </a:p>
        </p:txBody>
      </p:sp>
      <p:cxnSp>
        <p:nvCxnSpPr>
          <p:cNvPr id="5" name="4 Düz Bağlayıcı"/>
          <p:cNvCxnSpPr/>
          <p:nvPr/>
        </p:nvCxnSpPr>
        <p:spPr>
          <a:xfrm>
            <a:off x="785786" y="1142984"/>
            <a:ext cx="2928958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42910" y="3714752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Periodontal</a:t>
            </a:r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hastalığın </a:t>
            </a:r>
            <a:r>
              <a:rPr lang="tr-TR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primer</a:t>
            </a:r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etyolojik</a:t>
            </a:r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ajanı </a:t>
            </a:r>
            <a:r>
              <a:rPr lang="tr-TR" i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mikrobiyal</a:t>
            </a:r>
            <a:r>
              <a:rPr lang="tr-TR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i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dental</a:t>
            </a:r>
            <a:r>
              <a:rPr lang="tr-TR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plaktır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Mikrobiyal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dental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plak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 diş üzerinde mikroorganizmalar, lökositler, ölü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epitel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hücreleri, salya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glikoproteinleri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bir miktar yiyecek artıklarının oluşturduğu kitledir.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71480"/>
            <a:ext cx="3828753" cy="2644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1285860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Pelikıl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oluşumu </a:t>
            </a:r>
          </a:p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( Dişler fırçalandıktan hemen sonra oluşan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glikoprotein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tabaka)</a:t>
            </a:r>
          </a:p>
          <a:p>
            <a:pPr algn="ctr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Plak gelişimi ve organizasyonu(yaklaşık 24 saat)</a:t>
            </a:r>
          </a:p>
          <a:p>
            <a:pPr algn="ctr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Plak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mineralizasyonu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Diştaşı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oluşumu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Düz Ok Bağlayıcısı"/>
          <p:cNvCxnSpPr/>
          <p:nvPr/>
        </p:nvCxnSpPr>
        <p:spPr>
          <a:xfrm rot="5400000">
            <a:off x="4215604" y="2213760"/>
            <a:ext cx="57071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3 Düz Ok Bağlayıcısı"/>
          <p:cNvCxnSpPr/>
          <p:nvPr/>
        </p:nvCxnSpPr>
        <p:spPr>
          <a:xfrm rot="5400000">
            <a:off x="4215604" y="3499644"/>
            <a:ext cx="57071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4 Düz Ok Bağlayıcısı"/>
          <p:cNvCxnSpPr/>
          <p:nvPr/>
        </p:nvCxnSpPr>
        <p:spPr>
          <a:xfrm rot="5400000">
            <a:off x="4287042" y="4428338"/>
            <a:ext cx="57071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428596" y="785794"/>
            <a:ext cx="842968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Diştaşı</a:t>
            </a:r>
            <a:r>
              <a:rPr lang="tr-T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tr-TR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Doğal dişler ve </a:t>
            </a:r>
            <a:r>
              <a:rPr lang="tr-TR" b="0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 protezler üzerindeki </a:t>
            </a:r>
            <a:r>
              <a:rPr lang="tr-TR" b="0" dirty="0" err="1" smtClean="0">
                <a:latin typeface="Arial" pitchFamily="34" charset="0"/>
                <a:cs typeface="Arial" pitchFamily="34" charset="0"/>
              </a:rPr>
              <a:t>mineralize</a:t>
            </a:r>
            <a:r>
              <a:rPr lang="tr-TR" b="0" dirty="0" smtClean="0">
                <a:latin typeface="Arial" pitchFamily="34" charset="0"/>
                <a:cs typeface="Arial" pitchFamily="34" charset="0"/>
              </a:rPr>
              <a:t> bakteri plağıdır.</a:t>
            </a:r>
          </a:p>
          <a:p>
            <a:pPr>
              <a:spcBef>
                <a:spcPct val="50000"/>
              </a:spcBef>
            </a:pPr>
            <a:endParaRPr lang="tr-TR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b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tara0029"/>
          <p:cNvPicPr>
            <a:picLocks noChangeAspect="1" noChangeArrowheads="1"/>
          </p:cNvPicPr>
          <p:nvPr/>
        </p:nvPicPr>
        <p:blipFill>
          <a:blip r:embed="rId2"/>
          <a:srcRect l="4178" t="9468" r="38190" b="52279"/>
          <a:stretch>
            <a:fillRect/>
          </a:stretch>
        </p:blipFill>
        <p:spPr bwMode="auto">
          <a:xfrm>
            <a:off x="521862" y="1714488"/>
            <a:ext cx="3510384" cy="2071702"/>
          </a:xfrm>
          <a:prstGeom prst="rect">
            <a:avLst/>
          </a:prstGeom>
          <a:noFill/>
        </p:spPr>
      </p:pic>
      <p:pic>
        <p:nvPicPr>
          <p:cNvPr id="5" name="Picture 4" descr="tara0029"/>
          <p:cNvPicPr>
            <a:picLocks noChangeAspect="1" noChangeArrowheads="1"/>
          </p:cNvPicPr>
          <p:nvPr/>
        </p:nvPicPr>
        <p:blipFill>
          <a:blip r:embed="rId3"/>
          <a:srcRect l="4178" t="51972" r="38190" b="8713"/>
          <a:stretch>
            <a:fillRect/>
          </a:stretch>
        </p:blipFill>
        <p:spPr bwMode="auto">
          <a:xfrm>
            <a:off x="4286248" y="1714488"/>
            <a:ext cx="3415509" cy="207170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5522" r="2786" b="1956"/>
          <a:stretch>
            <a:fillRect/>
          </a:stretch>
        </p:blipFill>
        <p:spPr bwMode="auto">
          <a:xfrm>
            <a:off x="2357422" y="4000504"/>
            <a:ext cx="3429024" cy="2374100"/>
          </a:xfrm>
          <a:prstGeom prst="rect">
            <a:avLst/>
          </a:prstGeom>
          <a:noFill/>
        </p:spPr>
      </p:pic>
      <p:cxnSp>
        <p:nvCxnSpPr>
          <p:cNvPr id="7" name="6 Düz Ok Bağlayıcısı"/>
          <p:cNvCxnSpPr/>
          <p:nvPr/>
        </p:nvCxnSpPr>
        <p:spPr>
          <a:xfrm rot="16200000" flipH="1">
            <a:off x="1571207" y="2072075"/>
            <a:ext cx="785818" cy="356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 flipH="1" flipV="1">
            <a:off x="5071669" y="2929331"/>
            <a:ext cx="500066" cy="356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5400000" flipH="1" flipV="1">
            <a:off x="3393273" y="5250669"/>
            <a:ext cx="50006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716</Words>
  <Application>Microsoft Office PowerPoint</Application>
  <PresentationFormat>Ekran Gösterisi (4:3)</PresentationFormat>
  <Paragraphs>220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Döküm</vt:lpstr>
      <vt:lpstr>Photo House</vt:lpstr>
      <vt:lpstr>Periodontolojide Klinik Yardımcılığı I (1)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Periodontal hastalık ve durumların sınıflaması (1999)</vt:lpstr>
      <vt:lpstr>  Dişeti (gingiva) ile sınırlı, klinik enflamasyon (iltihap) belirtileri ve ataşman kaybı olmaması ile karakterize klinik patolojik durum.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2</cp:revision>
  <dcterms:created xsi:type="dcterms:W3CDTF">2018-03-13T11:10:40Z</dcterms:created>
  <dcterms:modified xsi:type="dcterms:W3CDTF">2018-03-13T14:19:08Z</dcterms:modified>
</cp:coreProperties>
</file>