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7" r:id="rId2"/>
    <p:sldId id="258" r:id="rId3"/>
    <p:sldId id="261" r:id="rId4"/>
    <p:sldId id="262" r:id="rId5"/>
    <p:sldId id="263" r:id="rId6"/>
    <p:sldId id="267" r:id="rId7"/>
    <p:sldId id="268" r:id="rId8"/>
    <p:sldId id="269" r:id="rId9"/>
    <p:sldId id="271" r:id="rId10"/>
    <p:sldId id="270" r:id="rId11"/>
    <p:sldId id="272" r:id="rId12"/>
    <p:sldId id="274"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E9639D4-E3E2-4D34-9284-5A2195B3D0D7}" styleName="Açık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B8A5AA-607E-44B6-B002-588C7206E83F}" type="datetimeFigureOut">
              <a:rPr lang="tr-TR" smtClean="0"/>
              <a:t>11.01.2020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77937C-8918-4BF7-9BC5-6DE1E33BA941}"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5A77937C-8918-4BF7-9BC5-6DE1E33BA941}"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BB28D23-518D-490A-89BB-572808598F4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675833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B28D23-518D-490A-89BB-572808598F4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837206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B28D23-518D-490A-89BB-572808598F4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374129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B28D23-518D-490A-89BB-572808598F4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78849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BB28D23-518D-490A-89BB-572808598F4A}" type="datetimeFigureOut">
              <a:rPr lang="tr-TR" smtClean="0"/>
              <a:t>11.01.2020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39065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B28D23-518D-490A-89BB-572808598F4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214332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B28D23-518D-490A-89BB-572808598F4A}" type="datetimeFigureOut">
              <a:rPr lang="tr-TR" smtClean="0"/>
              <a:t>11.01.2020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361587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B28D23-518D-490A-89BB-572808598F4A}" type="datetimeFigureOut">
              <a:rPr lang="tr-TR" smtClean="0"/>
              <a:t>11.01.2020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542710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B28D23-518D-490A-89BB-572808598F4A}" type="datetimeFigureOut">
              <a:rPr lang="tr-TR" smtClean="0"/>
              <a:t>11.01.2020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175461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B28D23-518D-490A-89BB-572808598F4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58129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B28D23-518D-490A-89BB-572808598F4A}" type="datetimeFigureOut">
              <a:rPr lang="tr-TR" smtClean="0"/>
              <a:t>11.01.2020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C12CB2-D14E-4933-9897-34DFF29871C6}" type="slidenum">
              <a:rPr lang="tr-TR" smtClean="0"/>
              <a:t>‹#›</a:t>
            </a:fld>
            <a:endParaRPr lang="tr-TR"/>
          </a:p>
        </p:txBody>
      </p:sp>
    </p:spTree>
    <p:extLst>
      <p:ext uri="{BB962C8B-B14F-4D97-AF65-F5344CB8AC3E}">
        <p14:creationId xmlns:p14="http://schemas.microsoft.com/office/powerpoint/2010/main" val="192584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B28D23-518D-490A-89BB-572808598F4A}" type="datetimeFigureOut">
              <a:rPr lang="tr-TR" smtClean="0"/>
              <a:t>11.01.2020</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C12CB2-D14E-4933-9897-34DFF29871C6}" type="slidenum">
              <a:rPr lang="tr-TR" smtClean="0"/>
              <a:t>‹#›</a:t>
            </a:fld>
            <a:endParaRPr lang="tr-TR"/>
          </a:p>
        </p:txBody>
      </p:sp>
    </p:spTree>
    <p:extLst>
      <p:ext uri="{BB962C8B-B14F-4D97-AF65-F5344CB8AC3E}">
        <p14:creationId xmlns:p14="http://schemas.microsoft.com/office/powerpoint/2010/main" val="9481424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calisir@ankara.edu.t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yusufcan_calisir@hot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normAutofit/>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MESLEK YÜKSEK OKULU</a:t>
            </a:r>
            <a:endParaRPr lang="tr-TR" sz="2400" b="1" dirty="0"/>
          </a:p>
        </p:txBody>
      </p:sp>
      <p:graphicFrame>
        <p:nvGraphicFramePr>
          <p:cNvPr id="6" name="5 İçerik Yer Tutucusu"/>
          <p:cNvGraphicFramePr>
            <a:graphicFrameLocks noGrp="1"/>
          </p:cNvGraphicFramePr>
          <p:nvPr>
            <p:ph idx="1"/>
            <p:extLst>
              <p:ext uri="{D42A27DB-BD31-4B8C-83A1-F6EECF244321}">
                <p14:modId xmlns:p14="http://schemas.microsoft.com/office/powerpoint/2010/main" val="2453618747"/>
              </p:ext>
            </p:extLst>
          </p:nvPr>
        </p:nvGraphicFramePr>
        <p:xfrm>
          <a:off x="395536" y="2060848"/>
          <a:ext cx="8424937" cy="4489228"/>
        </p:xfrm>
        <a:graphic>
          <a:graphicData uri="http://schemas.openxmlformats.org/drawingml/2006/table">
            <a:tbl>
              <a:tblPr firstRow="1" bandRow="1">
                <a:tableStyleId>{616DA210-FB5B-4158-B5E0-FEB733F419BA}</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52043">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74929">
                <a:tc>
                  <a:txBody>
                    <a:bodyPr/>
                    <a:lstStyle/>
                    <a:p>
                      <a:r>
                        <a:rPr lang="tr-TR" dirty="0" smtClean="0"/>
                        <a:t>DERSİN ADI</a:t>
                      </a:r>
                      <a:endParaRPr lang="tr-TR" b="1" dirty="0"/>
                    </a:p>
                  </a:txBody>
                  <a:tcPr anchor="ctr"/>
                </a:tc>
                <a:tc>
                  <a:txBody>
                    <a:bodyPr/>
                    <a:lstStyle/>
                    <a:p>
                      <a:pPr algn="ctr"/>
                      <a:r>
                        <a:rPr lang="tr-TR" dirty="0" smtClean="0"/>
                        <a:t>SOSYAL POLİTİKA</a:t>
                      </a:r>
                      <a:endParaRPr lang="tr-TR" b="1" dirty="0"/>
                    </a:p>
                  </a:txBody>
                  <a:tcPr anchor="ctr"/>
                </a:tc>
                <a:tc>
                  <a:txBody>
                    <a:bodyPr/>
                    <a:lstStyle/>
                    <a:p>
                      <a:r>
                        <a:rPr lang="tr-TR" dirty="0" smtClean="0"/>
                        <a:t>HAFTA NO</a:t>
                      </a:r>
                      <a:endParaRPr lang="tr-TR" b="1" dirty="0"/>
                    </a:p>
                  </a:txBody>
                  <a:tcPr anchor="ctr"/>
                </a:tc>
                <a:tc>
                  <a:txBody>
                    <a:bodyPr/>
                    <a:lstStyle/>
                    <a:p>
                      <a:pPr algn="ctr"/>
                      <a:r>
                        <a:rPr lang="tr-TR" dirty="0" smtClean="0"/>
                        <a:t>10</a:t>
                      </a:r>
                      <a:endParaRPr lang="tr-TR" dirty="0"/>
                    </a:p>
                  </a:txBody>
                  <a:tcPr anchor="ctr"/>
                </a:tc>
                <a:extLst>
                  <a:ext uri="{0D108BD9-81ED-4DB2-BD59-A6C34878D82A}">
                    <a16:rowId xmlns:a16="http://schemas.microsoft.com/office/drawing/2014/main" val="10001"/>
                  </a:ext>
                </a:extLst>
              </a:tr>
              <a:tr h="1522375">
                <a:tc>
                  <a:txBody>
                    <a:bodyPr/>
                    <a:lstStyle/>
                    <a:p>
                      <a:r>
                        <a:rPr lang="tr-TR" dirty="0" smtClean="0"/>
                        <a:t>KONU</a:t>
                      </a:r>
                      <a:r>
                        <a:rPr lang="tr-TR" baseline="0" dirty="0" smtClean="0"/>
                        <a:t> BAŞLIĞI</a:t>
                      </a:r>
                      <a:endParaRPr lang="tr-TR" b="1" dirty="0"/>
                    </a:p>
                  </a:txBody>
                  <a:tcPr anchor="ctr"/>
                </a:tc>
                <a:tc>
                  <a:txBody>
                    <a:bodyPr/>
                    <a:lstStyle/>
                    <a:p>
                      <a:pPr algn="ctr"/>
                      <a:r>
                        <a:rPr lang="tr-TR" sz="1800" kern="1200" dirty="0" smtClean="0"/>
                        <a:t>TEMEL</a:t>
                      </a:r>
                      <a:r>
                        <a:rPr lang="tr-TR" sz="1800" kern="1200" baseline="0" dirty="0" smtClean="0"/>
                        <a:t> SOSYAL POLİTİKA SORUNLARI</a:t>
                      </a:r>
                    </a:p>
                    <a:p>
                      <a:pPr algn="ctr"/>
                      <a:r>
                        <a:rPr lang="tr-TR" sz="1800" b="1" kern="1200" baseline="0" dirty="0" smtClean="0"/>
                        <a:t>YOKSULLUK ve YOKSULLUĞUN NEDENLERİ</a:t>
                      </a:r>
                      <a:endParaRPr lang="tr-TR" b="1" dirty="0"/>
                    </a:p>
                  </a:txBody>
                  <a:tcPr anchor="ctr"/>
                </a:tc>
                <a:tc>
                  <a:txBody>
                    <a:bodyPr/>
                    <a:lstStyle/>
                    <a:p>
                      <a:r>
                        <a:rPr lang="tr-TR"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19741">
                <a:tc>
                  <a:txBody>
                    <a:bodyPr/>
                    <a:lstStyle/>
                    <a:p>
                      <a:r>
                        <a:rPr lang="tr-TR"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3"/>
                  </a:ext>
                </a:extLst>
              </a:tr>
              <a:tr h="979266">
                <a:tc>
                  <a:txBody>
                    <a:bodyPr/>
                    <a:lstStyle/>
                    <a:p>
                      <a:r>
                        <a:rPr lang="tr-TR" sz="1800" kern="1200" dirty="0" smtClean="0"/>
                        <a:t>E-mail:</a:t>
                      </a:r>
                    </a:p>
                    <a:p>
                      <a:endParaRPr lang="tr-TR" sz="1800" kern="1200" dirty="0" smtClean="0"/>
                    </a:p>
                    <a:p>
                      <a:r>
                        <a:rPr lang="tr-TR" sz="1800" kern="1200" dirty="0" smtClean="0"/>
                        <a:t>Tel:</a:t>
                      </a:r>
                    </a:p>
                    <a:p>
                      <a:endParaRPr lang="tr-TR" dirty="0"/>
                    </a:p>
                  </a:txBody>
                  <a:tcPr/>
                </a:tc>
                <a:tc>
                  <a:txBody>
                    <a:bodyPr/>
                    <a:lstStyle/>
                    <a:p>
                      <a:pPr algn="ctr"/>
                      <a:r>
                        <a:rPr lang="tr-TR" sz="1800" u="sng" kern="1200" dirty="0" err="1" smtClean="0">
                          <a:hlinkClick r:id="rId3"/>
                        </a:rPr>
                        <a:t>ccalisir</a:t>
                      </a:r>
                      <a:r>
                        <a:rPr lang="tr-TR" sz="1800" u="sng" kern="1200" dirty="0" smtClean="0">
                          <a:hlinkClick r:id="rId3"/>
                        </a:rPr>
                        <a:t>@</a:t>
                      </a:r>
                      <a:r>
                        <a:rPr lang="tr-TR" sz="1800" u="sng" kern="1200" dirty="0" err="1" smtClean="0">
                          <a:hlinkClick r:id="rId3"/>
                        </a:rPr>
                        <a:t>ankara</a:t>
                      </a:r>
                      <a:r>
                        <a:rPr lang="tr-TR" sz="1800" u="sng" kern="1200" dirty="0" smtClean="0">
                          <a:hlinkClick r:id="rId3"/>
                        </a:rPr>
                        <a:t>.edu.tr</a:t>
                      </a:r>
                      <a:r>
                        <a:rPr lang="tr-TR" sz="1800" u="sng" kern="1200" baseline="0" dirty="0" smtClean="0"/>
                        <a:t> </a:t>
                      </a:r>
                      <a:r>
                        <a:rPr lang="tr-TR" sz="1800" u="none" kern="1200" dirty="0" err="1" smtClean="0">
                          <a:hlinkClick r:id="rId4"/>
                        </a:rPr>
                        <a:t>yusufcan</a:t>
                      </a:r>
                      <a:r>
                        <a:rPr lang="tr-TR" sz="1800" u="none" kern="1200" dirty="0" smtClean="0">
                          <a:hlinkClick r:id="rId4"/>
                        </a:rPr>
                        <a:t>_</a:t>
                      </a:r>
                      <a:r>
                        <a:rPr lang="tr-TR" sz="1800" u="none" kern="1200" dirty="0" err="1" smtClean="0">
                          <a:hlinkClick r:id="rId4"/>
                        </a:rPr>
                        <a:t>calisir</a:t>
                      </a:r>
                      <a:r>
                        <a:rPr lang="tr-TR" sz="1800" u="none" kern="1200" dirty="0" smtClean="0">
                          <a:hlinkClick r:id="rId4"/>
                        </a:rPr>
                        <a:t>@</a:t>
                      </a:r>
                      <a:r>
                        <a:rPr lang="tr-TR" sz="1800" u="none" kern="1200" dirty="0" err="1" smtClean="0">
                          <a:hlinkClick r:id="rId4"/>
                        </a:rPr>
                        <a:t>hotmail</a:t>
                      </a:r>
                      <a:r>
                        <a:rPr lang="tr-TR" sz="1800" u="none" kern="1200" dirty="0" smtClean="0">
                          <a:hlinkClick r:id="rId4"/>
                        </a:rPr>
                        <a:t>.com</a:t>
                      </a:r>
                      <a:r>
                        <a:rPr lang="tr-TR" sz="1800" u="none" kern="1200" dirty="0" smtClean="0"/>
                        <a:t> </a:t>
                      </a:r>
                    </a:p>
                    <a:p>
                      <a:pPr algn="ctr"/>
                      <a:r>
                        <a:rPr lang="tr-TR" sz="1800" kern="1200" dirty="0" smtClean="0"/>
                        <a:t>(0312) 700 05 00 / 144</a:t>
                      </a:r>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5"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6" cstate="print"/>
          <a:srcRect/>
          <a:stretch>
            <a:fillRect/>
          </a:stretch>
        </p:blipFill>
        <p:spPr bwMode="auto">
          <a:xfrm>
            <a:off x="7164288" y="332656"/>
            <a:ext cx="1440160" cy="1296144"/>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2800" b="1" dirty="0"/>
              <a:t>DÜNYADA VE TÜRKİYE’DE GELİR DAĞILIMI VE YOKSULLUK</a:t>
            </a:r>
            <a:endParaRPr lang="tr-TR" sz="2800" dirty="0"/>
          </a:p>
        </p:txBody>
      </p:sp>
      <p:sp>
        <p:nvSpPr>
          <p:cNvPr id="3" name="2 İçerik Yer Tutucusu"/>
          <p:cNvSpPr>
            <a:spLocks noGrp="1"/>
          </p:cNvSpPr>
          <p:nvPr>
            <p:ph idx="1"/>
          </p:nvPr>
        </p:nvSpPr>
        <p:spPr>
          <a:xfrm>
            <a:off x="251520" y="980728"/>
            <a:ext cx="8640960" cy="5616624"/>
          </a:xfrm>
        </p:spPr>
        <p:txBody>
          <a:bodyPr>
            <a:normAutofit/>
          </a:bodyPr>
          <a:lstStyle/>
          <a:p>
            <a:r>
              <a:rPr lang="tr-TR" dirty="0" smtClean="0"/>
              <a:t>Dünyada </a:t>
            </a:r>
            <a:r>
              <a:rPr lang="tr-TR" dirty="0"/>
              <a:t>gelir dağılımı her dönemde eşitsiz olmakla birlikte, zaman içinde bu eşitsizlik artmıştır. </a:t>
            </a:r>
            <a:endParaRPr lang="tr-TR" dirty="0" smtClean="0"/>
          </a:p>
          <a:p>
            <a:r>
              <a:rPr lang="tr-TR" dirty="0" smtClean="0"/>
              <a:t>Günümüzde </a:t>
            </a:r>
            <a:r>
              <a:rPr lang="tr-TR" dirty="0" err="1"/>
              <a:t>Gini</a:t>
            </a:r>
            <a:r>
              <a:rPr lang="tr-TR" dirty="0"/>
              <a:t> katsayısı 0.65-0.70 arasındadır. </a:t>
            </a:r>
            <a:endParaRPr lang="tr-TR" dirty="0" smtClean="0"/>
          </a:p>
          <a:p>
            <a:r>
              <a:rPr lang="tr-TR" dirty="0" smtClean="0"/>
              <a:t>Dünyadaki </a:t>
            </a:r>
            <a:r>
              <a:rPr lang="tr-TR" dirty="0"/>
              <a:t>en zengin %10’luk nüfusun dünya gelirinin %57’sine sahip olduğu ifade edilmektedir. Dünyadaki gelir eşitsizlikleri geçmişte ülke içi sınıf farklarından günümüzde ülkeler arası gelir farklarından kaynaklanmaktadır. </a:t>
            </a:r>
          </a:p>
          <a:p>
            <a:endParaRPr lang="tr-TR" dirty="0" smtClean="0"/>
          </a:p>
          <a:p>
            <a:r>
              <a:rPr lang="tr-TR" dirty="0" smtClean="0"/>
              <a:t>Yoksulluk </a:t>
            </a:r>
            <a:r>
              <a:rPr lang="tr-TR" dirty="0"/>
              <a:t>gelişmekte olan ülkeler için daha büyük sorun oluşturmaktadır. Yoksulluğun en fazla görüldüğü bölge Sahra Altı </a:t>
            </a:r>
            <a:r>
              <a:rPr lang="tr-TR" dirty="0" err="1"/>
              <a:t>Afrikası’dır</a:t>
            </a:r>
            <a:r>
              <a:rPr lang="tr-TR" dirty="0"/>
              <a:t>. </a:t>
            </a:r>
          </a:p>
          <a:p>
            <a:pPr>
              <a:buNone/>
            </a:pPr>
            <a:endParaRPr lang="tr-TR"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2800" b="1" dirty="0"/>
              <a:t>DÜNYADA VE TÜRKİYE’DE GELİR DAĞILIMI VE YOKSULLUK</a:t>
            </a:r>
            <a:endParaRPr lang="tr-TR" sz="2800" dirty="0"/>
          </a:p>
        </p:txBody>
      </p:sp>
      <p:sp>
        <p:nvSpPr>
          <p:cNvPr id="3" name="2 İçerik Yer Tutucusu"/>
          <p:cNvSpPr>
            <a:spLocks noGrp="1"/>
          </p:cNvSpPr>
          <p:nvPr>
            <p:ph idx="1"/>
          </p:nvPr>
        </p:nvSpPr>
        <p:spPr>
          <a:xfrm>
            <a:off x="251520" y="980728"/>
            <a:ext cx="8640960" cy="5616624"/>
          </a:xfrm>
        </p:spPr>
        <p:txBody>
          <a:bodyPr>
            <a:normAutofit/>
          </a:bodyPr>
          <a:lstStyle/>
          <a:p>
            <a:r>
              <a:rPr lang="tr-TR" dirty="0"/>
              <a:t>Türkiye’deki gelir dağılımı adaletsizdir. </a:t>
            </a:r>
            <a:r>
              <a:rPr lang="tr-TR" dirty="0" err="1"/>
              <a:t>Gini</a:t>
            </a:r>
            <a:r>
              <a:rPr lang="tr-TR" dirty="0"/>
              <a:t> Katsayısı 1968 yılında 0.56 ile en yüksek, 1987 yılında 0.43 ile en düşük değere sahip olmuş, diğer yıllar için hesaplanan katsayılar bu sınırlar arasında kalmıştır. </a:t>
            </a:r>
            <a:endParaRPr lang="tr-TR" dirty="0" smtClean="0"/>
          </a:p>
          <a:p>
            <a:endParaRPr lang="tr-TR" dirty="0"/>
          </a:p>
          <a:p>
            <a:r>
              <a:rPr lang="tr-TR" dirty="0" smtClean="0"/>
              <a:t>Meksika </a:t>
            </a:r>
            <a:r>
              <a:rPr lang="tr-TR" dirty="0"/>
              <a:t>ve Şili’den sonra gelir eşitsizliği en yüksek olan ülke Türkiye’dir.</a:t>
            </a:r>
          </a:p>
          <a:p>
            <a:pPr>
              <a:buNone/>
            </a:pPr>
            <a:endParaRPr lang="tr-TR"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2800" b="1" dirty="0"/>
              <a:t>DÜNYADA VE TÜRKİYE’DE GELİR DAĞILIMI VE YOKSULLUK</a:t>
            </a:r>
            <a:endParaRPr lang="tr-TR" sz="2800" dirty="0"/>
          </a:p>
        </p:txBody>
      </p:sp>
      <p:sp>
        <p:nvSpPr>
          <p:cNvPr id="3" name="2 İçerik Yer Tutucusu"/>
          <p:cNvSpPr>
            <a:spLocks noGrp="1"/>
          </p:cNvSpPr>
          <p:nvPr>
            <p:ph idx="1"/>
          </p:nvPr>
        </p:nvSpPr>
        <p:spPr>
          <a:xfrm>
            <a:off x="251520" y="980728"/>
            <a:ext cx="8640960" cy="5616624"/>
          </a:xfrm>
        </p:spPr>
        <p:txBody>
          <a:bodyPr>
            <a:normAutofit/>
          </a:bodyPr>
          <a:lstStyle/>
          <a:p>
            <a:r>
              <a:rPr lang="tr-TR" dirty="0"/>
              <a:t>Türkiye’deki yoksulluğun profiline bakıldığında; </a:t>
            </a:r>
            <a:r>
              <a:rPr lang="tr-TR" dirty="0" err="1"/>
              <a:t>hanehalkı</a:t>
            </a:r>
            <a:r>
              <a:rPr lang="tr-TR" dirty="0"/>
              <a:t> büyüklüğü ile yoksulluk arasındaki ilişki ele alınmıştır. Yani </a:t>
            </a:r>
            <a:r>
              <a:rPr lang="tr-TR" dirty="0" err="1"/>
              <a:t>hanehalkı</a:t>
            </a:r>
            <a:r>
              <a:rPr lang="tr-TR" dirty="0"/>
              <a:t> fert sayısı arttıkça, yoksulluk artmaktadır. </a:t>
            </a:r>
            <a:endParaRPr lang="tr-TR" dirty="0" smtClean="0"/>
          </a:p>
          <a:p>
            <a:endParaRPr lang="tr-TR" dirty="0"/>
          </a:p>
          <a:p>
            <a:r>
              <a:rPr lang="tr-TR" dirty="0" smtClean="0"/>
              <a:t>En </a:t>
            </a:r>
            <a:r>
              <a:rPr lang="tr-TR" dirty="0"/>
              <a:t>büyük yoksulluk riski %35.50 ile yedi ve daha fazla fertten oluşan hanelerdedir. 2002-2009 döneminde </a:t>
            </a:r>
            <a:r>
              <a:rPr lang="tr-TR" dirty="0" err="1"/>
              <a:t>hanehalkı</a:t>
            </a:r>
            <a:r>
              <a:rPr lang="tr-TR" dirty="0"/>
              <a:t> yapısına göre, ataerkil/geniş aile yapısına sahip haneler 2009 yılı verilerine göre %21,43’lük oran ile yoksulluğun en yaygın olduğu aileler iken, tek yetişkinli aileler ise %16,2 ile ikinci sıradadır. </a:t>
            </a:r>
            <a:endParaRPr lang="tr-TR" dirty="0" smtClean="0"/>
          </a:p>
          <a:p>
            <a:endParaRPr lang="tr-TR" dirty="0"/>
          </a:p>
          <a:p>
            <a:r>
              <a:rPr lang="tr-TR" dirty="0"/>
              <a:t>2014-2015 yılları için </a:t>
            </a:r>
            <a:r>
              <a:rPr lang="tr-TR" dirty="0" err="1"/>
              <a:t>hanehalkı</a:t>
            </a:r>
            <a:r>
              <a:rPr lang="tr-TR" dirty="0"/>
              <a:t> yapısına göre gelir esaslı göreli yoksulluk dikkate alındığında em çok bağımlı çocuğu olan hanelerde yoksulluğun yaygın olduğu görülmektedir. Yani çocuk sayısı arttıkça yoksulluk riski artmaktadır.    </a:t>
            </a:r>
          </a:p>
          <a:p>
            <a:pPr>
              <a:buNone/>
            </a:pPr>
            <a:endParaRPr lang="tr-TR"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b="1" dirty="0"/>
              <a:t>YOKSULLUK </a:t>
            </a:r>
            <a:r>
              <a:rPr lang="tr-TR" b="1" dirty="0" smtClean="0"/>
              <a:t>KAVRAMI</a:t>
            </a:r>
            <a:endParaRPr lang="tr-TR" dirty="0"/>
          </a:p>
        </p:txBody>
      </p:sp>
      <p:sp>
        <p:nvSpPr>
          <p:cNvPr id="3" name="2 İçerik Yer Tutucusu"/>
          <p:cNvSpPr>
            <a:spLocks noGrp="1"/>
          </p:cNvSpPr>
          <p:nvPr>
            <p:ph idx="1"/>
          </p:nvPr>
        </p:nvSpPr>
        <p:spPr>
          <a:xfrm>
            <a:off x="251520" y="1268760"/>
            <a:ext cx="8640960" cy="5328592"/>
          </a:xfrm>
        </p:spPr>
        <p:txBody>
          <a:bodyPr/>
          <a:lstStyle/>
          <a:p>
            <a:endParaRPr lang="tr-TR" dirty="0" smtClean="0"/>
          </a:p>
          <a:p>
            <a:r>
              <a:rPr lang="tr-TR" dirty="0" smtClean="0"/>
              <a:t>Genel </a:t>
            </a:r>
            <a:r>
              <a:rPr lang="tr-TR" dirty="0"/>
              <a:t>olarak yoksulluk kavramına yönelik olarak üç yaklaşımdan söz etmek mümkün: Mutlak, göreli ve </a:t>
            </a:r>
            <a:r>
              <a:rPr lang="tr-TR" dirty="0" err="1"/>
              <a:t>subjektif</a:t>
            </a:r>
            <a:r>
              <a:rPr lang="tr-TR" dirty="0"/>
              <a:t> yoksulluk</a:t>
            </a:r>
            <a:r>
              <a:rPr lang="tr-TR" dirty="0" smtClean="0"/>
              <a:t>.</a:t>
            </a:r>
          </a:p>
          <a:p>
            <a:endParaRPr lang="tr-TR" dirty="0"/>
          </a:p>
          <a:p>
            <a:pPr>
              <a:buNone/>
            </a:pPr>
            <a:r>
              <a:rPr lang="tr-TR" b="1" dirty="0" smtClean="0"/>
              <a:t>	1-Mutlak </a:t>
            </a:r>
            <a:r>
              <a:rPr lang="tr-TR" b="1" dirty="0"/>
              <a:t>Yoksulluk:</a:t>
            </a:r>
            <a:r>
              <a:rPr lang="tr-TR" dirty="0"/>
              <a:t> Birey veya </a:t>
            </a:r>
            <a:r>
              <a:rPr lang="tr-TR" dirty="0" err="1"/>
              <a:t>hanehalkının</a:t>
            </a:r>
            <a:r>
              <a:rPr lang="tr-TR" dirty="0"/>
              <a:t> yaşamını sürdürebilecek asgari refah düzeyini yakalayamamasıdır. </a:t>
            </a:r>
            <a:endParaRPr lang="tr-TR" dirty="0" smtClean="0"/>
          </a:p>
          <a:p>
            <a:r>
              <a:rPr lang="tr-TR" dirty="0" smtClean="0"/>
              <a:t>Temel </a:t>
            </a:r>
            <a:r>
              <a:rPr lang="tr-TR" dirty="0"/>
              <a:t>kriter bireylerin asgari ihtiyaçlarını asgari düzeyde karşılayıp-karşılayamadıklarıdır. </a:t>
            </a:r>
            <a:endParaRPr lang="tr-TR" dirty="0" smtClean="0"/>
          </a:p>
          <a:p>
            <a:r>
              <a:rPr lang="tr-TR" dirty="0" smtClean="0"/>
              <a:t>2 </a:t>
            </a:r>
            <a:r>
              <a:rPr lang="tr-TR" dirty="0"/>
              <a:t>biçimde belirlenmektedir.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b="1" dirty="0"/>
              <a:t>YOKSULLUK </a:t>
            </a:r>
            <a:r>
              <a:rPr lang="tr-TR" b="1" dirty="0" smtClean="0"/>
              <a:t>KAVRAMI</a:t>
            </a:r>
            <a:endParaRPr lang="tr-TR" dirty="0"/>
          </a:p>
        </p:txBody>
      </p:sp>
      <p:sp>
        <p:nvSpPr>
          <p:cNvPr id="3" name="2 İçerik Yer Tutucusu"/>
          <p:cNvSpPr>
            <a:spLocks noGrp="1"/>
          </p:cNvSpPr>
          <p:nvPr>
            <p:ph idx="1"/>
          </p:nvPr>
        </p:nvSpPr>
        <p:spPr>
          <a:xfrm>
            <a:off x="251520" y="1268760"/>
            <a:ext cx="8640960" cy="5328592"/>
          </a:xfrm>
        </p:spPr>
        <p:txBody>
          <a:bodyPr>
            <a:normAutofit/>
          </a:bodyPr>
          <a:lstStyle/>
          <a:p>
            <a:pPr>
              <a:buNone/>
            </a:pPr>
            <a:r>
              <a:rPr lang="tr-TR" b="1" dirty="0"/>
              <a:t>	</a:t>
            </a:r>
            <a:endParaRPr lang="tr-TR" b="1" dirty="0" smtClean="0"/>
          </a:p>
          <a:p>
            <a:pPr>
              <a:buNone/>
            </a:pPr>
            <a:r>
              <a:rPr lang="tr-TR" b="1" dirty="0" smtClean="0"/>
              <a:t>	2-Göreli </a:t>
            </a:r>
            <a:r>
              <a:rPr lang="tr-TR" b="1" dirty="0"/>
              <a:t>(Nispi) Yoksulluk</a:t>
            </a:r>
            <a:endParaRPr lang="tr-TR" dirty="0"/>
          </a:p>
          <a:p>
            <a:r>
              <a:rPr lang="tr-TR" dirty="0"/>
              <a:t>Temel ihtiyaçlarını mutlak olarak karşılayabilen ancak kişisel kaynakların yetersizliği nedeniyle toplumun genel refah düzeyinin altında kalan ve topluma sosyal açıdan katılmaları engellenen kişi veya </a:t>
            </a:r>
            <a:r>
              <a:rPr lang="tr-TR" dirty="0" err="1"/>
              <a:t>hanehalkı</a:t>
            </a:r>
            <a:r>
              <a:rPr lang="tr-TR" dirty="0"/>
              <a:t> olarak tanımlanmaktadır. </a:t>
            </a:r>
            <a:endParaRPr lang="tr-TR" dirty="0" smtClean="0"/>
          </a:p>
          <a:p>
            <a:endParaRPr lang="tr-TR" dirty="0"/>
          </a:p>
          <a:p>
            <a:r>
              <a:rPr lang="tr-TR" dirty="0"/>
              <a:t>Göreli yoksullukta; genellikle ortanca (medyan) gelirin belli bir yüzdesinin  (%40-60) altında, özellikle %50’sinin altında gelir elde edenler yoksul olarak kabul edilmektedir. Bu yaklaşımda referans noktası; birey veya </a:t>
            </a:r>
            <a:r>
              <a:rPr lang="tr-TR" dirty="0" err="1"/>
              <a:t>hanehalkının</a:t>
            </a:r>
            <a:r>
              <a:rPr lang="tr-TR" dirty="0"/>
              <a:t> ortalama refah düzeyidir.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b="1" dirty="0"/>
              <a:t>YOKSULLUK </a:t>
            </a:r>
            <a:r>
              <a:rPr lang="tr-TR" b="1" dirty="0" smtClean="0"/>
              <a:t>KAVRAMI</a:t>
            </a:r>
            <a:endParaRPr lang="tr-TR" dirty="0"/>
          </a:p>
        </p:txBody>
      </p:sp>
      <p:sp>
        <p:nvSpPr>
          <p:cNvPr id="3" name="2 İçerik Yer Tutucusu"/>
          <p:cNvSpPr>
            <a:spLocks noGrp="1"/>
          </p:cNvSpPr>
          <p:nvPr>
            <p:ph idx="1"/>
          </p:nvPr>
        </p:nvSpPr>
        <p:spPr>
          <a:xfrm>
            <a:off x="251520" y="1268760"/>
            <a:ext cx="8640960" cy="5328592"/>
          </a:xfrm>
        </p:spPr>
        <p:txBody>
          <a:bodyPr>
            <a:normAutofit/>
          </a:bodyPr>
          <a:lstStyle/>
          <a:p>
            <a:pPr>
              <a:buNone/>
            </a:pPr>
            <a:r>
              <a:rPr lang="tr-TR" b="1" dirty="0" smtClean="0"/>
              <a:t>	</a:t>
            </a:r>
          </a:p>
          <a:p>
            <a:pPr>
              <a:buNone/>
            </a:pPr>
            <a:r>
              <a:rPr lang="tr-TR" b="1" dirty="0" smtClean="0"/>
              <a:t>	3-</a:t>
            </a:r>
            <a:r>
              <a:rPr lang="tr-TR" b="1" dirty="0" err="1" smtClean="0"/>
              <a:t>Subjektif</a:t>
            </a:r>
            <a:r>
              <a:rPr lang="tr-TR" b="1" dirty="0" smtClean="0"/>
              <a:t> </a:t>
            </a:r>
            <a:r>
              <a:rPr lang="tr-TR" b="1" dirty="0"/>
              <a:t>(Öznel) Yoksulluk</a:t>
            </a:r>
            <a:endParaRPr lang="tr-TR" dirty="0"/>
          </a:p>
          <a:p>
            <a:r>
              <a:rPr lang="tr-TR" dirty="0"/>
              <a:t>Asgari temel ihtiyaçların karşılanıp karşılanmadığı konusunda kişilerin kendi algılayış biçimlerinin ön plana çıktığı yoksulluk yaklaşımıdır. </a:t>
            </a:r>
            <a:endParaRPr lang="tr-TR" dirty="0" smtClean="0"/>
          </a:p>
          <a:p>
            <a:endParaRPr lang="tr-TR" dirty="0"/>
          </a:p>
          <a:p>
            <a:r>
              <a:rPr lang="tr-TR" dirty="0" smtClean="0"/>
              <a:t>Bu </a:t>
            </a:r>
            <a:r>
              <a:rPr lang="tr-TR" dirty="0"/>
              <a:t>yaklaşımın en önemli katkısı, toplumun kabul edebileceği bir asgari hayat düzeyinin belirlenmesinde, uzmanlar yerine bunu en iyi bilen fertlerin görüşlerinin dikkate alınmasıdır. Yani yoksulluk bireylerin kendilerini yoksul hissedip-hissetmediklerine göre belirlenir.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pPr algn="l"/>
            <a:r>
              <a:rPr lang="tr-TR" b="1" dirty="0"/>
              <a:t>YOKSULLUĞUN NEDENLERİ</a:t>
            </a:r>
            <a:endParaRPr lang="tr-TR" dirty="0"/>
          </a:p>
        </p:txBody>
      </p:sp>
      <p:sp>
        <p:nvSpPr>
          <p:cNvPr id="3" name="2 İçerik Yer Tutucusu"/>
          <p:cNvSpPr>
            <a:spLocks noGrp="1"/>
          </p:cNvSpPr>
          <p:nvPr>
            <p:ph idx="1"/>
          </p:nvPr>
        </p:nvSpPr>
        <p:spPr>
          <a:xfrm>
            <a:off x="251520" y="1268760"/>
            <a:ext cx="8640960" cy="5328592"/>
          </a:xfrm>
        </p:spPr>
        <p:txBody>
          <a:bodyPr>
            <a:normAutofit/>
          </a:bodyPr>
          <a:lstStyle/>
          <a:p>
            <a:pPr>
              <a:buNone/>
            </a:pPr>
            <a:r>
              <a:rPr lang="tr-TR" b="1" dirty="0" smtClean="0"/>
              <a:t>	</a:t>
            </a:r>
          </a:p>
          <a:p>
            <a:pPr>
              <a:buNone/>
            </a:pPr>
            <a:r>
              <a:rPr lang="tr-TR" b="1" dirty="0"/>
              <a:t>	</a:t>
            </a:r>
            <a:r>
              <a:rPr lang="tr-TR" b="1" dirty="0" smtClean="0"/>
              <a:t>1-Gelir Dağılımındaki Eşitsizlikler</a:t>
            </a:r>
          </a:p>
          <a:p>
            <a:pPr>
              <a:buNone/>
            </a:pPr>
            <a:r>
              <a:rPr lang="tr-TR" b="1" dirty="0"/>
              <a:t>	</a:t>
            </a:r>
            <a:r>
              <a:rPr lang="tr-TR" b="1" dirty="0" smtClean="0"/>
              <a:t>2-</a:t>
            </a:r>
            <a:r>
              <a:rPr lang="tr-TR" b="1" dirty="0" err="1" smtClean="0"/>
              <a:t>Hanehalkı</a:t>
            </a:r>
            <a:r>
              <a:rPr lang="tr-TR" b="1" dirty="0" smtClean="0"/>
              <a:t> Büyüklüğü Yapısı</a:t>
            </a:r>
          </a:p>
          <a:p>
            <a:pPr>
              <a:buNone/>
            </a:pPr>
            <a:r>
              <a:rPr lang="tr-TR" b="1" dirty="0"/>
              <a:t>	</a:t>
            </a:r>
            <a:r>
              <a:rPr lang="tr-TR" b="1" dirty="0" smtClean="0"/>
              <a:t>3-Emek Piyasasına Bağlı Nedenler</a:t>
            </a:r>
          </a:p>
          <a:p>
            <a:pPr>
              <a:buNone/>
            </a:pPr>
            <a:r>
              <a:rPr lang="tr-TR" b="1" dirty="0"/>
              <a:t>	</a:t>
            </a:r>
            <a:r>
              <a:rPr lang="tr-TR" b="1" dirty="0" smtClean="0"/>
              <a:t>4-Enflasyon</a:t>
            </a:r>
          </a:p>
          <a:p>
            <a:pPr>
              <a:buNone/>
            </a:pPr>
            <a:r>
              <a:rPr lang="tr-TR" b="1" dirty="0"/>
              <a:t>	</a:t>
            </a:r>
            <a:r>
              <a:rPr lang="tr-TR" b="1" dirty="0" smtClean="0"/>
              <a:t>5-Diğer Faktörler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b="1" dirty="0"/>
              <a:t>GELİRİN YENİDEN DAĞILIMI</a:t>
            </a:r>
            <a:endParaRPr lang="tr-TR" dirty="0"/>
          </a:p>
        </p:txBody>
      </p:sp>
      <p:sp>
        <p:nvSpPr>
          <p:cNvPr id="3" name="2 İçerik Yer Tutucusu"/>
          <p:cNvSpPr>
            <a:spLocks noGrp="1"/>
          </p:cNvSpPr>
          <p:nvPr>
            <p:ph idx="1"/>
          </p:nvPr>
        </p:nvSpPr>
        <p:spPr>
          <a:xfrm>
            <a:off x="251520" y="1268760"/>
            <a:ext cx="8640960" cy="5328592"/>
          </a:xfrm>
        </p:spPr>
        <p:txBody>
          <a:bodyPr>
            <a:normAutofit/>
          </a:bodyPr>
          <a:lstStyle/>
          <a:p>
            <a:pPr>
              <a:buNone/>
            </a:pPr>
            <a:r>
              <a:rPr lang="tr-TR" b="1" dirty="0" smtClean="0"/>
              <a:t>	</a:t>
            </a:r>
          </a:p>
          <a:p>
            <a:r>
              <a:rPr lang="tr-TR" dirty="0" smtClean="0"/>
              <a:t>Yeniden </a:t>
            </a:r>
            <a:r>
              <a:rPr lang="tr-TR" dirty="0"/>
              <a:t>dağılım, genel olarak gelir/servet dağılımındaki eşitsizlikleri azaltmak amacıyla, gelir veya servetin kullanımının mali tedbirler veya sosyal politika tedbirleri ile değiştirilmesi sürecidir. </a:t>
            </a:r>
          </a:p>
          <a:p>
            <a:endParaRPr lang="tr-TR" dirty="0" smtClean="0"/>
          </a:p>
          <a:p>
            <a:r>
              <a:rPr lang="tr-TR" dirty="0" smtClean="0"/>
              <a:t>Devlet</a:t>
            </a:r>
            <a:r>
              <a:rPr lang="tr-TR" dirty="0"/>
              <a:t>; doğrudan piyasa ekonomisinin işleyişine müdahale ederek birincil dağılımı değiştirebileceği gibi, birincil dağılımının sonuçlarını da değiştirebilmektedir</a:t>
            </a:r>
            <a:r>
              <a:rPr lang="tr-TR" dirty="0" smtClean="0"/>
              <a:t>.</a:t>
            </a:r>
          </a:p>
          <a:p>
            <a:endParaRPr lang="tr-TR" dirty="0"/>
          </a:p>
          <a:p>
            <a:r>
              <a:rPr lang="tr-TR" dirty="0"/>
              <a:t>Yeniden gelir dağılımının en önemli amacı; serbest piyasada gerçekleşen gelir dağılımını değiştirmektir. Piyasada meydana gelen dağılım, gelir eşitsizliklerine ve yoksulluğa neden olmaktadır. bu dağılımda tüm bireyler ihtiyaçlarını karşılayacak kadar gelir elde edememektedir. </a:t>
            </a:r>
          </a:p>
          <a:p>
            <a:endParaRPr lang="tr-TR" dirty="0" smtClean="0"/>
          </a:p>
          <a:p>
            <a:r>
              <a:rPr lang="tr-TR" dirty="0" smtClean="0"/>
              <a:t>Gelirin </a:t>
            </a:r>
            <a:r>
              <a:rPr lang="tr-TR" dirty="0"/>
              <a:t>yeniden dağılımı 2 şekilde gerçekleşir: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b="1" dirty="0"/>
              <a:t>GELİRİN YENİDEN DAĞILIMI</a:t>
            </a:r>
            <a:endParaRPr lang="tr-TR" dirty="0"/>
          </a:p>
        </p:txBody>
      </p:sp>
      <p:sp>
        <p:nvSpPr>
          <p:cNvPr id="3" name="2 İçerik Yer Tutucusu"/>
          <p:cNvSpPr>
            <a:spLocks noGrp="1"/>
          </p:cNvSpPr>
          <p:nvPr>
            <p:ph idx="1"/>
          </p:nvPr>
        </p:nvSpPr>
        <p:spPr>
          <a:xfrm>
            <a:off x="251520" y="1268760"/>
            <a:ext cx="8640960" cy="5328592"/>
          </a:xfrm>
        </p:spPr>
        <p:txBody>
          <a:bodyPr>
            <a:normAutofit/>
          </a:bodyPr>
          <a:lstStyle/>
          <a:p>
            <a:pPr>
              <a:buNone/>
            </a:pPr>
            <a:r>
              <a:rPr lang="tr-TR" b="1" dirty="0" smtClean="0"/>
              <a:t>	</a:t>
            </a:r>
          </a:p>
          <a:p>
            <a:r>
              <a:rPr lang="tr-TR" b="1" i="1" u="sng" dirty="0"/>
              <a:t>a-Dikey Yeniden Dağılım:</a:t>
            </a:r>
            <a:r>
              <a:rPr lang="tr-TR" dirty="0"/>
              <a:t> Gelir transferlerinin yüksek gelir gruplarından düşük gelir gruplarına doğru gerçekleştiği yeniden gelir dağılımıdır. </a:t>
            </a:r>
            <a:endParaRPr lang="tr-TR" dirty="0" smtClean="0"/>
          </a:p>
          <a:p>
            <a:endParaRPr lang="tr-TR" dirty="0"/>
          </a:p>
          <a:p>
            <a:r>
              <a:rPr lang="tr-TR" dirty="0" smtClean="0"/>
              <a:t>Amacı</a:t>
            </a:r>
            <a:r>
              <a:rPr lang="tr-TR" dirty="0"/>
              <a:t>; farklı gelir grupları arasındaki gelir eşitsizliklerini azalmaktır. Dikey yeniden dağılım özellikle vergi sistemi ve kamu harcamaları yoluyla sağlanır. </a:t>
            </a:r>
            <a:endParaRPr lang="tr-TR" dirty="0" smtClean="0"/>
          </a:p>
          <a:p>
            <a:r>
              <a:rPr lang="tr-TR" dirty="0" smtClean="0"/>
              <a:t>Ancak </a:t>
            </a:r>
            <a:r>
              <a:rPr lang="tr-TR" dirty="0"/>
              <a:t>bunların dışında devletin doğrudan piyasaya yönelik uyguladığı fiyat kontrolleri ve asgari ücret uygulaması gibi politikalar da gelirin dikey olarak yeniden dağılımını sağlamaktadır.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b="1" dirty="0"/>
              <a:t>GELİRİN YENİDEN DAĞILIMI</a:t>
            </a:r>
            <a:endParaRPr lang="tr-TR" dirty="0"/>
          </a:p>
        </p:txBody>
      </p:sp>
      <p:sp>
        <p:nvSpPr>
          <p:cNvPr id="3" name="2 İçerik Yer Tutucusu"/>
          <p:cNvSpPr>
            <a:spLocks noGrp="1"/>
          </p:cNvSpPr>
          <p:nvPr>
            <p:ph idx="1"/>
          </p:nvPr>
        </p:nvSpPr>
        <p:spPr>
          <a:xfrm>
            <a:off x="251520" y="980728"/>
            <a:ext cx="8640960" cy="5616624"/>
          </a:xfrm>
        </p:spPr>
        <p:txBody>
          <a:bodyPr>
            <a:normAutofit/>
          </a:bodyPr>
          <a:lstStyle/>
          <a:p>
            <a:pPr>
              <a:buNone/>
            </a:pPr>
            <a:r>
              <a:rPr lang="tr-TR" b="1" dirty="0" smtClean="0"/>
              <a:t>	</a:t>
            </a:r>
          </a:p>
          <a:p>
            <a:r>
              <a:rPr lang="tr-TR" b="1" i="1" u="sng" dirty="0"/>
              <a:t>b-Yatay Yeniden Dağılım:</a:t>
            </a:r>
            <a:r>
              <a:rPr lang="tr-TR" dirty="0"/>
              <a:t> Aynı gelir düzeyinde bireyler /</a:t>
            </a:r>
            <a:r>
              <a:rPr lang="tr-TR" dirty="0" err="1"/>
              <a:t>hanehalkları</a:t>
            </a:r>
            <a:r>
              <a:rPr lang="tr-TR" dirty="0"/>
              <a:t> arasında gelir transferleri yaratan gelir dağılımıdır. </a:t>
            </a:r>
            <a:endParaRPr lang="tr-TR" dirty="0" smtClean="0"/>
          </a:p>
          <a:p>
            <a:r>
              <a:rPr lang="tr-TR" dirty="0" smtClean="0"/>
              <a:t>Amacı</a:t>
            </a:r>
            <a:r>
              <a:rPr lang="tr-TR" dirty="0"/>
              <a:t>; ihtiyacı daha fazla olanların bu ihtiyacını karşılayabilmeleri için gerekli kaynağı sağlamaktır. İhtiyacı olan kişilere doğrudan doğruya parasal yardım yapılması (çocuk yardımı vb) veya kişisel gelir durumunu değiştiren vergi indirimleri yoluyla karşımıza çıkar. </a:t>
            </a:r>
            <a:endParaRPr lang="tr-TR" dirty="0" smtClean="0"/>
          </a:p>
          <a:p>
            <a:endParaRPr lang="tr-TR" dirty="0"/>
          </a:p>
          <a:p>
            <a:r>
              <a:rPr lang="tr-TR" dirty="0"/>
              <a:t>Gelirin yatay yeniden dağılımı sosyal güvenliğin tüm sigorta dallarında sağlanmaktadır. </a:t>
            </a:r>
            <a:endParaRPr lang="tr-TR" dirty="0" smtClean="0"/>
          </a:p>
          <a:p>
            <a:endParaRPr lang="tr-TR" dirty="0"/>
          </a:p>
          <a:p>
            <a:r>
              <a:rPr lang="tr-TR" dirty="0" smtClean="0"/>
              <a:t>Bu </a:t>
            </a:r>
            <a:r>
              <a:rPr lang="tr-TR" dirty="0"/>
              <a:t>yeniden dağılım; çalışma çağındakilerden, emeklilere, istihdamdakilerden işsizlere, sağlıklı olanlardan hastalara, çocuk sahibi olmayanlardan olanlara doğrudur. İlk belirtilenler prim (veya vergi) öderken, sonrakiler transferlerden yararlanmaktadır.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Autofit/>
          </a:bodyPr>
          <a:lstStyle/>
          <a:p>
            <a:r>
              <a:rPr lang="tr-TR" sz="3200" b="1" dirty="0"/>
              <a:t>Gelirin Yeniden Dağılımını Sağlayan Araçlar</a:t>
            </a:r>
            <a:endParaRPr lang="tr-TR" sz="3200" dirty="0"/>
          </a:p>
        </p:txBody>
      </p:sp>
      <p:sp>
        <p:nvSpPr>
          <p:cNvPr id="3" name="2 İçerik Yer Tutucusu"/>
          <p:cNvSpPr>
            <a:spLocks noGrp="1"/>
          </p:cNvSpPr>
          <p:nvPr>
            <p:ph idx="1"/>
          </p:nvPr>
        </p:nvSpPr>
        <p:spPr>
          <a:xfrm>
            <a:off x="251520" y="980728"/>
            <a:ext cx="8640960" cy="5616624"/>
          </a:xfrm>
        </p:spPr>
        <p:txBody>
          <a:bodyPr>
            <a:normAutofit/>
          </a:bodyPr>
          <a:lstStyle/>
          <a:p>
            <a:pPr>
              <a:buNone/>
            </a:pPr>
            <a:r>
              <a:rPr lang="tr-TR" b="1" dirty="0" smtClean="0"/>
              <a:t>	</a:t>
            </a:r>
          </a:p>
          <a:p>
            <a:pPr>
              <a:buNone/>
            </a:pPr>
            <a:r>
              <a:rPr lang="tr-TR" b="1" dirty="0"/>
              <a:t>	</a:t>
            </a:r>
            <a:r>
              <a:rPr lang="tr-TR" b="1" dirty="0" smtClean="0"/>
              <a:t>1-Vergiler</a:t>
            </a:r>
          </a:p>
          <a:p>
            <a:pPr>
              <a:buNone/>
            </a:pPr>
            <a:r>
              <a:rPr lang="tr-TR" b="1" dirty="0"/>
              <a:t>	</a:t>
            </a:r>
            <a:r>
              <a:rPr lang="tr-TR" b="1" dirty="0" smtClean="0"/>
              <a:t>2-Kamu Harcamaları</a:t>
            </a:r>
          </a:p>
          <a:p>
            <a:pPr>
              <a:buNone/>
            </a:pPr>
            <a:r>
              <a:rPr lang="tr-TR" b="1" dirty="0"/>
              <a:t>	</a:t>
            </a:r>
            <a:r>
              <a:rPr lang="tr-TR" b="1" dirty="0" smtClean="0"/>
              <a:t>3-Fiyat Politikaları</a:t>
            </a:r>
          </a:p>
          <a:p>
            <a:pPr lvl="2"/>
            <a:r>
              <a:rPr lang="tr-TR" b="1" dirty="0" smtClean="0"/>
              <a:t>Tarımsal Destekleme Fiyat Politikaları</a:t>
            </a:r>
          </a:p>
          <a:p>
            <a:pPr lvl="2"/>
            <a:r>
              <a:rPr lang="tr-TR" b="1" dirty="0" smtClean="0"/>
              <a:t>Kamu İktisadi Teşebbüsleri Mallarına Yönelik Fiyat Politikası</a:t>
            </a:r>
          </a:p>
          <a:p>
            <a:pPr lvl="2"/>
            <a:r>
              <a:rPr lang="tr-TR" b="1" dirty="0" smtClean="0"/>
              <a:t>Piyasa Mallarının Fiyatlarının Belirlenmesine Yönelik Politikalar</a:t>
            </a:r>
          </a:p>
          <a:p>
            <a:pPr>
              <a:buNone/>
            </a:pPr>
            <a:r>
              <a:rPr lang="tr-TR" b="1" dirty="0"/>
              <a:t>	</a:t>
            </a:r>
            <a:r>
              <a:rPr lang="tr-TR" b="1" dirty="0" smtClean="0"/>
              <a:t>4-İşgücü Piyasası ve Ücret Politikaları</a:t>
            </a:r>
          </a:p>
          <a:p>
            <a:pPr>
              <a:buNone/>
            </a:pPr>
            <a:r>
              <a:rPr lang="tr-TR" b="1" dirty="0"/>
              <a:t>	</a:t>
            </a:r>
            <a:r>
              <a:rPr lang="tr-TR" b="1" dirty="0" smtClean="0"/>
              <a:t>5-Sosyal Güvenlik Sistemi</a:t>
            </a:r>
          </a:p>
          <a:p>
            <a:pPr>
              <a:buNone/>
            </a:pPr>
            <a:endParaRPr lang="tr-TR"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329</Words>
  <Application>Microsoft Office PowerPoint</Application>
  <PresentationFormat>Ekran Gösterisi (4:3)</PresentationFormat>
  <Paragraphs>92</Paragraphs>
  <Slides>12</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Cambria</vt:lpstr>
      <vt:lpstr>Office Teması</vt:lpstr>
      <vt:lpstr>T.C. ANKARA ÜNİVERSİTESİ   AYAŞ MESLEK YÜKSEK OKULU</vt:lpstr>
      <vt:lpstr>YOKSULLUK KAVRAMI</vt:lpstr>
      <vt:lpstr>YOKSULLUK KAVRAMI</vt:lpstr>
      <vt:lpstr>YOKSULLUK KAVRAMI</vt:lpstr>
      <vt:lpstr>YOKSULLUĞUN NEDENLERİ</vt:lpstr>
      <vt:lpstr>GELİRİN YENİDEN DAĞILIMI</vt:lpstr>
      <vt:lpstr>GELİRİN YENİDEN DAĞILIMI</vt:lpstr>
      <vt:lpstr>GELİRİN YENİDEN DAĞILIMI</vt:lpstr>
      <vt:lpstr>Gelirin Yeniden Dağılımını Sağlayan Araçlar</vt:lpstr>
      <vt:lpstr>DÜNYADA VE TÜRKİYE’DE GELİR DAĞILIMI VE YOKSULLUK</vt:lpstr>
      <vt:lpstr>DÜNYADA VE TÜRKİYE’DE GELİR DAĞILIMI VE YOKSULLUK</vt:lpstr>
      <vt:lpstr>DÜNYADA VE TÜRKİYE’DE GELİR DAĞILIMI VE YOKSULLUK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AYAŞ MESLEK YÜKSEK OKULU</dc:title>
  <dc:creator>Se7en</dc:creator>
  <cp:lastModifiedBy>user</cp:lastModifiedBy>
  <cp:revision>4</cp:revision>
  <dcterms:created xsi:type="dcterms:W3CDTF">2018-05-13T14:38:28Z</dcterms:created>
  <dcterms:modified xsi:type="dcterms:W3CDTF">2020-01-11T17:41:37Z</dcterms:modified>
</cp:coreProperties>
</file>