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269" r:id="rId2"/>
    <p:sldId id="256" r:id="rId3"/>
    <p:sldId id="257" r:id="rId4"/>
    <p:sldId id="262" r:id="rId5"/>
    <p:sldId id="261" r:id="rId6"/>
    <p:sldId id="260" r:id="rId7"/>
    <p:sldId id="259" r:id="rId8"/>
    <p:sldId id="258" r:id="rId9"/>
    <p:sldId id="265" r:id="rId10"/>
    <p:sldId id="264" r:id="rId11"/>
    <p:sldId id="263"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6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16.12.2017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16.12.2017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a:t/>
            </a:r>
            <a:br>
              <a:rPr lang="tr-TR" sz="4400" b="1"/>
            </a:br>
            <a:r>
              <a:rPr lang="tr-TR" sz="4400" b="1" smtClean="0"/>
              <a:t>VII</a:t>
            </a:r>
            <a:r>
              <a:rPr lang="tr-TR" sz="4400" b="1" dirty="0" smtClean="0"/>
              <a:t>. 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910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ilim dalını, savunduğu fikirleri ve kurumlarını sorgulamak, onun kendi iç dinamiklerini harekete geçirerek dejenerasyona direnç göstermesi açısından elbette ki önemlidir. Ancak bu sorgulama, insanın fıtrî bir yönünü tamamen reddetme gibi bir ön kabulden hareket ederse bu durumda ihtilaf, rahmete değil tefrikaya dönüşecektir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828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Hayatının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her aşamasında olduğu gibi sosyal ilişkilerde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Kur’ân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Sünnet ahlâkını hayata geçirmek durumundaki Müslümanların, ihtilafa düştükleri konuları sözlü veya yazılı tartışırlarken müsamaha, temkin ve itidalle hareket etmeye özen göstermeleri elzemdir.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71301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“Acaba tasavvuf olmasaydı ne olurdu?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9163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14. </a:t>
            </a:r>
            <a:r>
              <a:rPr lang="tr-TR" sz="2900" b="1" dirty="0" smtClean="0">
                <a:solidFill>
                  <a:schemeClr val="tx1"/>
                </a:solidFill>
                <a:latin typeface="Arial" panose="020B0604020202020204" pitchFamily="34" charset="0"/>
                <a:cs typeface="Arial" panose="020B0604020202020204" pitchFamily="34" charset="0"/>
              </a:rPr>
              <a:t>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Uygulamalı bir ilim dalı olması hasebiyle tasavvuf terminolojisine deyimlerine vâkıf olmak, aynen ilaçların içeriğini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biliren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prospektüslerde olduğu gibi bir eğitim sürecini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âşinâlığı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zorunlu kılmaktadır.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sebeple terimlerin ve deyimlerin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lafzî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anlamlarından yola çıkarak değerlendirmelerde bulunmak bizi her zaman doğru sonuçlara götürmeyecektir.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terminolojisinde birbirine zıt gibi görünen kavramlar, hakikatin farklı açılardan görünümünden, farklı makam ve mertebelerde söylenişinden ibarettir.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Örneğin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tasavvufun, “günahını unutmamandır” şeklinde ifade edilmesi gibi, “tasavvuf, günahını unutmandır” tanımı da doğrudur.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8028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Zira ilki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başlangıcındaki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sufileri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kapsarken ikincisi, her an Allah’ın huzurunda bulunma şuuruna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ermmiş</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kişi için konsantrasyonunu bozma anlamına gelecektir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2978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İlim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çok geniş bir yelpazeye sahiptir. Akıl, ilimde bir noktaya kadar tek başına işlev görür. Ancak ilim, sadece duyular, nazariyat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elde edilen zahiri bilgiden ibaret değildir.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denilen, akıl ve kalp birlikteliğiyle maruz kalınan, “marifet” ya da “hakikat” denilen bir bilgi çeşidi daha vardır 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sufilere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göre asıl bilgi budur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2002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Keşif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müridin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yolunda farz ve nafilelere devam, çile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ortaya çıkabilen tecrübî bilgilerdir.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durum, televizyon vericisinin sinyallerini almak amacıyla alıcının ortam ve şartlarının oluşturulmasına benzer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4819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Keşif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mücahade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riyazet sonucunda meydana gelebilirse de her hâlükârda Allah’ın kuluna bir iltifatı kabul edilir. Diğer yandan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nefis tezkiyesi ve kalp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safâsı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kendini bu iltifata hazır duruma getirmedeki esas gayesi,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mazhar olmak değil, kulluktur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74065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Tasavvufî düşüncede rüyanın marifet, hikmet, vaaz,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irşad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uyarı vb. açıdan bilgi değerine haiz olduğu kabul edilir. Tarikatlarda rüyalar, kişinin iç âlemini, bilinçaltını teşhis ile doğru manevî eğitim yönteminin uygulanması açısından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parçası olarak görülmüştür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84632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58394"/>
          </a:xfrm>
        </p:spPr>
        <p:txBody>
          <a:bodyPr>
            <a:normAutofit/>
          </a:bodyPr>
          <a:lstStyle/>
          <a:p>
            <a:pPr algn="ctr"/>
            <a:r>
              <a:rPr lang="tr-TR" sz="4400" b="1" dirty="0" smtClean="0"/>
              <a:t>DEĞERLENDİRME VE SONUÇ</a:t>
            </a:r>
            <a:endParaRPr lang="tr-TR" b="1" dirty="0"/>
          </a:p>
        </p:txBody>
      </p:sp>
      <p:sp>
        <p:nvSpPr>
          <p:cNvPr id="3" name="Alt Başlık 2"/>
          <p:cNvSpPr>
            <a:spLocks noGrp="1"/>
          </p:cNvSpPr>
          <p:nvPr>
            <p:ph type="subTitle" idx="1"/>
          </p:nvPr>
        </p:nvSpPr>
        <p:spPr>
          <a:xfrm>
            <a:off x="1751012" y="1603949"/>
            <a:ext cx="8689976" cy="488679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Rüyalar Kur’an ve Sünnet ekseninde kategorize edilip, rüya ile bilgi edinmenin uygulanabilirliği noktasındaki sınırları belirlenirken rüyayı tabir etmek,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manevî eğitiminden sorumlu mürşidin görevleri arasında sayılmıştır.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906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636</TotalTime>
  <Words>502</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Century Gothic</vt:lpstr>
      <vt:lpstr>Times New Roman</vt:lpstr>
      <vt:lpstr>Wingdings 3</vt:lpstr>
      <vt:lpstr>İyon</vt:lpstr>
      <vt:lpstr>TASAVVUF II  VII. YARIYIL GÜZ DÖNEMİ</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lpstr>DEĞERLENDİRME VE SONUÇ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user</cp:lastModifiedBy>
  <cp:revision>75</cp:revision>
  <dcterms:created xsi:type="dcterms:W3CDTF">2017-02-25T18:57:10Z</dcterms:created>
  <dcterms:modified xsi:type="dcterms:W3CDTF">2017-12-16T09:13:21Z</dcterms:modified>
</cp:coreProperties>
</file>