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0"/>
    <p:restoredTop sz="95118"/>
  </p:normalViewPr>
  <p:slideViewPr>
    <p:cSldViewPr snapToGrid="0" snapToObjects="1">
      <p:cViewPr varScale="1">
        <p:scale>
          <a:sx n="95" d="100"/>
          <a:sy n="95" d="100"/>
        </p:scale>
        <p:origin x="96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09AE3F7-60E8-DC45-9DE6-3E19A24C9BE6}" type="datetimeFigureOut">
              <a:rPr lang="tr-TR" smtClean="0"/>
              <a:t>14.04.2021</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87DF4EF4-DB7C-314E-A58A-A7C1C27ECB41}"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4948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209AE3F7-60E8-DC45-9DE6-3E19A24C9BE6}" type="datetimeFigureOut">
              <a:rPr lang="tr-TR" smtClean="0"/>
              <a:t>14.04.2021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7DF4EF4-DB7C-314E-A58A-A7C1C27ECB41}" type="slidenum">
              <a:rPr lang="tr-TR" smtClean="0"/>
              <a:t>‹#›</a:t>
            </a:fld>
            <a:endParaRPr lang="tr-TR"/>
          </a:p>
        </p:txBody>
      </p:sp>
    </p:spTree>
    <p:extLst>
      <p:ext uri="{BB962C8B-B14F-4D97-AF65-F5344CB8AC3E}">
        <p14:creationId xmlns:p14="http://schemas.microsoft.com/office/powerpoint/2010/main" val="1178062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209AE3F7-60E8-DC45-9DE6-3E19A24C9BE6}" type="datetimeFigureOut">
              <a:rPr lang="tr-TR" smtClean="0"/>
              <a:t>14.04.2021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7DF4EF4-DB7C-314E-A58A-A7C1C27ECB41}"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2978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209AE3F7-60E8-DC45-9DE6-3E19A24C9BE6}" type="datetimeFigureOut">
              <a:rPr lang="tr-TR" smtClean="0"/>
              <a:t>14.04.2021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7DF4EF4-DB7C-314E-A58A-A7C1C27ECB41}"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4240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209AE3F7-60E8-DC45-9DE6-3E19A24C9BE6}" type="datetimeFigureOut">
              <a:rPr lang="tr-TR" smtClean="0"/>
              <a:t>14.04.2021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7DF4EF4-DB7C-314E-A58A-A7C1C27ECB41}" type="slidenum">
              <a:rPr lang="tr-TR" smtClean="0"/>
              <a:t>‹#›</a:t>
            </a:fld>
            <a:endParaRPr lang="tr-TR"/>
          </a:p>
        </p:txBody>
      </p:sp>
    </p:spTree>
    <p:extLst>
      <p:ext uri="{BB962C8B-B14F-4D97-AF65-F5344CB8AC3E}">
        <p14:creationId xmlns:p14="http://schemas.microsoft.com/office/powerpoint/2010/main" val="3418143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209AE3F7-60E8-DC45-9DE6-3E19A24C9BE6}" type="datetimeFigureOut">
              <a:rPr lang="tr-TR" smtClean="0"/>
              <a:t>14.04.2021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7DF4EF4-DB7C-314E-A58A-A7C1C27ECB41}"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0445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209AE3F7-60E8-DC45-9DE6-3E19A24C9BE6}" type="datetimeFigureOut">
              <a:rPr lang="tr-TR" smtClean="0"/>
              <a:t>14.04.2021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7DF4EF4-DB7C-314E-A58A-A7C1C27ECB41}"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1312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09AE3F7-60E8-DC45-9DE6-3E19A24C9BE6}" type="datetimeFigureOut">
              <a:rPr lang="tr-TR" smtClean="0"/>
              <a:t>14.04.2021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7DF4EF4-DB7C-314E-A58A-A7C1C27ECB41}"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6651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09AE3F7-60E8-DC45-9DE6-3E19A24C9BE6}" type="datetimeFigureOut">
              <a:rPr lang="tr-TR" smtClean="0"/>
              <a:t>14.04.2021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7DF4EF4-DB7C-314E-A58A-A7C1C27ECB41}"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9740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09AE3F7-60E8-DC45-9DE6-3E19A24C9BE6}" type="datetimeFigureOut">
              <a:rPr lang="tr-TR" smtClean="0"/>
              <a:t>14.04.2021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7DF4EF4-DB7C-314E-A58A-A7C1C27ECB41}" type="slidenum">
              <a:rPr lang="tr-TR" smtClean="0"/>
              <a:t>‹#›</a:t>
            </a:fld>
            <a:endParaRPr lang="tr-TR"/>
          </a:p>
        </p:txBody>
      </p:sp>
    </p:spTree>
    <p:extLst>
      <p:ext uri="{BB962C8B-B14F-4D97-AF65-F5344CB8AC3E}">
        <p14:creationId xmlns:p14="http://schemas.microsoft.com/office/powerpoint/2010/main" val="2371609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209AE3F7-60E8-DC45-9DE6-3E19A24C9BE6}" type="datetimeFigureOut">
              <a:rPr lang="tr-TR" smtClean="0"/>
              <a:t>14.04.2021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7DF4EF4-DB7C-314E-A58A-A7C1C27ECB41}"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346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09AE3F7-60E8-DC45-9DE6-3E19A24C9BE6}" type="datetimeFigureOut">
              <a:rPr lang="tr-TR" smtClean="0"/>
              <a:t>14.04.2021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7DF4EF4-DB7C-314E-A58A-A7C1C27ECB41}" type="slidenum">
              <a:rPr lang="tr-TR" smtClean="0"/>
              <a:t>‹#›</a:t>
            </a:fld>
            <a:endParaRPr lang="tr-TR"/>
          </a:p>
        </p:txBody>
      </p:sp>
    </p:spTree>
    <p:extLst>
      <p:ext uri="{BB962C8B-B14F-4D97-AF65-F5344CB8AC3E}">
        <p14:creationId xmlns:p14="http://schemas.microsoft.com/office/powerpoint/2010/main" val="3238057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09AE3F7-60E8-DC45-9DE6-3E19A24C9BE6}" type="datetimeFigureOut">
              <a:rPr lang="tr-TR" smtClean="0"/>
              <a:t>14.04.2021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7DF4EF4-DB7C-314E-A58A-A7C1C27ECB41}"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0007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209AE3F7-60E8-DC45-9DE6-3E19A24C9BE6}" type="datetimeFigureOut">
              <a:rPr lang="tr-TR" smtClean="0"/>
              <a:t>14.04.2021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7DF4EF4-DB7C-314E-A58A-A7C1C27ECB41}"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9501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9AE3F7-60E8-DC45-9DE6-3E19A24C9BE6}" type="datetimeFigureOut">
              <a:rPr lang="tr-TR" smtClean="0"/>
              <a:t>14.04.2021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7DF4EF4-DB7C-314E-A58A-A7C1C27ECB41}" type="slidenum">
              <a:rPr lang="tr-TR" smtClean="0"/>
              <a:t>‹#›</a:t>
            </a:fld>
            <a:endParaRPr lang="tr-TR"/>
          </a:p>
        </p:txBody>
      </p:sp>
    </p:spTree>
    <p:extLst>
      <p:ext uri="{BB962C8B-B14F-4D97-AF65-F5344CB8AC3E}">
        <p14:creationId xmlns:p14="http://schemas.microsoft.com/office/powerpoint/2010/main" val="2437426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209AE3F7-60E8-DC45-9DE6-3E19A24C9BE6}" type="datetimeFigureOut">
              <a:rPr lang="tr-TR" smtClean="0"/>
              <a:t>14.04.2021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7DF4EF4-DB7C-314E-A58A-A7C1C27ECB41}"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7342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209AE3F7-60E8-DC45-9DE6-3E19A24C9BE6}" type="datetimeFigureOut">
              <a:rPr lang="tr-TR" smtClean="0"/>
              <a:t>14.04.2021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7DF4EF4-DB7C-314E-A58A-A7C1C27ECB41}" type="slidenum">
              <a:rPr lang="tr-TR" smtClean="0"/>
              <a:t>‹#›</a:t>
            </a:fld>
            <a:endParaRPr lang="tr-TR"/>
          </a:p>
        </p:txBody>
      </p:sp>
    </p:spTree>
    <p:extLst>
      <p:ext uri="{BB962C8B-B14F-4D97-AF65-F5344CB8AC3E}">
        <p14:creationId xmlns:p14="http://schemas.microsoft.com/office/powerpoint/2010/main" val="2898888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09AE3F7-60E8-DC45-9DE6-3E19A24C9BE6}" type="datetimeFigureOut">
              <a:rPr lang="tr-TR" smtClean="0"/>
              <a:t>14.04.2021</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DF4EF4-DB7C-314E-A58A-A7C1C27ECB41}" type="slidenum">
              <a:rPr lang="tr-TR" smtClean="0"/>
              <a:t>‹#›</a:t>
            </a:fld>
            <a:endParaRPr lang="tr-TR"/>
          </a:p>
        </p:txBody>
      </p:sp>
    </p:spTree>
    <p:extLst>
      <p:ext uri="{BB962C8B-B14F-4D97-AF65-F5344CB8AC3E}">
        <p14:creationId xmlns:p14="http://schemas.microsoft.com/office/powerpoint/2010/main" val="228127067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C8DA60-4C49-B44C-AEA5-58FA51FABF13}"/>
              </a:ext>
            </a:extLst>
          </p:cNvPr>
          <p:cNvSpPr>
            <a:spLocks noGrp="1"/>
          </p:cNvSpPr>
          <p:nvPr>
            <p:ph type="ctrTitle"/>
          </p:nvPr>
        </p:nvSpPr>
        <p:spPr/>
        <p:txBody>
          <a:bodyPr/>
          <a:lstStyle/>
          <a:p>
            <a:r>
              <a:rPr lang="tr-TR" dirty="0"/>
              <a:t>Kentli Hakları-</a:t>
            </a:r>
          </a:p>
        </p:txBody>
      </p:sp>
      <p:sp>
        <p:nvSpPr>
          <p:cNvPr id="3" name="Alt Başlık 2">
            <a:extLst>
              <a:ext uri="{FF2B5EF4-FFF2-40B4-BE49-F238E27FC236}">
                <a16:creationId xmlns:a16="http://schemas.microsoft.com/office/drawing/2014/main" id="{67604F2A-5051-0C4B-A55D-EECDC8B0B2B6}"/>
              </a:ext>
            </a:extLst>
          </p:cNvPr>
          <p:cNvSpPr>
            <a:spLocks noGrp="1"/>
          </p:cNvSpPr>
          <p:nvPr>
            <p:ph type="subTitle" idx="1"/>
          </p:nvPr>
        </p:nvSpPr>
        <p:spPr/>
        <p:txBody>
          <a:bodyPr>
            <a:normAutofit/>
          </a:bodyPr>
          <a:lstStyle/>
          <a:p>
            <a:r>
              <a:rPr lang="tr-TR" dirty="0"/>
              <a:t>Konu 7</a:t>
            </a:r>
          </a:p>
          <a:p>
            <a:r>
              <a:rPr lang="tr-TR" dirty="0"/>
              <a:t>Kıvılcım Ertan</a:t>
            </a:r>
          </a:p>
        </p:txBody>
      </p:sp>
    </p:spTree>
    <p:extLst>
      <p:ext uri="{BB962C8B-B14F-4D97-AF65-F5344CB8AC3E}">
        <p14:creationId xmlns:p14="http://schemas.microsoft.com/office/powerpoint/2010/main" val="2472266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79259EB-9629-BA44-B568-8E4568070B2B}"/>
              </a:ext>
            </a:extLst>
          </p:cNvPr>
          <p:cNvSpPr>
            <a:spLocks noGrp="1"/>
          </p:cNvSpPr>
          <p:nvPr>
            <p:ph type="title"/>
          </p:nvPr>
        </p:nvSpPr>
        <p:spPr/>
        <p:txBody>
          <a:bodyPr>
            <a:normAutofit fontScale="90000"/>
          </a:bodyPr>
          <a:lstStyle/>
          <a:p>
            <a:r>
              <a:rPr lang="tr-TR" dirty="0"/>
              <a:t>Kentli Haklarının Uluslararası Boyutu</a:t>
            </a:r>
            <a:br>
              <a:rPr lang="tr-TR" dirty="0"/>
            </a:br>
            <a:r>
              <a:rPr lang="tr-TR" dirty="0"/>
              <a:t>Atina Sözleşmesi</a:t>
            </a:r>
          </a:p>
        </p:txBody>
      </p:sp>
      <p:sp>
        <p:nvSpPr>
          <p:cNvPr id="3" name="İçerik Yer Tutucusu 2">
            <a:extLst>
              <a:ext uri="{FF2B5EF4-FFF2-40B4-BE49-F238E27FC236}">
                <a16:creationId xmlns:a16="http://schemas.microsoft.com/office/drawing/2014/main" id="{033B0C19-072C-3448-A632-BD2C82B1CEF0}"/>
              </a:ext>
            </a:extLst>
          </p:cNvPr>
          <p:cNvSpPr>
            <a:spLocks noGrp="1"/>
          </p:cNvSpPr>
          <p:nvPr>
            <p:ph idx="1"/>
          </p:nvPr>
        </p:nvSpPr>
        <p:spPr/>
        <p:txBody>
          <a:bodyPr/>
          <a:lstStyle/>
          <a:p>
            <a:r>
              <a:rPr lang="tr-TR" dirty="0"/>
              <a:t>Kentli haklarının kökleşmesine zemin hazırlayan pek çok uluslararası düzenleme vardır. Bunlardan birkaçına yer verelim.</a:t>
            </a:r>
          </a:p>
          <a:p>
            <a:r>
              <a:rPr lang="tr-TR" dirty="0"/>
              <a:t>1933 yılında Le </a:t>
            </a:r>
            <a:r>
              <a:rPr lang="tr-TR" dirty="0" err="1"/>
              <a:t>Corbusier’in</a:t>
            </a:r>
            <a:r>
              <a:rPr lang="tr-TR" dirty="0"/>
              <a:t> eseri Atina Sözleşmesi; çalışma, barınma, konut, ulaşım, boş zamanların değerlendirilmesi, yeşil alanlar ve spor olanakları, tarihsel mirasın korunması vb. pek çok konuya ışık tutacak bir içeriğe sahiptir.</a:t>
            </a:r>
          </a:p>
        </p:txBody>
      </p:sp>
    </p:spTree>
    <p:extLst>
      <p:ext uri="{BB962C8B-B14F-4D97-AF65-F5344CB8AC3E}">
        <p14:creationId xmlns:p14="http://schemas.microsoft.com/office/powerpoint/2010/main" val="1042391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DED01B-F4FF-CD46-A6E6-5F1E075EA7E9}"/>
              </a:ext>
            </a:extLst>
          </p:cNvPr>
          <p:cNvSpPr>
            <a:spLocks noGrp="1"/>
          </p:cNvSpPr>
          <p:nvPr>
            <p:ph type="title"/>
          </p:nvPr>
        </p:nvSpPr>
        <p:spPr/>
        <p:txBody>
          <a:bodyPr/>
          <a:lstStyle/>
          <a:p>
            <a:r>
              <a:rPr lang="tr-TR" dirty="0"/>
              <a:t>İnsan Hakları Evrensel Bildirgesi</a:t>
            </a:r>
          </a:p>
        </p:txBody>
      </p:sp>
      <p:sp>
        <p:nvSpPr>
          <p:cNvPr id="3" name="İçerik Yer Tutucusu 2">
            <a:extLst>
              <a:ext uri="{FF2B5EF4-FFF2-40B4-BE49-F238E27FC236}">
                <a16:creationId xmlns:a16="http://schemas.microsoft.com/office/drawing/2014/main" id="{2007BE31-50BF-B044-88CF-162D7E07B446}"/>
              </a:ext>
            </a:extLst>
          </p:cNvPr>
          <p:cNvSpPr>
            <a:spLocks noGrp="1"/>
          </p:cNvSpPr>
          <p:nvPr>
            <p:ph idx="1"/>
          </p:nvPr>
        </p:nvSpPr>
        <p:spPr/>
        <p:txBody>
          <a:bodyPr/>
          <a:lstStyle/>
          <a:p>
            <a:r>
              <a:rPr lang="tr-TR" dirty="0"/>
              <a:t>1948 tarihli BM İnsan Hakları Evrensel Bildirgesi, kentli hakları açısından çok önemli maddeleri ortaya koymaktadır. Eşitlik, yaşama hakkı, özgürlük, kişi güvenliği, yerleşme ve konut hakkı, yönetime katılım hakkı, kamu hizmetlerinden eşit biçimde yararlanma hakkı, dinlenme hakkı, beslenme, giyim, konut ve tıbbi bakım hakkı, eğitim hakkı, kültürel yaşama katılma hakkı, bilimsel gelişmeye katılma hakkı önemli maddelerindendir.</a:t>
            </a:r>
          </a:p>
        </p:txBody>
      </p:sp>
    </p:spTree>
    <p:extLst>
      <p:ext uri="{BB962C8B-B14F-4D97-AF65-F5344CB8AC3E}">
        <p14:creationId xmlns:p14="http://schemas.microsoft.com/office/powerpoint/2010/main" val="1582978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19BEC9-859F-4C47-9B81-EC670820D099}"/>
              </a:ext>
            </a:extLst>
          </p:cNvPr>
          <p:cNvSpPr>
            <a:spLocks noGrp="1"/>
          </p:cNvSpPr>
          <p:nvPr>
            <p:ph type="title"/>
          </p:nvPr>
        </p:nvSpPr>
        <p:spPr/>
        <p:txBody>
          <a:bodyPr/>
          <a:lstStyle/>
          <a:p>
            <a:r>
              <a:rPr lang="tr-TR" dirty="0"/>
              <a:t>Uluslararası Boyut</a:t>
            </a:r>
          </a:p>
        </p:txBody>
      </p:sp>
      <p:sp>
        <p:nvSpPr>
          <p:cNvPr id="3" name="İçerik Yer Tutucusu 2">
            <a:extLst>
              <a:ext uri="{FF2B5EF4-FFF2-40B4-BE49-F238E27FC236}">
                <a16:creationId xmlns:a16="http://schemas.microsoft.com/office/drawing/2014/main" id="{7E0A785F-D466-004F-BFF0-5DACFB40EEBA}"/>
              </a:ext>
            </a:extLst>
          </p:cNvPr>
          <p:cNvSpPr>
            <a:spLocks noGrp="1"/>
          </p:cNvSpPr>
          <p:nvPr>
            <p:ph idx="1"/>
          </p:nvPr>
        </p:nvSpPr>
        <p:spPr/>
        <p:txBody>
          <a:bodyPr/>
          <a:lstStyle/>
          <a:p>
            <a:r>
              <a:rPr lang="tr-TR" dirty="0"/>
              <a:t>1950 tarihli Avrupa İnsan Hakları Sözleşmesi, yaşama hakkı başta olmak üzere pek çok kentli hakkına işaret etmiştir.</a:t>
            </a:r>
          </a:p>
          <a:p>
            <a:r>
              <a:rPr lang="tr-TR" dirty="0"/>
              <a:t>1961 tarihli Avrupa Sosyal Şartı da kentli haklarına ilişkin önemli bir içeriğe sahip daha sonraki belgelere kaynaklık etmiştir.</a:t>
            </a:r>
          </a:p>
          <a:p>
            <a:r>
              <a:rPr lang="tr-TR" dirty="0"/>
              <a:t>Örneğin, 1985 tarihli Avrupa Yerel Yönetimler Özerklik Şartı hükümleri yerel halka önemli haklar tanımaktadır.</a:t>
            </a:r>
          </a:p>
        </p:txBody>
      </p:sp>
    </p:spTree>
    <p:extLst>
      <p:ext uri="{BB962C8B-B14F-4D97-AF65-F5344CB8AC3E}">
        <p14:creationId xmlns:p14="http://schemas.microsoft.com/office/powerpoint/2010/main" val="3328669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01E7FDE-E36D-554D-9F8F-E850D4EBC9A7}"/>
              </a:ext>
            </a:extLst>
          </p:cNvPr>
          <p:cNvSpPr>
            <a:spLocks noGrp="1"/>
          </p:cNvSpPr>
          <p:nvPr>
            <p:ph type="title"/>
          </p:nvPr>
        </p:nvSpPr>
        <p:spPr/>
        <p:txBody>
          <a:bodyPr/>
          <a:lstStyle/>
          <a:p>
            <a:r>
              <a:rPr lang="tr-TR" dirty="0"/>
              <a:t>Uluslararası Boyut</a:t>
            </a:r>
          </a:p>
        </p:txBody>
      </p:sp>
      <p:sp>
        <p:nvSpPr>
          <p:cNvPr id="3" name="İçerik Yer Tutucusu 2">
            <a:extLst>
              <a:ext uri="{FF2B5EF4-FFF2-40B4-BE49-F238E27FC236}">
                <a16:creationId xmlns:a16="http://schemas.microsoft.com/office/drawing/2014/main" id="{F80DA3C3-47E9-C144-AE74-0FAB78796590}"/>
              </a:ext>
            </a:extLst>
          </p:cNvPr>
          <p:cNvSpPr>
            <a:spLocks noGrp="1"/>
          </p:cNvSpPr>
          <p:nvPr>
            <p:ph idx="1"/>
          </p:nvPr>
        </p:nvSpPr>
        <p:spPr/>
        <p:txBody>
          <a:bodyPr/>
          <a:lstStyle/>
          <a:p>
            <a:r>
              <a:rPr lang="tr-TR" dirty="0"/>
              <a:t>1992 tarihli Avrupa Kentsel Şart I ve 2008 tarihli Avrupa Kentsel Şartı II, kentli hakları açısından önemli kazanımların ülkelerin iç hukukuna yansımasına katkı sağlamıştır.</a:t>
            </a:r>
          </a:p>
          <a:p>
            <a:r>
              <a:rPr lang="tr-TR" dirty="0"/>
              <a:t>1976 tarihli HABITAT I, 1996 tarihli HABITAT, 2016 tarihli HABITAT </a:t>
            </a:r>
            <a:r>
              <a:rPr lang="tr-TR" dirty="0" err="1"/>
              <a:t>III’de</a:t>
            </a:r>
            <a:r>
              <a:rPr lang="tr-TR" dirty="0"/>
              <a:t> ortaya konulan belgeler, insan yerleşimlerinde kentli haklarının uygulamaya daha çok yansıtılmasına zemin oluşturmuştur.</a:t>
            </a:r>
          </a:p>
          <a:p>
            <a:r>
              <a:rPr lang="tr-TR"/>
              <a:t>Bunlar ve burada </a:t>
            </a:r>
            <a:r>
              <a:rPr lang="tr-TR" dirty="0"/>
              <a:t>yer veremediğimiz pek çok uluslararası belge, kentli haklarının gerçekleşmesine katkı sunmuştur.</a:t>
            </a:r>
          </a:p>
        </p:txBody>
      </p:sp>
    </p:spTree>
    <p:extLst>
      <p:ext uri="{BB962C8B-B14F-4D97-AF65-F5344CB8AC3E}">
        <p14:creationId xmlns:p14="http://schemas.microsoft.com/office/powerpoint/2010/main" val="35970789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{CAF47541-D6CD-3B44-8927-F433EAA7DE1E}tf10001064</Template>
  <TotalTime>211</TotalTime>
  <Words>272</Words>
  <Application>Microsoft Macintosh PowerPoint</Application>
  <PresentationFormat>Geniş ekran</PresentationFormat>
  <Paragraphs>16</Paragraphs>
  <Slides>5</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5</vt:i4>
      </vt:variant>
    </vt:vector>
  </HeadingPairs>
  <TitlesOfParts>
    <vt:vector size="8" baseType="lpstr">
      <vt:lpstr>Arial</vt:lpstr>
      <vt:lpstr>Garamond</vt:lpstr>
      <vt:lpstr>Organik</vt:lpstr>
      <vt:lpstr>Kentli Hakları-</vt:lpstr>
      <vt:lpstr>Kentli Haklarının Uluslararası Boyutu Atina Sözleşmesi</vt:lpstr>
      <vt:lpstr>İnsan Hakları Evrensel Bildirgesi</vt:lpstr>
      <vt:lpstr>Uluslararası Boyut</vt:lpstr>
      <vt:lpstr>Uluslararası Boyut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Kentli Hakları-</dc:title>
  <dc:creator>Microsoft Office User</dc:creator>
  <cp:lastModifiedBy>Microsoft Office User</cp:lastModifiedBy>
  <cp:revision>10</cp:revision>
  <dcterms:created xsi:type="dcterms:W3CDTF">2021-04-13T13:21:52Z</dcterms:created>
  <dcterms:modified xsi:type="dcterms:W3CDTF">2021-04-14T18:00:43Z</dcterms:modified>
</cp:coreProperties>
</file>