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8"/>
  </p:notesMasterIdLst>
  <p:handoutMasterIdLst>
    <p:handoutMasterId r:id="rId19"/>
  </p:handoutMasterIdLst>
  <p:sldIdLst>
    <p:sldId id="668" r:id="rId4"/>
    <p:sldId id="607" r:id="rId5"/>
    <p:sldId id="609" r:id="rId6"/>
    <p:sldId id="684" r:id="rId7"/>
    <p:sldId id="685" r:id="rId8"/>
    <p:sldId id="686" r:id="rId9"/>
    <p:sldId id="687" r:id="rId10"/>
    <p:sldId id="688" r:id="rId11"/>
    <p:sldId id="689" r:id="rId12"/>
    <p:sldId id="690" r:id="rId13"/>
    <p:sldId id="691" r:id="rId14"/>
    <p:sldId id="692" r:id="rId15"/>
    <p:sldId id="693" r:id="rId16"/>
    <p:sldId id="683"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65" d="100"/>
          <a:sy n="65" d="100"/>
        </p:scale>
        <p:origin x="684" y="72"/>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18.02.2020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2/18/2020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2/18/2020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2/18/2020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2/18/2020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2/18/2020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2/18/2020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428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TESİS İŞLEMLERİ VE BAKIM</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dirty="0"/>
              <a:t>Tesisatlar tesislerim can damarlarıdır. Tesislerde enerjinin, havanın, suyun, buharın vb. kaynakların gerekli yerlere dağıtılmasını, gerektiğinde atıkların da toplanmasını sağlar. </a:t>
            </a:r>
          </a:p>
          <a:p>
            <a:pPr algn="just"/>
            <a:r>
              <a:rPr lang="tr-TR" dirty="0"/>
              <a:t>İş Ekipmanlarının Kullanımında Sağlık ve Güvenlik Şartları Yönetmeliği’ne göre belirli </a:t>
            </a:r>
            <a:r>
              <a:rPr lang="tr-TR" dirty="0" err="1"/>
              <a:t>tesisatların</a:t>
            </a:r>
            <a:r>
              <a:rPr lang="tr-TR" dirty="0"/>
              <a:t> da periyodik olarak kontrolden geçirilmesi zorunludur.</a:t>
            </a:r>
          </a:p>
          <a:p>
            <a:pPr algn="just"/>
            <a:r>
              <a:rPr lang="tr-TR" dirty="0"/>
              <a:t>Periyodik Kontrol kapsamında yer alan mekanik tesisatlar arasında özellikle yangın, havalandırma ve klima tesisatları bulunmaktadır.</a:t>
            </a:r>
          </a:p>
          <a:p>
            <a:pPr algn="just"/>
            <a:r>
              <a:rPr lang="tr-TR" dirty="0"/>
              <a:t>Her tür yapının yangından korunması ve yangın çıkması durumunda can ve mal kaybının engellenmesi amacıyla kurulan yangın algılama ve söndürme tesisatlarının her an çalışır durumda olması önemlidir. </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37444953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dirty="0"/>
              <a:t>Ancak, gündelik kullanımı olmayan yangın söndürme tesisatlarının bakım ve kontrolleri birçok işletmede unutulmakta ve yangın çıkması durumunda bunun bedeli ağır olmaktadır.</a:t>
            </a:r>
          </a:p>
          <a:p>
            <a:pPr algn="just"/>
            <a:r>
              <a:rPr lang="tr-TR" dirty="0"/>
              <a:t>Bu nedenle, sistemin projeye ve binanın gereklerine uygun olarak çalışır durumda olup olmadığını anlamak, varsa eksiklerin tespit edilip giderilmesini sağlamak üzere yangın tesisatlarının periyodik kontrolleri en geç yılda 1 kez gerçekleştirilmelidir.</a:t>
            </a:r>
          </a:p>
          <a:p>
            <a:pPr algn="just"/>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3532616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dirty="0"/>
              <a:t>Tesislerde önemli ihtiyaçlardan birisi de havalandırma ve iklimlendirme tesisatlarıdır. Örneğin, İşyerinde çalışanların ve makinaların hava ihtiyacının karşılanması, kirlenmiş havanın uygun şekilde uzaklaştırılması; ortam sıcaklık, nem ve hava akımının çalışanların ihtiyaçlarına uygun olarak sağlanması havalandırma ve iklimlendirme tesisatının uygun şekilde kurulmasına ve çalışmasına bağlıdır. </a:t>
            </a:r>
          </a:p>
          <a:p>
            <a:pPr algn="just"/>
            <a:r>
              <a:rPr lang="tr-TR" dirty="0"/>
              <a:t>Havalandırma ve klima tesisatlarının da en geç yılda 1 kez periyodik olarak kontrolleri gerçekleştirilmelidir.</a:t>
            </a:r>
          </a:p>
          <a:p>
            <a:pPr algn="just"/>
            <a:r>
              <a:rPr lang="tr-TR" dirty="0"/>
              <a:t>Bu gruptaki </a:t>
            </a:r>
            <a:r>
              <a:rPr lang="tr-TR" dirty="0" err="1"/>
              <a:t>tesisatların</a:t>
            </a:r>
            <a:r>
              <a:rPr lang="tr-TR" dirty="0"/>
              <a:t> periyodik kontrollerini gerçekleştirmeye makina mühendisleri, makina ve metal bölümü mezunu teknik öğretmenler, makina teknikerleri ve yüksek teknikerleri yetkilidir.</a:t>
            </a:r>
          </a:p>
          <a:p>
            <a:pPr algn="just"/>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15819505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443789"/>
            <a:ext cx="8361684" cy="4192827"/>
          </a:xfrm>
        </p:spPr>
        <p:txBody>
          <a:bodyPr anchor="t">
            <a:noAutofit/>
          </a:bodyPr>
          <a:lstStyle/>
          <a:p>
            <a:pPr algn="just"/>
            <a:r>
              <a:rPr lang="tr-TR" b="1" dirty="0"/>
              <a:t>Sulu ve Köpüklü Yangın Söndürme Tesisatları</a:t>
            </a:r>
            <a:r>
              <a:rPr lang="tr-TR" dirty="0"/>
              <a:t>: Pompalar, su depoları, boru tesisatları, yangın dolapları, </a:t>
            </a:r>
            <a:r>
              <a:rPr lang="tr-TR" dirty="0" err="1"/>
              <a:t>sprinklerler</a:t>
            </a:r>
            <a:r>
              <a:rPr lang="tr-TR" dirty="0"/>
              <a:t>, </a:t>
            </a:r>
            <a:r>
              <a:rPr lang="tr-TR" dirty="0" err="1"/>
              <a:t>hidrantlar</a:t>
            </a:r>
            <a:r>
              <a:rPr lang="tr-TR" dirty="0"/>
              <a:t>, köpüklü sistem kontrolleri. Bu kapsamda elektrik panoları ve beslemeleri, vanaların durumu, basınç ve debi değerlerinin projeye uygunluğu, hortumların kontrolleri, </a:t>
            </a:r>
            <a:r>
              <a:rPr lang="tr-TR" dirty="0" err="1"/>
              <a:t>sprinkler</a:t>
            </a:r>
            <a:r>
              <a:rPr lang="tr-TR" dirty="0"/>
              <a:t> vanaları, alarmları, köpük ekipmanları kontrol edilir.</a:t>
            </a:r>
          </a:p>
          <a:p>
            <a:pPr algn="just"/>
            <a:r>
              <a:rPr lang="tr-TR" b="1" dirty="0"/>
              <a:t>Havalandırma Tesisatları</a:t>
            </a:r>
            <a:r>
              <a:rPr lang="tr-TR" dirty="0"/>
              <a:t>: Dış ünitelerin (fan, filtre, damper vb.) ve iç ünitelerin (menfez, </a:t>
            </a:r>
            <a:r>
              <a:rPr lang="tr-TR" dirty="0" err="1"/>
              <a:t>difüzör</a:t>
            </a:r>
            <a:r>
              <a:rPr lang="tr-TR" dirty="0"/>
              <a:t>, </a:t>
            </a:r>
            <a:r>
              <a:rPr lang="tr-TR" dirty="0" err="1"/>
              <a:t>anemostad</a:t>
            </a:r>
            <a:r>
              <a:rPr lang="tr-TR" dirty="0"/>
              <a:t> </a:t>
            </a:r>
            <a:r>
              <a:rPr lang="tr-TR" dirty="0" err="1"/>
              <a:t>vb</a:t>
            </a:r>
            <a:r>
              <a:rPr lang="tr-TR" dirty="0"/>
              <a:t>), kanalların durumu, montajlar, bağlantılar kontrol edilir. Tesisatın projeye ve ilgili standartlara uygun çalışmasının kontrolü gerçekleştirilir. Hava hızları ve debiler ölçülür.</a:t>
            </a:r>
          </a:p>
          <a:p>
            <a:pPr algn="just"/>
            <a:r>
              <a:rPr lang="tr-TR" b="1" dirty="0"/>
              <a:t>Klima Tesisatları</a:t>
            </a:r>
            <a:r>
              <a:rPr lang="tr-TR" dirty="0"/>
              <a:t>: Dış ve iç ünitelerin, kanal ve boruların durumu kontrol edilir. Tesisatın projeye ve ilgili standartlara uygun çalışmasının kontrolü gerçekleştirilir. Hava hızları ve ortam nemi kontrol edilir.</a:t>
            </a:r>
          </a:p>
          <a:p>
            <a:pPr algn="just"/>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31812519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355271"/>
            <a:ext cx="8517836" cy="4281345"/>
          </a:xfrm>
        </p:spPr>
        <p:txBody>
          <a:bodyPr anchor="t">
            <a:noAutofit/>
          </a:bodyPr>
          <a:lstStyle/>
          <a:p>
            <a:pPr marL="0" indent="0" algn="ctr">
              <a:lnSpc>
                <a:spcPct val="150000"/>
              </a:lnSpc>
              <a:spcBef>
                <a:spcPts val="450"/>
              </a:spcBef>
              <a:spcAft>
                <a:spcPts val="450"/>
              </a:spcAft>
              <a:buNone/>
            </a:pPr>
            <a:r>
              <a:rPr lang="tr-TR" b="1" dirty="0" smtClean="0"/>
              <a:t>Kaynaklar:</a:t>
            </a:r>
            <a:endParaRPr lang="tr-TR" b="1" dirty="0"/>
          </a:p>
          <a:p>
            <a:pPr algn="just"/>
            <a:r>
              <a:rPr lang="tr-TR" dirty="0" smtClean="0"/>
              <a:t> </a:t>
            </a:r>
            <a:r>
              <a:rPr lang="tr-TR" dirty="0" err="1" smtClean="0"/>
              <a:t>Jensen</a:t>
            </a:r>
            <a:r>
              <a:rPr lang="tr-TR" dirty="0" smtClean="0"/>
              <a:t> </a:t>
            </a:r>
            <a:r>
              <a:rPr lang="tr-TR" dirty="0"/>
              <a:t>P. A., </a:t>
            </a:r>
            <a:r>
              <a:rPr lang="tr-TR" dirty="0" err="1"/>
              <a:t>Sarasoja</a:t>
            </a:r>
            <a:r>
              <a:rPr lang="tr-TR" dirty="0"/>
              <a:t> A., </a:t>
            </a:r>
            <a:r>
              <a:rPr lang="tr-TR" dirty="0" err="1"/>
              <a:t>van</a:t>
            </a:r>
            <a:r>
              <a:rPr lang="tr-TR" dirty="0"/>
              <a:t> der </a:t>
            </a:r>
            <a:r>
              <a:rPr lang="tr-TR" dirty="0" err="1"/>
              <a:t>Voordt</a:t>
            </a:r>
            <a:r>
              <a:rPr lang="tr-TR" dirty="0"/>
              <a:t> T., </a:t>
            </a:r>
            <a:r>
              <a:rPr lang="tr-TR" dirty="0" err="1"/>
              <a:t>Coenen</a:t>
            </a:r>
            <a:r>
              <a:rPr lang="tr-TR" dirty="0"/>
              <a:t> C. 2013. How can </a:t>
            </a:r>
            <a:r>
              <a:rPr lang="tr-TR" dirty="0" err="1"/>
              <a:t>Facilities</a:t>
            </a:r>
            <a:r>
              <a:rPr lang="tr-TR" dirty="0"/>
              <a:t> Management </a:t>
            </a:r>
            <a:r>
              <a:rPr lang="tr-TR" dirty="0" err="1"/>
              <a:t>add</a:t>
            </a:r>
            <a:r>
              <a:rPr lang="tr-TR" dirty="0"/>
              <a:t> </a:t>
            </a:r>
            <a:r>
              <a:rPr lang="tr-TR" dirty="0" err="1"/>
              <a:t>value</a:t>
            </a:r>
            <a:r>
              <a:rPr lang="tr-TR" dirty="0"/>
              <a:t> </a:t>
            </a:r>
            <a:r>
              <a:rPr lang="tr-TR" dirty="0" err="1"/>
              <a:t>to</a:t>
            </a:r>
            <a:r>
              <a:rPr lang="tr-TR" dirty="0"/>
              <a:t> </a:t>
            </a:r>
            <a:r>
              <a:rPr lang="tr-TR" dirty="0" err="1"/>
              <a:t>organisations</a:t>
            </a:r>
            <a:r>
              <a:rPr lang="tr-TR" dirty="0"/>
              <a:t> as </a:t>
            </a:r>
            <a:r>
              <a:rPr lang="tr-TR" dirty="0" err="1"/>
              <a:t>well</a:t>
            </a:r>
            <a:r>
              <a:rPr lang="tr-TR" dirty="0"/>
              <a:t> as </a:t>
            </a:r>
            <a:r>
              <a:rPr lang="tr-TR" dirty="0" err="1"/>
              <a:t>to</a:t>
            </a:r>
            <a:r>
              <a:rPr lang="tr-TR" dirty="0"/>
              <a:t> </a:t>
            </a:r>
            <a:r>
              <a:rPr lang="tr-TR" dirty="0" err="1"/>
              <a:t>society</a:t>
            </a:r>
            <a:r>
              <a:rPr lang="tr-TR" dirty="0"/>
              <a:t>? Conference </a:t>
            </a:r>
            <a:r>
              <a:rPr lang="tr-TR" dirty="0" err="1"/>
              <a:t>paper</a:t>
            </a:r>
            <a:r>
              <a:rPr lang="tr-TR" dirty="0"/>
              <a:t>. </a:t>
            </a:r>
            <a:r>
              <a:rPr lang="tr-TR" dirty="0" err="1"/>
              <a:t>Brisbane</a:t>
            </a:r>
            <a:r>
              <a:rPr lang="tr-TR" dirty="0"/>
              <a:t>, </a:t>
            </a:r>
            <a:r>
              <a:rPr lang="tr-TR" dirty="0" err="1"/>
              <a:t>Australia</a:t>
            </a:r>
            <a:r>
              <a:rPr lang="tr-TR" dirty="0"/>
              <a:t>: CIB World </a:t>
            </a:r>
            <a:r>
              <a:rPr lang="tr-TR" dirty="0" err="1"/>
              <a:t>Building</a:t>
            </a:r>
            <a:r>
              <a:rPr lang="tr-TR" dirty="0"/>
              <a:t> </a:t>
            </a:r>
            <a:r>
              <a:rPr lang="tr-TR" dirty="0" err="1"/>
              <a:t>Congress</a:t>
            </a:r>
            <a:r>
              <a:rPr lang="tr-TR" dirty="0"/>
              <a:t>, 5-9 May 2013</a:t>
            </a:r>
            <a:r>
              <a:rPr lang="tr-TR" dirty="0" smtClean="0"/>
              <a:t>.</a:t>
            </a:r>
          </a:p>
          <a:p>
            <a:pPr algn="just"/>
            <a:r>
              <a:rPr lang="tr-TR" dirty="0"/>
              <a:t>Erentürk, M.K. ve Güven, Ö.F., 2018. Temel Kavramlar ve Uygulamaları ile Tesis Yönetimi, Beta Yayınları, </a:t>
            </a:r>
            <a:r>
              <a:rPr lang="tr-TR" dirty="0" err="1"/>
              <a:t>İstanbul.Vergi</a:t>
            </a:r>
            <a:r>
              <a:rPr lang="tr-TR" dirty="0"/>
              <a:t> Hukuku, M. Öncel, </a:t>
            </a:r>
            <a:r>
              <a:rPr lang="tr-TR" dirty="0" err="1"/>
              <a:t>A.Kumrulu</a:t>
            </a:r>
            <a:r>
              <a:rPr lang="tr-TR" dirty="0"/>
              <a:t> ve </a:t>
            </a:r>
            <a:r>
              <a:rPr lang="tr-TR" dirty="0" err="1"/>
              <a:t>N.Çağan</a:t>
            </a:r>
            <a:r>
              <a:rPr lang="tr-TR" dirty="0"/>
              <a:t>, Turhan Kitabevi, 12. </a:t>
            </a:r>
            <a:r>
              <a:rPr lang="tr-TR"/>
              <a:t>Bası, Ankara, 2004.</a:t>
            </a:r>
          </a:p>
          <a:p>
            <a:pPr algn="just"/>
            <a:endParaRPr lang="tr-TR" dirty="0"/>
          </a:p>
        </p:txBody>
      </p:sp>
      <p:sp>
        <p:nvSpPr>
          <p:cNvPr id="6" name="Dikdörtgen 5"/>
          <p:cNvSpPr/>
          <p:nvPr/>
        </p:nvSpPr>
        <p:spPr>
          <a:xfrm>
            <a:off x="313080" y="653143"/>
            <a:ext cx="8517837" cy="171730"/>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Geliştirme Analizi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566106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799098" y="1228397"/>
            <a:ext cx="7545804" cy="3625608"/>
          </a:xfrm>
          <a:prstGeom prst="rect">
            <a:avLst/>
          </a:prstGeom>
        </p:spPr>
        <p:txBody>
          <a:bodyPr wrap="square">
            <a:spAutoFit/>
          </a:bodyPr>
          <a:lstStyle/>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smtClean="0">
                <a:latin typeface="Arial" panose="020B0604020202020204" pitchFamily="34" charset="0"/>
                <a:cs typeface="Arial" panose="020B0604020202020204" pitchFamily="34" charset="0"/>
              </a:rPr>
              <a:t>12. HAFTA</a:t>
            </a:r>
          </a:p>
          <a:p>
            <a:pPr marL="514350" lvl="1" indent="-514350" algn="ctr">
              <a:spcBef>
                <a:spcPct val="20000"/>
              </a:spcBef>
              <a:buClr>
                <a:schemeClr val="accent1"/>
              </a:buClr>
              <a:buAutoNum type="arabicPeriod"/>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Tesis Yönetiminde Mekanik Tesisat	</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4491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b="1" dirty="0"/>
              <a:t>Mekanik tesisat</a:t>
            </a:r>
            <a:r>
              <a:rPr lang="tr-TR" dirty="0"/>
              <a:t>, elektrik tesisatı ile birleşerek elektromekanik sistemler olarak bir binanın, yapının damarlarıdır.</a:t>
            </a:r>
          </a:p>
          <a:p>
            <a:pPr algn="just"/>
            <a:r>
              <a:rPr lang="tr-TR" dirty="0"/>
              <a:t>İnşaat, yapı işlerinde makine mühendisliği etkinlik alanına giren ısıtma, soğutma, havalandırma, temiz ve pis su, sıhhi sıcak su ve yangın söndürme sistemleri işlerinin tümüdür. Mekanik tesisatı, makine mühendisi ve teknik ressamlar hazırlar. </a:t>
            </a:r>
          </a:p>
          <a:p>
            <a:pPr algn="just"/>
            <a:r>
              <a:rPr lang="tr-TR" dirty="0"/>
              <a:t>Mekanik tesisat, inşaat sektöründeki statik, mimari, elektrik ve mekanik olmak üzere 4 temel proje çeşidinden birisidir.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dirty="0"/>
              <a:t>Son dönemlerde elektromekanik olarak elektrik tesisat projeleri ile neredeyse birleşerek birlikte çalışan iki temel disiplin haline gelmiştir.</a:t>
            </a:r>
          </a:p>
          <a:p>
            <a:pPr algn="just"/>
            <a:r>
              <a:rPr lang="tr-TR" dirty="0"/>
              <a:t>Yapıların, endüstriyel tesislerin mekanik altyapısını tayin eden bu projelerde, binanın su, atık su, ısıtma, soğutma, havalandırma, yangın önleme sisteminin nasıl olacağı ve bunlara ait cihaz türleri ve güçleri ile, binanın temiz su ve kanalizasyon hatlarının nerelerden geçeceği ve boru çapları belirtilir.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274455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b="1" dirty="0"/>
              <a:t>Mekanik Tesisat; </a:t>
            </a:r>
            <a:r>
              <a:rPr lang="tr-TR" dirty="0"/>
              <a:t>yapı, inşaat, endüstriyel tesis işlerinde yaşam standartlarını ve konforu arttırmaya yönelik yapılan ve yapının iç sistemini oluşturan bileşenlerin bütünü kapsar. Dolayısıyla her bir sistemin birbiriyle uyumlu ve birbirini destekler olarak çalışıp, toplam kaliteyi oluşturması önem kazanmaktadır.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1155048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dirty="0"/>
              <a:t>Yapı ve tesislerin diğer mekanik ve her türlü ısı donanımı ile ilgili plan, proje, resim, hesap ve ihale dosyasının hazırlanması ve bunların uygulanması ile ilgili her türlü teknik denetim ve kontrollük hizmetlerinin kanun ve yönetmeliklere, tekniğin ve mesleğin genel ilke ve çıkarlarına uygun olarak uyum ve birlik içinde yapılmasıdır.</a:t>
            </a:r>
          </a:p>
          <a:p>
            <a:pPr marL="0" indent="0" algn="just">
              <a:buNone/>
            </a:pPr>
            <a:r>
              <a:rPr lang="tr-TR" dirty="0"/>
              <a:t/>
            </a:r>
            <a:br>
              <a:rPr lang="tr-TR" dirty="0"/>
            </a:b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1658210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1" y="1600200"/>
            <a:ext cx="8517835" cy="4036416"/>
          </a:xfrm>
        </p:spPr>
        <p:txBody>
          <a:bodyPr anchor="t">
            <a:noAutofit/>
          </a:bodyPr>
          <a:lstStyle/>
          <a:p>
            <a:pPr marL="342900" indent="-342900" algn="just">
              <a:buClr>
                <a:srgbClr val="160093"/>
              </a:buClr>
            </a:pPr>
            <a:r>
              <a:rPr lang="tr-TR" dirty="0"/>
              <a:t>Mekanik tesisat projelendirme, müşavirlik veya kontrol işlemlerinde malzeme </a:t>
            </a:r>
            <a:r>
              <a:rPr lang="tr-TR" dirty="0" err="1"/>
              <a:t>seçiminden,ürünlerin</a:t>
            </a:r>
            <a:r>
              <a:rPr lang="tr-TR" dirty="0"/>
              <a:t> ve binanın kullanım ömrü boyuncu hizmet alma adına aşağıdaki kriterler göz önünde bulundurulmalıdır.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
        <p:nvSpPr>
          <p:cNvPr id="6" name="İçerik Yer Tutucusu 2"/>
          <p:cNvSpPr txBox="1">
            <a:spLocks/>
          </p:cNvSpPr>
          <p:nvPr/>
        </p:nvSpPr>
        <p:spPr>
          <a:xfrm>
            <a:off x="462455" y="2657700"/>
            <a:ext cx="8418785" cy="2087039"/>
          </a:xfrm>
          <a:prstGeom prst="rect">
            <a:avLst/>
          </a:prstGeom>
        </p:spPr>
        <p:txBody>
          <a:bodyPr numCol="2"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buFont typeface="Wingdings" panose="05000000000000000000" pitchFamily="2" charset="2"/>
              <a:buChar char="§"/>
            </a:pPr>
            <a:r>
              <a:rPr lang="tr-TR" smtClean="0"/>
              <a:t>Konforlu şartlar</a:t>
            </a:r>
          </a:p>
          <a:p>
            <a:pPr>
              <a:buFont typeface="Wingdings" panose="05000000000000000000" pitchFamily="2" charset="2"/>
              <a:buChar char="§"/>
            </a:pPr>
            <a:r>
              <a:rPr lang="tr-TR" smtClean="0"/>
              <a:t>Fonksiyonellik</a:t>
            </a:r>
          </a:p>
          <a:p>
            <a:pPr>
              <a:buFont typeface="Wingdings" panose="05000000000000000000" pitchFamily="2" charset="2"/>
              <a:buChar char="§"/>
            </a:pPr>
            <a:r>
              <a:rPr lang="tr-TR" smtClean="0"/>
              <a:t>Güvenilirlik</a:t>
            </a:r>
          </a:p>
          <a:p>
            <a:pPr>
              <a:buFont typeface="Wingdings" panose="05000000000000000000" pitchFamily="2" charset="2"/>
              <a:buChar char="§"/>
            </a:pPr>
            <a:r>
              <a:rPr lang="tr-TR" smtClean="0"/>
              <a:t>Sağlamlık ve Uzun Ömür</a:t>
            </a:r>
          </a:p>
          <a:p>
            <a:pPr>
              <a:buFont typeface="Wingdings" panose="05000000000000000000" pitchFamily="2" charset="2"/>
              <a:buChar char="§"/>
            </a:pPr>
            <a:r>
              <a:rPr lang="tr-TR" smtClean="0"/>
              <a:t>İleri teknolojiye uygunluk</a:t>
            </a:r>
          </a:p>
          <a:p>
            <a:pPr>
              <a:buFont typeface="Wingdings" panose="05000000000000000000" pitchFamily="2" charset="2"/>
              <a:buChar char="§"/>
            </a:pPr>
            <a:r>
              <a:rPr lang="tr-TR" smtClean="0"/>
              <a:t>İlk yatırım için düşük maliyetler</a:t>
            </a:r>
          </a:p>
          <a:p>
            <a:pPr>
              <a:buFont typeface="Wingdings" panose="05000000000000000000" pitchFamily="2" charset="2"/>
              <a:buChar char="§"/>
            </a:pPr>
            <a:r>
              <a:rPr lang="tr-TR" smtClean="0"/>
              <a:t>Uygulama kolaylığı</a:t>
            </a:r>
          </a:p>
          <a:p>
            <a:pPr>
              <a:buFont typeface="Wingdings" panose="05000000000000000000" pitchFamily="2" charset="2"/>
              <a:buChar char="§"/>
            </a:pPr>
            <a:endParaRPr lang="tr-TR" smtClean="0"/>
          </a:p>
          <a:p>
            <a:pPr>
              <a:buFont typeface="Wingdings" panose="05000000000000000000" pitchFamily="2" charset="2"/>
              <a:buChar char="§"/>
            </a:pPr>
            <a:r>
              <a:rPr lang="tr-TR" smtClean="0"/>
              <a:t>Montaj, onarım, bakım kolaylığı</a:t>
            </a:r>
          </a:p>
          <a:p>
            <a:pPr>
              <a:buFont typeface="Wingdings" panose="05000000000000000000" pitchFamily="2" charset="2"/>
              <a:buChar char="§"/>
            </a:pPr>
            <a:r>
              <a:rPr lang="tr-TR" smtClean="0"/>
              <a:t>Kullanım kolaylığı</a:t>
            </a:r>
          </a:p>
          <a:p>
            <a:pPr>
              <a:buFont typeface="Wingdings" panose="05000000000000000000" pitchFamily="2" charset="2"/>
              <a:buChar char="§"/>
            </a:pPr>
            <a:r>
              <a:rPr lang="tr-TR" smtClean="0"/>
              <a:t>Genişlemeye elverişlilik</a:t>
            </a:r>
          </a:p>
          <a:p>
            <a:pPr>
              <a:buFont typeface="Wingdings" panose="05000000000000000000" pitchFamily="2" charset="2"/>
              <a:buChar char="§"/>
            </a:pPr>
            <a:r>
              <a:rPr lang="tr-TR" smtClean="0"/>
              <a:t>Su ve Enerji tasarrufu</a:t>
            </a:r>
          </a:p>
          <a:p>
            <a:pPr>
              <a:buFont typeface="Wingdings" panose="05000000000000000000" pitchFamily="2" charset="2"/>
              <a:buChar char="§"/>
            </a:pPr>
            <a:r>
              <a:rPr lang="tr-TR" smtClean="0"/>
              <a:t>Çevre hassasiyeti</a:t>
            </a:r>
          </a:p>
          <a:p>
            <a:pPr>
              <a:buFont typeface="Wingdings" panose="05000000000000000000" pitchFamily="2" charset="2"/>
              <a:buChar char="§"/>
            </a:pPr>
            <a:r>
              <a:rPr lang="tr-TR" smtClean="0"/>
              <a:t>Satış sonrası montaj, servis desteğinin etkinliği</a:t>
            </a:r>
          </a:p>
          <a:p>
            <a:pPr>
              <a:buFont typeface="Wingdings" panose="05000000000000000000" pitchFamily="2" charset="2"/>
              <a:buChar char="§"/>
            </a:pPr>
            <a:r>
              <a:rPr lang="tr-TR" smtClean="0"/>
              <a:t>Markanın, ürünün sürdürülebilirliği</a:t>
            </a:r>
            <a:endParaRPr lang="tr-TR" dirty="0" smtClean="0"/>
          </a:p>
        </p:txBody>
      </p:sp>
    </p:spTree>
    <p:extLst>
      <p:ext uri="{BB962C8B-B14F-4D97-AF65-F5344CB8AC3E}">
        <p14:creationId xmlns:p14="http://schemas.microsoft.com/office/powerpoint/2010/main" val="33702751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dirty="0"/>
              <a:t>Mekanik sistemlerin yatırım maliyetleri göz önüne alındığında, işletmeye alındıktan sonra sistemlerin uzun yıllar maksimum verimle, minimum maliyetle, çalışması için gerekli periyodik bakımlar çoğu zaman ihmal edilmektedir. </a:t>
            </a:r>
          </a:p>
          <a:p>
            <a:pPr algn="just"/>
            <a:r>
              <a:rPr lang="tr-TR" dirty="0"/>
              <a:t>Bunun sonucunda ise belli bir işletme süresinden sonra arızalar baş göstermekte ve sadece arızayı gidermek için önlemler alınmaya çalışılmaktadır. </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23727301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dirty="0"/>
              <a:t>Tüm bunlara; bakım-onarım faaliyetlerinin belirli bir disipline bağlı kalınmaması sonucu meydana gelen arızalara ait, malzeme ve servis fatura bedelleri eklendiğinde kayıp planlanan giderlerin üzerine çıkmaktadır. İşletme ve bakımların sürekliliği ve belirli program dahilinde yürütülmesi ile tesislerde (Enerji-İş gücü) elektrik, su, yakıt, yedek parça, iş gücünün kullanımı gibi kalemlerde çok büyük miktarlarda tasarruf yapılabilmektedir.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25156158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25750</TotalTime>
  <Words>981</Words>
  <Application>Microsoft Office PowerPoint</Application>
  <PresentationFormat>Ekran Gösterisi (4:3)</PresentationFormat>
  <Paragraphs>77</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14</vt:i4>
      </vt:variant>
    </vt:vector>
  </HeadingPairs>
  <TitlesOfParts>
    <vt:vector size="22" baseType="lpstr">
      <vt:lpstr>ＭＳ Ｐゴシック</vt:lpstr>
      <vt:lpstr>Arial</vt:lpstr>
      <vt:lpstr>Calibri</vt:lpstr>
      <vt:lpstr>Times New Roman</vt:lpstr>
      <vt:lpstr>Wingdings</vt:lpstr>
      <vt:lpstr>ekonomi</vt:lpstr>
      <vt:lpstr>1_Rics</vt:lpstr>
      <vt:lpstr>h.t.</vt:lpstr>
      <vt:lpstr>PowerPoint Sunusu</vt:lpstr>
      <vt:lpstr>PowerPoint Sunusu</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943</cp:revision>
  <cp:lastPrinted>2016-10-24T07:53:35Z</cp:lastPrinted>
  <dcterms:created xsi:type="dcterms:W3CDTF">2016-09-18T09:35:24Z</dcterms:created>
  <dcterms:modified xsi:type="dcterms:W3CDTF">2020-02-18T13:01:57Z</dcterms:modified>
</cp:coreProperties>
</file>