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4" r:id="rId46"/>
    <p:sldId id="305" r:id="rId47"/>
    <p:sldId id="317" r:id="rId48"/>
    <p:sldId id="306" r:id="rId49"/>
    <p:sldId id="307" r:id="rId50"/>
    <p:sldId id="308" r:id="rId51"/>
    <p:sldId id="309" r:id="rId52"/>
    <p:sldId id="310" r:id="rId53"/>
    <p:sldId id="318" r:id="rId54"/>
    <p:sldId id="311" r:id="rId55"/>
    <p:sldId id="312" r:id="rId56"/>
    <p:sldId id="319" r:id="rId57"/>
    <p:sldId id="313" r:id="rId58"/>
    <p:sldId id="314" r:id="rId59"/>
    <p:sldId id="315" r:id="rId60"/>
    <p:sldId id="316" r:id="rId6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3023"/>
  </p:normalViewPr>
  <p:slideViewPr>
    <p:cSldViewPr snapToGrid="0" snapToObjects="1">
      <p:cViewPr varScale="1">
        <p:scale>
          <a:sx n="67" d="100"/>
          <a:sy n="67" d="100"/>
        </p:scale>
        <p:origin x="-840"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Konu Başlığı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C7C8F492-F443-8D47-8864-82AFD33A3079}" type="datetimeFigureOut">
              <a:rPr lang="tr-TR" smtClean="0"/>
              <a:pPr/>
              <a:t>23.03.2021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6238362-5E78-AA40-964F-9A76BF417945}" type="slidenum">
              <a:rPr lang="tr-TR" smtClean="0"/>
              <a:pPr/>
              <a:t>‹#›</a:t>
            </a:fld>
            <a:endParaRPr lang="tr-TR"/>
          </a:p>
        </p:txBody>
      </p:sp>
    </p:spTree>
    <p:extLst>
      <p:ext uri="{BB962C8B-B14F-4D97-AF65-F5344CB8AC3E}">
        <p14:creationId xmlns:p14="http://schemas.microsoft.com/office/powerpoint/2010/main" xmlns="" val="1610819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7C8F492-F443-8D47-8864-82AFD33A3079}" type="datetimeFigureOut">
              <a:rPr lang="tr-TR" smtClean="0"/>
              <a:pPr/>
              <a:t>23.03.2021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6238362-5E78-AA40-964F-9A76BF417945}" type="slidenum">
              <a:rPr lang="tr-TR" smtClean="0"/>
              <a:pPr/>
              <a:t>‹#›</a:t>
            </a:fld>
            <a:endParaRPr lang="tr-TR"/>
          </a:p>
        </p:txBody>
      </p:sp>
    </p:spTree>
    <p:extLst>
      <p:ext uri="{BB962C8B-B14F-4D97-AF65-F5344CB8AC3E}">
        <p14:creationId xmlns:p14="http://schemas.microsoft.com/office/powerpoint/2010/main" xmlns="" val="14238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7C8F492-F443-8D47-8864-82AFD33A3079}" type="datetimeFigureOut">
              <a:rPr lang="tr-TR" smtClean="0"/>
              <a:pPr/>
              <a:t>23.03.2021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6238362-5E78-AA40-964F-9A76BF417945}" type="slidenum">
              <a:rPr lang="tr-TR" smtClean="0"/>
              <a:pPr/>
              <a:t>‹#›</a:t>
            </a:fld>
            <a:endParaRPr lang="tr-TR"/>
          </a:p>
        </p:txBody>
      </p:sp>
    </p:spTree>
    <p:extLst>
      <p:ext uri="{BB962C8B-B14F-4D97-AF65-F5344CB8AC3E}">
        <p14:creationId xmlns:p14="http://schemas.microsoft.com/office/powerpoint/2010/main" xmlns="" val="798803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7C8F492-F443-8D47-8864-82AFD33A3079}" type="datetimeFigureOut">
              <a:rPr lang="tr-TR" smtClean="0"/>
              <a:pPr/>
              <a:t>23.03.2021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6238362-5E78-AA40-964F-9A76BF417945}" type="slidenum">
              <a:rPr lang="tr-TR" smtClean="0"/>
              <a:pPr/>
              <a:t>‹#›</a:t>
            </a:fld>
            <a:endParaRPr lang="tr-TR"/>
          </a:p>
        </p:txBody>
      </p:sp>
    </p:spTree>
    <p:extLst>
      <p:ext uri="{BB962C8B-B14F-4D97-AF65-F5344CB8AC3E}">
        <p14:creationId xmlns:p14="http://schemas.microsoft.com/office/powerpoint/2010/main" xmlns="" val="127433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Ana metin stillerini düzenlemek için tıklatın</a:t>
            </a:r>
          </a:p>
        </p:txBody>
      </p:sp>
      <p:sp>
        <p:nvSpPr>
          <p:cNvPr id="4" name="Veri Yer Tutucusu 3"/>
          <p:cNvSpPr>
            <a:spLocks noGrp="1"/>
          </p:cNvSpPr>
          <p:nvPr>
            <p:ph type="dt" sz="half" idx="10"/>
          </p:nvPr>
        </p:nvSpPr>
        <p:spPr/>
        <p:txBody>
          <a:bodyPr/>
          <a:lstStyle/>
          <a:p>
            <a:fld id="{C7C8F492-F443-8D47-8864-82AFD33A3079}" type="datetimeFigureOut">
              <a:rPr lang="tr-TR" smtClean="0"/>
              <a:pPr/>
              <a:t>23.03.2021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6238362-5E78-AA40-964F-9A76BF417945}" type="slidenum">
              <a:rPr lang="tr-TR" smtClean="0"/>
              <a:pPr/>
              <a:t>‹#›</a:t>
            </a:fld>
            <a:endParaRPr lang="tr-TR"/>
          </a:p>
        </p:txBody>
      </p:sp>
    </p:spTree>
    <p:extLst>
      <p:ext uri="{BB962C8B-B14F-4D97-AF65-F5344CB8AC3E}">
        <p14:creationId xmlns:p14="http://schemas.microsoft.com/office/powerpoint/2010/main" xmlns="" val="147014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C7C8F492-F443-8D47-8864-82AFD33A3079}" type="datetimeFigureOut">
              <a:rPr lang="tr-TR" smtClean="0"/>
              <a:pPr/>
              <a:t>23.03.2021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6238362-5E78-AA40-964F-9A76BF417945}" type="slidenum">
              <a:rPr lang="tr-TR" smtClean="0"/>
              <a:pPr/>
              <a:t>‹#›</a:t>
            </a:fld>
            <a:endParaRPr lang="tr-TR"/>
          </a:p>
        </p:txBody>
      </p:sp>
    </p:spTree>
    <p:extLst>
      <p:ext uri="{BB962C8B-B14F-4D97-AF65-F5344CB8AC3E}">
        <p14:creationId xmlns:p14="http://schemas.microsoft.com/office/powerpoint/2010/main" xmlns="" val="1850327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Ana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Ana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C7C8F492-F443-8D47-8864-82AFD33A3079}" type="datetimeFigureOut">
              <a:rPr lang="tr-TR" smtClean="0"/>
              <a:pPr/>
              <a:t>23.03.2021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6238362-5E78-AA40-964F-9A76BF417945}" type="slidenum">
              <a:rPr lang="tr-TR" smtClean="0"/>
              <a:pPr/>
              <a:t>‹#›</a:t>
            </a:fld>
            <a:endParaRPr lang="tr-TR"/>
          </a:p>
        </p:txBody>
      </p:sp>
    </p:spTree>
    <p:extLst>
      <p:ext uri="{BB962C8B-B14F-4D97-AF65-F5344CB8AC3E}">
        <p14:creationId xmlns:p14="http://schemas.microsoft.com/office/powerpoint/2010/main" xmlns="" val="739532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C7C8F492-F443-8D47-8864-82AFD33A3079}" type="datetimeFigureOut">
              <a:rPr lang="tr-TR" smtClean="0"/>
              <a:pPr/>
              <a:t>23.03.2021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6238362-5E78-AA40-964F-9A76BF417945}" type="slidenum">
              <a:rPr lang="tr-TR" smtClean="0"/>
              <a:pPr/>
              <a:t>‹#›</a:t>
            </a:fld>
            <a:endParaRPr lang="tr-TR"/>
          </a:p>
        </p:txBody>
      </p:sp>
    </p:spTree>
    <p:extLst>
      <p:ext uri="{BB962C8B-B14F-4D97-AF65-F5344CB8AC3E}">
        <p14:creationId xmlns:p14="http://schemas.microsoft.com/office/powerpoint/2010/main" xmlns="" val="1843249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7C8F492-F443-8D47-8864-82AFD33A3079}" type="datetimeFigureOut">
              <a:rPr lang="tr-TR" smtClean="0"/>
              <a:pPr/>
              <a:t>23.03.2021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6238362-5E78-AA40-964F-9A76BF417945}" type="slidenum">
              <a:rPr lang="tr-TR" smtClean="0"/>
              <a:pPr/>
              <a:t>‹#›</a:t>
            </a:fld>
            <a:endParaRPr lang="tr-TR"/>
          </a:p>
        </p:txBody>
      </p:sp>
    </p:spTree>
    <p:extLst>
      <p:ext uri="{BB962C8B-B14F-4D97-AF65-F5344CB8AC3E}">
        <p14:creationId xmlns:p14="http://schemas.microsoft.com/office/powerpoint/2010/main" xmlns="" val="2034402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Ana metin stillerini düzenlemek için tıklatın</a:t>
            </a:r>
          </a:p>
        </p:txBody>
      </p:sp>
      <p:sp>
        <p:nvSpPr>
          <p:cNvPr id="5" name="Veri Yer Tutucusu 4"/>
          <p:cNvSpPr>
            <a:spLocks noGrp="1"/>
          </p:cNvSpPr>
          <p:nvPr>
            <p:ph type="dt" sz="half" idx="10"/>
          </p:nvPr>
        </p:nvSpPr>
        <p:spPr/>
        <p:txBody>
          <a:bodyPr/>
          <a:lstStyle/>
          <a:p>
            <a:fld id="{C7C8F492-F443-8D47-8864-82AFD33A3079}" type="datetimeFigureOut">
              <a:rPr lang="tr-TR" smtClean="0"/>
              <a:pPr/>
              <a:t>23.03.2021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6238362-5E78-AA40-964F-9A76BF417945}" type="slidenum">
              <a:rPr lang="tr-TR" smtClean="0"/>
              <a:pPr/>
              <a:t>‹#›</a:t>
            </a:fld>
            <a:endParaRPr lang="tr-TR"/>
          </a:p>
        </p:txBody>
      </p:sp>
    </p:spTree>
    <p:extLst>
      <p:ext uri="{BB962C8B-B14F-4D97-AF65-F5344CB8AC3E}">
        <p14:creationId xmlns:p14="http://schemas.microsoft.com/office/powerpoint/2010/main" xmlns="" val="168286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Ana metin stillerini düzenlemek için tıklatın</a:t>
            </a:r>
          </a:p>
        </p:txBody>
      </p:sp>
      <p:sp>
        <p:nvSpPr>
          <p:cNvPr id="5" name="Veri Yer Tutucusu 4"/>
          <p:cNvSpPr>
            <a:spLocks noGrp="1"/>
          </p:cNvSpPr>
          <p:nvPr>
            <p:ph type="dt" sz="half" idx="10"/>
          </p:nvPr>
        </p:nvSpPr>
        <p:spPr/>
        <p:txBody>
          <a:bodyPr/>
          <a:lstStyle/>
          <a:p>
            <a:fld id="{C7C8F492-F443-8D47-8864-82AFD33A3079}" type="datetimeFigureOut">
              <a:rPr lang="tr-TR" smtClean="0"/>
              <a:pPr/>
              <a:t>23.03.2021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6238362-5E78-AA40-964F-9A76BF417945}" type="slidenum">
              <a:rPr lang="tr-TR" smtClean="0"/>
              <a:pPr/>
              <a:t>‹#›</a:t>
            </a:fld>
            <a:endParaRPr lang="tr-TR"/>
          </a:p>
        </p:txBody>
      </p:sp>
    </p:spTree>
    <p:extLst>
      <p:ext uri="{BB962C8B-B14F-4D97-AF65-F5344CB8AC3E}">
        <p14:creationId xmlns:p14="http://schemas.microsoft.com/office/powerpoint/2010/main" xmlns="" val="1579668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8F492-F443-8D47-8864-82AFD33A3079}" type="datetimeFigureOut">
              <a:rPr lang="tr-TR" smtClean="0"/>
              <a:pPr/>
              <a:t>23.03.2021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38362-5E78-AA40-964F-9A76BF417945}" type="slidenum">
              <a:rPr lang="tr-TR" smtClean="0"/>
              <a:pPr/>
              <a:t>‹#›</a:t>
            </a:fld>
            <a:endParaRPr lang="tr-TR"/>
          </a:p>
        </p:txBody>
      </p:sp>
    </p:spTree>
    <p:extLst>
      <p:ext uri="{BB962C8B-B14F-4D97-AF65-F5344CB8AC3E}">
        <p14:creationId xmlns:p14="http://schemas.microsoft.com/office/powerpoint/2010/main" xmlns="" val="1942248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http://www.udel.edu/Biology/Wags/histopage/empage/ect/ect5.gif" TargetMode="External"/><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http://bioweb.uwlax.edu/zoolab/Table_of_Contents/Lab-1b/Dense_regular_connective_tissu/Lab_1b-21a.jpg"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http://www.udel.edu/Biology/Wags/histopage/empage/ect/ect1.gif" TargetMode="External"/><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http://www.udel.edu/Biology/Wags/histopage/empage/ect/ect2.gif" TargetMode="External"/><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http://bioweb.uwlax.edu/zoolab/Table_of_Contents/Lab-1b/Loose__areolar__connective_tis/Lab_1b-08a.jpg"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r>
              <a:rPr lang="en-US" altLang="tr-TR" dirty="0"/>
              <a:t>Connective Tissue</a:t>
            </a:r>
            <a:br>
              <a:rPr lang="en-US" altLang="tr-TR" dirty="0"/>
            </a:br>
            <a:r>
              <a:rPr lang="en-US" altLang="tr-TR" dirty="0"/>
              <a:t/>
            </a:r>
            <a:br>
              <a:rPr lang="en-US" altLang="tr-TR" dirty="0"/>
            </a:br>
            <a:r>
              <a:rPr lang="en-US" altLang="tr-TR" dirty="0"/>
              <a:t>			</a:t>
            </a:r>
            <a:endParaRPr lang="tr-TR" dirty="0"/>
          </a:p>
        </p:txBody>
      </p:sp>
      <p:sp>
        <p:nvSpPr>
          <p:cNvPr id="3" name="Alt Konu Başlığı 2"/>
          <p:cNvSpPr>
            <a:spLocks noGrp="1"/>
          </p:cNvSpPr>
          <p:nvPr>
            <p:ph type="subTitle" idx="1"/>
          </p:nvPr>
        </p:nvSpPr>
        <p:spPr/>
        <p:txBody>
          <a:bodyPr/>
          <a:lstStyle/>
          <a:p>
            <a:r>
              <a:rPr lang="en-US" altLang="tr-TR" i="1" dirty="0"/>
              <a:t>Part2</a:t>
            </a:r>
            <a:endParaRPr lang="tr-TR" dirty="0"/>
          </a:p>
        </p:txBody>
      </p:sp>
    </p:spTree>
    <p:extLst>
      <p:ext uri="{BB962C8B-B14F-4D97-AF65-F5344CB8AC3E}">
        <p14:creationId xmlns:p14="http://schemas.microsoft.com/office/powerpoint/2010/main" xmlns="" val="1860263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53139" y="260648"/>
            <a:ext cx="10031289" cy="6597352"/>
          </a:xfrm>
        </p:spPr>
        <p:txBody>
          <a:bodyPr>
            <a:normAutofit/>
          </a:bodyPr>
          <a:lstStyle/>
          <a:p>
            <a:r>
              <a:rPr lang="en-US" sz="3200" dirty="0"/>
              <a:t>Collagen constitutes one to two percent of muscle tissue, and accounts for 6% of the weight of strong, </a:t>
            </a:r>
            <a:r>
              <a:rPr lang="en-US" sz="3200" dirty="0" err="1"/>
              <a:t>tendinous</a:t>
            </a:r>
            <a:r>
              <a:rPr lang="en-US" sz="3200" dirty="0"/>
              <a:t> muscles.</a:t>
            </a:r>
            <a:endParaRPr lang="tr-TR" sz="3200" baseline="30000" dirty="0"/>
          </a:p>
          <a:p>
            <a:r>
              <a:rPr lang="en-US" sz="3200" dirty="0"/>
              <a:t> The fibroblast is the most common cell that creates collagen. </a:t>
            </a:r>
            <a:endParaRPr lang="tr-TR" sz="3200" dirty="0"/>
          </a:p>
          <a:p>
            <a:r>
              <a:rPr lang="en-US" sz="3200" dirty="0"/>
              <a:t>In addition, </a:t>
            </a:r>
            <a:endParaRPr lang="tr-TR" sz="3200" dirty="0"/>
          </a:p>
          <a:p>
            <a:pPr lvl="1"/>
            <a:r>
              <a:rPr lang="en-US" sz="3200" dirty="0" err="1"/>
              <a:t>osteoblast</a:t>
            </a:r>
            <a:r>
              <a:rPr lang="en-US" sz="3200" dirty="0"/>
              <a:t> (bone cell), </a:t>
            </a:r>
            <a:endParaRPr lang="tr-TR" sz="3200" dirty="0"/>
          </a:p>
          <a:p>
            <a:pPr lvl="1"/>
            <a:r>
              <a:rPr lang="en-US" sz="3200" dirty="0" err="1"/>
              <a:t>odondoblast</a:t>
            </a:r>
            <a:r>
              <a:rPr lang="en-US" sz="3200" dirty="0"/>
              <a:t> (dental cell), </a:t>
            </a:r>
            <a:endParaRPr lang="tr-TR" sz="3200" dirty="0"/>
          </a:p>
          <a:p>
            <a:pPr lvl="1"/>
            <a:r>
              <a:rPr lang="en-US" sz="3200" dirty="0" err="1"/>
              <a:t>chondroblast</a:t>
            </a:r>
            <a:r>
              <a:rPr lang="en-US" sz="3200" dirty="0"/>
              <a:t> (cartilage cell) also synthesize.</a:t>
            </a:r>
            <a:endParaRPr lang="tr-TR" sz="3200" dirty="0"/>
          </a:p>
          <a:p>
            <a:r>
              <a:rPr lang="en-US" sz="3200" dirty="0"/>
              <a:t>Smooth muscle cells, reticular cells, Schwann cells, </a:t>
            </a:r>
            <a:r>
              <a:rPr lang="en-US" sz="3200" dirty="0" err="1"/>
              <a:t>hepatocytes</a:t>
            </a:r>
            <a:r>
              <a:rPr lang="en-US" sz="3200" dirty="0"/>
              <a:t>, endothelial cells and epithelial cells also synthesize collagen.</a:t>
            </a:r>
            <a:endParaRPr lang="tr-TR" sz="3200" dirty="0"/>
          </a:p>
        </p:txBody>
      </p:sp>
    </p:spTree>
    <p:extLst>
      <p:ext uri="{BB962C8B-B14F-4D97-AF65-F5344CB8AC3E}">
        <p14:creationId xmlns:p14="http://schemas.microsoft.com/office/powerpoint/2010/main" xmlns="" val="1760263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en-US" sz="3200" dirty="0"/>
              <a:t>When</a:t>
            </a:r>
            <a:r>
              <a:rPr lang="tr-TR" sz="3200" dirty="0"/>
              <a:t> </a:t>
            </a:r>
            <a:r>
              <a:rPr lang="en-US" sz="3200" dirty="0"/>
              <a:t>tissues</a:t>
            </a:r>
            <a:r>
              <a:rPr lang="tr-TR" sz="3200" dirty="0"/>
              <a:t> </a:t>
            </a:r>
            <a:r>
              <a:rPr lang="en-US" sz="3200" dirty="0"/>
              <a:t>contain</a:t>
            </a:r>
            <a:r>
              <a:rPr lang="tr-TR" sz="3200" dirty="0" err="1"/>
              <a:t>ing</a:t>
            </a:r>
            <a:r>
              <a:rPr lang="en-US" sz="3200" dirty="0"/>
              <a:t> collagen fibers</a:t>
            </a:r>
            <a:r>
              <a:rPr lang="tr-TR" sz="3200" dirty="0"/>
              <a:t> </a:t>
            </a:r>
            <a:r>
              <a:rPr lang="tr-TR" sz="3200" dirty="0" err="1"/>
              <a:t>are</a:t>
            </a:r>
            <a:r>
              <a:rPr lang="en-US" sz="3200" dirty="0"/>
              <a:t> boiled, </a:t>
            </a:r>
            <a:r>
              <a:rPr lang="tr-TR" sz="3200" dirty="0" err="1"/>
              <a:t>they</a:t>
            </a:r>
            <a:r>
              <a:rPr lang="tr-TR" sz="3200" dirty="0"/>
              <a:t> </a:t>
            </a:r>
            <a:r>
              <a:rPr lang="en-US" sz="3200" dirty="0"/>
              <a:t>melt to gelatin, which is a sticky substance.</a:t>
            </a:r>
            <a:endParaRPr lang="tr-TR" sz="3200" dirty="0"/>
          </a:p>
          <a:p>
            <a:r>
              <a:rPr lang="en-US" sz="3200" dirty="0"/>
              <a:t>Gelatin, which is used in food and industry, is collagen that has been irreversibly hydrolyzed.</a:t>
            </a:r>
            <a:endParaRPr lang="tr-TR" sz="3200" dirty="0"/>
          </a:p>
          <a:p>
            <a:r>
              <a:rPr lang="en-US" sz="3200" dirty="0"/>
              <a:t>Collagen also has many medical uses for treatment of complications in bones and skin.</a:t>
            </a:r>
          </a:p>
          <a:p>
            <a:endParaRPr lang="tr-TR" dirty="0"/>
          </a:p>
        </p:txBody>
      </p:sp>
    </p:spTree>
    <p:extLst>
      <p:ext uri="{BB962C8B-B14F-4D97-AF65-F5344CB8AC3E}">
        <p14:creationId xmlns:p14="http://schemas.microsoft.com/office/powerpoint/2010/main" xmlns="" val="1012562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4727575" y="6282681"/>
            <a:ext cx="2326278" cy="461665"/>
          </a:xfrm>
          <a:prstGeom prst="rect">
            <a:avLst/>
          </a:prstGeom>
          <a:noFill/>
          <a:ln w="9525">
            <a:noFill/>
            <a:miter lim="800000"/>
            <a:headEnd/>
            <a:tailEnd/>
          </a:ln>
          <a:effectLst/>
        </p:spPr>
        <p:txBody>
          <a:bodyPr wrap="none" anchor="ctr">
            <a:spAutoFit/>
          </a:bodyPr>
          <a:lstStyle/>
          <a:p>
            <a:r>
              <a:rPr lang="en-US" sz="2400" dirty="0">
                <a:latin typeface="Arial" charset="0"/>
                <a:ea typeface="SimSun" pitchFamily="2" charset="-122"/>
              </a:rPr>
              <a:t>Collagen</a:t>
            </a:r>
            <a:r>
              <a:rPr lang="tr-TR" sz="2400" dirty="0">
                <a:latin typeface="Arial" charset="0"/>
              </a:rPr>
              <a:t> </a:t>
            </a:r>
            <a:r>
              <a:rPr lang="tr-TR" sz="2400" dirty="0" err="1">
                <a:latin typeface="Arial" charset="0"/>
              </a:rPr>
              <a:t>fibers</a:t>
            </a:r>
            <a:r>
              <a:rPr lang="en-US" sz="2400" dirty="0">
                <a:latin typeface="Arial" charset="0"/>
                <a:ea typeface="SimSun" pitchFamily="2" charset="-122"/>
              </a:rPr>
              <a:t> </a:t>
            </a:r>
            <a:endParaRPr lang="tr-TR" sz="2400" dirty="0">
              <a:latin typeface="Arial" charset="0"/>
            </a:endParaRPr>
          </a:p>
        </p:txBody>
      </p:sp>
      <p:pic>
        <p:nvPicPr>
          <p:cNvPr id="52227" name="Picture 3" descr="http://www.udel.edu/Biology/Wags/histopage/empage/ect/ect5.gif"/>
          <p:cNvPicPr>
            <a:picLocks noChangeAspect="1" noChangeArrowheads="1"/>
          </p:cNvPicPr>
          <p:nvPr/>
        </p:nvPicPr>
        <p:blipFill>
          <a:blip r:embed="rId2" r:link="rId3" cstate="print"/>
          <a:srcRect l="3896" t="5914" r="3874" b="10086"/>
          <a:stretch>
            <a:fillRect/>
          </a:stretch>
        </p:blipFill>
        <p:spPr bwMode="auto">
          <a:xfrm>
            <a:off x="1703389" y="115888"/>
            <a:ext cx="8785225" cy="6157912"/>
          </a:xfrm>
          <a:prstGeom prst="rect">
            <a:avLst/>
          </a:prstGeom>
          <a:noFill/>
          <a:ln w="9525">
            <a:solidFill>
              <a:srgbClr val="FF0000"/>
            </a:solidFill>
            <a:miter lim="800000"/>
            <a:headEnd/>
            <a:tailEnd/>
          </a:ln>
        </p:spPr>
      </p:pic>
    </p:spTree>
    <p:extLst>
      <p:ext uri="{BB962C8B-B14F-4D97-AF65-F5344CB8AC3E}">
        <p14:creationId xmlns:p14="http://schemas.microsoft.com/office/powerpoint/2010/main" xmlns="" val="2111522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1055914" y="260648"/>
            <a:ext cx="9432574" cy="6192688"/>
          </a:xfrm>
        </p:spPr>
        <p:txBody>
          <a:bodyPr/>
          <a:lstStyle/>
          <a:p>
            <a:endParaRPr lang="tr-TR" sz="1800" dirty="0"/>
          </a:p>
          <a:p>
            <a:r>
              <a:rPr lang="en-US" sz="3200" dirty="0">
                <a:latin typeface="Calibri" pitchFamily="34" charset="0"/>
              </a:rPr>
              <a:t>Many types of </a:t>
            </a:r>
            <a:r>
              <a:rPr lang="tr-TR" sz="3200" dirty="0" err="1">
                <a:latin typeface="Calibri" pitchFamily="34" charset="0"/>
              </a:rPr>
              <a:t>c</a:t>
            </a:r>
            <a:r>
              <a:rPr lang="en-US" sz="3200" dirty="0" err="1">
                <a:latin typeface="Calibri" pitchFamily="34" charset="0"/>
              </a:rPr>
              <a:t>ollagen</a:t>
            </a:r>
            <a:r>
              <a:rPr lang="en-US" sz="3200" dirty="0">
                <a:latin typeface="Calibri" pitchFamily="34" charset="0"/>
              </a:rPr>
              <a:t> </a:t>
            </a:r>
            <a:r>
              <a:rPr lang="tr-TR" sz="3200" dirty="0" err="1">
                <a:latin typeface="Calibri" pitchFamily="34" charset="0"/>
              </a:rPr>
              <a:t>fibers</a:t>
            </a:r>
            <a:r>
              <a:rPr lang="en-US" sz="3200" dirty="0">
                <a:latin typeface="Calibri" pitchFamily="34" charset="0"/>
              </a:rPr>
              <a:t> have been defined </a:t>
            </a:r>
            <a:endParaRPr lang="tr-TR" sz="3200" dirty="0">
              <a:latin typeface="Calibri" pitchFamily="34" charset="0"/>
            </a:endParaRPr>
          </a:p>
          <a:p>
            <a:r>
              <a:rPr lang="en-US" sz="3200" dirty="0">
                <a:latin typeface="Calibri" pitchFamily="34" charset="0"/>
              </a:rPr>
              <a:t>The collagen diversity results from the difference in the molecular structure.</a:t>
            </a:r>
            <a:endParaRPr lang="tr-TR" sz="3200" dirty="0">
              <a:latin typeface="Calibri" pitchFamily="34" charset="0"/>
            </a:endParaRPr>
          </a:p>
          <a:p>
            <a:r>
              <a:rPr lang="en-US" sz="3200" dirty="0">
                <a:latin typeface="Calibri" pitchFamily="34" charset="0"/>
              </a:rPr>
              <a:t>However, </a:t>
            </a:r>
            <a:r>
              <a:rPr lang="en-US" sz="3200" dirty="0" err="1">
                <a:latin typeface="Calibri" pitchFamily="34" charset="0"/>
              </a:rPr>
              <a:t>thise</a:t>
            </a:r>
            <a:r>
              <a:rPr lang="en-US" sz="3200" dirty="0">
                <a:latin typeface="Calibri" pitchFamily="34" charset="0"/>
              </a:rPr>
              <a:t> differences are well conserved in the amino acid content within the evolutionary process, and does not show much variation.</a:t>
            </a:r>
            <a:endParaRPr lang="tr-TR" sz="3200" dirty="0">
              <a:latin typeface="Calibri" pitchFamily="34" charset="0"/>
            </a:endParaRPr>
          </a:p>
          <a:p>
            <a:r>
              <a:rPr lang="en-US" sz="3200" dirty="0">
                <a:latin typeface="Calibri" pitchFamily="34" charset="0"/>
              </a:rPr>
              <a:t>Collagen fibers are formed from collagen protein.</a:t>
            </a:r>
            <a:endParaRPr lang="tr-TR" sz="3200" dirty="0">
              <a:latin typeface="Calibri" pitchFamily="34" charset="0"/>
            </a:endParaRPr>
          </a:p>
          <a:p>
            <a:r>
              <a:rPr lang="en-US" sz="3200" dirty="0">
                <a:latin typeface="Calibri" pitchFamily="34" charset="0"/>
              </a:rPr>
              <a:t>This protein comes from three polypeptide chains that are wrapped around one another. </a:t>
            </a:r>
            <a:endParaRPr lang="tr-TR" sz="3200" dirty="0">
              <a:latin typeface="Calibri" pitchFamily="34" charset="0"/>
            </a:endParaRPr>
          </a:p>
        </p:txBody>
      </p:sp>
    </p:spTree>
    <p:extLst>
      <p:ext uri="{BB962C8B-B14F-4D97-AF65-F5344CB8AC3E}">
        <p14:creationId xmlns:p14="http://schemas.microsoft.com/office/powerpoint/2010/main" xmlns="" val="442125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3425" y="332657"/>
            <a:ext cx="10157791" cy="6147656"/>
          </a:xfrm>
        </p:spPr>
        <p:txBody>
          <a:bodyPr>
            <a:normAutofit/>
          </a:bodyPr>
          <a:lstStyle/>
          <a:p>
            <a:r>
              <a:rPr lang="en-US" dirty="0">
                <a:latin typeface="Calibri" pitchFamily="34" charset="0"/>
              </a:rPr>
              <a:t>These chains are known by names such as alpha 1, alpha 2.</a:t>
            </a:r>
            <a:endParaRPr lang="tr-TR" dirty="0">
              <a:latin typeface="Calibri" pitchFamily="34" charset="0"/>
            </a:endParaRPr>
          </a:p>
          <a:p>
            <a:r>
              <a:rPr lang="en-US" dirty="0">
                <a:latin typeface="Calibri" pitchFamily="34" charset="0"/>
              </a:rPr>
              <a:t>For example, Type I collagen has two alpha 1 and one alpha 2 chains.</a:t>
            </a:r>
            <a:endParaRPr lang="tr-TR" dirty="0">
              <a:latin typeface="Calibri" pitchFamily="34" charset="0"/>
            </a:endParaRPr>
          </a:p>
          <a:p>
            <a:r>
              <a:rPr lang="en-US" dirty="0">
                <a:latin typeface="Calibri" pitchFamily="34" charset="0"/>
              </a:rPr>
              <a:t>However, the type and number of alpha chains in the collagen structure of the same type differ in different organisms.</a:t>
            </a:r>
            <a:endParaRPr lang="tr-TR" dirty="0">
              <a:latin typeface="Calibri" pitchFamily="34" charset="0"/>
            </a:endParaRPr>
          </a:p>
          <a:p>
            <a:r>
              <a:rPr lang="en-US" dirty="0">
                <a:latin typeface="Calibri" pitchFamily="34" charset="0"/>
              </a:rPr>
              <a:t>The collagen fiber structure contains </a:t>
            </a:r>
            <a:endParaRPr lang="tr-TR" dirty="0">
              <a:latin typeface="Calibri" pitchFamily="34" charset="0"/>
            </a:endParaRPr>
          </a:p>
          <a:p>
            <a:pPr lvl="1"/>
            <a:r>
              <a:rPr lang="en-US" dirty="0" err="1">
                <a:latin typeface="Calibri" pitchFamily="34" charset="0"/>
              </a:rPr>
              <a:t>glycine</a:t>
            </a:r>
            <a:r>
              <a:rPr lang="en-US" dirty="0">
                <a:latin typeface="Calibri" pitchFamily="34" charset="0"/>
              </a:rPr>
              <a:t> (33.5%), </a:t>
            </a:r>
            <a:endParaRPr lang="tr-TR" dirty="0">
              <a:latin typeface="Calibri" pitchFamily="34" charset="0"/>
            </a:endParaRPr>
          </a:p>
          <a:p>
            <a:pPr lvl="1"/>
            <a:r>
              <a:rPr lang="en-US" dirty="0" err="1">
                <a:latin typeface="Calibri" pitchFamily="34" charset="0"/>
              </a:rPr>
              <a:t>proline</a:t>
            </a:r>
            <a:r>
              <a:rPr lang="en-US" dirty="0">
                <a:latin typeface="Calibri" pitchFamily="34" charset="0"/>
              </a:rPr>
              <a:t> (12%), </a:t>
            </a:r>
            <a:endParaRPr lang="tr-TR" dirty="0">
              <a:latin typeface="Calibri" pitchFamily="34" charset="0"/>
            </a:endParaRPr>
          </a:p>
          <a:p>
            <a:pPr lvl="1"/>
            <a:r>
              <a:rPr lang="en-US" dirty="0" err="1">
                <a:latin typeface="Calibri" pitchFamily="34" charset="0"/>
              </a:rPr>
              <a:t>hydroxyproline</a:t>
            </a:r>
            <a:r>
              <a:rPr lang="en-US" dirty="0">
                <a:latin typeface="Calibri" pitchFamily="34" charset="0"/>
              </a:rPr>
              <a:t> (10%) and</a:t>
            </a:r>
            <a:endParaRPr lang="tr-TR" dirty="0">
              <a:latin typeface="Calibri" pitchFamily="34" charset="0"/>
            </a:endParaRPr>
          </a:p>
          <a:p>
            <a:pPr lvl="1"/>
            <a:r>
              <a:rPr lang="en-US" dirty="0">
                <a:latin typeface="Calibri" pitchFamily="34" charset="0"/>
              </a:rPr>
              <a:t>Lysine</a:t>
            </a:r>
            <a:r>
              <a:rPr lang="tr-TR" dirty="0">
                <a:latin typeface="Calibri" pitchFamily="34" charset="0"/>
              </a:rPr>
              <a:t> </a:t>
            </a:r>
            <a:r>
              <a:rPr lang="en-US" dirty="0">
                <a:latin typeface="Calibri" pitchFamily="34" charset="0"/>
              </a:rPr>
              <a:t>amino acids .</a:t>
            </a:r>
          </a:p>
          <a:p>
            <a:endParaRPr lang="tr-TR" dirty="0"/>
          </a:p>
        </p:txBody>
      </p:sp>
    </p:spTree>
    <p:extLst>
      <p:ext uri="{BB962C8B-B14F-4D97-AF65-F5344CB8AC3E}">
        <p14:creationId xmlns:p14="http://schemas.microsoft.com/office/powerpoint/2010/main" xmlns="" val="504229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descr="C:\Users\Türker\Pictures\Collagentriplehelix.png"/>
          <p:cNvPicPr>
            <a:picLocks noChangeAspect="1" noChangeArrowheads="1"/>
          </p:cNvPicPr>
          <p:nvPr/>
        </p:nvPicPr>
        <p:blipFill>
          <a:blip r:embed="rId2" cstate="print"/>
          <a:srcRect/>
          <a:stretch>
            <a:fillRect/>
          </a:stretch>
        </p:blipFill>
        <p:spPr bwMode="auto">
          <a:xfrm>
            <a:off x="1524000" y="2514600"/>
            <a:ext cx="9144000" cy="1828800"/>
          </a:xfrm>
          <a:prstGeom prst="rect">
            <a:avLst/>
          </a:prstGeom>
          <a:noFill/>
        </p:spPr>
      </p:pic>
    </p:spTree>
    <p:extLst>
      <p:ext uri="{BB962C8B-B14F-4D97-AF65-F5344CB8AC3E}">
        <p14:creationId xmlns:p14="http://schemas.microsoft.com/office/powerpoint/2010/main" xmlns="" val="615323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1192696" y="260649"/>
            <a:ext cx="10078277" cy="6418447"/>
          </a:xfrm>
        </p:spPr>
        <p:txBody>
          <a:bodyPr>
            <a:normAutofit/>
          </a:bodyPr>
          <a:lstStyle/>
          <a:p>
            <a:pPr>
              <a:lnSpc>
                <a:spcPct val="110000"/>
              </a:lnSpc>
              <a:spcBef>
                <a:spcPct val="25000"/>
              </a:spcBef>
              <a:spcAft>
                <a:spcPct val="25000"/>
              </a:spcAft>
            </a:pPr>
            <a:r>
              <a:rPr lang="tr-TR" dirty="0" err="1"/>
              <a:t>C</a:t>
            </a:r>
            <a:r>
              <a:rPr lang="en-US" dirty="0" err="1"/>
              <a:t>ollagen</a:t>
            </a:r>
            <a:r>
              <a:rPr lang="tr-TR" dirty="0"/>
              <a:t> </a:t>
            </a:r>
            <a:r>
              <a:rPr lang="tr-TR" dirty="0" err="1"/>
              <a:t>fibers</a:t>
            </a:r>
            <a:r>
              <a:rPr lang="tr-TR" dirty="0"/>
              <a:t> </a:t>
            </a:r>
            <a:r>
              <a:rPr lang="en-US" dirty="0"/>
              <a:t>gives a homogeneous appearance </a:t>
            </a:r>
            <a:r>
              <a:rPr lang="tr-TR" dirty="0"/>
              <a:t>in</a:t>
            </a:r>
            <a:r>
              <a:rPr lang="en-US" dirty="0"/>
              <a:t> normal light microscope, in a polarization microscope,</a:t>
            </a:r>
            <a:r>
              <a:rPr lang="tr-TR" dirty="0"/>
              <a:t>it </a:t>
            </a:r>
            <a:r>
              <a:rPr lang="en-US" dirty="0"/>
              <a:t> breaks </a:t>
            </a:r>
            <a:r>
              <a:rPr lang="tr-TR" dirty="0" err="1"/>
              <a:t>light</a:t>
            </a:r>
            <a:r>
              <a:rPr lang="tr-TR" dirty="0"/>
              <a:t> </a:t>
            </a:r>
            <a:r>
              <a:rPr lang="tr-TR" dirty="0" err="1"/>
              <a:t>to</a:t>
            </a:r>
            <a:r>
              <a:rPr lang="tr-TR" dirty="0"/>
              <a:t> 2 </a:t>
            </a:r>
            <a:r>
              <a:rPr lang="tr-TR" dirty="0" err="1"/>
              <a:t>parts</a:t>
            </a:r>
            <a:endParaRPr lang="tr-TR" dirty="0"/>
          </a:p>
          <a:p>
            <a:pPr>
              <a:lnSpc>
                <a:spcPct val="110000"/>
              </a:lnSpc>
              <a:spcBef>
                <a:spcPct val="25000"/>
              </a:spcBef>
              <a:spcAft>
                <a:spcPct val="25000"/>
              </a:spcAft>
            </a:pPr>
            <a:r>
              <a:rPr lang="en-US" dirty="0"/>
              <a:t>When viewed with an electron microscope, they show transverse lines along their length.</a:t>
            </a:r>
            <a:endParaRPr lang="tr-TR" dirty="0"/>
          </a:p>
          <a:p>
            <a:pPr>
              <a:lnSpc>
                <a:spcPct val="110000"/>
              </a:lnSpc>
              <a:spcBef>
                <a:spcPct val="25000"/>
              </a:spcBef>
              <a:spcAft>
                <a:spcPct val="25000"/>
              </a:spcAft>
            </a:pPr>
            <a:r>
              <a:rPr lang="tr-TR" dirty="0" err="1"/>
              <a:t>C</a:t>
            </a:r>
            <a:r>
              <a:rPr lang="en-US" dirty="0" err="1"/>
              <a:t>ollagen</a:t>
            </a:r>
            <a:r>
              <a:rPr lang="en-US" dirty="0"/>
              <a:t> </a:t>
            </a:r>
            <a:r>
              <a:rPr lang="tr-TR" dirty="0" err="1"/>
              <a:t>fibers</a:t>
            </a:r>
            <a:r>
              <a:rPr lang="tr-TR" dirty="0"/>
              <a:t> </a:t>
            </a:r>
            <a:r>
              <a:rPr lang="tr-TR" dirty="0" err="1"/>
              <a:t>are</a:t>
            </a:r>
            <a:r>
              <a:rPr lang="tr-TR" dirty="0"/>
              <a:t> </a:t>
            </a:r>
            <a:r>
              <a:rPr lang="tr-TR" dirty="0" err="1"/>
              <a:t>very</a:t>
            </a:r>
            <a:r>
              <a:rPr lang="tr-TR" dirty="0"/>
              <a:t> </a:t>
            </a:r>
            <a:r>
              <a:rPr lang="en-US" dirty="0"/>
              <a:t>flexible; but the greatest feature is that it is very durable against </a:t>
            </a:r>
            <a:r>
              <a:rPr lang="tr-TR" dirty="0" err="1"/>
              <a:t>pulling</a:t>
            </a:r>
            <a:r>
              <a:rPr lang="en-US" dirty="0"/>
              <a:t>.</a:t>
            </a:r>
            <a:endParaRPr lang="tr-TR" dirty="0"/>
          </a:p>
          <a:p>
            <a:pPr>
              <a:lnSpc>
                <a:spcPct val="110000"/>
              </a:lnSpc>
              <a:spcBef>
                <a:spcPct val="25000"/>
              </a:spcBef>
              <a:spcAft>
                <a:spcPct val="25000"/>
              </a:spcAft>
            </a:pPr>
            <a:r>
              <a:rPr lang="tr-TR" dirty="0" err="1"/>
              <a:t>When</a:t>
            </a:r>
            <a:r>
              <a:rPr lang="tr-TR" dirty="0"/>
              <a:t> </a:t>
            </a:r>
            <a:r>
              <a:rPr lang="en-US" dirty="0"/>
              <a:t>hundred kilograms of force applied to a centimeter square in the human tendon </a:t>
            </a:r>
            <a:r>
              <a:rPr lang="tr-TR" dirty="0"/>
              <a:t>it </a:t>
            </a:r>
            <a:r>
              <a:rPr lang="en-US" dirty="0"/>
              <a:t>causes collagen fib</a:t>
            </a:r>
            <a:r>
              <a:rPr lang="tr-TR" dirty="0" err="1"/>
              <a:t>ers</a:t>
            </a:r>
            <a:r>
              <a:rPr lang="en-US" dirty="0"/>
              <a:t> breakage. </a:t>
            </a:r>
            <a:endParaRPr lang="tr-TR" dirty="0"/>
          </a:p>
          <a:p>
            <a:pPr>
              <a:lnSpc>
                <a:spcPct val="110000"/>
              </a:lnSpc>
              <a:spcBef>
                <a:spcPct val="25000"/>
              </a:spcBef>
              <a:spcAft>
                <a:spcPct val="25000"/>
              </a:spcAft>
            </a:pPr>
            <a:r>
              <a:rPr lang="en-US" dirty="0"/>
              <a:t>The application of such force results in very little extension in their dimensions.</a:t>
            </a:r>
            <a:endParaRPr lang="tr-TR" dirty="0"/>
          </a:p>
        </p:txBody>
      </p:sp>
    </p:spTree>
    <p:extLst>
      <p:ext uri="{BB962C8B-B14F-4D97-AF65-F5344CB8AC3E}">
        <p14:creationId xmlns:p14="http://schemas.microsoft.com/office/powerpoint/2010/main" xmlns="" val="1611379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73222" y="779783"/>
            <a:ext cx="8229600" cy="4525963"/>
          </a:xfrm>
        </p:spPr>
        <p:txBody>
          <a:bodyPr/>
          <a:lstStyle/>
          <a:p>
            <a:r>
              <a:rPr lang="en-US" sz="3200" dirty="0"/>
              <a:t>The synthesis of collagen occurs inside and outside of the cell. </a:t>
            </a:r>
            <a:endParaRPr lang="tr-TR" sz="3200" dirty="0"/>
          </a:p>
          <a:p>
            <a:r>
              <a:rPr lang="tr-TR" sz="3200" dirty="0"/>
              <a:t>M</a:t>
            </a:r>
            <a:r>
              <a:rPr lang="en-US" sz="3200" dirty="0" err="1"/>
              <a:t>ost</a:t>
            </a:r>
            <a:r>
              <a:rPr lang="en-US" sz="3200" dirty="0"/>
              <a:t> common form</a:t>
            </a:r>
            <a:r>
              <a:rPr lang="tr-TR" sz="3200" dirty="0"/>
              <a:t> of c</a:t>
            </a:r>
            <a:r>
              <a:rPr lang="en-US" sz="3200" dirty="0" err="1"/>
              <a:t>ollagen</a:t>
            </a:r>
            <a:r>
              <a:rPr lang="en-US" sz="3200" dirty="0"/>
              <a:t> </a:t>
            </a:r>
            <a:r>
              <a:rPr lang="tr-TR" sz="3200" dirty="0"/>
              <a:t>is </a:t>
            </a:r>
            <a:r>
              <a:rPr lang="en-US" sz="3200" dirty="0" err="1"/>
              <a:t>fibrillary</a:t>
            </a:r>
            <a:r>
              <a:rPr lang="en-US" sz="3200" dirty="0"/>
              <a:t> collagen</a:t>
            </a:r>
            <a:endParaRPr lang="tr-TR" sz="3200" dirty="0"/>
          </a:p>
          <a:p>
            <a:r>
              <a:rPr lang="en-US" sz="3200" dirty="0"/>
              <a:t>Meshwork collagen, which is often involved in the formation of filtration systems, is the other form of collagen.</a:t>
            </a:r>
            <a:endParaRPr lang="tr-TR" sz="3200" dirty="0"/>
          </a:p>
          <a:p>
            <a:r>
              <a:rPr lang="en-US" sz="3200" dirty="0"/>
              <a:t> All types of collagens are triple helices, and the differences lie in the alpha</a:t>
            </a:r>
            <a:endParaRPr lang="tr-TR" sz="2000" dirty="0"/>
          </a:p>
        </p:txBody>
      </p:sp>
    </p:spTree>
    <p:extLst>
      <p:ext uri="{BB962C8B-B14F-4D97-AF65-F5344CB8AC3E}">
        <p14:creationId xmlns:p14="http://schemas.microsoft.com/office/powerpoint/2010/main" xmlns="" val="1605135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22515" y="1057808"/>
            <a:ext cx="10765972" cy="4525963"/>
          </a:xfrm>
        </p:spPr>
        <p:txBody>
          <a:bodyPr/>
          <a:lstStyle/>
          <a:p>
            <a:pPr>
              <a:buNone/>
            </a:pPr>
            <a:r>
              <a:rPr lang="tr-TR" b="1" dirty="0"/>
              <a:t>	</a:t>
            </a:r>
            <a:r>
              <a:rPr lang="tr-TR" sz="3200" b="1" dirty="0" err="1"/>
              <a:t>Collagen</a:t>
            </a:r>
            <a:r>
              <a:rPr lang="tr-TR" sz="3200" b="1" dirty="0"/>
              <a:t> I </a:t>
            </a:r>
            <a:r>
              <a:rPr lang="tr-TR" sz="3200" b="1" dirty="0" err="1"/>
              <a:t>formation</a:t>
            </a:r>
            <a:endParaRPr lang="tr-TR" sz="3200" b="1" dirty="0"/>
          </a:p>
          <a:p>
            <a:r>
              <a:rPr lang="tr-TR" sz="3200" b="1" dirty="0"/>
              <a:t> </a:t>
            </a:r>
            <a:r>
              <a:rPr lang="tr-TR" sz="3200" dirty="0" err="1"/>
              <a:t>Most</a:t>
            </a:r>
            <a:r>
              <a:rPr lang="tr-TR" sz="3200" dirty="0"/>
              <a:t> </a:t>
            </a:r>
            <a:r>
              <a:rPr lang="tr-TR" sz="3200" dirty="0" err="1"/>
              <a:t>collagen</a:t>
            </a:r>
            <a:r>
              <a:rPr lang="tr-TR" sz="3200" dirty="0"/>
              <a:t> </a:t>
            </a:r>
            <a:r>
              <a:rPr lang="tr-TR" sz="3200" dirty="0" err="1"/>
              <a:t>forms</a:t>
            </a:r>
            <a:r>
              <a:rPr lang="tr-TR" sz="3200" dirty="0"/>
              <a:t> in a </a:t>
            </a:r>
            <a:r>
              <a:rPr lang="tr-TR" sz="3200" dirty="0" err="1"/>
              <a:t>similar</a:t>
            </a:r>
            <a:r>
              <a:rPr lang="tr-TR" sz="3200" dirty="0"/>
              <a:t> </a:t>
            </a:r>
            <a:r>
              <a:rPr lang="tr-TR" sz="3200" dirty="0" err="1"/>
              <a:t>manner</a:t>
            </a:r>
            <a:r>
              <a:rPr lang="tr-TR" sz="3200" dirty="0"/>
              <a:t>, but </a:t>
            </a:r>
            <a:r>
              <a:rPr lang="tr-TR" sz="3200" dirty="0" err="1"/>
              <a:t>the</a:t>
            </a:r>
            <a:r>
              <a:rPr lang="tr-TR" sz="3200" dirty="0"/>
              <a:t> </a:t>
            </a:r>
            <a:r>
              <a:rPr lang="tr-TR" sz="3200" dirty="0" err="1"/>
              <a:t>following</a:t>
            </a:r>
            <a:r>
              <a:rPr lang="tr-TR" sz="3200" dirty="0"/>
              <a:t> </a:t>
            </a:r>
            <a:r>
              <a:rPr lang="tr-TR" sz="3200" dirty="0" err="1"/>
              <a:t>process</a:t>
            </a:r>
            <a:r>
              <a:rPr lang="tr-TR" sz="3200" dirty="0"/>
              <a:t> is </a:t>
            </a:r>
            <a:r>
              <a:rPr lang="tr-TR" sz="3200" dirty="0" err="1"/>
              <a:t>typical</a:t>
            </a:r>
            <a:r>
              <a:rPr lang="tr-TR" sz="3200" dirty="0"/>
              <a:t> </a:t>
            </a:r>
            <a:r>
              <a:rPr lang="tr-TR" sz="3200" dirty="0" err="1"/>
              <a:t>for</a:t>
            </a:r>
            <a:r>
              <a:rPr lang="tr-TR" sz="3200" dirty="0"/>
              <a:t> </a:t>
            </a:r>
            <a:r>
              <a:rPr lang="tr-TR" sz="3200" dirty="0" err="1"/>
              <a:t>type</a:t>
            </a:r>
            <a:r>
              <a:rPr lang="tr-TR" sz="3200" dirty="0"/>
              <a:t> I:</a:t>
            </a:r>
          </a:p>
          <a:p>
            <a:pPr>
              <a:buNone/>
            </a:pPr>
            <a:r>
              <a:rPr lang="tr-TR" sz="3200" dirty="0"/>
              <a:t>	</a:t>
            </a:r>
            <a:r>
              <a:rPr lang="tr-TR" sz="3200" b="1" dirty="0" err="1"/>
              <a:t>Inside</a:t>
            </a:r>
            <a:r>
              <a:rPr lang="tr-TR" sz="3200" b="1" dirty="0"/>
              <a:t> </a:t>
            </a:r>
            <a:r>
              <a:rPr lang="tr-TR" sz="3200" b="1" dirty="0" err="1"/>
              <a:t>the</a:t>
            </a:r>
            <a:r>
              <a:rPr lang="tr-TR" sz="3200" b="1" dirty="0"/>
              <a:t> </a:t>
            </a:r>
            <a:r>
              <a:rPr lang="tr-TR" sz="3200" b="1" dirty="0" err="1"/>
              <a:t>cell</a:t>
            </a:r>
            <a:r>
              <a:rPr lang="tr-TR" sz="3200" b="1" dirty="0"/>
              <a:t> </a:t>
            </a:r>
          </a:p>
          <a:p>
            <a:pPr lvl="1"/>
            <a:r>
              <a:rPr lang="tr-TR" sz="3200" dirty="0" err="1"/>
              <a:t>Two</a:t>
            </a:r>
            <a:r>
              <a:rPr lang="tr-TR" sz="3200" dirty="0"/>
              <a:t> </a:t>
            </a:r>
            <a:r>
              <a:rPr lang="tr-TR" sz="3200" dirty="0" err="1"/>
              <a:t>types</a:t>
            </a:r>
            <a:r>
              <a:rPr lang="tr-TR" sz="3200" dirty="0"/>
              <a:t> of </a:t>
            </a:r>
            <a:r>
              <a:rPr lang="tr-TR" sz="3200" dirty="0" err="1"/>
              <a:t>alpha</a:t>
            </a:r>
            <a:r>
              <a:rPr lang="tr-TR" sz="3200" dirty="0"/>
              <a:t> </a:t>
            </a:r>
            <a:r>
              <a:rPr lang="tr-TR" sz="3200" dirty="0" err="1"/>
              <a:t>chains</a:t>
            </a:r>
            <a:r>
              <a:rPr lang="tr-TR" sz="3200" dirty="0"/>
              <a:t> </a:t>
            </a:r>
            <a:r>
              <a:rPr lang="tr-TR" sz="3200" dirty="0" err="1"/>
              <a:t>are</a:t>
            </a:r>
            <a:r>
              <a:rPr lang="tr-TR" sz="3200" dirty="0"/>
              <a:t> </a:t>
            </a:r>
            <a:r>
              <a:rPr lang="tr-TR" sz="3200" dirty="0" err="1"/>
              <a:t>formed</a:t>
            </a:r>
            <a:r>
              <a:rPr lang="tr-TR" sz="3200" dirty="0"/>
              <a:t> </a:t>
            </a:r>
            <a:r>
              <a:rPr lang="tr-TR" sz="3200" dirty="0" err="1"/>
              <a:t>during</a:t>
            </a:r>
            <a:r>
              <a:rPr lang="tr-TR" sz="3200" dirty="0"/>
              <a:t> </a:t>
            </a:r>
            <a:r>
              <a:rPr lang="tr-TR" sz="3200" dirty="0" err="1"/>
              <a:t>translation</a:t>
            </a:r>
            <a:r>
              <a:rPr lang="tr-TR" sz="3200" dirty="0"/>
              <a:t> on </a:t>
            </a:r>
            <a:r>
              <a:rPr lang="tr-TR" sz="3200" dirty="0" err="1"/>
              <a:t>ribosomes</a:t>
            </a:r>
            <a:r>
              <a:rPr lang="tr-TR" sz="3200" dirty="0"/>
              <a:t> </a:t>
            </a:r>
            <a:r>
              <a:rPr lang="tr-TR" sz="3200" dirty="0" err="1"/>
              <a:t>along</a:t>
            </a:r>
            <a:r>
              <a:rPr lang="tr-TR" sz="3200" dirty="0"/>
              <a:t> </a:t>
            </a:r>
            <a:r>
              <a:rPr lang="tr-TR" sz="3200" dirty="0" err="1"/>
              <a:t>the</a:t>
            </a:r>
            <a:r>
              <a:rPr lang="tr-TR" sz="3200" dirty="0"/>
              <a:t> </a:t>
            </a:r>
            <a:r>
              <a:rPr lang="tr-TR" sz="3200" dirty="0" err="1"/>
              <a:t>rough</a:t>
            </a:r>
            <a:r>
              <a:rPr lang="tr-TR" sz="3200" dirty="0"/>
              <a:t> </a:t>
            </a:r>
            <a:r>
              <a:rPr lang="tr-TR" sz="3200" dirty="0" err="1"/>
              <a:t>endoplasmic</a:t>
            </a:r>
            <a:r>
              <a:rPr lang="tr-TR" sz="3200" dirty="0"/>
              <a:t> </a:t>
            </a:r>
            <a:r>
              <a:rPr lang="tr-TR" sz="3200" dirty="0" err="1"/>
              <a:t>reticulum</a:t>
            </a:r>
            <a:r>
              <a:rPr lang="tr-TR" sz="3200" dirty="0"/>
              <a:t> (RER): </a:t>
            </a:r>
          </a:p>
          <a:p>
            <a:pPr lvl="2"/>
            <a:r>
              <a:rPr lang="tr-TR" sz="3200" dirty="0" err="1"/>
              <a:t>alpha</a:t>
            </a:r>
            <a:r>
              <a:rPr lang="tr-TR" sz="3200" dirty="0"/>
              <a:t>-1 </a:t>
            </a:r>
            <a:r>
              <a:rPr lang="tr-TR" sz="3200" dirty="0" err="1"/>
              <a:t>and</a:t>
            </a:r>
            <a:r>
              <a:rPr lang="tr-TR" sz="3200" dirty="0"/>
              <a:t> </a:t>
            </a:r>
          </a:p>
          <a:p>
            <a:pPr lvl="2"/>
            <a:r>
              <a:rPr lang="tr-TR" sz="3200" dirty="0"/>
              <a:t>alpha-2 </a:t>
            </a:r>
            <a:r>
              <a:rPr lang="tr-TR" sz="3200" dirty="0" err="1"/>
              <a:t>chains</a:t>
            </a:r>
            <a:r>
              <a:rPr lang="tr-TR" sz="3200" dirty="0"/>
              <a:t>. </a:t>
            </a:r>
          </a:p>
        </p:txBody>
      </p:sp>
    </p:spTree>
    <p:extLst>
      <p:ext uri="{BB962C8B-B14F-4D97-AF65-F5344CB8AC3E}">
        <p14:creationId xmlns:p14="http://schemas.microsoft.com/office/powerpoint/2010/main" xmlns="" val="823716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75520" y="908720"/>
            <a:ext cx="8461448" cy="4968552"/>
          </a:xfrm>
        </p:spPr>
        <p:txBody>
          <a:bodyPr/>
          <a:lstStyle/>
          <a:p>
            <a:pPr>
              <a:buNone/>
            </a:pPr>
            <a:r>
              <a:rPr lang="tr-TR" sz="2000" b="1" dirty="0"/>
              <a:t>	</a:t>
            </a:r>
            <a:r>
              <a:rPr lang="en-US" sz="3200" b="1" dirty="0"/>
              <a:t>Transcription of mRNA</a:t>
            </a:r>
            <a:r>
              <a:rPr lang="en-US" sz="3200" dirty="0"/>
              <a:t>: </a:t>
            </a:r>
            <a:endParaRPr lang="tr-TR" sz="3200" dirty="0"/>
          </a:p>
          <a:p>
            <a:r>
              <a:rPr lang="en-US" sz="3200" dirty="0"/>
              <a:t>About 34 genes are associated with collagen formation, each coding for a specific mRNA sequence, and typically have the "</a:t>
            </a:r>
            <a:r>
              <a:rPr lang="en-US" sz="3200" i="1" dirty="0"/>
              <a:t>COL</a:t>
            </a:r>
            <a:r>
              <a:rPr lang="en-US" sz="3200" dirty="0"/>
              <a:t>" prefix. </a:t>
            </a:r>
            <a:endParaRPr lang="tr-TR" sz="3200" dirty="0"/>
          </a:p>
          <a:p>
            <a:r>
              <a:rPr lang="en-US" sz="3200" dirty="0"/>
              <a:t>The beginning of collagen synthesis begins with turning on genes which are associated with the formation of a particular alpha peptide (typically alpha 1, 2 or 3).</a:t>
            </a:r>
            <a:endParaRPr lang="tr-TR" sz="3200" dirty="0"/>
          </a:p>
          <a:p>
            <a:pPr>
              <a:buNone/>
            </a:pPr>
            <a:r>
              <a:rPr lang="tr-TR" sz="3200" b="1" dirty="0"/>
              <a:t>	</a:t>
            </a:r>
            <a:endParaRPr lang="tr-TR" sz="3200" dirty="0"/>
          </a:p>
        </p:txBody>
      </p:sp>
    </p:spTree>
    <p:extLst>
      <p:ext uri="{BB962C8B-B14F-4D97-AF65-F5344CB8AC3E}">
        <p14:creationId xmlns:p14="http://schemas.microsoft.com/office/powerpoint/2010/main" xmlns="" val="1516534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Başlık"/>
          <p:cNvSpPr>
            <a:spLocks noGrp="1"/>
          </p:cNvSpPr>
          <p:nvPr>
            <p:ph type="title"/>
          </p:nvPr>
        </p:nvSpPr>
        <p:spPr/>
        <p:txBody>
          <a:bodyPr/>
          <a:lstStyle/>
          <a:p>
            <a:endParaRPr lang="tr-TR" altLang="tr-TR"/>
          </a:p>
        </p:txBody>
      </p:sp>
      <p:sp>
        <p:nvSpPr>
          <p:cNvPr id="19458" name="2 İçerik Yer Tutucusu"/>
          <p:cNvSpPr>
            <a:spLocks noGrp="1"/>
          </p:cNvSpPr>
          <p:nvPr>
            <p:ph idx="1"/>
          </p:nvPr>
        </p:nvSpPr>
        <p:spPr/>
        <p:txBody>
          <a:bodyPr/>
          <a:lstStyle/>
          <a:p>
            <a:pPr eaLnBrk="1" hangingPunct="1">
              <a:lnSpc>
                <a:spcPct val="90000"/>
              </a:lnSpc>
            </a:pPr>
            <a:endParaRPr lang="en-US" altLang="tr-TR" dirty="0"/>
          </a:p>
          <a:p>
            <a:pPr eaLnBrk="1" hangingPunct="1">
              <a:lnSpc>
                <a:spcPct val="90000"/>
              </a:lnSpc>
            </a:pPr>
            <a:r>
              <a:rPr lang="en-US" altLang="tr-TR" dirty="0"/>
              <a:t>Main classes</a:t>
            </a:r>
          </a:p>
          <a:p>
            <a:pPr lvl="1" eaLnBrk="1" hangingPunct="1">
              <a:lnSpc>
                <a:spcPct val="90000"/>
              </a:lnSpc>
            </a:pPr>
            <a:r>
              <a:rPr lang="en-US" altLang="tr-TR" dirty="0"/>
              <a:t>Connective tissue proper</a:t>
            </a:r>
          </a:p>
          <a:p>
            <a:pPr lvl="1" eaLnBrk="1" hangingPunct="1">
              <a:lnSpc>
                <a:spcPct val="90000"/>
              </a:lnSpc>
            </a:pPr>
            <a:r>
              <a:rPr lang="en-US" altLang="tr-TR" dirty="0"/>
              <a:t>Blood – Fluid connective tissue</a:t>
            </a:r>
          </a:p>
          <a:p>
            <a:pPr lvl="1" eaLnBrk="1" hangingPunct="1">
              <a:lnSpc>
                <a:spcPct val="90000"/>
              </a:lnSpc>
            </a:pPr>
            <a:r>
              <a:rPr lang="en-US" altLang="tr-TR" dirty="0"/>
              <a:t>Cartilage</a:t>
            </a:r>
          </a:p>
          <a:p>
            <a:pPr lvl="1" eaLnBrk="1" hangingPunct="1">
              <a:lnSpc>
                <a:spcPct val="90000"/>
              </a:lnSpc>
            </a:pPr>
            <a:r>
              <a:rPr lang="en-US" altLang="tr-TR" dirty="0"/>
              <a:t>Bone tissue</a:t>
            </a:r>
          </a:p>
          <a:p>
            <a:pPr>
              <a:buFontTx/>
              <a:buNone/>
            </a:pPr>
            <a:endParaRPr lang="tr-TR" altLang="tr-TR" dirty="0"/>
          </a:p>
        </p:txBody>
      </p:sp>
      <p:grpSp>
        <p:nvGrpSpPr>
          <p:cNvPr id="4" name="Group 6"/>
          <p:cNvGrpSpPr>
            <a:grpSpLocks/>
          </p:cNvGrpSpPr>
          <p:nvPr/>
        </p:nvGrpSpPr>
        <p:grpSpPr bwMode="auto">
          <a:xfrm>
            <a:off x="4943475" y="3751263"/>
            <a:ext cx="5094288" cy="457200"/>
            <a:chOff x="2023" y="2062"/>
            <a:chExt cx="3209" cy="288"/>
          </a:xfrm>
        </p:grpSpPr>
        <p:sp>
          <p:nvSpPr>
            <p:cNvPr id="5" name="Text Box 4"/>
            <p:cNvSpPr txBox="1">
              <a:spLocks noChangeArrowheads="1"/>
            </p:cNvSpPr>
            <p:nvPr/>
          </p:nvSpPr>
          <p:spPr bwMode="auto">
            <a:xfrm>
              <a:off x="2271" y="2062"/>
              <a:ext cx="296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94"/>
                </a:defRPr>
              </a:lvl1pPr>
              <a:lvl2pPr marL="742950" indent="-285750">
                <a:defRPr>
                  <a:solidFill>
                    <a:schemeClr val="tx1"/>
                  </a:solidFill>
                  <a:latin typeface="Arial" charset="-94"/>
                </a:defRPr>
              </a:lvl2pPr>
              <a:lvl3pPr marL="1143000" indent="-228600">
                <a:defRPr>
                  <a:solidFill>
                    <a:schemeClr val="tx1"/>
                  </a:solidFill>
                  <a:latin typeface="Arial" charset="-94"/>
                </a:defRPr>
              </a:lvl3pPr>
              <a:lvl4pPr marL="1600200" indent="-228600">
                <a:defRPr>
                  <a:solidFill>
                    <a:schemeClr val="tx1"/>
                  </a:solidFill>
                  <a:latin typeface="Arial" charset="-94"/>
                </a:defRPr>
              </a:lvl4pPr>
              <a:lvl5pPr marL="2057400" indent="-228600">
                <a:defRPr>
                  <a:solidFill>
                    <a:schemeClr val="tx1"/>
                  </a:solidFill>
                  <a:latin typeface="Arial" charset="-94"/>
                </a:defRPr>
              </a:lvl5pPr>
              <a:lvl6pPr marL="2514600" indent="-228600" eaLnBrk="0" fontAlgn="base" hangingPunct="0">
                <a:spcBef>
                  <a:spcPct val="0"/>
                </a:spcBef>
                <a:spcAft>
                  <a:spcPct val="0"/>
                </a:spcAft>
                <a:defRPr>
                  <a:solidFill>
                    <a:schemeClr val="tx1"/>
                  </a:solidFill>
                  <a:latin typeface="Arial" charset="-94"/>
                </a:defRPr>
              </a:lvl6pPr>
              <a:lvl7pPr marL="2971800" indent="-228600" eaLnBrk="0" fontAlgn="base" hangingPunct="0">
                <a:spcBef>
                  <a:spcPct val="0"/>
                </a:spcBef>
                <a:spcAft>
                  <a:spcPct val="0"/>
                </a:spcAft>
                <a:defRPr>
                  <a:solidFill>
                    <a:schemeClr val="tx1"/>
                  </a:solidFill>
                  <a:latin typeface="Arial" charset="-94"/>
                </a:defRPr>
              </a:lvl7pPr>
              <a:lvl8pPr marL="3429000" indent="-228600" eaLnBrk="0" fontAlgn="base" hangingPunct="0">
                <a:spcBef>
                  <a:spcPct val="0"/>
                </a:spcBef>
                <a:spcAft>
                  <a:spcPct val="0"/>
                </a:spcAft>
                <a:defRPr>
                  <a:solidFill>
                    <a:schemeClr val="tx1"/>
                  </a:solidFill>
                  <a:latin typeface="Arial" charset="-94"/>
                </a:defRPr>
              </a:lvl8pPr>
              <a:lvl9pPr marL="3886200" indent="-228600" eaLnBrk="0" fontAlgn="base" hangingPunct="0">
                <a:spcBef>
                  <a:spcPct val="0"/>
                </a:spcBef>
                <a:spcAft>
                  <a:spcPct val="0"/>
                </a:spcAft>
                <a:defRPr>
                  <a:solidFill>
                    <a:schemeClr val="tx1"/>
                  </a:solidFill>
                  <a:latin typeface="Arial" charset="-94"/>
                </a:defRPr>
              </a:lvl9pPr>
            </a:lstStyle>
            <a:p>
              <a:pPr>
                <a:spcBef>
                  <a:spcPct val="50000"/>
                </a:spcBef>
                <a:defRPr/>
              </a:pPr>
              <a:r>
                <a:rPr lang="en-US" altLang="tr-TR" sz="2400" dirty="0"/>
                <a:t>Supporting connective tissues</a:t>
              </a:r>
            </a:p>
          </p:txBody>
        </p:sp>
        <p:sp>
          <p:nvSpPr>
            <p:cNvPr id="6" name="AutoShape 5"/>
            <p:cNvSpPr>
              <a:spLocks/>
            </p:cNvSpPr>
            <p:nvPr/>
          </p:nvSpPr>
          <p:spPr bwMode="auto">
            <a:xfrm>
              <a:off x="2023" y="2080"/>
              <a:ext cx="254" cy="253"/>
            </a:xfrm>
            <a:prstGeom prst="rightBrace">
              <a:avLst>
                <a:gd name="adj1" fmla="val 13845"/>
                <a:gd name="adj2" fmla="val 50000"/>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lvl1pPr>
                <a:spcBef>
                  <a:spcPct val="20000"/>
                </a:spcBef>
                <a:buChar char="•"/>
                <a:defRPr sz="3200">
                  <a:solidFill>
                    <a:schemeClr val="tx1"/>
                  </a:solidFill>
                  <a:latin typeface="Arial" charset="-94"/>
                  <a:ea typeface="Arial" charset="-94"/>
                  <a:cs typeface="Arial" charset="-94"/>
                </a:defRPr>
              </a:lvl1pPr>
              <a:lvl2pPr marL="742950" indent="-285750">
                <a:spcBef>
                  <a:spcPct val="20000"/>
                </a:spcBef>
                <a:buChar char="–"/>
                <a:defRPr sz="2800">
                  <a:solidFill>
                    <a:schemeClr val="tx1"/>
                  </a:solidFill>
                  <a:latin typeface="Arial" charset="-94"/>
                  <a:ea typeface="Arial" charset="-94"/>
                  <a:cs typeface="Arial" charset="-94"/>
                </a:defRPr>
              </a:lvl2pPr>
              <a:lvl3pPr marL="1143000" indent="-228600">
                <a:spcBef>
                  <a:spcPct val="20000"/>
                </a:spcBef>
                <a:buChar char="•"/>
                <a:defRPr sz="2400">
                  <a:solidFill>
                    <a:schemeClr val="tx1"/>
                  </a:solidFill>
                  <a:latin typeface="Arial" charset="-94"/>
                  <a:ea typeface="Arial" charset="-94"/>
                  <a:cs typeface="Arial" charset="-94"/>
                </a:defRPr>
              </a:lvl3pPr>
              <a:lvl4pPr marL="1600200" indent="-228600">
                <a:spcBef>
                  <a:spcPct val="20000"/>
                </a:spcBef>
                <a:buChar char="–"/>
                <a:defRPr sz="2000">
                  <a:solidFill>
                    <a:schemeClr val="tx1"/>
                  </a:solidFill>
                  <a:latin typeface="Arial" charset="-94"/>
                  <a:ea typeface="Arial" charset="-94"/>
                  <a:cs typeface="Arial" charset="-94"/>
                </a:defRPr>
              </a:lvl4pPr>
              <a:lvl5pPr marL="2057400" indent="-228600">
                <a:spcBef>
                  <a:spcPct val="20000"/>
                </a:spcBef>
                <a:buChar char="»"/>
                <a:defRPr sz="2000">
                  <a:solidFill>
                    <a:schemeClr val="tx1"/>
                  </a:solidFill>
                  <a:latin typeface="Arial" charset="-94"/>
                  <a:ea typeface="Arial" charset="-94"/>
                  <a:cs typeface="Arial" charset="-94"/>
                </a:defRPr>
              </a:lvl5pPr>
              <a:lvl6pPr marL="2514600" indent="-228600" eaLnBrk="0" fontAlgn="base" hangingPunct="0">
                <a:spcBef>
                  <a:spcPct val="20000"/>
                </a:spcBef>
                <a:spcAft>
                  <a:spcPct val="0"/>
                </a:spcAft>
                <a:buChar char="»"/>
                <a:defRPr sz="2000">
                  <a:solidFill>
                    <a:schemeClr val="tx1"/>
                  </a:solidFill>
                  <a:latin typeface="Arial" charset="-94"/>
                  <a:ea typeface="Arial" charset="-94"/>
                  <a:cs typeface="Arial" charset="-94"/>
                </a:defRPr>
              </a:lvl6pPr>
              <a:lvl7pPr marL="2971800" indent="-228600" eaLnBrk="0" fontAlgn="base" hangingPunct="0">
                <a:spcBef>
                  <a:spcPct val="20000"/>
                </a:spcBef>
                <a:spcAft>
                  <a:spcPct val="0"/>
                </a:spcAft>
                <a:buChar char="»"/>
                <a:defRPr sz="2000">
                  <a:solidFill>
                    <a:schemeClr val="tx1"/>
                  </a:solidFill>
                  <a:latin typeface="Arial" charset="-94"/>
                  <a:ea typeface="Arial" charset="-94"/>
                  <a:cs typeface="Arial" charset="-94"/>
                </a:defRPr>
              </a:lvl7pPr>
              <a:lvl8pPr marL="3429000" indent="-228600" eaLnBrk="0" fontAlgn="base" hangingPunct="0">
                <a:spcBef>
                  <a:spcPct val="20000"/>
                </a:spcBef>
                <a:spcAft>
                  <a:spcPct val="0"/>
                </a:spcAft>
                <a:buChar char="»"/>
                <a:defRPr sz="2000">
                  <a:solidFill>
                    <a:schemeClr val="tx1"/>
                  </a:solidFill>
                  <a:latin typeface="Arial" charset="-94"/>
                  <a:ea typeface="Arial" charset="-94"/>
                  <a:cs typeface="Arial" charset="-94"/>
                </a:defRPr>
              </a:lvl8pPr>
              <a:lvl9pPr marL="3886200" indent="-228600" eaLnBrk="0" fontAlgn="base" hangingPunct="0">
                <a:spcBef>
                  <a:spcPct val="20000"/>
                </a:spcBef>
                <a:spcAft>
                  <a:spcPct val="0"/>
                </a:spcAft>
                <a:buChar char="»"/>
                <a:defRPr sz="2000">
                  <a:solidFill>
                    <a:schemeClr val="tx1"/>
                  </a:solidFill>
                  <a:latin typeface="Arial" charset="-94"/>
                  <a:ea typeface="Arial" charset="-94"/>
                  <a:cs typeface="Arial" charset="-94"/>
                </a:defRPr>
              </a:lvl9pPr>
            </a:lstStyle>
            <a:p>
              <a:pPr>
                <a:spcBef>
                  <a:spcPct val="0"/>
                </a:spcBef>
                <a:buFontTx/>
                <a:buNone/>
              </a:pPr>
              <a:endParaRPr lang="tr-TR" altLang="tr-TR" sz="1800"/>
            </a:p>
          </p:txBody>
        </p:sp>
      </p:grpSp>
    </p:spTree>
    <p:extLst>
      <p:ext uri="{BB962C8B-B14F-4D97-AF65-F5344CB8AC3E}">
        <p14:creationId xmlns:p14="http://schemas.microsoft.com/office/powerpoint/2010/main" xmlns="" val="785865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524000" y="275726"/>
            <a:ext cx="9144000" cy="4525963"/>
          </a:xfrm>
        </p:spPr>
        <p:txBody>
          <a:bodyPr>
            <a:normAutofit fontScale="77500" lnSpcReduction="20000"/>
          </a:bodyPr>
          <a:lstStyle/>
          <a:p>
            <a:pPr>
              <a:buNone/>
            </a:pPr>
            <a:r>
              <a:rPr lang="tr-TR" b="1" dirty="0"/>
              <a:t>	</a:t>
            </a:r>
            <a:r>
              <a:rPr lang="en-US" sz="3500" b="1" dirty="0"/>
              <a:t>Pre-pro-peptide formation</a:t>
            </a:r>
            <a:r>
              <a:rPr lang="en-US" sz="3500" dirty="0"/>
              <a:t>: </a:t>
            </a:r>
            <a:endParaRPr lang="tr-TR" sz="3500" dirty="0"/>
          </a:p>
          <a:p>
            <a:r>
              <a:rPr lang="en-US" sz="3500" dirty="0"/>
              <a:t>Once the final mRNA exits from the cell nucleus and enters into the cytoplasm, it links with the ribosomal subunits and the process of translation occurs. </a:t>
            </a:r>
            <a:endParaRPr lang="tr-TR" sz="3500" dirty="0"/>
          </a:p>
          <a:p>
            <a:r>
              <a:rPr lang="en-US" sz="3500" dirty="0"/>
              <a:t>The early/first part of the new peptide is known as the signal sequence. </a:t>
            </a:r>
            <a:endParaRPr lang="tr-TR" sz="3500" dirty="0"/>
          </a:p>
          <a:p>
            <a:r>
              <a:rPr lang="en-US" sz="3500" dirty="0"/>
              <a:t>The signal sequence on the N-terminal</a:t>
            </a:r>
            <a:r>
              <a:rPr lang="tr-TR" sz="3500" dirty="0"/>
              <a:t> </a:t>
            </a:r>
            <a:r>
              <a:rPr lang="en-US" sz="3500" dirty="0"/>
              <a:t>of the peptide is recognized by a signal recognition particle on the </a:t>
            </a:r>
            <a:r>
              <a:rPr lang="tr-TR" sz="3500" dirty="0"/>
              <a:t>ER</a:t>
            </a:r>
            <a:r>
              <a:rPr lang="en-US" sz="3500" dirty="0"/>
              <a:t>, which will be responsible for directing the pre-pro-peptide into the </a:t>
            </a:r>
            <a:r>
              <a:rPr lang="tr-TR" sz="3500" dirty="0"/>
              <a:t>ER</a:t>
            </a:r>
            <a:r>
              <a:rPr lang="en-US" sz="3500" dirty="0"/>
              <a:t>. </a:t>
            </a:r>
            <a:endParaRPr lang="tr-TR" sz="3500" dirty="0"/>
          </a:p>
          <a:p>
            <a:r>
              <a:rPr lang="en-US" sz="3500" dirty="0"/>
              <a:t>Therefore, once the synthesis of new peptide is finished, it goes directly into the </a:t>
            </a:r>
            <a:r>
              <a:rPr lang="tr-TR" sz="3500" dirty="0"/>
              <a:t>ER</a:t>
            </a:r>
            <a:r>
              <a:rPr lang="en-US" sz="3500" dirty="0"/>
              <a:t> for post-translational processing. </a:t>
            </a:r>
            <a:endParaRPr lang="tr-TR" sz="3500" dirty="0"/>
          </a:p>
          <a:p>
            <a:r>
              <a:rPr lang="en-US" sz="3500" dirty="0"/>
              <a:t>It is now known as pre-pro-collagen.</a:t>
            </a:r>
            <a:endParaRPr lang="tr-TR" sz="3500" dirty="0"/>
          </a:p>
          <a:p>
            <a:endParaRPr lang="tr-TR" dirty="0"/>
          </a:p>
        </p:txBody>
      </p:sp>
    </p:spTree>
    <p:extLst>
      <p:ext uri="{BB962C8B-B14F-4D97-AF65-F5344CB8AC3E}">
        <p14:creationId xmlns:p14="http://schemas.microsoft.com/office/powerpoint/2010/main" xmlns="" val="681857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40871" y="119743"/>
            <a:ext cx="11310257" cy="4941168"/>
          </a:xfrm>
        </p:spPr>
        <p:txBody>
          <a:bodyPr>
            <a:noAutofit/>
          </a:bodyPr>
          <a:lstStyle/>
          <a:p>
            <a:pPr lvl="1">
              <a:buNone/>
            </a:pPr>
            <a:r>
              <a:rPr lang="en-US" sz="3200" b="1" dirty="0"/>
              <a:t>Pre-pro-peptide to pro-collagen</a:t>
            </a:r>
            <a:r>
              <a:rPr lang="en-US" sz="3200" dirty="0"/>
              <a:t>: </a:t>
            </a:r>
            <a:endParaRPr lang="tr-TR" sz="3200" dirty="0"/>
          </a:p>
          <a:p>
            <a:r>
              <a:rPr lang="en-US" sz="3200" dirty="0"/>
              <a:t>Three modifications of the pre-pro-peptide occur leading to the formation of the alpha peptide: </a:t>
            </a:r>
          </a:p>
          <a:p>
            <a:pPr lvl="1"/>
            <a:r>
              <a:rPr lang="en-US" sz="3200" dirty="0"/>
              <a:t>The signal peptide on the N-terminal is dissolved, and the molecule is now known as </a:t>
            </a:r>
            <a:r>
              <a:rPr lang="en-US" sz="3200" b="1" i="1" dirty="0" err="1"/>
              <a:t>propeptide</a:t>
            </a:r>
            <a:endParaRPr lang="en-US" sz="3200" b="1" dirty="0"/>
          </a:p>
          <a:p>
            <a:pPr lvl="1"/>
            <a:r>
              <a:rPr lang="en-US" sz="3200" dirty="0"/>
              <a:t>Hydroxylation of </a:t>
            </a:r>
            <a:r>
              <a:rPr lang="en-US" sz="3200" dirty="0" err="1"/>
              <a:t>lysines</a:t>
            </a:r>
            <a:r>
              <a:rPr lang="en-US" sz="3200" dirty="0"/>
              <a:t> and </a:t>
            </a:r>
            <a:r>
              <a:rPr lang="en-US" sz="3200" dirty="0" err="1"/>
              <a:t>prolines</a:t>
            </a:r>
            <a:r>
              <a:rPr lang="en-US" sz="3200" dirty="0"/>
              <a:t> on </a:t>
            </a:r>
            <a:r>
              <a:rPr lang="en-US" sz="3200" dirty="0" err="1"/>
              <a:t>propeptide</a:t>
            </a:r>
            <a:r>
              <a:rPr lang="en-US" sz="3200" dirty="0"/>
              <a:t> by the enzymes '</a:t>
            </a:r>
            <a:r>
              <a:rPr lang="en-US" sz="3200" dirty="0" err="1"/>
              <a:t>prolyl</a:t>
            </a:r>
            <a:r>
              <a:rPr lang="en-US" sz="3200" dirty="0"/>
              <a:t> </a:t>
            </a:r>
            <a:r>
              <a:rPr lang="en-US" sz="3200" dirty="0" err="1"/>
              <a:t>hydroxylase</a:t>
            </a:r>
            <a:r>
              <a:rPr lang="en-US" sz="3200" dirty="0"/>
              <a:t>' and '</a:t>
            </a:r>
            <a:r>
              <a:rPr lang="en-US" sz="3200" dirty="0" err="1"/>
              <a:t>lysyl</a:t>
            </a:r>
            <a:r>
              <a:rPr lang="en-US" sz="3200" dirty="0"/>
              <a:t> </a:t>
            </a:r>
            <a:r>
              <a:rPr lang="en-US" sz="3200" dirty="0" err="1"/>
              <a:t>hydroxylase</a:t>
            </a:r>
            <a:r>
              <a:rPr lang="en-US" sz="3200" dirty="0"/>
              <a:t>' (to produce </a:t>
            </a:r>
            <a:r>
              <a:rPr lang="en-US" sz="3200" dirty="0" err="1"/>
              <a:t>hydroxyproline</a:t>
            </a:r>
            <a:r>
              <a:rPr lang="en-US" sz="3200" dirty="0"/>
              <a:t> and </a:t>
            </a:r>
            <a:r>
              <a:rPr lang="en-US" sz="3200" dirty="0" err="1"/>
              <a:t>hydroxylysine</a:t>
            </a:r>
            <a:r>
              <a:rPr lang="en-US" sz="3200" dirty="0"/>
              <a:t>) occurs to aid cross-linking of the alpha peptides. </a:t>
            </a:r>
            <a:endParaRPr lang="tr-TR" sz="3200" dirty="0"/>
          </a:p>
          <a:p>
            <a:pPr lvl="1"/>
            <a:r>
              <a:rPr lang="en-US" sz="3200" dirty="0"/>
              <a:t>This enzymatic step requires vitamin C as a cofactor. </a:t>
            </a:r>
            <a:endParaRPr lang="tr-TR" sz="3200" dirty="0"/>
          </a:p>
          <a:p>
            <a:pPr lvl="1"/>
            <a:r>
              <a:rPr lang="en-US" sz="3200" dirty="0"/>
              <a:t>In scurvy disease, the lack of hydroxylation of prolines and </a:t>
            </a:r>
            <a:r>
              <a:rPr lang="en-US" sz="3200" dirty="0" err="1"/>
              <a:t>lysines</a:t>
            </a:r>
            <a:r>
              <a:rPr lang="en-US" sz="3200" dirty="0"/>
              <a:t> causes a looser triple helix</a:t>
            </a:r>
          </a:p>
        </p:txBody>
      </p:sp>
    </p:spTree>
    <p:extLst>
      <p:ext uri="{BB962C8B-B14F-4D97-AF65-F5344CB8AC3E}">
        <p14:creationId xmlns:p14="http://schemas.microsoft.com/office/powerpoint/2010/main" xmlns="" val="998211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01486" y="620689"/>
            <a:ext cx="9971314" cy="5721499"/>
          </a:xfrm>
        </p:spPr>
        <p:txBody>
          <a:bodyPr/>
          <a:lstStyle/>
          <a:p>
            <a:endParaRPr lang="tr-TR" sz="1800" b="1" dirty="0"/>
          </a:p>
          <a:p>
            <a:pPr lvl="1"/>
            <a:r>
              <a:rPr lang="en-US" sz="3200" dirty="0"/>
              <a:t>Glycosylation occurs by adding either glucose or galactose monomers onto the hydroxyl groups on </a:t>
            </a:r>
            <a:r>
              <a:rPr lang="en-US" sz="3200" dirty="0" err="1"/>
              <a:t>lysines</a:t>
            </a:r>
            <a:r>
              <a:rPr lang="en-US" sz="3200" dirty="0"/>
              <a:t>, but not on prolines.</a:t>
            </a:r>
          </a:p>
          <a:p>
            <a:pPr lvl="1"/>
            <a:r>
              <a:rPr lang="en-US" sz="3200" dirty="0"/>
              <a:t>Once these modifications have taken place, three of the </a:t>
            </a:r>
            <a:r>
              <a:rPr lang="en-US" sz="3200" dirty="0" err="1"/>
              <a:t>hydroxylated</a:t>
            </a:r>
            <a:r>
              <a:rPr lang="en-US" sz="3200" dirty="0"/>
              <a:t> and </a:t>
            </a:r>
            <a:r>
              <a:rPr lang="en-US" sz="3200" dirty="0" err="1"/>
              <a:t>glycosylated</a:t>
            </a:r>
            <a:r>
              <a:rPr lang="en-US" sz="3200" dirty="0"/>
              <a:t> </a:t>
            </a:r>
            <a:r>
              <a:rPr lang="en-US" sz="3200" dirty="0" err="1"/>
              <a:t>propeptides</a:t>
            </a:r>
            <a:r>
              <a:rPr lang="en-US" sz="3200" dirty="0"/>
              <a:t> twist into a triple helix forming </a:t>
            </a:r>
            <a:r>
              <a:rPr lang="en-US" sz="3200" b="1" dirty="0" err="1"/>
              <a:t>procollagen</a:t>
            </a:r>
            <a:r>
              <a:rPr lang="en-US" sz="3200" dirty="0"/>
              <a:t>. </a:t>
            </a:r>
            <a:endParaRPr lang="tr-TR" sz="3200" dirty="0"/>
          </a:p>
          <a:p>
            <a:pPr lvl="1"/>
            <a:r>
              <a:rPr lang="en-US" sz="3200" dirty="0" err="1"/>
              <a:t>Procollagen</a:t>
            </a:r>
            <a:r>
              <a:rPr lang="en-US" sz="3200" dirty="0"/>
              <a:t> still has unwound ends, which will be later trimmed.</a:t>
            </a:r>
            <a:endParaRPr lang="tr-TR" sz="3200" dirty="0"/>
          </a:p>
          <a:p>
            <a:pPr lvl="1"/>
            <a:r>
              <a:rPr lang="en-US" sz="3200" dirty="0"/>
              <a:t>At this point, the </a:t>
            </a:r>
            <a:r>
              <a:rPr lang="en-US" sz="3200" dirty="0" err="1"/>
              <a:t>procollagen</a:t>
            </a:r>
            <a:r>
              <a:rPr lang="en-US" sz="3200" dirty="0"/>
              <a:t> is packaged into a transfer vesicle destined for the Golgi apparatus.</a:t>
            </a:r>
          </a:p>
          <a:p>
            <a:pPr>
              <a:buNone/>
            </a:pPr>
            <a:r>
              <a:rPr lang="tr-TR" sz="3200" b="1" dirty="0"/>
              <a:t>	</a:t>
            </a:r>
            <a:endParaRPr lang="tr-TR" sz="3200" dirty="0"/>
          </a:p>
        </p:txBody>
      </p:sp>
    </p:spTree>
    <p:extLst>
      <p:ext uri="{BB962C8B-B14F-4D97-AF65-F5344CB8AC3E}">
        <p14:creationId xmlns:p14="http://schemas.microsoft.com/office/powerpoint/2010/main" xmlns="" val="799354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775520" y="1268761"/>
            <a:ext cx="8496944" cy="4525963"/>
          </a:xfrm>
        </p:spPr>
        <p:txBody>
          <a:bodyPr/>
          <a:lstStyle/>
          <a:p>
            <a:pPr>
              <a:buNone/>
            </a:pPr>
            <a:r>
              <a:rPr lang="en-US" sz="3200" b="1" dirty="0"/>
              <a:t>Golgi apparatus modification</a:t>
            </a:r>
            <a:r>
              <a:rPr lang="en-US" sz="3200" dirty="0"/>
              <a:t>:</a:t>
            </a:r>
            <a:endParaRPr lang="tr-TR" sz="3200" dirty="0"/>
          </a:p>
          <a:p>
            <a:r>
              <a:rPr lang="en-US" sz="3200" dirty="0"/>
              <a:t> In the Golgi, the </a:t>
            </a:r>
            <a:r>
              <a:rPr lang="en-US" sz="3200" dirty="0" err="1"/>
              <a:t>procollagen</a:t>
            </a:r>
            <a:r>
              <a:rPr lang="en-US" sz="3200" dirty="0"/>
              <a:t> goes through one last post-translational modification before being secreted out of the cell. </a:t>
            </a:r>
            <a:endParaRPr lang="tr-TR" sz="3200" dirty="0"/>
          </a:p>
          <a:p>
            <a:r>
              <a:rPr lang="en-US" sz="3200" dirty="0"/>
              <a:t>In this step, oligosaccharides are added, and then the </a:t>
            </a:r>
            <a:r>
              <a:rPr lang="en-US" sz="3200" dirty="0" err="1"/>
              <a:t>procollagen</a:t>
            </a:r>
            <a:r>
              <a:rPr lang="en-US" sz="3200" dirty="0"/>
              <a:t> is packaged into a </a:t>
            </a:r>
            <a:r>
              <a:rPr lang="en-US" sz="3200" dirty="0" err="1"/>
              <a:t>secretory</a:t>
            </a:r>
            <a:r>
              <a:rPr lang="en-US" sz="3200" dirty="0"/>
              <a:t> vesicle destined for the extracellular space.</a:t>
            </a:r>
          </a:p>
          <a:p>
            <a:endParaRPr lang="tr-TR" dirty="0"/>
          </a:p>
        </p:txBody>
      </p:sp>
    </p:spTree>
    <p:extLst>
      <p:ext uri="{BB962C8B-B14F-4D97-AF65-F5344CB8AC3E}">
        <p14:creationId xmlns:p14="http://schemas.microsoft.com/office/powerpoint/2010/main" xmlns="" val="93738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524000" y="764705"/>
            <a:ext cx="9144000" cy="4525963"/>
          </a:xfrm>
        </p:spPr>
        <p:txBody>
          <a:bodyPr>
            <a:normAutofit fontScale="92500" lnSpcReduction="10000"/>
          </a:bodyPr>
          <a:lstStyle/>
          <a:p>
            <a:pPr>
              <a:buNone/>
            </a:pPr>
            <a:r>
              <a:rPr lang="tr-TR" sz="2400" b="1" dirty="0"/>
              <a:t>	</a:t>
            </a:r>
            <a:r>
              <a:rPr lang="en-US" sz="3200" b="1" dirty="0"/>
              <a:t>Formation of </a:t>
            </a:r>
            <a:r>
              <a:rPr lang="en-US" sz="3200" b="1" dirty="0" err="1"/>
              <a:t>tropocollagen</a:t>
            </a:r>
            <a:r>
              <a:rPr lang="en-US" sz="3200" dirty="0"/>
              <a:t>: </a:t>
            </a:r>
            <a:endParaRPr lang="tr-TR" sz="3200" dirty="0"/>
          </a:p>
          <a:p>
            <a:r>
              <a:rPr lang="en-US" sz="3200" dirty="0"/>
              <a:t>Once outside the cell, membrane bound enzymes known as 'collagen peptidases', remove the "loose ends" of the </a:t>
            </a:r>
            <a:r>
              <a:rPr lang="en-US" sz="3200" dirty="0" err="1"/>
              <a:t>procollagen</a:t>
            </a:r>
            <a:r>
              <a:rPr lang="en-US" sz="3200" dirty="0"/>
              <a:t> molecule.</a:t>
            </a:r>
            <a:endParaRPr lang="tr-TR" sz="3200" dirty="0"/>
          </a:p>
          <a:p>
            <a:r>
              <a:rPr lang="en-US" sz="3200" dirty="0"/>
              <a:t> What is left is known as </a:t>
            </a:r>
            <a:r>
              <a:rPr lang="en-US" sz="3200" b="1" dirty="0" err="1"/>
              <a:t>tropocollagen</a:t>
            </a:r>
            <a:r>
              <a:rPr lang="en-US" sz="3200" dirty="0"/>
              <a:t>. </a:t>
            </a:r>
            <a:endParaRPr lang="tr-TR" sz="3200" dirty="0"/>
          </a:p>
          <a:p>
            <a:r>
              <a:rPr lang="en-US" sz="3200" dirty="0"/>
              <a:t>Defects in this step produce one of the many </a:t>
            </a:r>
            <a:r>
              <a:rPr lang="en-US" sz="3200" dirty="0" err="1"/>
              <a:t>collagenopathies</a:t>
            </a:r>
            <a:r>
              <a:rPr lang="en-US" sz="3200" dirty="0"/>
              <a:t> known as Ehlers-</a:t>
            </a:r>
            <a:r>
              <a:rPr lang="en-US" sz="3200" dirty="0" err="1"/>
              <a:t>Danlos</a:t>
            </a:r>
            <a:r>
              <a:rPr lang="en-US" sz="3200" dirty="0"/>
              <a:t> syndrome.</a:t>
            </a:r>
            <a:endParaRPr lang="tr-TR" sz="3200" dirty="0"/>
          </a:p>
          <a:p>
            <a:r>
              <a:rPr lang="en-US" sz="3200" dirty="0"/>
              <a:t>This step is absent when synthesizing type III, a type of </a:t>
            </a:r>
            <a:r>
              <a:rPr lang="en-US" sz="3200" dirty="0" err="1"/>
              <a:t>fibrilar</a:t>
            </a:r>
            <a:r>
              <a:rPr lang="en-US" sz="3200" dirty="0"/>
              <a:t> collagen.</a:t>
            </a:r>
          </a:p>
          <a:p>
            <a:pPr>
              <a:buNone/>
            </a:pPr>
            <a:r>
              <a:rPr lang="tr-TR" sz="2400" b="1" dirty="0"/>
              <a:t>	</a:t>
            </a:r>
            <a:r>
              <a:rPr lang="en-US" sz="2400" dirty="0"/>
              <a:t>.</a:t>
            </a:r>
          </a:p>
          <a:p>
            <a:endParaRPr lang="tr-TR" dirty="0"/>
          </a:p>
        </p:txBody>
      </p:sp>
    </p:spTree>
    <p:extLst>
      <p:ext uri="{BB962C8B-B14F-4D97-AF65-F5344CB8AC3E}">
        <p14:creationId xmlns:p14="http://schemas.microsoft.com/office/powerpoint/2010/main" xmlns="" val="1362750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75520" y="764705"/>
            <a:ext cx="8496944" cy="4525963"/>
          </a:xfrm>
        </p:spPr>
        <p:txBody>
          <a:bodyPr>
            <a:noAutofit/>
          </a:bodyPr>
          <a:lstStyle/>
          <a:p>
            <a:pPr>
              <a:buNone/>
            </a:pPr>
            <a:r>
              <a:rPr lang="en-US" sz="3200" b="1" dirty="0"/>
              <a:t>Formation of the collagen fibril</a:t>
            </a:r>
            <a:r>
              <a:rPr lang="en-US" sz="3200" dirty="0"/>
              <a:t>: </a:t>
            </a:r>
            <a:endParaRPr lang="tr-TR" sz="3200" dirty="0"/>
          </a:p>
          <a:p>
            <a:r>
              <a:rPr lang="en-US" sz="3200" dirty="0" err="1"/>
              <a:t>lysyl</a:t>
            </a:r>
            <a:r>
              <a:rPr lang="en-US" sz="3200" dirty="0"/>
              <a:t> </a:t>
            </a:r>
            <a:r>
              <a:rPr lang="en-US" sz="3200" dirty="0" err="1"/>
              <a:t>oxidase</a:t>
            </a:r>
            <a:r>
              <a:rPr lang="en-US" sz="3200" dirty="0"/>
              <a:t>, an extracellular copper-dependent enzyme, produces the final step in the collagen synthesis pathway. </a:t>
            </a:r>
            <a:endParaRPr lang="tr-TR" sz="3200" dirty="0"/>
          </a:p>
          <a:p>
            <a:r>
              <a:rPr lang="en-US" sz="3200" dirty="0"/>
              <a:t>This enzyme acts on </a:t>
            </a:r>
            <a:r>
              <a:rPr lang="en-US" sz="3200" dirty="0" err="1"/>
              <a:t>lysines</a:t>
            </a:r>
            <a:r>
              <a:rPr lang="en-US" sz="3200" dirty="0"/>
              <a:t> and </a:t>
            </a:r>
            <a:r>
              <a:rPr lang="en-US" sz="3200" dirty="0" err="1"/>
              <a:t>hydroxylysines</a:t>
            </a:r>
            <a:r>
              <a:rPr lang="en-US" sz="3200" dirty="0"/>
              <a:t> producing </a:t>
            </a:r>
            <a:r>
              <a:rPr lang="en-US" sz="3200" dirty="0" err="1"/>
              <a:t>aldehyde</a:t>
            </a:r>
            <a:r>
              <a:rPr lang="en-US" sz="3200" dirty="0"/>
              <a:t> groups, which will eventually undergo covalent bonding between </a:t>
            </a:r>
            <a:r>
              <a:rPr lang="en-US" sz="3200" dirty="0" err="1"/>
              <a:t>tropocollagen</a:t>
            </a:r>
            <a:r>
              <a:rPr lang="en-US" sz="3200" dirty="0"/>
              <a:t> molecules. </a:t>
            </a:r>
            <a:endParaRPr lang="tr-TR" sz="3200" dirty="0"/>
          </a:p>
          <a:p>
            <a:r>
              <a:rPr lang="en-US" sz="3200" dirty="0"/>
              <a:t>This polymer of </a:t>
            </a:r>
            <a:r>
              <a:rPr lang="en-US" sz="3200" dirty="0" err="1"/>
              <a:t>tropocollogen</a:t>
            </a:r>
            <a:r>
              <a:rPr lang="en-US" sz="3200" dirty="0"/>
              <a:t> is known as a </a:t>
            </a:r>
            <a:r>
              <a:rPr lang="en-US" sz="3200" b="1" dirty="0"/>
              <a:t>collagen fibril</a:t>
            </a:r>
            <a:endParaRPr lang="tr-TR" sz="3200" b="1" dirty="0"/>
          </a:p>
        </p:txBody>
      </p:sp>
    </p:spTree>
    <p:extLst>
      <p:ext uri="{BB962C8B-B14F-4D97-AF65-F5344CB8AC3E}">
        <p14:creationId xmlns:p14="http://schemas.microsoft.com/office/powerpoint/2010/main" xmlns="" val="833785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919536" y="692696"/>
            <a:ext cx="8352928" cy="5328592"/>
          </a:xfrm>
        </p:spPr>
        <p:txBody>
          <a:bodyPr/>
          <a:lstStyle/>
          <a:p>
            <a:pPr>
              <a:buNone/>
            </a:pPr>
            <a:r>
              <a:rPr lang="tr-TR" b="1" dirty="0"/>
              <a:t>	</a:t>
            </a:r>
            <a:r>
              <a:rPr lang="en-US" sz="3200" b="1" dirty="0"/>
              <a:t>Amino acids</a:t>
            </a:r>
          </a:p>
          <a:p>
            <a:r>
              <a:rPr lang="en-US" sz="3200" dirty="0"/>
              <a:t>Collagen has an unusual amino acid composition and sequence:</a:t>
            </a:r>
          </a:p>
          <a:p>
            <a:r>
              <a:rPr lang="en-US" sz="3200" dirty="0" err="1"/>
              <a:t>Glycine</a:t>
            </a:r>
            <a:r>
              <a:rPr lang="en-US" sz="3200" dirty="0"/>
              <a:t> is found at almost every third residue.</a:t>
            </a:r>
          </a:p>
          <a:p>
            <a:r>
              <a:rPr lang="en-US" sz="3200" dirty="0" err="1"/>
              <a:t>Proline</a:t>
            </a:r>
            <a:r>
              <a:rPr lang="en-US" sz="3200" dirty="0"/>
              <a:t> makes up about 17% of collagen.</a:t>
            </a:r>
          </a:p>
          <a:p>
            <a:r>
              <a:rPr lang="en-US" sz="3200" dirty="0"/>
              <a:t>Collagen contains two uncommon derivative amino acids not directly inserted during translation.</a:t>
            </a:r>
            <a:endParaRPr lang="tr-TR" sz="3200" dirty="0"/>
          </a:p>
          <a:p>
            <a:endParaRPr lang="tr-TR" dirty="0"/>
          </a:p>
        </p:txBody>
      </p:sp>
    </p:spTree>
    <p:extLst>
      <p:ext uri="{BB962C8B-B14F-4D97-AF65-F5344CB8AC3E}">
        <p14:creationId xmlns:p14="http://schemas.microsoft.com/office/powerpoint/2010/main" xmlns="" val="1095765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328057" y="903515"/>
            <a:ext cx="9862457" cy="5222650"/>
          </a:xfrm>
        </p:spPr>
        <p:txBody>
          <a:bodyPr/>
          <a:lstStyle/>
          <a:p>
            <a:r>
              <a:rPr lang="en-US" sz="3200" dirty="0"/>
              <a:t>These amino acids are found at specific locations relative to </a:t>
            </a:r>
            <a:r>
              <a:rPr lang="en-US" sz="3200" dirty="0" err="1"/>
              <a:t>glycine</a:t>
            </a:r>
            <a:r>
              <a:rPr lang="en-US" sz="3200" dirty="0"/>
              <a:t> and are modified post-</a:t>
            </a:r>
            <a:r>
              <a:rPr lang="en-US" sz="3200" dirty="0" err="1"/>
              <a:t>translationally</a:t>
            </a:r>
            <a:r>
              <a:rPr lang="en-US" sz="3200" dirty="0"/>
              <a:t> by different enzymes, both of which require vitamin C as a cofactor. </a:t>
            </a:r>
          </a:p>
          <a:p>
            <a:pPr lvl="1"/>
            <a:r>
              <a:rPr lang="en-US" sz="3200" dirty="0" err="1"/>
              <a:t>Hydroxyproline</a:t>
            </a:r>
            <a:r>
              <a:rPr lang="en-US" sz="3200" dirty="0"/>
              <a:t> derived from </a:t>
            </a:r>
            <a:r>
              <a:rPr lang="en-US" sz="3200" dirty="0" err="1"/>
              <a:t>proline</a:t>
            </a:r>
            <a:endParaRPr lang="en-US" sz="3200" dirty="0"/>
          </a:p>
          <a:p>
            <a:pPr lvl="1"/>
            <a:r>
              <a:rPr lang="en-US" sz="3200" dirty="0" err="1"/>
              <a:t>Hydroxylysine</a:t>
            </a:r>
            <a:r>
              <a:rPr lang="en-US" sz="3200" dirty="0"/>
              <a:t> derived from lysine - depending on the type of collagen, varying numbers of </a:t>
            </a:r>
            <a:r>
              <a:rPr lang="en-US" sz="3200" dirty="0" err="1"/>
              <a:t>hydroxylysines</a:t>
            </a:r>
            <a:r>
              <a:rPr lang="en-US" sz="3200" dirty="0"/>
              <a:t> are </a:t>
            </a:r>
            <a:r>
              <a:rPr lang="en-US" sz="3200" dirty="0" err="1"/>
              <a:t>glycosylated</a:t>
            </a:r>
            <a:r>
              <a:rPr lang="en-US" sz="3200" dirty="0"/>
              <a:t> (mostly having disaccharides attached).</a:t>
            </a:r>
          </a:p>
          <a:p>
            <a:endParaRPr lang="tr-TR" dirty="0"/>
          </a:p>
        </p:txBody>
      </p:sp>
    </p:spTree>
    <p:extLst>
      <p:ext uri="{BB962C8B-B14F-4D97-AF65-F5344CB8AC3E}">
        <p14:creationId xmlns:p14="http://schemas.microsoft.com/office/powerpoint/2010/main" xmlns="" val="1859930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847528" y="476672"/>
            <a:ext cx="8424936" cy="5400600"/>
          </a:xfrm>
        </p:spPr>
        <p:txBody>
          <a:bodyPr>
            <a:normAutofit fontScale="92500" lnSpcReduction="20000"/>
          </a:bodyPr>
          <a:lstStyle/>
          <a:p>
            <a:pPr>
              <a:lnSpc>
                <a:spcPct val="110000"/>
              </a:lnSpc>
              <a:spcAft>
                <a:spcPct val="25000"/>
              </a:spcAft>
            </a:pPr>
            <a:r>
              <a:rPr lang="tr-TR" dirty="0"/>
              <a:t>L</a:t>
            </a:r>
            <a:r>
              <a:rPr lang="en-US" dirty="0" err="1"/>
              <a:t>ong</a:t>
            </a:r>
            <a:r>
              <a:rPr lang="en-US" dirty="0"/>
              <a:t>-term deficiency </a:t>
            </a:r>
            <a:r>
              <a:rPr lang="tr-TR" dirty="0"/>
              <a:t>of </a:t>
            </a:r>
            <a:r>
              <a:rPr lang="en-US" dirty="0"/>
              <a:t>vitamin C results in impaired collagen synthesis and scurvy disease</a:t>
            </a:r>
            <a:r>
              <a:rPr lang="tr-TR" dirty="0"/>
              <a:t>.</a:t>
            </a:r>
          </a:p>
          <a:p>
            <a:pPr>
              <a:lnSpc>
                <a:spcPct val="110000"/>
              </a:lnSpc>
              <a:spcAft>
                <a:spcPct val="25000"/>
              </a:spcAft>
            </a:pPr>
            <a:r>
              <a:rPr lang="en-US" dirty="0"/>
              <a:t>These hydroxylation reactions are catalyzed by two different enzymes: </a:t>
            </a:r>
            <a:endParaRPr lang="tr-TR" dirty="0"/>
          </a:p>
          <a:p>
            <a:pPr lvl="1">
              <a:lnSpc>
                <a:spcPct val="110000"/>
              </a:lnSpc>
              <a:spcAft>
                <a:spcPct val="25000"/>
              </a:spcAft>
            </a:pPr>
            <a:r>
              <a:rPr lang="en-US" dirty="0"/>
              <a:t>prolyl-4-hydroxylase and</a:t>
            </a:r>
            <a:endParaRPr lang="tr-TR" dirty="0"/>
          </a:p>
          <a:p>
            <a:pPr lvl="1">
              <a:lnSpc>
                <a:spcPct val="110000"/>
              </a:lnSpc>
              <a:spcAft>
                <a:spcPct val="25000"/>
              </a:spcAft>
            </a:pPr>
            <a:r>
              <a:rPr lang="en-US" dirty="0"/>
              <a:t> </a:t>
            </a:r>
            <a:r>
              <a:rPr lang="en-US" dirty="0" err="1"/>
              <a:t>lysyl-hydroxylase</a:t>
            </a:r>
            <a:r>
              <a:rPr lang="en-US" dirty="0"/>
              <a:t>. </a:t>
            </a:r>
            <a:endParaRPr lang="tr-TR" dirty="0"/>
          </a:p>
          <a:p>
            <a:pPr>
              <a:lnSpc>
                <a:spcPct val="110000"/>
              </a:lnSpc>
              <a:spcAft>
                <a:spcPct val="25000"/>
              </a:spcAft>
            </a:pPr>
            <a:r>
              <a:rPr lang="en-US" dirty="0"/>
              <a:t>Vitamin C  </a:t>
            </a:r>
            <a:r>
              <a:rPr lang="tr-TR" dirty="0" err="1"/>
              <a:t>involves</a:t>
            </a:r>
            <a:r>
              <a:rPr lang="tr-TR" dirty="0"/>
              <a:t> </a:t>
            </a:r>
            <a:r>
              <a:rPr lang="en-US" dirty="0"/>
              <a:t>in  these reactions.</a:t>
            </a:r>
            <a:endParaRPr lang="tr-TR" dirty="0"/>
          </a:p>
          <a:p>
            <a:pPr>
              <a:lnSpc>
                <a:spcPct val="110000"/>
              </a:lnSpc>
              <a:spcAft>
                <a:spcPct val="25000"/>
              </a:spcAft>
            </a:pPr>
            <a:r>
              <a:rPr lang="en-US" dirty="0"/>
              <a:t> </a:t>
            </a:r>
            <a:r>
              <a:rPr lang="tr-TR" dirty="0"/>
              <a:t>O</a:t>
            </a:r>
            <a:r>
              <a:rPr lang="en-US" dirty="0"/>
              <a:t>ne molecule of vitamin C is destroyed for each H replaced by OH</a:t>
            </a:r>
            <a:endParaRPr lang="tr-TR" dirty="0"/>
          </a:p>
          <a:p>
            <a:pPr>
              <a:lnSpc>
                <a:spcPct val="110000"/>
              </a:lnSpc>
              <a:spcAft>
                <a:spcPct val="25000"/>
              </a:spcAft>
            </a:pPr>
            <a:r>
              <a:rPr lang="en-US" dirty="0" err="1"/>
              <a:t>Cortisol</a:t>
            </a:r>
            <a:r>
              <a:rPr lang="en-US" dirty="0"/>
              <a:t> stimulates degradation of (skin) collagen into amino acids.</a:t>
            </a:r>
          </a:p>
          <a:p>
            <a:pPr>
              <a:lnSpc>
                <a:spcPct val="110000"/>
              </a:lnSpc>
              <a:spcAft>
                <a:spcPct val="25000"/>
              </a:spcAft>
            </a:pPr>
            <a:endParaRPr lang="tr-TR" dirty="0"/>
          </a:p>
          <a:p>
            <a:endParaRPr lang="tr-TR" dirty="0"/>
          </a:p>
        </p:txBody>
      </p:sp>
    </p:spTree>
    <p:extLst>
      <p:ext uri="{BB962C8B-B14F-4D97-AF65-F5344CB8AC3E}">
        <p14:creationId xmlns:p14="http://schemas.microsoft.com/office/powerpoint/2010/main" xmlns="" val="1086284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94657" y="404664"/>
            <a:ext cx="10613572" cy="5688632"/>
          </a:xfrm>
        </p:spPr>
        <p:txBody>
          <a:bodyPr>
            <a:normAutofit lnSpcReduction="10000"/>
          </a:bodyPr>
          <a:lstStyle/>
          <a:p>
            <a:r>
              <a:rPr lang="en-US" sz="3200" dirty="0"/>
              <a:t>Collagen occurs in many places throughout the body.</a:t>
            </a:r>
            <a:endParaRPr lang="tr-TR" sz="3200" dirty="0"/>
          </a:p>
          <a:p>
            <a:r>
              <a:rPr lang="en-US" sz="3200" dirty="0"/>
              <a:t>Over 90% of the collagen in the human body is type I</a:t>
            </a:r>
            <a:endParaRPr lang="tr-TR" sz="3200" dirty="0"/>
          </a:p>
          <a:p>
            <a:r>
              <a:rPr lang="en-US" sz="3200" dirty="0"/>
              <a:t>The five most common types are:</a:t>
            </a:r>
          </a:p>
          <a:p>
            <a:pPr lvl="1"/>
            <a:r>
              <a:rPr lang="en-US" sz="3200" dirty="0"/>
              <a:t>Type I: skin, tendon, vasculature, organs, bone</a:t>
            </a:r>
            <a:r>
              <a:rPr lang="tr-TR" sz="3200" dirty="0"/>
              <a:t> </a:t>
            </a:r>
            <a:r>
              <a:rPr lang="en-US" sz="3200" dirty="0"/>
              <a:t>(main component of the organic part of bone)</a:t>
            </a:r>
          </a:p>
          <a:p>
            <a:pPr lvl="1"/>
            <a:r>
              <a:rPr lang="en-US" sz="3200" dirty="0"/>
              <a:t>Type II: cartilage (main </a:t>
            </a:r>
            <a:r>
              <a:rPr lang="en-US" sz="3200" dirty="0" err="1"/>
              <a:t>collagenous</a:t>
            </a:r>
            <a:r>
              <a:rPr lang="en-US" sz="3200" dirty="0"/>
              <a:t> component of cartilage)</a:t>
            </a:r>
          </a:p>
          <a:p>
            <a:pPr lvl="1"/>
            <a:r>
              <a:rPr lang="en-US" sz="3200" dirty="0"/>
              <a:t>Type III: reticulate (main component of reticular fibers), commonly found alongside type I.</a:t>
            </a:r>
          </a:p>
          <a:p>
            <a:pPr lvl="1"/>
            <a:r>
              <a:rPr lang="en-US" sz="3200" dirty="0"/>
              <a:t>Type IV: forms basal lamina, the epithelium-secreted layer of the basement membrane.</a:t>
            </a:r>
          </a:p>
          <a:p>
            <a:pPr lvl="1"/>
            <a:r>
              <a:rPr lang="en-US" sz="3200" dirty="0"/>
              <a:t>Type V: cell surfaces, hair and placenta</a:t>
            </a:r>
          </a:p>
          <a:p>
            <a:endParaRPr lang="tr-TR" sz="2400" dirty="0"/>
          </a:p>
        </p:txBody>
      </p:sp>
    </p:spTree>
    <p:extLst>
      <p:ext uri="{BB962C8B-B14F-4D97-AF65-F5344CB8AC3E}">
        <p14:creationId xmlns:p14="http://schemas.microsoft.com/office/powerpoint/2010/main" xmlns="" val="1416822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altLang="tr-TR" sz="3200" dirty="0"/>
              <a:t>Components of connective tissue</a:t>
            </a:r>
          </a:p>
          <a:p>
            <a:pPr lvl="1"/>
            <a:r>
              <a:rPr lang="en-US" altLang="tr-TR" sz="3200" dirty="0"/>
              <a:t>Cells (varies according to tissue)</a:t>
            </a:r>
          </a:p>
          <a:p>
            <a:pPr lvl="1"/>
            <a:r>
              <a:rPr lang="en-US" altLang="tr-TR" sz="3200" dirty="0"/>
              <a:t>Matrix</a:t>
            </a:r>
          </a:p>
          <a:p>
            <a:pPr lvl="2"/>
            <a:r>
              <a:rPr lang="en-US" altLang="tr-TR" sz="3200" dirty="0"/>
              <a:t>Ground substance (varies according to tissue)</a:t>
            </a:r>
          </a:p>
          <a:p>
            <a:pPr lvl="2"/>
            <a:r>
              <a:rPr lang="en-US" altLang="tr-TR" sz="3200" b="1" dirty="0"/>
              <a:t>Protein fibers (varies according to tissue)</a:t>
            </a:r>
          </a:p>
          <a:p>
            <a:pPr lvl="2"/>
            <a:endParaRPr lang="en-US" altLang="tr-TR" sz="3200" dirty="0"/>
          </a:p>
          <a:p>
            <a:endParaRPr lang="tr-TR" dirty="0"/>
          </a:p>
        </p:txBody>
      </p:sp>
    </p:spTree>
    <p:extLst>
      <p:ext uri="{BB962C8B-B14F-4D97-AF65-F5344CB8AC3E}">
        <p14:creationId xmlns:p14="http://schemas.microsoft.com/office/powerpoint/2010/main" xmlns="" val="727066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lvl="1"/>
            <a:r>
              <a:rPr lang="tr-TR" sz="3200" dirty="0" err="1"/>
              <a:t>Collagen</a:t>
            </a:r>
            <a:r>
              <a:rPr lang="tr-TR" sz="3200" dirty="0"/>
              <a:t> </a:t>
            </a:r>
            <a:r>
              <a:rPr lang="tr-TR" sz="3200" dirty="0" err="1"/>
              <a:t>may</a:t>
            </a:r>
            <a:r>
              <a:rPr lang="tr-TR" sz="3200" dirty="0"/>
              <a:t> be </a:t>
            </a:r>
            <a:r>
              <a:rPr lang="tr-TR" sz="3200" dirty="0" err="1"/>
              <a:t>attached</a:t>
            </a:r>
            <a:r>
              <a:rPr lang="tr-TR" sz="3200" dirty="0"/>
              <a:t> </a:t>
            </a:r>
            <a:r>
              <a:rPr lang="tr-TR" sz="3200" dirty="0" err="1"/>
              <a:t>to</a:t>
            </a:r>
            <a:r>
              <a:rPr lang="tr-TR" sz="3200" dirty="0"/>
              <a:t> </a:t>
            </a:r>
            <a:r>
              <a:rPr lang="tr-TR" sz="3200" dirty="0" err="1"/>
              <a:t>cell</a:t>
            </a:r>
            <a:r>
              <a:rPr lang="tr-TR" sz="3200" dirty="0"/>
              <a:t> </a:t>
            </a:r>
            <a:r>
              <a:rPr lang="tr-TR" sz="3200" dirty="0" err="1"/>
              <a:t>membranes</a:t>
            </a:r>
            <a:r>
              <a:rPr lang="tr-TR" sz="3200" dirty="0"/>
              <a:t> </a:t>
            </a:r>
            <a:r>
              <a:rPr lang="tr-TR" sz="3200" dirty="0" err="1"/>
              <a:t>via</a:t>
            </a:r>
            <a:r>
              <a:rPr lang="tr-TR" sz="3200" dirty="0"/>
              <a:t> </a:t>
            </a:r>
            <a:r>
              <a:rPr lang="tr-TR" sz="3200" dirty="0" err="1"/>
              <a:t>several</a:t>
            </a:r>
            <a:r>
              <a:rPr lang="tr-TR" sz="3200" dirty="0"/>
              <a:t> </a:t>
            </a:r>
            <a:r>
              <a:rPr lang="tr-TR" sz="3200" dirty="0" err="1"/>
              <a:t>types</a:t>
            </a:r>
            <a:r>
              <a:rPr lang="tr-TR" sz="3200" dirty="0"/>
              <a:t> of protein, </a:t>
            </a:r>
            <a:r>
              <a:rPr lang="tr-TR" sz="3200" dirty="0" err="1"/>
              <a:t>including</a:t>
            </a:r>
            <a:r>
              <a:rPr lang="tr-TR" sz="3200" dirty="0"/>
              <a:t> </a:t>
            </a:r>
          </a:p>
          <a:p>
            <a:pPr lvl="2"/>
            <a:r>
              <a:rPr lang="tr-TR" sz="3200" dirty="0" err="1"/>
              <a:t>fibronectin</a:t>
            </a:r>
            <a:r>
              <a:rPr lang="tr-TR" sz="3200" dirty="0"/>
              <a:t>,</a:t>
            </a:r>
          </a:p>
          <a:p>
            <a:pPr lvl="2"/>
            <a:r>
              <a:rPr lang="tr-TR" sz="3200" dirty="0"/>
              <a:t> </a:t>
            </a:r>
            <a:r>
              <a:rPr lang="tr-TR" sz="3200" dirty="0" err="1"/>
              <a:t>laminin</a:t>
            </a:r>
            <a:r>
              <a:rPr lang="tr-TR" sz="3200" dirty="0"/>
              <a:t>, </a:t>
            </a:r>
          </a:p>
          <a:p>
            <a:pPr lvl="2"/>
            <a:r>
              <a:rPr lang="tr-TR" sz="3200" dirty="0" err="1"/>
              <a:t>fibulin</a:t>
            </a:r>
            <a:r>
              <a:rPr lang="tr-TR" sz="3200" dirty="0"/>
              <a:t> </a:t>
            </a:r>
            <a:r>
              <a:rPr lang="tr-TR" sz="3200" dirty="0" err="1"/>
              <a:t>and</a:t>
            </a:r>
            <a:r>
              <a:rPr lang="tr-TR" sz="3200" dirty="0"/>
              <a:t> </a:t>
            </a:r>
          </a:p>
          <a:p>
            <a:pPr lvl="2"/>
            <a:r>
              <a:rPr lang="tr-TR" sz="3200" dirty="0" err="1"/>
              <a:t>integrin</a:t>
            </a:r>
            <a:endParaRPr lang="tr-TR" sz="3200" dirty="0"/>
          </a:p>
        </p:txBody>
      </p:sp>
    </p:spTree>
    <p:extLst>
      <p:ext uri="{BB962C8B-B14F-4D97-AF65-F5344CB8AC3E}">
        <p14:creationId xmlns:p14="http://schemas.microsoft.com/office/powerpoint/2010/main" xmlns="" val="1237113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Bağ 3-14"/>
          <p:cNvPicPr>
            <a:picLocks noChangeAspect="1" noChangeArrowheads="1"/>
          </p:cNvPicPr>
          <p:nvPr/>
        </p:nvPicPr>
        <p:blipFill>
          <a:blip r:embed="rId2" cstate="print"/>
          <a:srcRect l="4065" t="5106" r="4222" b="28963"/>
          <a:stretch>
            <a:fillRect/>
          </a:stretch>
        </p:blipFill>
        <p:spPr bwMode="auto">
          <a:xfrm>
            <a:off x="1774825" y="188914"/>
            <a:ext cx="8642350" cy="5767387"/>
          </a:xfrm>
          <a:prstGeom prst="rect">
            <a:avLst/>
          </a:prstGeom>
          <a:noFill/>
          <a:ln w="38100" cmpd="dbl">
            <a:solidFill>
              <a:schemeClr val="tx1"/>
            </a:solidFill>
            <a:miter lim="800000"/>
            <a:headEnd/>
            <a:tailEnd/>
          </a:ln>
        </p:spPr>
      </p:pic>
      <p:sp>
        <p:nvSpPr>
          <p:cNvPr id="59395" name="Text Box 3"/>
          <p:cNvSpPr txBox="1">
            <a:spLocks noChangeArrowheads="1"/>
          </p:cNvSpPr>
          <p:nvPr/>
        </p:nvSpPr>
        <p:spPr bwMode="auto">
          <a:xfrm>
            <a:off x="1919288" y="6100763"/>
            <a:ext cx="8280400" cy="646331"/>
          </a:xfrm>
          <a:prstGeom prst="rect">
            <a:avLst/>
          </a:prstGeom>
          <a:noFill/>
          <a:ln w="9525">
            <a:noFill/>
            <a:miter lim="800000"/>
            <a:headEnd/>
            <a:tailEnd/>
          </a:ln>
          <a:effectLst/>
        </p:spPr>
        <p:txBody>
          <a:bodyPr>
            <a:spAutoFit/>
          </a:bodyPr>
          <a:lstStyle/>
          <a:p>
            <a:pPr algn="ctr"/>
            <a:r>
              <a:rPr lang="tr-TR" dirty="0">
                <a:latin typeface="Arial" charset="0"/>
              </a:rPr>
              <a:t>Dense </a:t>
            </a:r>
            <a:r>
              <a:rPr lang="tr-TR" dirty="0" err="1">
                <a:latin typeface="Arial" charset="0"/>
              </a:rPr>
              <a:t>regular</a:t>
            </a:r>
            <a:r>
              <a:rPr lang="tr-TR" dirty="0">
                <a:latin typeface="Arial" charset="0"/>
              </a:rPr>
              <a:t> CT. </a:t>
            </a:r>
            <a:r>
              <a:rPr lang="tr-TR" dirty="0" err="1">
                <a:latin typeface="Arial" charset="0"/>
              </a:rPr>
              <a:t>Collagen</a:t>
            </a:r>
            <a:r>
              <a:rPr lang="tr-TR" dirty="0">
                <a:latin typeface="Arial" charset="0"/>
              </a:rPr>
              <a:t> fiber in </a:t>
            </a:r>
            <a:r>
              <a:rPr lang="tr-TR" dirty="0" err="1">
                <a:latin typeface="Arial" charset="0"/>
              </a:rPr>
              <a:t>the</a:t>
            </a:r>
            <a:r>
              <a:rPr lang="tr-TR" dirty="0">
                <a:latin typeface="Arial" charset="0"/>
              </a:rPr>
              <a:t> </a:t>
            </a:r>
            <a:r>
              <a:rPr lang="tr-TR" dirty="0" err="1">
                <a:latin typeface="Arial" charset="0"/>
              </a:rPr>
              <a:t>same</a:t>
            </a:r>
            <a:r>
              <a:rPr lang="tr-TR" dirty="0">
                <a:latin typeface="Arial" charset="0"/>
              </a:rPr>
              <a:t> </a:t>
            </a:r>
            <a:r>
              <a:rPr lang="tr-TR" dirty="0" err="1">
                <a:latin typeface="Arial" charset="0"/>
              </a:rPr>
              <a:t>direction</a:t>
            </a:r>
            <a:r>
              <a:rPr lang="tr-TR" dirty="0">
                <a:latin typeface="Arial" charset="0"/>
              </a:rPr>
              <a:t> </a:t>
            </a:r>
            <a:r>
              <a:rPr lang="tr-TR" dirty="0" err="1">
                <a:latin typeface="Arial" charset="0"/>
              </a:rPr>
              <a:t>and</a:t>
            </a:r>
            <a:r>
              <a:rPr lang="tr-TR" dirty="0">
                <a:latin typeface="Arial" charset="0"/>
              </a:rPr>
              <a:t> </a:t>
            </a:r>
            <a:r>
              <a:rPr lang="tr-TR" dirty="0" err="1">
                <a:latin typeface="Arial" charset="0"/>
              </a:rPr>
              <a:t>few</a:t>
            </a:r>
            <a:r>
              <a:rPr lang="tr-TR" dirty="0">
                <a:latin typeface="Arial" charset="0"/>
              </a:rPr>
              <a:t> </a:t>
            </a:r>
            <a:r>
              <a:rPr lang="tr-TR" dirty="0" err="1">
                <a:latin typeface="Arial" charset="0"/>
              </a:rPr>
              <a:t>fibroblasts</a:t>
            </a:r>
            <a:r>
              <a:rPr lang="tr-TR" dirty="0">
                <a:latin typeface="Arial" charset="0"/>
              </a:rPr>
              <a:t> (</a:t>
            </a:r>
            <a:r>
              <a:rPr lang="tr-TR" dirty="0" err="1">
                <a:latin typeface="Arial" charset="0"/>
              </a:rPr>
              <a:t>Tendon</a:t>
            </a:r>
            <a:r>
              <a:rPr lang="tr-TR" dirty="0">
                <a:latin typeface="Arial" charset="0"/>
              </a:rPr>
              <a:t>) (H</a:t>
            </a:r>
            <a:r>
              <a:rPr lang="tr-TR" sz="1400" dirty="0">
                <a:latin typeface="Arial" charset="0"/>
              </a:rPr>
              <a:t>&amp;</a:t>
            </a:r>
            <a:r>
              <a:rPr lang="tr-TR" dirty="0">
                <a:latin typeface="Arial" charset="0"/>
              </a:rPr>
              <a:t>E; x100)</a:t>
            </a:r>
          </a:p>
        </p:txBody>
      </p:sp>
      <p:sp>
        <p:nvSpPr>
          <p:cNvPr id="59396" name="Text Box 4"/>
          <p:cNvSpPr txBox="1">
            <a:spLocks noChangeArrowheads="1"/>
          </p:cNvSpPr>
          <p:nvPr/>
        </p:nvSpPr>
        <p:spPr bwMode="auto">
          <a:xfrm>
            <a:off x="3538538" y="4318001"/>
            <a:ext cx="1255600" cy="400110"/>
          </a:xfrm>
          <a:prstGeom prst="rect">
            <a:avLst/>
          </a:prstGeom>
          <a:noFill/>
          <a:ln w="9525">
            <a:noFill/>
            <a:miter lim="800000"/>
            <a:headEnd/>
            <a:tailEnd/>
          </a:ln>
          <a:effectLst/>
        </p:spPr>
        <p:txBody>
          <a:bodyPr wrap="none">
            <a:spAutoFit/>
          </a:bodyPr>
          <a:lstStyle/>
          <a:p>
            <a:r>
              <a:rPr lang="tr-TR" sz="2000" i="1" dirty="0" err="1">
                <a:solidFill>
                  <a:srgbClr val="000000"/>
                </a:solidFill>
                <a:latin typeface="Times New Roman" pitchFamily="18" charset="0"/>
              </a:rPr>
              <a:t>Fibroblast</a:t>
            </a:r>
            <a:endParaRPr lang="tr-TR" sz="2000" i="1" dirty="0">
              <a:solidFill>
                <a:srgbClr val="000000"/>
              </a:solidFill>
              <a:latin typeface="Times New Roman" pitchFamily="18" charset="0"/>
            </a:endParaRPr>
          </a:p>
        </p:txBody>
      </p:sp>
      <p:sp>
        <p:nvSpPr>
          <p:cNvPr id="59397" name="Line 5"/>
          <p:cNvSpPr>
            <a:spLocks noChangeShapeType="1"/>
          </p:cNvSpPr>
          <p:nvPr/>
        </p:nvSpPr>
        <p:spPr bwMode="auto">
          <a:xfrm flipH="1">
            <a:off x="3216275" y="4724401"/>
            <a:ext cx="431800" cy="360363"/>
          </a:xfrm>
          <a:prstGeom prst="line">
            <a:avLst/>
          </a:prstGeom>
          <a:noFill/>
          <a:ln w="9525">
            <a:solidFill>
              <a:srgbClr val="000000"/>
            </a:solidFill>
            <a:round/>
            <a:headEnd/>
            <a:tailEnd type="triangle" w="med" len="med"/>
          </a:ln>
          <a:effectLst/>
        </p:spPr>
        <p:txBody>
          <a:bodyPr/>
          <a:lstStyle/>
          <a:p>
            <a:endParaRPr lang="tr-TR"/>
          </a:p>
        </p:txBody>
      </p:sp>
      <p:sp>
        <p:nvSpPr>
          <p:cNvPr id="59398" name="Line 6"/>
          <p:cNvSpPr>
            <a:spLocks noChangeShapeType="1"/>
          </p:cNvSpPr>
          <p:nvPr/>
        </p:nvSpPr>
        <p:spPr bwMode="auto">
          <a:xfrm flipH="1">
            <a:off x="3503613" y="4724401"/>
            <a:ext cx="215900" cy="360363"/>
          </a:xfrm>
          <a:prstGeom prst="line">
            <a:avLst/>
          </a:prstGeom>
          <a:noFill/>
          <a:ln w="9525">
            <a:solidFill>
              <a:srgbClr val="000000"/>
            </a:solidFill>
            <a:round/>
            <a:headEnd/>
            <a:tailEnd type="triangle" w="med" len="med"/>
          </a:ln>
          <a:effectLst/>
        </p:spPr>
        <p:txBody>
          <a:bodyPr/>
          <a:lstStyle/>
          <a:p>
            <a:endParaRPr lang="tr-TR"/>
          </a:p>
        </p:txBody>
      </p:sp>
      <p:sp>
        <p:nvSpPr>
          <p:cNvPr id="59399" name="Text Box 7"/>
          <p:cNvSpPr txBox="1">
            <a:spLocks noChangeArrowheads="1"/>
          </p:cNvSpPr>
          <p:nvPr/>
        </p:nvSpPr>
        <p:spPr bwMode="auto">
          <a:xfrm>
            <a:off x="2908301" y="1554164"/>
            <a:ext cx="1770036" cy="400110"/>
          </a:xfrm>
          <a:prstGeom prst="rect">
            <a:avLst/>
          </a:prstGeom>
          <a:noFill/>
          <a:ln w="9525">
            <a:noFill/>
            <a:miter lim="800000"/>
            <a:headEnd/>
            <a:tailEnd/>
          </a:ln>
          <a:effectLst/>
        </p:spPr>
        <p:txBody>
          <a:bodyPr wrap="none">
            <a:spAutoFit/>
          </a:bodyPr>
          <a:lstStyle/>
          <a:p>
            <a:r>
              <a:rPr lang="tr-TR" sz="2000" i="1" dirty="0" err="1">
                <a:solidFill>
                  <a:srgbClr val="000000"/>
                </a:solidFill>
                <a:latin typeface="Times New Roman" pitchFamily="18" charset="0"/>
              </a:rPr>
              <a:t>Collagen</a:t>
            </a:r>
            <a:r>
              <a:rPr lang="tr-TR" sz="2000" i="1" dirty="0">
                <a:solidFill>
                  <a:srgbClr val="000000"/>
                </a:solidFill>
                <a:latin typeface="Times New Roman" pitchFamily="18" charset="0"/>
              </a:rPr>
              <a:t> </a:t>
            </a:r>
            <a:r>
              <a:rPr lang="tr-TR" sz="2000" i="1" dirty="0" err="1">
                <a:solidFill>
                  <a:srgbClr val="000000"/>
                </a:solidFill>
                <a:latin typeface="Times New Roman" pitchFamily="18" charset="0"/>
              </a:rPr>
              <a:t>fibers</a:t>
            </a:r>
            <a:endParaRPr lang="tr-TR" sz="2000" i="1" dirty="0">
              <a:solidFill>
                <a:srgbClr val="000000"/>
              </a:solidFill>
              <a:latin typeface="Times New Roman" pitchFamily="18" charset="0"/>
            </a:endParaRPr>
          </a:p>
        </p:txBody>
      </p:sp>
    </p:spTree>
    <p:extLst>
      <p:ext uri="{BB962C8B-B14F-4D97-AF65-F5344CB8AC3E}">
        <p14:creationId xmlns:p14="http://schemas.microsoft.com/office/powerpoint/2010/main" xmlns="" val="224512392"/>
      </p:ext>
    </p:extLst>
  </p:cSld>
  <p:clrMapOvr>
    <a:masterClrMapping/>
  </p:clrMapOvr>
  <p:transition advClick="0" advTm="1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4468813" y="1586984"/>
            <a:ext cx="184731" cy="369332"/>
          </a:xfrm>
          <a:prstGeom prst="rect">
            <a:avLst/>
          </a:prstGeom>
          <a:noFill/>
          <a:ln w="9525">
            <a:noFill/>
            <a:miter lim="800000"/>
            <a:headEnd/>
            <a:tailEnd/>
          </a:ln>
          <a:effectLst/>
        </p:spPr>
        <p:txBody>
          <a:bodyPr wrap="none" anchor="ctr">
            <a:spAutoFit/>
          </a:bodyPr>
          <a:lstStyle/>
          <a:p>
            <a:endParaRPr lang="tr-TR">
              <a:latin typeface="Arial" charset="0"/>
            </a:endParaRPr>
          </a:p>
        </p:txBody>
      </p:sp>
      <p:pic>
        <p:nvPicPr>
          <p:cNvPr id="60419" name="Picture92" descr="Lab_1b-21a"/>
          <p:cNvPicPr>
            <a:picLocks noChangeAspect="1" noChangeArrowheads="1"/>
          </p:cNvPicPr>
          <p:nvPr/>
        </p:nvPicPr>
        <p:blipFill>
          <a:blip r:embed="rId2" r:link="rId3" cstate="print"/>
          <a:srcRect l="4201" t="7680" r="4201" b="8405"/>
          <a:stretch>
            <a:fillRect/>
          </a:stretch>
        </p:blipFill>
        <p:spPr bwMode="auto">
          <a:xfrm>
            <a:off x="1847851" y="115888"/>
            <a:ext cx="8532813" cy="6170612"/>
          </a:xfrm>
          <a:prstGeom prst="rect">
            <a:avLst/>
          </a:prstGeom>
          <a:noFill/>
          <a:ln w="38100" cmpd="dbl">
            <a:solidFill>
              <a:schemeClr val="tx1"/>
            </a:solidFill>
            <a:miter lim="800000"/>
            <a:headEnd/>
            <a:tailEnd/>
          </a:ln>
        </p:spPr>
      </p:pic>
      <p:sp>
        <p:nvSpPr>
          <p:cNvPr id="60420" name="Text Box 4"/>
          <p:cNvSpPr txBox="1">
            <a:spLocks noChangeArrowheads="1"/>
          </p:cNvSpPr>
          <p:nvPr/>
        </p:nvSpPr>
        <p:spPr bwMode="auto">
          <a:xfrm>
            <a:off x="3005958" y="6345239"/>
            <a:ext cx="6760341" cy="400110"/>
          </a:xfrm>
          <a:prstGeom prst="rect">
            <a:avLst/>
          </a:prstGeom>
          <a:noFill/>
          <a:ln w="9525">
            <a:noFill/>
            <a:miter lim="800000"/>
            <a:headEnd/>
            <a:tailEnd/>
          </a:ln>
          <a:effectLst/>
        </p:spPr>
        <p:txBody>
          <a:bodyPr wrap="square">
            <a:spAutoFit/>
          </a:bodyPr>
          <a:lstStyle/>
          <a:p>
            <a:pPr eaLnBrk="0" hangingPunct="0"/>
            <a:r>
              <a:rPr lang="tr-TR" sz="2000" dirty="0">
                <a:latin typeface="Arial" charset="0"/>
              </a:rPr>
              <a:t>Dense </a:t>
            </a:r>
            <a:r>
              <a:rPr lang="tr-TR" sz="2000" dirty="0" err="1">
                <a:latin typeface="Arial" charset="0"/>
              </a:rPr>
              <a:t>regular</a:t>
            </a:r>
            <a:r>
              <a:rPr lang="tr-TR" sz="2000" dirty="0">
                <a:latin typeface="Arial" charset="0"/>
              </a:rPr>
              <a:t> CT</a:t>
            </a:r>
            <a:r>
              <a:rPr lang="tr-TR" sz="2000" i="1" dirty="0">
                <a:latin typeface="Times New Roman" pitchFamily="18" charset="0"/>
                <a:cs typeface="Times New Roman" pitchFamily="18" charset="0"/>
              </a:rPr>
              <a:t>, </a:t>
            </a:r>
            <a:r>
              <a:rPr lang="tr-TR" sz="2000" i="1" dirty="0" err="1">
                <a:latin typeface="Times New Roman" pitchFamily="18" charset="0"/>
                <a:cs typeface="Times New Roman" pitchFamily="18" charset="0"/>
              </a:rPr>
              <a:t>collagen</a:t>
            </a:r>
            <a:r>
              <a:rPr lang="tr-TR" sz="2000" i="1" dirty="0">
                <a:latin typeface="Times New Roman" pitchFamily="18" charset="0"/>
                <a:cs typeface="Times New Roman" pitchFamily="18" charset="0"/>
              </a:rPr>
              <a:t> </a:t>
            </a:r>
            <a:r>
              <a:rPr lang="tr-TR" sz="2000" i="1" dirty="0" err="1">
                <a:latin typeface="Times New Roman" pitchFamily="18" charset="0"/>
                <a:cs typeface="Times New Roman" pitchFamily="18" charset="0"/>
              </a:rPr>
              <a:t>fibers</a:t>
            </a:r>
            <a:r>
              <a:rPr lang="tr-TR" sz="2000" i="1" dirty="0">
                <a:latin typeface="Times New Roman" pitchFamily="18" charset="0"/>
                <a:cs typeface="Times New Roman" pitchFamily="18" charset="0"/>
              </a:rPr>
              <a:t> (</a:t>
            </a:r>
            <a:r>
              <a:rPr lang="tr-TR" sz="2000" i="1" dirty="0" err="1">
                <a:latin typeface="Times New Roman" pitchFamily="18" charset="0"/>
                <a:cs typeface="Times New Roman" pitchFamily="18" charset="0"/>
              </a:rPr>
              <a:t>Tendon</a:t>
            </a:r>
            <a:r>
              <a:rPr lang="tr-TR" sz="2000" i="1" dirty="0">
                <a:latin typeface="Times New Roman" pitchFamily="18" charset="0"/>
                <a:cs typeface="Times New Roman" pitchFamily="18" charset="0"/>
              </a:rPr>
              <a:t>)</a:t>
            </a:r>
          </a:p>
        </p:txBody>
      </p:sp>
    </p:spTree>
    <p:extLst>
      <p:ext uri="{BB962C8B-B14F-4D97-AF65-F5344CB8AC3E}">
        <p14:creationId xmlns:p14="http://schemas.microsoft.com/office/powerpoint/2010/main" xmlns="" val="251004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656138" y="6294438"/>
            <a:ext cx="2736850" cy="519112"/>
          </a:xfrm>
          <a:prstGeom prst="rect">
            <a:avLst/>
          </a:prstGeom>
          <a:noFill/>
          <a:ln w="9525">
            <a:noFill/>
            <a:miter lim="800000"/>
            <a:headEnd/>
            <a:tailEnd/>
          </a:ln>
          <a:effectLst/>
        </p:spPr>
        <p:txBody>
          <a:bodyPr anchor="ctr">
            <a:spAutoFit/>
          </a:bodyPr>
          <a:lstStyle/>
          <a:p>
            <a:r>
              <a:rPr lang="de-DE" sz="2800" dirty="0">
                <a:ea typeface="SimSun" pitchFamily="2" charset="-122"/>
              </a:rPr>
              <a:t>CT </a:t>
            </a:r>
            <a:r>
              <a:rPr lang="de-DE" sz="2800" dirty="0" err="1">
                <a:ea typeface="SimSun" pitchFamily="2" charset="-122"/>
              </a:rPr>
              <a:t>fibers</a:t>
            </a:r>
            <a:endParaRPr lang="tr-TR" sz="2800" dirty="0"/>
          </a:p>
        </p:txBody>
      </p:sp>
      <p:pic>
        <p:nvPicPr>
          <p:cNvPr id="49155" name="Picture 3" descr="http://www.udel.edu/Biology/Wags/histopage/empage/ect/ect1.gif"/>
          <p:cNvPicPr>
            <a:picLocks noChangeAspect="1" noChangeArrowheads="1"/>
          </p:cNvPicPr>
          <p:nvPr/>
        </p:nvPicPr>
        <p:blipFill>
          <a:blip r:embed="rId2" r:link="rId3" cstate="print"/>
          <a:srcRect l="922" t="2368" b="2003"/>
          <a:stretch>
            <a:fillRect/>
          </a:stretch>
        </p:blipFill>
        <p:spPr bwMode="auto">
          <a:xfrm>
            <a:off x="2063750" y="244476"/>
            <a:ext cx="8064500" cy="5992813"/>
          </a:xfrm>
          <a:prstGeom prst="rect">
            <a:avLst/>
          </a:prstGeom>
          <a:noFill/>
          <a:ln w="9525">
            <a:solidFill>
              <a:srgbClr val="FF0000"/>
            </a:solidFill>
            <a:miter lim="800000"/>
            <a:headEnd/>
            <a:tailEnd/>
          </a:ln>
        </p:spPr>
      </p:pic>
    </p:spTree>
    <p:extLst>
      <p:ext uri="{BB962C8B-B14F-4D97-AF65-F5344CB8AC3E}">
        <p14:creationId xmlns:p14="http://schemas.microsoft.com/office/powerpoint/2010/main" xmlns="" val="975841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872039" y="6352532"/>
            <a:ext cx="2518959" cy="461665"/>
          </a:xfrm>
          <a:prstGeom prst="rect">
            <a:avLst/>
          </a:prstGeom>
          <a:noFill/>
          <a:ln w="9525">
            <a:noFill/>
            <a:miter lim="800000"/>
            <a:headEnd/>
            <a:tailEnd/>
          </a:ln>
          <a:effectLst/>
        </p:spPr>
        <p:txBody>
          <a:bodyPr wrap="none" anchor="ctr">
            <a:spAutoFit/>
          </a:bodyPr>
          <a:lstStyle/>
          <a:p>
            <a:r>
              <a:rPr lang="en-US" sz="2400" dirty="0">
                <a:ea typeface="SimSun" pitchFamily="2" charset="-122"/>
              </a:rPr>
              <a:t>Collagen fibers</a:t>
            </a:r>
            <a:r>
              <a:rPr lang="tr-TR" sz="2400" dirty="0"/>
              <a:t> </a:t>
            </a:r>
            <a:r>
              <a:rPr lang="en-US" sz="2400" dirty="0">
                <a:ea typeface="SimSun" pitchFamily="2" charset="-122"/>
              </a:rPr>
              <a:t>EM</a:t>
            </a:r>
            <a:endParaRPr lang="tr-TR" sz="2400" dirty="0"/>
          </a:p>
        </p:txBody>
      </p:sp>
      <p:pic>
        <p:nvPicPr>
          <p:cNvPr id="51203" name="Picture 3" descr="http://www.udel.edu/Biology/Wags/histopage/empage/ect/ect2.gif"/>
          <p:cNvPicPr>
            <a:picLocks noChangeAspect="1" noChangeArrowheads="1"/>
          </p:cNvPicPr>
          <p:nvPr/>
        </p:nvPicPr>
        <p:blipFill>
          <a:blip r:embed="rId2" r:link="rId3" cstate="print"/>
          <a:srcRect l="1784" t="7817" r="3116" b="4213"/>
          <a:stretch>
            <a:fillRect/>
          </a:stretch>
        </p:blipFill>
        <p:spPr bwMode="auto">
          <a:xfrm>
            <a:off x="1703388" y="160339"/>
            <a:ext cx="8856662" cy="6148387"/>
          </a:xfrm>
          <a:prstGeom prst="rect">
            <a:avLst/>
          </a:prstGeom>
          <a:noFill/>
          <a:ln w="9525">
            <a:solidFill>
              <a:srgbClr val="FF0000"/>
            </a:solidFill>
            <a:miter lim="800000"/>
            <a:headEnd/>
            <a:tailEnd/>
          </a:ln>
        </p:spPr>
      </p:pic>
      <p:sp>
        <p:nvSpPr>
          <p:cNvPr id="51204" name="Rectangle 4"/>
          <p:cNvSpPr>
            <a:spLocks noChangeArrowheads="1"/>
          </p:cNvSpPr>
          <p:nvPr/>
        </p:nvSpPr>
        <p:spPr bwMode="auto">
          <a:xfrm>
            <a:off x="1524001" y="5662097"/>
            <a:ext cx="184731" cy="369332"/>
          </a:xfrm>
          <a:prstGeom prst="rect">
            <a:avLst/>
          </a:prstGeom>
          <a:noFill/>
          <a:ln w="9525">
            <a:noFill/>
            <a:miter lim="800000"/>
            <a:headEnd/>
            <a:tailEnd/>
          </a:ln>
          <a:effectLst/>
        </p:spPr>
        <p:txBody>
          <a:bodyPr wrap="none" anchor="ctr">
            <a:spAutoFit/>
          </a:bodyPr>
          <a:lstStyle/>
          <a:p>
            <a:endParaRPr lang="tr-TR">
              <a:latin typeface="Arial" charset="0"/>
            </a:endParaRPr>
          </a:p>
        </p:txBody>
      </p:sp>
    </p:spTree>
    <p:extLst>
      <p:ext uri="{BB962C8B-B14F-4D97-AF65-F5344CB8AC3E}">
        <p14:creationId xmlns:p14="http://schemas.microsoft.com/office/powerpoint/2010/main" xmlns="" val="631226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55914" y="404665"/>
            <a:ext cx="9406406" cy="6126163"/>
          </a:xfrm>
        </p:spPr>
        <p:txBody>
          <a:bodyPr/>
          <a:lstStyle/>
          <a:p>
            <a:pPr>
              <a:buNone/>
            </a:pPr>
            <a:r>
              <a:rPr lang="tr-TR" b="1" dirty="0"/>
              <a:t>	</a:t>
            </a:r>
            <a:r>
              <a:rPr lang="en-US" sz="3200" b="1" dirty="0"/>
              <a:t>Reticular fibers</a:t>
            </a:r>
            <a:endParaRPr lang="tr-TR" sz="3200" b="1" dirty="0"/>
          </a:p>
          <a:p>
            <a:r>
              <a:rPr lang="tr-TR" sz="3200" b="1" dirty="0"/>
              <a:t>R</a:t>
            </a:r>
            <a:r>
              <a:rPr lang="en-US" sz="3200" b="1" dirty="0" err="1"/>
              <a:t>eticular</a:t>
            </a:r>
            <a:r>
              <a:rPr lang="en-US" sz="3200" b="1" dirty="0"/>
              <a:t> </a:t>
            </a:r>
            <a:r>
              <a:rPr lang="en-US" sz="3200" b="1" dirty="0" err="1"/>
              <a:t>fibres</a:t>
            </a:r>
            <a:r>
              <a:rPr lang="en-US" sz="3200" dirty="0"/>
              <a:t> or </a:t>
            </a:r>
            <a:r>
              <a:rPr lang="en-US" sz="3200" b="1" dirty="0" err="1"/>
              <a:t>reticulin</a:t>
            </a:r>
            <a:r>
              <a:rPr lang="en-US" sz="3200" dirty="0"/>
              <a:t> is a type of fiber in connective tissue</a:t>
            </a:r>
            <a:r>
              <a:rPr lang="tr-TR" sz="3200" baseline="30000" dirty="0"/>
              <a:t> </a:t>
            </a:r>
            <a:r>
              <a:rPr lang="en-US" sz="3200" dirty="0"/>
              <a:t>composed of type III collagen secreted by reticular cells</a:t>
            </a:r>
            <a:r>
              <a:rPr lang="tr-TR" sz="3200" dirty="0"/>
              <a:t>.</a:t>
            </a:r>
          </a:p>
          <a:p>
            <a:r>
              <a:rPr lang="en-US" sz="3200" dirty="0"/>
              <a:t>Reticular fibers crosslink to form a fine meshwork (</a:t>
            </a:r>
            <a:r>
              <a:rPr lang="en-US" sz="3200" dirty="0" err="1"/>
              <a:t>reticulin</a:t>
            </a:r>
            <a:r>
              <a:rPr lang="en-US" sz="3200" dirty="0"/>
              <a:t>). </a:t>
            </a:r>
            <a:endParaRPr lang="tr-TR" sz="3200" dirty="0"/>
          </a:p>
          <a:p>
            <a:r>
              <a:rPr lang="en-US" sz="3200" dirty="0"/>
              <a:t>This network acts as a supporting mesh in soft tissues such as liver, bone marrow, and the tissues and organs of the lymphatic system</a:t>
            </a:r>
            <a:r>
              <a:rPr lang="tr-TR" sz="3200" dirty="0"/>
              <a:t>.</a:t>
            </a:r>
          </a:p>
        </p:txBody>
      </p:sp>
    </p:spTree>
    <p:extLst>
      <p:ext uri="{BB962C8B-B14F-4D97-AF65-F5344CB8AC3E}">
        <p14:creationId xmlns:p14="http://schemas.microsoft.com/office/powerpoint/2010/main" xmlns="" val="449359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1115" y="368660"/>
            <a:ext cx="9927771" cy="6120680"/>
          </a:xfrm>
        </p:spPr>
        <p:txBody>
          <a:bodyPr/>
          <a:lstStyle/>
          <a:p>
            <a:r>
              <a:rPr lang="en-US" dirty="0"/>
              <a:t>Reticular fiber is composed of one or more types of very thin and delicately woven strands of type III collagen.</a:t>
            </a:r>
            <a:endParaRPr lang="tr-TR" dirty="0"/>
          </a:p>
          <a:p>
            <a:r>
              <a:rPr lang="en-US" dirty="0"/>
              <a:t>These strands build a highly ordered cellular network and provide a supporting network. </a:t>
            </a:r>
            <a:endParaRPr lang="tr-TR" dirty="0"/>
          </a:p>
          <a:p>
            <a:r>
              <a:rPr lang="en-US" dirty="0"/>
              <a:t>Many of these types of collagen have been combined with carbohydrate</a:t>
            </a:r>
            <a:r>
              <a:rPr lang="tr-TR" dirty="0"/>
              <a:t>.</a:t>
            </a:r>
          </a:p>
          <a:p>
            <a:r>
              <a:rPr lang="en-US" dirty="0"/>
              <a:t>Thus, they react with silver stains and with periodic acid-Schiff reagent but are not demonstrated with ordinary histological stains such as </a:t>
            </a:r>
            <a:r>
              <a:rPr lang="en-US" dirty="0" err="1"/>
              <a:t>hematoxylin</a:t>
            </a:r>
            <a:r>
              <a:rPr lang="en-US" dirty="0"/>
              <a:t>. </a:t>
            </a:r>
            <a:endParaRPr lang="tr-TR" dirty="0"/>
          </a:p>
          <a:p>
            <a:r>
              <a:rPr lang="tr-TR" dirty="0" smtClean="0"/>
              <a:t>R</a:t>
            </a:r>
            <a:r>
              <a:rPr lang="en-US" dirty="0" err="1" smtClean="0"/>
              <a:t>eticular</a:t>
            </a:r>
            <a:r>
              <a:rPr lang="en-US" dirty="0" smtClean="0"/>
              <a:t> </a:t>
            </a:r>
            <a:r>
              <a:rPr lang="en-US" dirty="0"/>
              <a:t>and regular </a:t>
            </a:r>
            <a:r>
              <a:rPr lang="en-US" dirty="0" err="1"/>
              <a:t>collagenous</a:t>
            </a:r>
            <a:r>
              <a:rPr lang="en-US" dirty="0"/>
              <a:t> materials contains the same four sugars </a:t>
            </a:r>
            <a:r>
              <a:rPr lang="en-US" dirty="0" smtClean="0"/>
              <a:t>– </a:t>
            </a:r>
            <a:r>
              <a:rPr lang="en-US" dirty="0" err="1"/>
              <a:t>galactose</a:t>
            </a:r>
            <a:r>
              <a:rPr lang="en-US" dirty="0"/>
              <a:t>, glucose, mannose, and </a:t>
            </a:r>
            <a:r>
              <a:rPr lang="en-US" dirty="0" err="1"/>
              <a:t>fucose</a:t>
            </a:r>
            <a:r>
              <a:rPr lang="en-US" dirty="0"/>
              <a:t> – but in a much greater concentration in the reticular than in the </a:t>
            </a:r>
            <a:r>
              <a:rPr lang="en-US" dirty="0" err="1"/>
              <a:t>collagenous</a:t>
            </a:r>
            <a:r>
              <a:rPr lang="en-US" dirty="0"/>
              <a:t> material.</a:t>
            </a:r>
          </a:p>
          <a:p>
            <a:endParaRPr lang="en-US" sz="1800" dirty="0"/>
          </a:p>
          <a:p>
            <a:endParaRPr lang="tr-TR" dirty="0"/>
          </a:p>
        </p:txBody>
      </p:sp>
    </p:spTree>
    <p:extLst>
      <p:ext uri="{BB962C8B-B14F-4D97-AF65-F5344CB8AC3E}">
        <p14:creationId xmlns:p14="http://schemas.microsoft.com/office/powerpoint/2010/main" xmlns="" val="1826731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75520" y="809328"/>
            <a:ext cx="8568952" cy="6048672"/>
          </a:xfrm>
        </p:spPr>
        <p:txBody>
          <a:bodyPr/>
          <a:lstStyle/>
          <a:p>
            <a:r>
              <a:rPr lang="tr-TR" dirty="0" err="1"/>
              <a:t>The</a:t>
            </a:r>
            <a:r>
              <a:rPr lang="tr-TR" dirty="0"/>
              <a:t> </a:t>
            </a:r>
            <a:r>
              <a:rPr lang="en-US" dirty="0" err="1"/>
              <a:t>cof</a:t>
            </a:r>
            <a:r>
              <a:rPr lang="en-US" dirty="0"/>
              <a:t> the capillary sheath and splenic cord were studied and compared in the pig spleen by transmission electron microscopy</a:t>
            </a:r>
            <a:r>
              <a:rPr lang="tr-TR" dirty="0"/>
              <a:t>.</a:t>
            </a:r>
            <a:r>
              <a:rPr lang="en-US" dirty="0"/>
              <a:t> </a:t>
            </a:r>
            <a:endParaRPr lang="tr-TR" dirty="0"/>
          </a:p>
          <a:p>
            <a:r>
              <a:rPr lang="tr-TR" dirty="0"/>
              <a:t>T</a:t>
            </a:r>
            <a:r>
              <a:rPr lang="en-US" dirty="0"/>
              <a:t>heir components and the presence of </a:t>
            </a:r>
            <a:r>
              <a:rPr lang="en-US" dirty="0" err="1"/>
              <a:t>sialic</a:t>
            </a:r>
            <a:r>
              <a:rPr lang="en-US" dirty="0"/>
              <a:t> acid in the amorphous ground substance</a:t>
            </a:r>
            <a:r>
              <a:rPr lang="tr-TR" dirty="0"/>
              <a:t> </a:t>
            </a:r>
            <a:r>
              <a:rPr lang="tr-TR" dirty="0" err="1"/>
              <a:t>were</a:t>
            </a:r>
            <a:r>
              <a:rPr lang="tr-TR" dirty="0"/>
              <a:t> </a:t>
            </a:r>
            <a:r>
              <a:rPr lang="tr-TR" dirty="0" err="1"/>
              <a:t>revealed</a:t>
            </a:r>
            <a:r>
              <a:rPr lang="en-US" dirty="0"/>
              <a:t>. </a:t>
            </a:r>
            <a:endParaRPr lang="tr-TR" dirty="0"/>
          </a:p>
          <a:p>
            <a:r>
              <a:rPr lang="en-US" dirty="0"/>
              <a:t>Collagen fibrils, elastic fibers, </a:t>
            </a:r>
            <a:r>
              <a:rPr lang="en-US" dirty="0" err="1"/>
              <a:t>microfibrils</a:t>
            </a:r>
            <a:r>
              <a:rPr lang="en-US" dirty="0"/>
              <a:t>, nerve fibers, and smooth muscle cells were observed in the reticular fibers of the </a:t>
            </a:r>
            <a:r>
              <a:rPr lang="en-US" dirty="0" err="1"/>
              <a:t>splenic</a:t>
            </a:r>
            <a:r>
              <a:rPr lang="en-US" dirty="0"/>
              <a:t> cord.</a:t>
            </a:r>
            <a:endParaRPr lang="tr-TR" dirty="0"/>
          </a:p>
          <a:p>
            <a:r>
              <a:rPr lang="en-US" dirty="0"/>
              <a:t>On the other hand, only </a:t>
            </a:r>
            <a:r>
              <a:rPr lang="en-US" dirty="0" err="1"/>
              <a:t>microfibrils</a:t>
            </a:r>
            <a:r>
              <a:rPr lang="en-US" dirty="0"/>
              <a:t> were recognized in the reticular fibers of the capillary sheath. </a:t>
            </a:r>
            <a:endParaRPr lang="tr-TR" dirty="0"/>
          </a:p>
        </p:txBody>
      </p:sp>
    </p:spTree>
    <p:extLst>
      <p:ext uri="{BB962C8B-B14F-4D97-AF65-F5344CB8AC3E}">
        <p14:creationId xmlns:p14="http://schemas.microsoft.com/office/powerpoint/2010/main" xmlns="" val="1445027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en-US" dirty="0"/>
              <a:t>The binding of LFA </a:t>
            </a:r>
            <a:r>
              <a:rPr lang="en-US" dirty="0" err="1"/>
              <a:t>lectin</a:t>
            </a:r>
            <a:r>
              <a:rPr lang="en-US" dirty="0"/>
              <a:t> to the </a:t>
            </a:r>
            <a:r>
              <a:rPr lang="en-US" dirty="0" err="1"/>
              <a:t>splenic</a:t>
            </a:r>
            <a:r>
              <a:rPr lang="en-US" dirty="0"/>
              <a:t> cord was stronger than the capillary sheath. </a:t>
            </a:r>
            <a:endParaRPr lang="tr-TR" dirty="0"/>
          </a:p>
          <a:p>
            <a:r>
              <a:rPr lang="en-US" dirty="0"/>
              <a:t>These findings suggested that the reticular fibers of the </a:t>
            </a:r>
            <a:r>
              <a:rPr lang="en-US" dirty="0" err="1"/>
              <a:t>splenic</a:t>
            </a:r>
            <a:r>
              <a:rPr lang="en-US" dirty="0"/>
              <a:t> cord include multiple functional elements and might perform an important role during contraction or dilation of the spleen.</a:t>
            </a:r>
            <a:endParaRPr lang="tr-TR" dirty="0"/>
          </a:p>
          <a:p>
            <a:r>
              <a:rPr lang="en-US" dirty="0"/>
              <a:t>On the other hand, the reticular fiber of the capillary sheath resembled the basement membrane of the capillary in its components.</a:t>
            </a:r>
          </a:p>
          <a:p>
            <a:r>
              <a:rPr lang="en-US" dirty="0"/>
              <a:t>Because of their affinity for silver salts, these fibers are called </a:t>
            </a:r>
            <a:r>
              <a:rPr lang="en-US" dirty="0" err="1"/>
              <a:t>argyrophilic</a:t>
            </a:r>
            <a:endParaRPr lang="tr-TR" dirty="0"/>
          </a:p>
          <a:p>
            <a:endParaRPr lang="tr-TR" dirty="0"/>
          </a:p>
        </p:txBody>
      </p:sp>
    </p:spTree>
    <p:extLst>
      <p:ext uri="{BB962C8B-B14F-4D97-AF65-F5344CB8AC3E}">
        <p14:creationId xmlns:p14="http://schemas.microsoft.com/office/powerpoint/2010/main" xmlns="" val="680830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p:cNvPicPr>
            <a:picLocks noGrp="1" noChangeAspect="1" noChangeArrowheads="1"/>
          </p:cNvPicPr>
          <p:nvPr>
            <p:ph idx="4294967295"/>
          </p:nvPr>
        </p:nvPicPr>
        <p:blipFill>
          <a:blip r:embed="rId2" cstate="print"/>
          <a:srcRect l="13901" t="11580" r="17389" b="24643"/>
          <a:stretch>
            <a:fillRect/>
          </a:stretch>
        </p:blipFill>
        <p:spPr>
          <a:xfrm>
            <a:off x="1846264" y="115889"/>
            <a:ext cx="8497887" cy="5915025"/>
          </a:xfrm>
          <a:noFill/>
          <a:ln/>
        </p:spPr>
      </p:pic>
      <p:sp>
        <p:nvSpPr>
          <p:cNvPr id="68616" name="Text Box 8"/>
          <p:cNvSpPr txBox="1">
            <a:spLocks noChangeArrowheads="1"/>
          </p:cNvSpPr>
          <p:nvPr/>
        </p:nvSpPr>
        <p:spPr bwMode="auto">
          <a:xfrm>
            <a:off x="2279650" y="6040439"/>
            <a:ext cx="8064500" cy="701675"/>
          </a:xfrm>
          <a:prstGeom prst="rect">
            <a:avLst/>
          </a:prstGeom>
          <a:noFill/>
          <a:ln w="9525">
            <a:noFill/>
            <a:miter lim="800000"/>
            <a:headEnd/>
            <a:tailEnd/>
          </a:ln>
          <a:effectLst/>
        </p:spPr>
        <p:txBody>
          <a:bodyPr>
            <a:spAutoFit/>
          </a:bodyPr>
          <a:lstStyle/>
          <a:p>
            <a:pPr algn="ctr"/>
            <a:r>
              <a:rPr lang="tr-TR" sz="2000" b="1" dirty="0">
                <a:latin typeface="Arial" charset="0"/>
              </a:rPr>
              <a:t>EM </a:t>
            </a:r>
            <a:r>
              <a:rPr lang="tr-TR" sz="2000" b="1" dirty="0" err="1">
                <a:latin typeface="Arial" charset="0"/>
              </a:rPr>
              <a:t>image</a:t>
            </a:r>
            <a:r>
              <a:rPr lang="tr-TR" sz="2000" b="1" dirty="0">
                <a:latin typeface="Arial" charset="0"/>
              </a:rPr>
              <a:t> of </a:t>
            </a:r>
            <a:r>
              <a:rPr lang="tr-TR" sz="2000" b="1" dirty="0" err="1">
                <a:latin typeface="Arial" charset="0"/>
              </a:rPr>
              <a:t>the</a:t>
            </a:r>
            <a:r>
              <a:rPr lang="tr-TR" sz="2000" b="1" dirty="0">
                <a:latin typeface="Arial" charset="0"/>
              </a:rPr>
              <a:t> </a:t>
            </a:r>
            <a:r>
              <a:rPr lang="tr-TR" sz="2000" b="1" dirty="0" err="1">
                <a:latin typeface="Arial" charset="0"/>
              </a:rPr>
              <a:t>adipocyte</a:t>
            </a:r>
            <a:r>
              <a:rPr lang="tr-TR" sz="2000" b="1" dirty="0">
                <a:latin typeface="Arial" charset="0"/>
              </a:rPr>
              <a:t> </a:t>
            </a:r>
            <a:r>
              <a:rPr lang="tr-TR" sz="2000" b="1" dirty="0" err="1">
                <a:latin typeface="Arial" charset="0"/>
              </a:rPr>
              <a:t>cluster</a:t>
            </a:r>
            <a:r>
              <a:rPr lang="tr-TR" sz="2000" b="1" dirty="0">
                <a:latin typeface="Arial" charset="0"/>
              </a:rPr>
              <a:t>. </a:t>
            </a:r>
            <a:r>
              <a:rPr lang="tr-TR" sz="2000" b="1" dirty="0" err="1">
                <a:latin typeface="Arial" charset="0"/>
              </a:rPr>
              <a:t>Threadlike</a:t>
            </a:r>
            <a:r>
              <a:rPr lang="tr-TR" sz="2000" b="1" dirty="0">
                <a:latin typeface="Arial" charset="0"/>
              </a:rPr>
              <a:t> </a:t>
            </a:r>
            <a:r>
              <a:rPr lang="tr-TR" sz="2000" b="1" dirty="0" err="1">
                <a:latin typeface="Arial" charset="0"/>
              </a:rPr>
              <a:t>appearance</a:t>
            </a:r>
            <a:r>
              <a:rPr lang="tr-TR" sz="2000" b="1" dirty="0">
                <a:latin typeface="Arial" charset="0"/>
              </a:rPr>
              <a:t> of </a:t>
            </a:r>
            <a:r>
              <a:rPr lang="tr-TR" sz="2000" b="1" dirty="0" err="1">
                <a:latin typeface="Arial" charset="0"/>
              </a:rPr>
              <a:t>the</a:t>
            </a:r>
            <a:r>
              <a:rPr lang="tr-TR" sz="2000" b="1" dirty="0">
                <a:latin typeface="Arial" charset="0"/>
              </a:rPr>
              <a:t> </a:t>
            </a:r>
            <a:r>
              <a:rPr lang="tr-TR" sz="2000" b="1" dirty="0" err="1">
                <a:latin typeface="Arial" charset="0"/>
              </a:rPr>
              <a:t>supportive</a:t>
            </a:r>
            <a:r>
              <a:rPr lang="tr-TR" sz="2000" b="1" dirty="0">
                <a:latin typeface="Arial" charset="0"/>
              </a:rPr>
              <a:t> </a:t>
            </a:r>
            <a:r>
              <a:rPr lang="tr-TR" sz="2000" b="1" dirty="0" err="1">
                <a:latin typeface="Arial" charset="0"/>
              </a:rPr>
              <a:t>reticular</a:t>
            </a:r>
            <a:r>
              <a:rPr lang="tr-TR" sz="2000" b="1" dirty="0">
                <a:latin typeface="Arial" charset="0"/>
              </a:rPr>
              <a:t> fiber mesh.x150</a:t>
            </a:r>
          </a:p>
        </p:txBody>
      </p:sp>
      <p:sp>
        <p:nvSpPr>
          <p:cNvPr id="68617" name="AutoShape 9"/>
          <p:cNvSpPr>
            <a:spLocks noChangeArrowheads="1"/>
          </p:cNvSpPr>
          <p:nvPr/>
        </p:nvSpPr>
        <p:spPr bwMode="auto">
          <a:xfrm>
            <a:off x="3792539" y="5373688"/>
            <a:ext cx="719137" cy="360362"/>
          </a:xfrm>
          <a:prstGeom prst="notchedRightArrow">
            <a:avLst>
              <a:gd name="adj1" fmla="val 50000"/>
              <a:gd name="adj2" fmla="val 49890"/>
            </a:avLst>
          </a:prstGeom>
          <a:solidFill>
            <a:srgbClr val="FF3300"/>
          </a:solidFill>
          <a:ln w="9525">
            <a:solidFill>
              <a:schemeClr val="tx1"/>
            </a:solidFill>
            <a:miter lim="800000"/>
            <a:headEnd/>
            <a:tailEnd/>
          </a:ln>
          <a:effectLst/>
        </p:spPr>
        <p:txBody>
          <a:bodyPr wrap="none" anchor="ctr"/>
          <a:lstStyle/>
          <a:p>
            <a:endParaRPr lang="tr-TR"/>
          </a:p>
        </p:txBody>
      </p:sp>
      <p:sp>
        <p:nvSpPr>
          <p:cNvPr id="68618" name="AutoShape 10"/>
          <p:cNvSpPr>
            <a:spLocks noChangeArrowheads="1"/>
          </p:cNvSpPr>
          <p:nvPr/>
        </p:nvSpPr>
        <p:spPr bwMode="auto">
          <a:xfrm>
            <a:off x="4152900" y="1700213"/>
            <a:ext cx="719138" cy="360362"/>
          </a:xfrm>
          <a:prstGeom prst="notchedRightArrow">
            <a:avLst>
              <a:gd name="adj1" fmla="val 50000"/>
              <a:gd name="adj2" fmla="val 49890"/>
            </a:avLst>
          </a:prstGeom>
          <a:solidFill>
            <a:srgbClr val="FF3300"/>
          </a:solidFill>
          <a:ln w="9525">
            <a:solidFill>
              <a:schemeClr val="tx1"/>
            </a:solidFill>
            <a:miter lim="800000"/>
            <a:headEnd/>
            <a:tailEnd/>
          </a:ln>
          <a:effectLst/>
        </p:spPr>
        <p:txBody>
          <a:bodyPr wrap="none" anchor="ctr"/>
          <a:lstStyle/>
          <a:p>
            <a:endParaRPr lang="tr-TR"/>
          </a:p>
        </p:txBody>
      </p:sp>
    </p:spTree>
    <p:extLst>
      <p:ext uri="{BB962C8B-B14F-4D97-AF65-F5344CB8AC3E}">
        <p14:creationId xmlns:p14="http://schemas.microsoft.com/office/powerpoint/2010/main" xmlns="" val="920216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703388" y="260351"/>
            <a:ext cx="8229600" cy="817563"/>
          </a:xfrm>
        </p:spPr>
        <p:txBody>
          <a:bodyPr/>
          <a:lstStyle/>
          <a:p>
            <a:pPr eaLnBrk="1" hangingPunct="1"/>
            <a:r>
              <a:rPr lang="en-US" altLang="tr-TR" sz="3600"/>
              <a:t>Connective Tissue Proper - Structures</a:t>
            </a:r>
          </a:p>
        </p:txBody>
      </p:sp>
      <p:sp>
        <p:nvSpPr>
          <p:cNvPr id="254979" name="Rectangle 3"/>
          <p:cNvSpPr>
            <a:spLocks noGrp="1" noChangeArrowheads="1"/>
          </p:cNvSpPr>
          <p:nvPr>
            <p:ph type="body" idx="1"/>
          </p:nvPr>
        </p:nvSpPr>
        <p:spPr>
          <a:xfrm>
            <a:off x="1981201" y="1077914"/>
            <a:ext cx="8291513" cy="5641975"/>
          </a:xfrm>
        </p:spPr>
        <p:txBody>
          <a:bodyPr>
            <a:normAutofit/>
          </a:bodyPr>
          <a:lstStyle/>
          <a:p>
            <a:pPr eaLnBrk="1" hangingPunct="1">
              <a:lnSpc>
                <a:spcPct val="80000"/>
              </a:lnSpc>
            </a:pPr>
            <a:r>
              <a:rPr lang="en-US" altLang="tr-TR" sz="2400" dirty="0"/>
              <a:t>Variety of cells, fibers &amp; grounds substances</a:t>
            </a:r>
          </a:p>
          <a:p>
            <a:pPr lvl="1" eaLnBrk="1" hangingPunct="1">
              <a:lnSpc>
                <a:spcPct val="80000"/>
              </a:lnSpc>
            </a:pPr>
            <a:r>
              <a:rPr lang="en-US" altLang="tr-TR" sz="2000" dirty="0"/>
              <a:t>Types of depend on use</a:t>
            </a:r>
          </a:p>
          <a:p>
            <a:pPr eaLnBrk="1" hangingPunct="1">
              <a:lnSpc>
                <a:spcPct val="80000"/>
              </a:lnSpc>
            </a:pPr>
            <a:r>
              <a:rPr lang="en-US" altLang="tr-TR" sz="2400" dirty="0"/>
              <a:t>Cells found in connective tissue proper</a:t>
            </a:r>
          </a:p>
          <a:p>
            <a:pPr lvl="1" eaLnBrk="1" hangingPunct="1">
              <a:lnSpc>
                <a:spcPct val="80000"/>
              </a:lnSpc>
            </a:pPr>
            <a:r>
              <a:rPr lang="en-US" altLang="tr-TR" sz="2000" dirty="0"/>
              <a:t>Fibroblasts</a:t>
            </a:r>
          </a:p>
          <a:p>
            <a:pPr lvl="1" eaLnBrk="1" hangingPunct="1">
              <a:lnSpc>
                <a:spcPct val="80000"/>
              </a:lnSpc>
            </a:pPr>
            <a:r>
              <a:rPr lang="en-US" altLang="tr-TR" sz="2000" dirty="0"/>
              <a:t>Macrophages, lymphocytes (antibody producing cells)</a:t>
            </a:r>
          </a:p>
          <a:p>
            <a:pPr lvl="1" eaLnBrk="1" hangingPunct="1">
              <a:lnSpc>
                <a:spcPct val="80000"/>
              </a:lnSpc>
            </a:pPr>
            <a:r>
              <a:rPr lang="en-US" altLang="tr-TR" sz="2000" dirty="0"/>
              <a:t>Adipocytes (fat cells)</a:t>
            </a:r>
          </a:p>
          <a:p>
            <a:pPr lvl="1" eaLnBrk="1" hangingPunct="1">
              <a:lnSpc>
                <a:spcPct val="80000"/>
              </a:lnSpc>
            </a:pPr>
            <a:r>
              <a:rPr lang="en-US" altLang="tr-TR" sz="2000" dirty="0"/>
              <a:t>Mast cells</a:t>
            </a:r>
          </a:p>
          <a:p>
            <a:pPr lvl="1" eaLnBrk="1" hangingPunct="1">
              <a:lnSpc>
                <a:spcPct val="80000"/>
              </a:lnSpc>
            </a:pPr>
            <a:r>
              <a:rPr lang="en-US" altLang="tr-TR" sz="2000" dirty="0"/>
              <a:t>Stem cells</a:t>
            </a:r>
          </a:p>
          <a:p>
            <a:pPr>
              <a:lnSpc>
                <a:spcPct val="80000"/>
              </a:lnSpc>
            </a:pPr>
            <a:r>
              <a:rPr lang="en-US" altLang="tr-TR" sz="2400" dirty="0"/>
              <a:t>Ground substance:</a:t>
            </a:r>
          </a:p>
          <a:p>
            <a:pPr lvl="1">
              <a:lnSpc>
                <a:spcPct val="80000"/>
              </a:lnSpc>
            </a:pPr>
            <a:r>
              <a:rPr lang="en-US" altLang="tr-TR" sz="2000" dirty="0"/>
              <a:t>Along with fibers, fills the extracellular space</a:t>
            </a:r>
          </a:p>
          <a:p>
            <a:pPr lvl="1">
              <a:lnSpc>
                <a:spcPct val="80000"/>
              </a:lnSpc>
            </a:pPr>
            <a:r>
              <a:rPr lang="en-US" altLang="tr-TR" sz="2000" dirty="0"/>
              <a:t>Ground substance helps determine functionality of tissue</a:t>
            </a:r>
            <a:endParaRPr lang="en-US" altLang="tr-TR" sz="2400" dirty="0"/>
          </a:p>
          <a:p>
            <a:pPr eaLnBrk="1" hangingPunct="1">
              <a:lnSpc>
                <a:spcPct val="80000"/>
              </a:lnSpc>
            </a:pPr>
            <a:r>
              <a:rPr lang="en-US" altLang="tr-TR" sz="2400" dirty="0"/>
              <a:t>Fibers:</a:t>
            </a:r>
          </a:p>
          <a:p>
            <a:pPr lvl="1" eaLnBrk="1" hangingPunct="1">
              <a:lnSpc>
                <a:spcPct val="80000"/>
              </a:lnSpc>
            </a:pPr>
            <a:r>
              <a:rPr lang="en-US" altLang="tr-TR" sz="2000" dirty="0"/>
              <a:t>Collagen – very strong &amp; abundant, long &amp; straight</a:t>
            </a:r>
          </a:p>
          <a:p>
            <a:pPr lvl="1" eaLnBrk="1" hangingPunct="1">
              <a:lnSpc>
                <a:spcPct val="80000"/>
              </a:lnSpc>
            </a:pPr>
            <a:r>
              <a:rPr lang="en-US" altLang="tr-TR" sz="2000" dirty="0"/>
              <a:t>Elastic – branching fibers with a wavy appearance (when relaxed)</a:t>
            </a:r>
          </a:p>
          <a:p>
            <a:pPr lvl="1" eaLnBrk="1" hangingPunct="1">
              <a:lnSpc>
                <a:spcPct val="80000"/>
              </a:lnSpc>
            </a:pPr>
            <a:r>
              <a:rPr lang="en-US" altLang="tr-TR" sz="2000" dirty="0"/>
              <a:t>Reticular – form a network of fibers that form a supportive </a:t>
            </a:r>
            <a:r>
              <a:rPr lang="en-US" altLang="tr-TR" sz="2000" dirty="0" err="1"/>
              <a:t>framwork</a:t>
            </a:r>
            <a:r>
              <a:rPr lang="en-US" altLang="tr-TR" sz="2000" dirty="0"/>
              <a:t> in soft organs (i.e. Spleen &amp; liver)</a:t>
            </a:r>
          </a:p>
        </p:txBody>
      </p:sp>
    </p:spTree>
    <p:extLst>
      <p:ext uri="{BB962C8B-B14F-4D97-AF65-F5344CB8AC3E}">
        <p14:creationId xmlns:p14="http://schemas.microsoft.com/office/powerpoint/2010/main" xmlns="" val="858557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animEffect transition="in" filter="wipe(left)">
                                      <p:cBhvr>
                                        <p:cTn id="7" dur="500"/>
                                        <p:tgtEl>
                                          <p:spTgt spid="2549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4979">
                                            <p:txEl>
                                              <p:pRg st="1" end="1"/>
                                            </p:txEl>
                                          </p:spTgt>
                                        </p:tgtEl>
                                        <p:attrNameLst>
                                          <p:attrName>style.visibility</p:attrName>
                                        </p:attrNameLst>
                                      </p:cBhvr>
                                      <p:to>
                                        <p:strVal val="visible"/>
                                      </p:to>
                                    </p:set>
                                    <p:animEffect transition="in" filter="wipe(left)">
                                      <p:cBhvr>
                                        <p:cTn id="12" dur="500"/>
                                        <p:tgtEl>
                                          <p:spTgt spid="2549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4979">
                                            <p:txEl>
                                              <p:pRg st="2" end="2"/>
                                            </p:txEl>
                                          </p:spTgt>
                                        </p:tgtEl>
                                        <p:attrNameLst>
                                          <p:attrName>style.visibility</p:attrName>
                                        </p:attrNameLst>
                                      </p:cBhvr>
                                      <p:to>
                                        <p:strVal val="visible"/>
                                      </p:to>
                                    </p:set>
                                    <p:animEffect transition="in" filter="wipe(left)">
                                      <p:cBhvr>
                                        <p:cTn id="17" dur="500"/>
                                        <p:tgtEl>
                                          <p:spTgt spid="2549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4979">
                                            <p:txEl>
                                              <p:pRg st="3" end="3"/>
                                            </p:txEl>
                                          </p:spTgt>
                                        </p:tgtEl>
                                        <p:attrNameLst>
                                          <p:attrName>style.visibility</p:attrName>
                                        </p:attrNameLst>
                                      </p:cBhvr>
                                      <p:to>
                                        <p:strVal val="visible"/>
                                      </p:to>
                                    </p:set>
                                    <p:animEffect transition="in" filter="wipe(left)">
                                      <p:cBhvr>
                                        <p:cTn id="22" dur="500"/>
                                        <p:tgtEl>
                                          <p:spTgt spid="2549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4979">
                                            <p:txEl>
                                              <p:pRg st="4" end="4"/>
                                            </p:txEl>
                                          </p:spTgt>
                                        </p:tgtEl>
                                        <p:attrNameLst>
                                          <p:attrName>style.visibility</p:attrName>
                                        </p:attrNameLst>
                                      </p:cBhvr>
                                      <p:to>
                                        <p:strVal val="visible"/>
                                      </p:to>
                                    </p:set>
                                    <p:animEffect transition="in" filter="wipe(left)">
                                      <p:cBhvr>
                                        <p:cTn id="27" dur="500"/>
                                        <p:tgtEl>
                                          <p:spTgt spid="2549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4979">
                                            <p:txEl>
                                              <p:pRg st="5" end="5"/>
                                            </p:txEl>
                                          </p:spTgt>
                                        </p:tgtEl>
                                        <p:attrNameLst>
                                          <p:attrName>style.visibility</p:attrName>
                                        </p:attrNameLst>
                                      </p:cBhvr>
                                      <p:to>
                                        <p:strVal val="visible"/>
                                      </p:to>
                                    </p:set>
                                    <p:animEffect transition="in" filter="wipe(left)">
                                      <p:cBhvr>
                                        <p:cTn id="32" dur="500"/>
                                        <p:tgtEl>
                                          <p:spTgt spid="25497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4979">
                                            <p:txEl>
                                              <p:pRg st="6" end="6"/>
                                            </p:txEl>
                                          </p:spTgt>
                                        </p:tgtEl>
                                        <p:attrNameLst>
                                          <p:attrName>style.visibility</p:attrName>
                                        </p:attrNameLst>
                                      </p:cBhvr>
                                      <p:to>
                                        <p:strVal val="visible"/>
                                      </p:to>
                                    </p:set>
                                    <p:animEffect transition="in" filter="wipe(left)">
                                      <p:cBhvr>
                                        <p:cTn id="37" dur="500"/>
                                        <p:tgtEl>
                                          <p:spTgt spid="25497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54979">
                                            <p:txEl>
                                              <p:pRg st="7" end="7"/>
                                            </p:txEl>
                                          </p:spTgt>
                                        </p:tgtEl>
                                        <p:attrNameLst>
                                          <p:attrName>style.visibility</p:attrName>
                                        </p:attrNameLst>
                                      </p:cBhvr>
                                      <p:to>
                                        <p:strVal val="visible"/>
                                      </p:to>
                                    </p:set>
                                    <p:animEffect transition="in" filter="wipe(left)">
                                      <p:cBhvr>
                                        <p:cTn id="42" dur="500"/>
                                        <p:tgtEl>
                                          <p:spTgt spid="25497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54979">
                                            <p:txEl>
                                              <p:pRg st="8" end="8"/>
                                            </p:txEl>
                                          </p:spTgt>
                                        </p:tgtEl>
                                        <p:attrNameLst>
                                          <p:attrName>style.visibility</p:attrName>
                                        </p:attrNameLst>
                                      </p:cBhvr>
                                      <p:to>
                                        <p:strVal val="visible"/>
                                      </p:to>
                                    </p:set>
                                    <p:animEffect transition="in" filter="wipe(left)">
                                      <p:cBhvr>
                                        <p:cTn id="47" dur="500"/>
                                        <p:tgtEl>
                                          <p:spTgt spid="254979">
                                            <p:txEl>
                                              <p:pRg st="8" end="8"/>
                                            </p:tx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54979">
                                            <p:txEl>
                                              <p:pRg st="9" end="9"/>
                                            </p:txEl>
                                          </p:spTgt>
                                        </p:tgtEl>
                                        <p:attrNameLst>
                                          <p:attrName>style.visibility</p:attrName>
                                        </p:attrNameLst>
                                      </p:cBhvr>
                                      <p:to>
                                        <p:strVal val="visible"/>
                                      </p:to>
                                    </p:set>
                                    <p:animEffect transition="in" filter="wipe(left)">
                                      <p:cBhvr>
                                        <p:cTn id="50" dur="500"/>
                                        <p:tgtEl>
                                          <p:spTgt spid="254979">
                                            <p:txEl>
                                              <p:pRg st="9" end="9"/>
                                            </p:tx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54979">
                                            <p:txEl>
                                              <p:pRg st="10" end="10"/>
                                            </p:txEl>
                                          </p:spTgt>
                                        </p:tgtEl>
                                        <p:attrNameLst>
                                          <p:attrName>style.visibility</p:attrName>
                                        </p:attrNameLst>
                                      </p:cBhvr>
                                      <p:to>
                                        <p:strVal val="visible"/>
                                      </p:to>
                                    </p:set>
                                    <p:animEffect transition="in" filter="wipe(left)">
                                      <p:cBhvr>
                                        <p:cTn id="53" dur="500"/>
                                        <p:tgtEl>
                                          <p:spTgt spid="254979">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54979">
                                            <p:txEl>
                                              <p:pRg st="11" end="11"/>
                                            </p:txEl>
                                          </p:spTgt>
                                        </p:tgtEl>
                                        <p:attrNameLst>
                                          <p:attrName>style.visibility</p:attrName>
                                        </p:attrNameLst>
                                      </p:cBhvr>
                                      <p:to>
                                        <p:strVal val="visible"/>
                                      </p:to>
                                    </p:set>
                                    <p:animEffect transition="in" filter="wipe(left)">
                                      <p:cBhvr>
                                        <p:cTn id="58" dur="500"/>
                                        <p:tgtEl>
                                          <p:spTgt spid="254979">
                                            <p:txEl>
                                              <p:pRg st="11" end="11"/>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54979">
                                            <p:txEl>
                                              <p:pRg st="12" end="12"/>
                                            </p:txEl>
                                          </p:spTgt>
                                        </p:tgtEl>
                                        <p:attrNameLst>
                                          <p:attrName>style.visibility</p:attrName>
                                        </p:attrNameLst>
                                      </p:cBhvr>
                                      <p:to>
                                        <p:strVal val="visible"/>
                                      </p:to>
                                    </p:set>
                                    <p:animEffect transition="in" filter="wipe(left)">
                                      <p:cBhvr>
                                        <p:cTn id="63" dur="500"/>
                                        <p:tgtEl>
                                          <p:spTgt spid="254979">
                                            <p:txEl>
                                              <p:pRg st="12" end="12"/>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54979">
                                            <p:txEl>
                                              <p:pRg st="13" end="13"/>
                                            </p:txEl>
                                          </p:spTgt>
                                        </p:tgtEl>
                                        <p:attrNameLst>
                                          <p:attrName>style.visibility</p:attrName>
                                        </p:attrNameLst>
                                      </p:cBhvr>
                                      <p:to>
                                        <p:strVal val="visible"/>
                                      </p:to>
                                    </p:set>
                                    <p:animEffect transition="in" filter="wipe(left)">
                                      <p:cBhvr>
                                        <p:cTn id="68" dur="500"/>
                                        <p:tgtEl>
                                          <p:spTgt spid="254979">
                                            <p:txEl>
                                              <p:pRg st="13" end="13"/>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54979">
                                            <p:txEl>
                                              <p:pRg st="14" end="14"/>
                                            </p:txEl>
                                          </p:spTgt>
                                        </p:tgtEl>
                                        <p:attrNameLst>
                                          <p:attrName>style.visibility</p:attrName>
                                        </p:attrNameLst>
                                      </p:cBhvr>
                                      <p:to>
                                        <p:strVal val="visible"/>
                                      </p:to>
                                    </p:set>
                                    <p:animEffect transition="in" filter="wipe(left)">
                                      <p:cBhvr>
                                        <p:cTn id="73" dur="500"/>
                                        <p:tgtEl>
                                          <p:spTgt spid="25497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l5A-53"/>
          <p:cNvPicPr>
            <a:picLocks noChangeAspect="1" noChangeArrowheads="1"/>
          </p:cNvPicPr>
          <p:nvPr/>
        </p:nvPicPr>
        <p:blipFill>
          <a:blip r:embed="rId2" cstate="print"/>
          <a:srcRect l="2429" t="7729" r="1949"/>
          <a:stretch>
            <a:fillRect/>
          </a:stretch>
        </p:blipFill>
        <p:spPr bwMode="auto">
          <a:xfrm>
            <a:off x="1703389" y="327026"/>
            <a:ext cx="8785225" cy="6054725"/>
          </a:xfrm>
          <a:prstGeom prst="rect">
            <a:avLst/>
          </a:prstGeom>
          <a:noFill/>
          <a:ln w="9525">
            <a:solidFill>
              <a:srgbClr val="FF0000"/>
            </a:solidFill>
            <a:miter lim="800000"/>
            <a:headEnd/>
            <a:tailEnd/>
          </a:ln>
        </p:spPr>
      </p:pic>
      <p:sp>
        <p:nvSpPr>
          <p:cNvPr id="53251" name="Text Box 3"/>
          <p:cNvSpPr txBox="1">
            <a:spLocks noChangeArrowheads="1"/>
          </p:cNvSpPr>
          <p:nvPr/>
        </p:nvSpPr>
        <p:spPr bwMode="auto">
          <a:xfrm>
            <a:off x="1703388" y="5516564"/>
            <a:ext cx="1671823" cy="830997"/>
          </a:xfrm>
          <a:prstGeom prst="rect">
            <a:avLst/>
          </a:prstGeom>
          <a:solidFill>
            <a:srgbClr val="FFFFCC"/>
          </a:solidFill>
          <a:ln w="9525">
            <a:noFill/>
            <a:miter lim="800000"/>
            <a:headEnd/>
            <a:tailEnd/>
          </a:ln>
          <a:effectLst/>
        </p:spPr>
        <p:txBody>
          <a:bodyPr wrap="square">
            <a:spAutoFit/>
          </a:bodyPr>
          <a:lstStyle/>
          <a:p>
            <a:pPr>
              <a:buNone/>
            </a:pPr>
            <a:r>
              <a:rPr lang="en-US" sz="2400" b="1"/>
              <a:t>Reticular fibers</a:t>
            </a:r>
            <a:endParaRPr lang="tr-TR" sz="2400" b="1" dirty="0"/>
          </a:p>
        </p:txBody>
      </p:sp>
      <p:sp>
        <p:nvSpPr>
          <p:cNvPr id="53252" name="Line 4"/>
          <p:cNvSpPr>
            <a:spLocks noChangeShapeType="1"/>
          </p:cNvSpPr>
          <p:nvPr/>
        </p:nvSpPr>
        <p:spPr bwMode="auto">
          <a:xfrm>
            <a:off x="3792538" y="2852738"/>
            <a:ext cx="215900" cy="647700"/>
          </a:xfrm>
          <a:prstGeom prst="line">
            <a:avLst/>
          </a:prstGeom>
          <a:noFill/>
          <a:ln w="76200">
            <a:solidFill>
              <a:srgbClr val="FF3300"/>
            </a:solidFill>
            <a:round/>
            <a:headEnd/>
            <a:tailEnd type="triangle" w="med" len="med"/>
          </a:ln>
          <a:effectLst/>
        </p:spPr>
        <p:txBody>
          <a:bodyPr/>
          <a:lstStyle/>
          <a:p>
            <a:endParaRPr lang="tr-TR"/>
          </a:p>
        </p:txBody>
      </p:sp>
      <p:sp>
        <p:nvSpPr>
          <p:cNvPr id="53253" name="Line 5"/>
          <p:cNvSpPr>
            <a:spLocks noChangeShapeType="1"/>
          </p:cNvSpPr>
          <p:nvPr/>
        </p:nvSpPr>
        <p:spPr bwMode="auto">
          <a:xfrm>
            <a:off x="5664200" y="1484313"/>
            <a:ext cx="215900" cy="647700"/>
          </a:xfrm>
          <a:prstGeom prst="line">
            <a:avLst/>
          </a:prstGeom>
          <a:noFill/>
          <a:ln w="76200">
            <a:solidFill>
              <a:srgbClr val="FF3300"/>
            </a:solidFill>
            <a:round/>
            <a:headEnd/>
            <a:tailEnd type="triangle" w="med" len="med"/>
          </a:ln>
          <a:effectLst/>
        </p:spPr>
        <p:txBody>
          <a:bodyPr/>
          <a:lstStyle/>
          <a:p>
            <a:endParaRPr lang="tr-TR"/>
          </a:p>
        </p:txBody>
      </p:sp>
    </p:spTree>
    <p:extLst>
      <p:ext uri="{BB962C8B-B14F-4D97-AF65-F5344CB8AC3E}">
        <p14:creationId xmlns:p14="http://schemas.microsoft.com/office/powerpoint/2010/main" xmlns="" val="2043074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Bağ 3-8"/>
          <p:cNvPicPr>
            <a:picLocks noChangeAspect="1" noChangeArrowheads="1"/>
          </p:cNvPicPr>
          <p:nvPr/>
        </p:nvPicPr>
        <p:blipFill>
          <a:blip r:embed="rId2" cstate="print"/>
          <a:srcRect l="3485" t="3575" r="4622" b="27399"/>
          <a:stretch>
            <a:fillRect/>
          </a:stretch>
        </p:blipFill>
        <p:spPr bwMode="auto">
          <a:xfrm>
            <a:off x="1631951" y="111126"/>
            <a:ext cx="8893175" cy="6054725"/>
          </a:xfrm>
          <a:prstGeom prst="rect">
            <a:avLst/>
          </a:prstGeom>
          <a:noFill/>
          <a:ln w="9525">
            <a:solidFill>
              <a:srgbClr val="FF0000"/>
            </a:solidFill>
            <a:miter lim="800000"/>
            <a:headEnd/>
            <a:tailEnd/>
          </a:ln>
        </p:spPr>
      </p:pic>
      <p:sp>
        <p:nvSpPr>
          <p:cNvPr id="54275" name="Text Box 3"/>
          <p:cNvSpPr txBox="1">
            <a:spLocks noChangeArrowheads="1"/>
          </p:cNvSpPr>
          <p:nvPr/>
        </p:nvSpPr>
        <p:spPr bwMode="auto">
          <a:xfrm>
            <a:off x="2855914" y="6356351"/>
            <a:ext cx="6751400" cy="461665"/>
          </a:xfrm>
          <a:prstGeom prst="rect">
            <a:avLst/>
          </a:prstGeom>
          <a:noFill/>
          <a:ln w="9525">
            <a:noFill/>
            <a:miter lim="800000"/>
            <a:headEnd/>
            <a:tailEnd/>
          </a:ln>
          <a:effectLst/>
        </p:spPr>
        <p:txBody>
          <a:bodyPr wrap="none">
            <a:spAutoFit/>
          </a:bodyPr>
          <a:lstStyle/>
          <a:p>
            <a:r>
              <a:rPr lang="en-US" sz="2400" b="1" dirty="0"/>
              <a:t>Reticular fibers</a:t>
            </a:r>
            <a:r>
              <a:rPr lang="tr-TR" sz="2400" dirty="0"/>
              <a:t>, </a:t>
            </a:r>
            <a:r>
              <a:rPr lang="tr-TR" sz="2400" dirty="0" err="1"/>
              <a:t>Lymph</a:t>
            </a:r>
            <a:r>
              <a:rPr lang="tr-TR" sz="2400" dirty="0"/>
              <a:t> </a:t>
            </a:r>
            <a:r>
              <a:rPr lang="tr-TR" sz="2400" dirty="0" err="1"/>
              <a:t>node</a:t>
            </a:r>
            <a:r>
              <a:rPr lang="tr-TR" sz="2400" dirty="0"/>
              <a:t> (Silver </a:t>
            </a:r>
            <a:r>
              <a:rPr lang="tr-TR" sz="2400" dirty="0" err="1"/>
              <a:t>staining</a:t>
            </a:r>
            <a:r>
              <a:rPr lang="tr-TR" sz="2400" dirty="0"/>
              <a:t>; x 250)</a:t>
            </a:r>
          </a:p>
        </p:txBody>
      </p:sp>
      <p:sp>
        <p:nvSpPr>
          <p:cNvPr id="54276" name="Line 4"/>
          <p:cNvSpPr>
            <a:spLocks noChangeShapeType="1"/>
          </p:cNvSpPr>
          <p:nvPr/>
        </p:nvSpPr>
        <p:spPr bwMode="auto">
          <a:xfrm flipV="1">
            <a:off x="6815138" y="1773238"/>
            <a:ext cx="360362" cy="431800"/>
          </a:xfrm>
          <a:prstGeom prst="line">
            <a:avLst/>
          </a:prstGeom>
          <a:noFill/>
          <a:ln w="76200">
            <a:solidFill>
              <a:srgbClr val="FF3300"/>
            </a:solidFill>
            <a:round/>
            <a:headEnd/>
            <a:tailEnd type="triangle" w="med" len="med"/>
          </a:ln>
          <a:effectLst/>
        </p:spPr>
        <p:txBody>
          <a:bodyPr/>
          <a:lstStyle/>
          <a:p>
            <a:endParaRPr lang="tr-TR"/>
          </a:p>
        </p:txBody>
      </p:sp>
      <p:sp>
        <p:nvSpPr>
          <p:cNvPr id="54277" name="Line 5"/>
          <p:cNvSpPr>
            <a:spLocks noChangeShapeType="1"/>
          </p:cNvSpPr>
          <p:nvPr/>
        </p:nvSpPr>
        <p:spPr bwMode="auto">
          <a:xfrm flipV="1">
            <a:off x="5303838" y="5734050"/>
            <a:ext cx="647700" cy="71438"/>
          </a:xfrm>
          <a:prstGeom prst="line">
            <a:avLst/>
          </a:prstGeom>
          <a:noFill/>
          <a:ln w="76200">
            <a:solidFill>
              <a:srgbClr val="FF3300"/>
            </a:solidFill>
            <a:round/>
            <a:headEnd/>
            <a:tailEnd type="triangle" w="med" len="med"/>
          </a:ln>
          <a:effectLst/>
        </p:spPr>
        <p:txBody>
          <a:bodyPr/>
          <a:lstStyle/>
          <a:p>
            <a:endParaRPr lang="tr-TR"/>
          </a:p>
        </p:txBody>
      </p:sp>
      <p:sp>
        <p:nvSpPr>
          <p:cNvPr id="54278" name="Line 6"/>
          <p:cNvSpPr>
            <a:spLocks noChangeShapeType="1"/>
          </p:cNvSpPr>
          <p:nvPr/>
        </p:nvSpPr>
        <p:spPr bwMode="auto">
          <a:xfrm flipV="1">
            <a:off x="6240463" y="3789363"/>
            <a:ext cx="360362" cy="431800"/>
          </a:xfrm>
          <a:prstGeom prst="line">
            <a:avLst/>
          </a:prstGeom>
          <a:noFill/>
          <a:ln w="76200">
            <a:solidFill>
              <a:srgbClr val="FF3300"/>
            </a:solidFill>
            <a:round/>
            <a:headEnd/>
            <a:tailEnd type="triangle" w="med" len="med"/>
          </a:ln>
          <a:effectLst/>
        </p:spPr>
        <p:txBody>
          <a:bodyPr/>
          <a:lstStyle/>
          <a:p>
            <a:endParaRPr lang="tr-TR"/>
          </a:p>
        </p:txBody>
      </p:sp>
    </p:spTree>
    <p:extLst>
      <p:ext uri="{BB962C8B-B14F-4D97-AF65-F5344CB8AC3E}">
        <p14:creationId xmlns:p14="http://schemas.microsoft.com/office/powerpoint/2010/main" xmlns="" val="1831980289"/>
      </p:ext>
    </p:extLst>
  </p:cSld>
  <p:clrMapOvr>
    <a:masterClrMapping/>
  </p:clrMapOvr>
  <p:transition advClick="0" advTm="1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524000" y="260649"/>
            <a:ext cx="9144000" cy="5865515"/>
          </a:xfrm>
        </p:spPr>
        <p:txBody>
          <a:bodyPr/>
          <a:lstStyle/>
          <a:p>
            <a:pPr>
              <a:buNone/>
            </a:pPr>
            <a:r>
              <a:rPr lang="tr-TR" sz="1800" b="1" dirty="0"/>
              <a:t>	</a:t>
            </a:r>
            <a:r>
              <a:rPr lang="en-US" b="1" dirty="0"/>
              <a:t>Elastic fibers</a:t>
            </a:r>
            <a:r>
              <a:rPr lang="en-US" dirty="0"/>
              <a:t> (or </a:t>
            </a:r>
            <a:r>
              <a:rPr lang="en-US" b="1" dirty="0"/>
              <a:t>yellow fibers</a:t>
            </a:r>
            <a:r>
              <a:rPr lang="tr-TR" dirty="0"/>
              <a:t>)</a:t>
            </a:r>
          </a:p>
          <a:p>
            <a:r>
              <a:rPr lang="tr-TR" dirty="0"/>
              <a:t>A</a:t>
            </a:r>
            <a:r>
              <a:rPr lang="en-US" dirty="0"/>
              <a:t>re bundles of proteins (</a:t>
            </a:r>
            <a:r>
              <a:rPr lang="en-US" dirty="0" err="1"/>
              <a:t>elastin</a:t>
            </a:r>
            <a:r>
              <a:rPr lang="en-US" dirty="0"/>
              <a:t>) found in extracellular matrix</a:t>
            </a:r>
            <a:r>
              <a:rPr lang="tr-TR" baseline="30000" dirty="0"/>
              <a:t> </a:t>
            </a:r>
            <a:r>
              <a:rPr lang="en-US" dirty="0"/>
              <a:t>of connective tissue and produced by fibroblasts and smooth muscle cells in arteries. </a:t>
            </a:r>
            <a:endParaRPr lang="tr-TR" dirty="0"/>
          </a:p>
          <a:p>
            <a:r>
              <a:rPr lang="en-US" dirty="0"/>
              <a:t>These fibers can stretch up to 1.5 times their length, and snap back to their original length when relaxed.</a:t>
            </a:r>
            <a:endParaRPr lang="tr-TR" dirty="0"/>
          </a:p>
          <a:p>
            <a:r>
              <a:rPr lang="en-US" dirty="0"/>
              <a:t> Elastic fibers include </a:t>
            </a:r>
            <a:endParaRPr lang="tr-TR" dirty="0"/>
          </a:p>
          <a:p>
            <a:pPr lvl="1"/>
            <a:r>
              <a:rPr lang="en-US" dirty="0" err="1"/>
              <a:t>elastin</a:t>
            </a:r>
            <a:r>
              <a:rPr lang="en-US" dirty="0"/>
              <a:t>, </a:t>
            </a:r>
            <a:endParaRPr lang="tr-TR" dirty="0"/>
          </a:p>
          <a:p>
            <a:pPr lvl="1"/>
            <a:r>
              <a:rPr lang="en-US" dirty="0" err="1"/>
              <a:t>elaunin</a:t>
            </a:r>
            <a:r>
              <a:rPr lang="en-US" dirty="0"/>
              <a:t> and </a:t>
            </a:r>
            <a:endParaRPr lang="tr-TR" dirty="0"/>
          </a:p>
          <a:p>
            <a:pPr lvl="1"/>
            <a:r>
              <a:rPr lang="en-US" dirty="0" err="1"/>
              <a:t>oxytalan</a:t>
            </a:r>
            <a:r>
              <a:rPr lang="en-US" dirty="0"/>
              <a:t>.</a:t>
            </a:r>
          </a:p>
          <a:p>
            <a:endParaRPr lang="tr-TR" dirty="0"/>
          </a:p>
        </p:txBody>
      </p:sp>
    </p:spTree>
    <p:extLst>
      <p:ext uri="{BB962C8B-B14F-4D97-AF65-F5344CB8AC3E}">
        <p14:creationId xmlns:p14="http://schemas.microsoft.com/office/powerpoint/2010/main" xmlns="" val="1619670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387366" y="404665"/>
            <a:ext cx="8761770" cy="5333983"/>
          </a:xfrm>
        </p:spPr>
        <p:txBody>
          <a:bodyPr>
            <a:normAutofit/>
          </a:bodyPr>
          <a:lstStyle/>
          <a:p>
            <a:r>
              <a:rPr lang="en-US" dirty="0"/>
              <a:t>Some organs increase their volume as a result of external or internal force during their normal functioning, and then return to their original state. </a:t>
            </a:r>
            <a:endParaRPr lang="tr-TR" dirty="0"/>
          </a:p>
          <a:p>
            <a:r>
              <a:rPr lang="en-US" dirty="0"/>
              <a:t>Elastic </a:t>
            </a:r>
            <a:r>
              <a:rPr lang="tr-TR" dirty="0" err="1"/>
              <a:t>fibers</a:t>
            </a:r>
            <a:r>
              <a:rPr lang="en-US" dirty="0"/>
              <a:t> are found in the areas with such stresses.</a:t>
            </a:r>
            <a:endParaRPr lang="tr-TR" dirty="0"/>
          </a:p>
          <a:p>
            <a:r>
              <a:rPr lang="en-US" dirty="0"/>
              <a:t>They are found in the lungs, stomach, veins, ligaments, vocal cords, mesentery, bladder, etc.</a:t>
            </a:r>
            <a:endParaRPr lang="tr-TR" dirty="0"/>
          </a:p>
          <a:p>
            <a:r>
              <a:rPr lang="en-US" dirty="0"/>
              <a:t>The diameter of the aorta increases with every pumping of blood</a:t>
            </a:r>
            <a:endParaRPr lang="tr-TR" dirty="0"/>
          </a:p>
          <a:p>
            <a:r>
              <a:rPr lang="en-US" dirty="0"/>
              <a:t>The lungs also expand in every breath, and return to the old volume in exhalation.</a:t>
            </a:r>
            <a:endParaRPr lang="tr-TR" dirty="0"/>
          </a:p>
        </p:txBody>
      </p:sp>
    </p:spTree>
    <p:extLst>
      <p:ext uri="{BB962C8B-B14F-4D97-AF65-F5344CB8AC3E}">
        <p14:creationId xmlns:p14="http://schemas.microsoft.com/office/powerpoint/2010/main" xmlns="" val="2940731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66647" y="620690"/>
            <a:ext cx="10131973" cy="5433270"/>
          </a:xfrm>
        </p:spPr>
        <p:txBody>
          <a:bodyPr>
            <a:normAutofit/>
          </a:bodyPr>
          <a:lstStyle/>
          <a:p>
            <a:r>
              <a:rPr lang="en-US" dirty="0"/>
              <a:t>The urinary bladder (urinary bladder) may expand and contract according to the presence or absence of urine.</a:t>
            </a:r>
            <a:endParaRPr lang="tr-TR" dirty="0"/>
          </a:p>
          <a:p>
            <a:r>
              <a:rPr lang="en-US" dirty="0"/>
              <a:t> All these organs extend their volumes when a force or pressure is applied, the structures that allow these organs to take back their old dimensions are essentially elastic </a:t>
            </a:r>
            <a:r>
              <a:rPr lang="tr-TR" dirty="0" err="1"/>
              <a:t>fibers</a:t>
            </a:r>
            <a:r>
              <a:rPr lang="en-US" dirty="0"/>
              <a:t>.</a:t>
            </a:r>
            <a:endParaRPr lang="tr-TR" dirty="0"/>
          </a:p>
          <a:p>
            <a:r>
              <a:rPr lang="en-US" dirty="0"/>
              <a:t>These organs contain plenty of elastic </a:t>
            </a:r>
            <a:r>
              <a:rPr lang="tr-TR" dirty="0" err="1"/>
              <a:t>fibers</a:t>
            </a:r>
            <a:r>
              <a:rPr lang="en-US" dirty="0"/>
              <a:t>. </a:t>
            </a:r>
            <a:endParaRPr lang="tr-TR" dirty="0"/>
          </a:p>
          <a:p>
            <a:r>
              <a:rPr lang="en-US" dirty="0"/>
              <a:t>Elastic fibrils of the connective tissue give the ability to stretch to the tissues</a:t>
            </a:r>
            <a:endParaRPr lang="tr-TR" dirty="0"/>
          </a:p>
        </p:txBody>
      </p:sp>
    </p:spTree>
    <p:extLst>
      <p:ext uri="{BB962C8B-B14F-4D97-AF65-F5344CB8AC3E}">
        <p14:creationId xmlns:p14="http://schemas.microsoft.com/office/powerpoint/2010/main" xmlns="" val="1126988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704193" y="642938"/>
            <a:ext cx="9712089" cy="5329237"/>
          </a:xfrm>
        </p:spPr>
        <p:txBody>
          <a:bodyPr>
            <a:normAutofit lnSpcReduction="10000"/>
          </a:bodyPr>
          <a:lstStyle/>
          <a:p>
            <a:pPr>
              <a:lnSpc>
                <a:spcPct val="105000"/>
              </a:lnSpc>
              <a:spcBef>
                <a:spcPct val="5000"/>
              </a:spcBef>
              <a:spcAft>
                <a:spcPct val="15000"/>
              </a:spcAft>
            </a:pPr>
            <a:r>
              <a:rPr lang="en-US" dirty="0"/>
              <a:t>Elastic tissue is classified as "connective tissue proper".</a:t>
            </a:r>
          </a:p>
          <a:p>
            <a:pPr>
              <a:lnSpc>
                <a:spcPct val="105000"/>
              </a:lnSpc>
              <a:spcBef>
                <a:spcPct val="5000"/>
              </a:spcBef>
              <a:spcAft>
                <a:spcPct val="15000"/>
              </a:spcAft>
            </a:pPr>
            <a:r>
              <a:rPr lang="en-US" dirty="0"/>
              <a:t>Elastic fibrils do not consist of fibril subunits. </a:t>
            </a:r>
            <a:endParaRPr lang="tr-TR" dirty="0"/>
          </a:p>
          <a:p>
            <a:pPr>
              <a:lnSpc>
                <a:spcPct val="105000"/>
              </a:lnSpc>
              <a:spcBef>
                <a:spcPct val="5000"/>
              </a:spcBef>
              <a:spcAft>
                <a:spcPct val="15000"/>
              </a:spcAft>
            </a:pPr>
            <a:r>
              <a:rPr lang="en-US" dirty="0"/>
              <a:t>Therefore, there are homogeneous images. </a:t>
            </a:r>
            <a:endParaRPr lang="tr-TR" dirty="0"/>
          </a:p>
          <a:p>
            <a:pPr>
              <a:lnSpc>
                <a:spcPct val="105000"/>
              </a:lnSpc>
              <a:spcBef>
                <a:spcPct val="5000"/>
              </a:spcBef>
              <a:spcAft>
                <a:spcPct val="15000"/>
              </a:spcAft>
            </a:pPr>
            <a:r>
              <a:rPr lang="tr-TR" dirty="0" err="1"/>
              <a:t>In</a:t>
            </a:r>
            <a:r>
              <a:rPr lang="tr-TR" dirty="0"/>
              <a:t> </a:t>
            </a:r>
            <a:r>
              <a:rPr lang="en-US" dirty="0"/>
              <a:t>electron microscope, elastic strands consisted of two parts.</a:t>
            </a:r>
          </a:p>
          <a:p>
            <a:r>
              <a:rPr lang="en-US" dirty="0"/>
              <a:t>Formed from the elastic </a:t>
            </a:r>
            <a:r>
              <a:rPr lang="en-US" dirty="0" err="1"/>
              <a:t>microfibril</a:t>
            </a:r>
            <a:r>
              <a:rPr lang="en-US" dirty="0"/>
              <a:t> (consisting of numerous proteins such as </a:t>
            </a:r>
            <a:r>
              <a:rPr lang="en-US" dirty="0" err="1"/>
              <a:t>microfibrillar</a:t>
            </a:r>
            <a:r>
              <a:rPr lang="en-US" dirty="0"/>
              <a:t>-associated glycoproteins, </a:t>
            </a:r>
            <a:r>
              <a:rPr lang="en-US" dirty="0" err="1"/>
              <a:t>fibrillin</a:t>
            </a:r>
            <a:r>
              <a:rPr lang="en-US" dirty="0"/>
              <a:t>, </a:t>
            </a:r>
            <a:r>
              <a:rPr lang="en-US" dirty="0" err="1"/>
              <a:t>fibullin</a:t>
            </a:r>
            <a:r>
              <a:rPr lang="en-US" dirty="0"/>
              <a:t>, and the elastin receptor) and amorphous elastin.</a:t>
            </a:r>
            <a:endParaRPr lang="tr-TR" dirty="0"/>
          </a:p>
          <a:p>
            <a:r>
              <a:rPr lang="en-US" dirty="0"/>
              <a:t>The </a:t>
            </a:r>
            <a:r>
              <a:rPr lang="en-US" dirty="0" err="1"/>
              <a:t>microfibril</a:t>
            </a:r>
            <a:r>
              <a:rPr lang="en-US" dirty="0"/>
              <a:t> scaffolds and organizes the deposition of amorphous elastin. </a:t>
            </a:r>
            <a:endParaRPr lang="tr-TR" dirty="0"/>
          </a:p>
          <a:p>
            <a:pPr>
              <a:lnSpc>
                <a:spcPct val="105000"/>
              </a:lnSpc>
              <a:spcBef>
                <a:spcPct val="5000"/>
              </a:spcBef>
              <a:spcAft>
                <a:spcPct val="15000"/>
              </a:spcAft>
              <a:buFontTx/>
              <a:buNone/>
            </a:pPr>
            <a:endParaRPr lang="tr-TR" dirty="0"/>
          </a:p>
          <a:p>
            <a:pPr>
              <a:lnSpc>
                <a:spcPct val="105000"/>
              </a:lnSpc>
              <a:spcBef>
                <a:spcPct val="5000"/>
              </a:spcBef>
              <a:spcAft>
                <a:spcPct val="15000"/>
              </a:spcAft>
              <a:buFontTx/>
              <a:buNone/>
            </a:pPr>
            <a:r>
              <a:rPr lang="en-US" dirty="0"/>
              <a:t> </a:t>
            </a:r>
            <a:endParaRPr lang="tr-TR" dirty="0">
              <a:solidFill>
                <a:srgbClr val="0000FF"/>
              </a:solidFill>
            </a:endParaRPr>
          </a:p>
        </p:txBody>
      </p:sp>
    </p:spTree>
    <p:extLst>
      <p:ext uri="{BB962C8B-B14F-4D97-AF65-F5344CB8AC3E}">
        <p14:creationId xmlns:p14="http://schemas.microsoft.com/office/powerpoint/2010/main" xmlns="" val="13067617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66648" y="188640"/>
            <a:ext cx="9321840" cy="5896850"/>
          </a:xfrm>
        </p:spPr>
        <p:txBody>
          <a:bodyPr>
            <a:normAutofit fontScale="92500" lnSpcReduction="10000"/>
          </a:bodyPr>
          <a:lstStyle/>
          <a:p>
            <a:pPr>
              <a:lnSpc>
                <a:spcPct val="105000"/>
              </a:lnSpc>
              <a:spcBef>
                <a:spcPct val="5000"/>
              </a:spcBef>
              <a:spcAft>
                <a:spcPct val="15000"/>
              </a:spcAft>
              <a:buFontTx/>
              <a:buNone/>
            </a:pPr>
            <a:r>
              <a:rPr lang="en-US" dirty="0"/>
              <a:t>1-Elastin: It is an amorphous middle part.</a:t>
            </a:r>
            <a:endParaRPr lang="tr-TR" dirty="0"/>
          </a:p>
          <a:p>
            <a:pPr>
              <a:lnSpc>
                <a:spcPct val="105000"/>
              </a:lnSpc>
              <a:spcBef>
                <a:spcPct val="5000"/>
              </a:spcBef>
              <a:spcAft>
                <a:spcPct val="15000"/>
              </a:spcAft>
            </a:pPr>
            <a:r>
              <a:rPr lang="en-US" dirty="0"/>
              <a:t> Elastin is resistant to weak acid and alkaline solutions which can break down other elements of connective tissue and to boiling.</a:t>
            </a:r>
            <a:endParaRPr lang="tr-TR" dirty="0"/>
          </a:p>
          <a:p>
            <a:pPr>
              <a:lnSpc>
                <a:spcPct val="105000"/>
              </a:lnSpc>
              <a:spcBef>
                <a:spcPct val="5000"/>
              </a:spcBef>
              <a:spcAft>
                <a:spcPct val="15000"/>
              </a:spcAft>
            </a:pPr>
            <a:r>
              <a:rPr lang="en-US" dirty="0"/>
              <a:t>Can be easily disrupted by the action of the </a:t>
            </a:r>
            <a:r>
              <a:rPr lang="en-US" dirty="0" err="1"/>
              <a:t>elastase</a:t>
            </a:r>
            <a:r>
              <a:rPr lang="en-US" dirty="0"/>
              <a:t> enzyme</a:t>
            </a:r>
            <a:r>
              <a:rPr lang="tr-TR" dirty="0"/>
              <a:t> of </a:t>
            </a:r>
            <a:r>
              <a:rPr lang="en-US" dirty="0"/>
              <a:t>the pancreas </a:t>
            </a:r>
            <a:endParaRPr lang="tr-TR" dirty="0"/>
          </a:p>
          <a:p>
            <a:pPr>
              <a:lnSpc>
                <a:spcPct val="105000"/>
              </a:lnSpc>
              <a:spcBef>
                <a:spcPct val="5000"/>
              </a:spcBef>
              <a:spcAft>
                <a:spcPct val="15000"/>
              </a:spcAft>
            </a:pPr>
            <a:r>
              <a:rPr lang="en-US" dirty="0"/>
              <a:t>30% of the amino acids are glycine, </a:t>
            </a:r>
            <a:endParaRPr lang="tr-TR" dirty="0"/>
          </a:p>
          <a:p>
            <a:pPr>
              <a:lnSpc>
                <a:spcPct val="105000"/>
              </a:lnSpc>
              <a:spcBef>
                <a:spcPct val="5000"/>
              </a:spcBef>
              <a:spcAft>
                <a:spcPct val="15000"/>
              </a:spcAft>
            </a:pPr>
            <a:r>
              <a:rPr lang="en-US" dirty="0"/>
              <a:t>11% are </a:t>
            </a:r>
            <a:r>
              <a:rPr lang="en-US" dirty="0" err="1"/>
              <a:t>proline</a:t>
            </a:r>
            <a:r>
              <a:rPr lang="en-US" dirty="0"/>
              <a:t>.</a:t>
            </a:r>
          </a:p>
          <a:p>
            <a:r>
              <a:rPr lang="en-US" dirty="0"/>
              <a:t>There are also </a:t>
            </a:r>
            <a:r>
              <a:rPr lang="en-US" dirty="0" err="1"/>
              <a:t>hydroxyproline</a:t>
            </a:r>
            <a:r>
              <a:rPr lang="en-US" dirty="0"/>
              <a:t> and </a:t>
            </a:r>
            <a:r>
              <a:rPr lang="en-US" dirty="0" err="1"/>
              <a:t>hydroxylysine</a:t>
            </a:r>
            <a:r>
              <a:rPr lang="en-US" dirty="0"/>
              <a:t>. </a:t>
            </a:r>
            <a:endParaRPr lang="tr-TR" dirty="0"/>
          </a:p>
          <a:p>
            <a:r>
              <a:rPr lang="en-US" dirty="0" err="1"/>
              <a:t>Elastin</a:t>
            </a:r>
            <a:r>
              <a:rPr lang="en-US" dirty="0"/>
              <a:t> contains non-collagen hydrophobic amino acids. </a:t>
            </a:r>
            <a:endParaRPr lang="tr-TR" dirty="0"/>
          </a:p>
          <a:p>
            <a:r>
              <a:rPr lang="en-US" dirty="0"/>
              <a:t>Furthermore, the amino acids </a:t>
            </a:r>
            <a:r>
              <a:rPr lang="en-US" dirty="0" err="1"/>
              <a:t>desmosine</a:t>
            </a:r>
            <a:r>
              <a:rPr lang="en-US" dirty="0"/>
              <a:t> and </a:t>
            </a:r>
            <a:r>
              <a:rPr lang="en-US" dirty="0" err="1"/>
              <a:t>isodesmosine</a:t>
            </a:r>
            <a:r>
              <a:rPr lang="en-US" dirty="0"/>
              <a:t>, which cross-link with the polypeptide chain, are involved in the </a:t>
            </a:r>
            <a:r>
              <a:rPr lang="en-US" dirty="0" err="1"/>
              <a:t>elastin</a:t>
            </a:r>
            <a:r>
              <a:rPr lang="en-US" dirty="0"/>
              <a:t> structure.</a:t>
            </a:r>
            <a:br>
              <a:rPr lang="en-US" dirty="0"/>
            </a:br>
            <a:endParaRPr lang="tr-TR" dirty="0"/>
          </a:p>
          <a:p>
            <a:endParaRPr lang="tr-TR" dirty="0"/>
          </a:p>
        </p:txBody>
      </p:sp>
    </p:spTree>
    <p:extLst>
      <p:ext uri="{BB962C8B-B14F-4D97-AF65-F5344CB8AC3E}">
        <p14:creationId xmlns:p14="http://schemas.microsoft.com/office/powerpoint/2010/main" xmlns="" val="4301970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buNone/>
            </a:pPr>
            <a:r>
              <a:rPr lang="en-US" dirty="0"/>
              <a:t>2-Fibrillin: </a:t>
            </a:r>
            <a:r>
              <a:rPr lang="tr-TR" dirty="0" err="1"/>
              <a:t>It</a:t>
            </a:r>
            <a:r>
              <a:rPr lang="tr-TR" dirty="0"/>
              <a:t> is g</a:t>
            </a:r>
            <a:r>
              <a:rPr lang="en-US" dirty="0" err="1"/>
              <a:t>lycoprotein</a:t>
            </a:r>
            <a:r>
              <a:rPr lang="en-US" dirty="0"/>
              <a:t> and </a:t>
            </a:r>
            <a:r>
              <a:rPr lang="tr-TR" dirty="0" err="1"/>
              <a:t>makes</a:t>
            </a:r>
            <a:r>
              <a:rPr lang="tr-TR" dirty="0"/>
              <a:t> </a:t>
            </a:r>
            <a:r>
              <a:rPr lang="tr-TR" dirty="0" err="1"/>
              <a:t>the</a:t>
            </a:r>
            <a:r>
              <a:rPr lang="tr-TR" dirty="0"/>
              <a:t> </a:t>
            </a:r>
            <a:r>
              <a:rPr lang="en-US" dirty="0"/>
              <a:t>filaments </a:t>
            </a:r>
            <a:r>
              <a:rPr lang="tr-TR" dirty="0"/>
              <a:t> </a:t>
            </a:r>
            <a:r>
              <a:rPr lang="en-US" dirty="0"/>
              <a:t>embedded in </a:t>
            </a:r>
            <a:r>
              <a:rPr lang="tr-TR" dirty="0"/>
              <a:t>e</a:t>
            </a:r>
            <a:r>
              <a:rPr lang="en-US" dirty="0" err="1"/>
              <a:t>lastine</a:t>
            </a:r>
            <a:r>
              <a:rPr lang="tr-TR" dirty="0"/>
              <a:t> </a:t>
            </a:r>
            <a:r>
              <a:rPr lang="en-US" dirty="0"/>
              <a:t> or surrounding it.</a:t>
            </a:r>
            <a:endParaRPr lang="tr-TR" dirty="0"/>
          </a:p>
          <a:p>
            <a:r>
              <a:rPr lang="en-US" dirty="0"/>
              <a:t> The diameters of </a:t>
            </a:r>
            <a:r>
              <a:rPr lang="en-US" dirty="0" err="1"/>
              <a:t>microfibrils</a:t>
            </a:r>
            <a:r>
              <a:rPr lang="en-US" dirty="0"/>
              <a:t> embedded in the elastin vary between 100-120. </a:t>
            </a:r>
            <a:endParaRPr lang="tr-TR" dirty="0"/>
          </a:p>
          <a:p>
            <a:r>
              <a:rPr lang="en-US" dirty="0"/>
              <a:t>The </a:t>
            </a:r>
            <a:r>
              <a:rPr lang="en-US" dirty="0" err="1"/>
              <a:t>microfibrils</a:t>
            </a:r>
            <a:r>
              <a:rPr lang="en-US" dirty="0"/>
              <a:t> stand parallel to each other to form the </a:t>
            </a:r>
            <a:r>
              <a:rPr lang="en-US" dirty="0" err="1"/>
              <a:t>microfibril</a:t>
            </a:r>
            <a:r>
              <a:rPr lang="en-US" dirty="0"/>
              <a:t> bundle</a:t>
            </a:r>
            <a:r>
              <a:rPr lang="tr-TR" dirty="0">
                <a:solidFill>
                  <a:srgbClr val="0000FF"/>
                </a:solidFill>
              </a:rPr>
              <a:t>. </a:t>
            </a:r>
          </a:p>
          <a:p>
            <a:endParaRPr lang="tr-TR" dirty="0"/>
          </a:p>
        </p:txBody>
      </p:sp>
    </p:spTree>
    <p:extLst>
      <p:ext uri="{BB962C8B-B14F-4D97-AF65-F5344CB8AC3E}">
        <p14:creationId xmlns:p14="http://schemas.microsoft.com/office/powerpoint/2010/main" xmlns="" val="1448703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Bağ 3-9"/>
          <p:cNvPicPr>
            <a:picLocks noChangeAspect="1" noChangeArrowheads="1"/>
          </p:cNvPicPr>
          <p:nvPr/>
        </p:nvPicPr>
        <p:blipFill>
          <a:blip r:embed="rId2" cstate="print"/>
          <a:srcRect l="6175" t="5486" r="3636" b="27663"/>
          <a:stretch>
            <a:fillRect/>
          </a:stretch>
        </p:blipFill>
        <p:spPr bwMode="auto">
          <a:xfrm>
            <a:off x="1738313" y="141288"/>
            <a:ext cx="8750300" cy="5880100"/>
          </a:xfrm>
          <a:prstGeom prst="rect">
            <a:avLst/>
          </a:prstGeom>
          <a:noFill/>
          <a:ln w="12700">
            <a:solidFill>
              <a:srgbClr val="FF0000"/>
            </a:solidFill>
            <a:miter lim="800000"/>
            <a:headEnd/>
            <a:tailEnd/>
          </a:ln>
        </p:spPr>
      </p:pic>
      <p:sp>
        <p:nvSpPr>
          <p:cNvPr id="55299" name="Text Box 3"/>
          <p:cNvSpPr txBox="1">
            <a:spLocks noChangeArrowheads="1"/>
          </p:cNvSpPr>
          <p:nvPr/>
        </p:nvSpPr>
        <p:spPr bwMode="auto">
          <a:xfrm>
            <a:off x="2063750" y="6165850"/>
            <a:ext cx="8135938" cy="641350"/>
          </a:xfrm>
          <a:prstGeom prst="rect">
            <a:avLst/>
          </a:prstGeom>
          <a:noFill/>
          <a:ln w="9525">
            <a:noFill/>
            <a:miter lim="800000"/>
            <a:headEnd/>
            <a:tailEnd/>
          </a:ln>
          <a:effectLst/>
        </p:spPr>
        <p:txBody>
          <a:bodyPr>
            <a:spAutoFit/>
          </a:bodyPr>
          <a:lstStyle/>
          <a:p>
            <a:pPr algn="ctr"/>
            <a:r>
              <a:rPr lang="tr-TR" dirty="0" err="1">
                <a:latin typeface="Arial" charset="0"/>
              </a:rPr>
              <a:t>Elastic</a:t>
            </a:r>
            <a:r>
              <a:rPr lang="tr-TR" dirty="0">
                <a:latin typeface="Arial" charset="0"/>
              </a:rPr>
              <a:t> </a:t>
            </a:r>
            <a:r>
              <a:rPr lang="tr-TR" dirty="0" err="1">
                <a:latin typeface="Arial" charset="0"/>
              </a:rPr>
              <a:t>lamina</a:t>
            </a:r>
            <a:r>
              <a:rPr lang="tr-TR" dirty="0">
                <a:latin typeface="Arial" charset="0"/>
              </a:rPr>
              <a:t> </a:t>
            </a:r>
            <a:r>
              <a:rPr lang="tr-TR" dirty="0" err="1">
                <a:latin typeface="Arial" charset="0"/>
              </a:rPr>
              <a:t>consisting</a:t>
            </a:r>
            <a:r>
              <a:rPr lang="tr-TR" dirty="0">
                <a:latin typeface="Arial" charset="0"/>
              </a:rPr>
              <a:t> of </a:t>
            </a:r>
            <a:r>
              <a:rPr lang="tr-TR" dirty="0" err="1">
                <a:latin typeface="Arial" charset="0"/>
              </a:rPr>
              <a:t>black</a:t>
            </a:r>
            <a:r>
              <a:rPr lang="tr-TR" dirty="0">
                <a:latin typeface="Arial" charset="0"/>
              </a:rPr>
              <a:t> </a:t>
            </a:r>
            <a:r>
              <a:rPr lang="tr-TR" dirty="0" err="1">
                <a:latin typeface="Arial" charset="0"/>
              </a:rPr>
              <a:t>stained</a:t>
            </a:r>
            <a:r>
              <a:rPr lang="tr-TR" dirty="0">
                <a:latin typeface="Arial" charset="0"/>
              </a:rPr>
              <a:t> </a:t>
            </a:r>
            <a:r>
              <a:rPr lang="tr-TR" dirty="0" err="1">
                <a:latin typeface="Arial" charset="0"/>
              </a:rPr>
              <a:t>elastic</a:t>
            </a:r>
            <a:r>
              <a:rPr lang="tr-TR" dirty="0">
                <a:latin typeface="Arial" charset="0"/>
              </a:rPr>
              <a:t> </a:t>
            </a:r>
            <a:r>
              <a:rPr lang="tr-TR" dirty="0" err="1">
                <a:latin typeface="Arial" charset="0"/>
              </a:rPr>
              <a:t>fibers</a:t>
            </a:r>
            <a:r>
              <a:rPr lang="tr-TR" dirty="0">
                <a:latin typeface="Arial" charset="0"/>
              </a:rPr>
              <a:t> on </a:t>
            </a:r>
            <a:r>
              <a:rPr lang="tr-TR" dirty="0" err="1">
                <a:latin typeface="Arial" charset="0"/>
              </a:rPr>
              <a:t>the</a:t>
            </a:r>
            <a:r>
              <a:rPr lang="tr-TR" dirty="0">
                <a:latin typeface="Arial" charset="0"/>
              </a:rPr>
              <a:t> </a:t>
            </a:r>
            <a:r>
              <a:rPr lang="tr-TR" dirty="0" err="1">
                <a:latin typeface="Arial" charset="0"/>
              </a:rPr>
              <a:t>arterial</a:t>
            </a:r>
            <a:r>
              <a:rPr lang="tr-TR" dirty="0">
                <a:latin typeface="Arial" charset="0"/>
              </a:rPr>
              <a:t> </a:t>
            </a:r>
            <a:r>
              <a:rPr lang="tr-TR" dirty="0" err="1">
                <a:latin typeface="Arial" charset="0"/>
              </a:rPr>
              <a:t>wall</a:t>
            </a:r>
            <a:r>
              <a:rPr lang="tr-TR" dirty="0">
                <a:latin typeface="Arial" charset="0"/>
              </a:rPr>
              <a:t> (</a:t>
            </a:r>
            <a:r>
              <a:rPr lang="tr-TR" dirty="0" err="1">
                <a:latin typeface="Arial" charset="0"/>
              </a:rPr>
              <a:t>Verhoeff</a:t>
            </a:r>
            <a:r>
              <a:rPr lang="tr-TR" dirty="0">
                <a:latin typeface="Arial" charset="0"/>
              </a:rPr>
              <a:t> </a:t>
            </a:r>
            <a:r>
              <a:rPr lang="tr-TR" dirty="0" err="1">
                <a:latin typeface="Arial" charset="0"/>
              </a:rPr>
              <a:t>dye</a:t>
            </a:r>
            <a:r>
              <a:rPr lang="tr-TR" dirty="0">
                <a:latin typeface="Arial" charset="0"/>
              </a:rPr>
              <a:t>, x 250)</a:t>
            </a:r>
          </a:p>
        </p:txBody>
      </p:sp>
      <p:sp>
        <p:nvSpPr>
          <p:cNvPr id="55300" name="Line 4"/>
          <p:cNvSpPr>
            <a:spLocks noChangeShapeType="1"/>
          </p:cNvSpPr>
          <p:nvPr/>
        </p:nvSpPr>
        <p:spPr bwMode="auto">
          <a:xfrm flipV="1">
            <a:off x="4727575" y="3068638"/>
            <a:ext cx="287338" cy="576262"/>
          </a:xfrm>
          <a:prstGeom prst="line">
            <a:avLst/>
          </a:prstGeom>
          <a:noFill/>
          <a:ln w="76200">
            <a:solidFill>
              <a:srgbClr val="FFFF00"/>
            </a:solidFill>
            <a:round/>
            <a:headEnd/>
            <a:tailEnd type="triangle" w="med" len="med"/>
          </a:ln>
          <a:effectLst/>
        </p:spPr>
        <p:txBody>
          <a:bodyPr/>
          <a:lstStyle/>
          <a:p>
            <a:endParaRPr lang="tr-TR"/>
          </a:p>
        </p:txBody>
      </p:sp>
    </p:spTree>
    <p:extLst>
      <p:ext uri="{BB962C8B-B14F-4D97-AF65-F5344CB8AC3E}">
        <p14:creationId xmlns:p14="http://schemas.microsoft.com/office/powerpoint/2010/main" xmlns="" val="1892401372"/>
      </p:ext>
    </p:extLst>
  </p:cSld>
  <p:clrMapOvr>
    <a:masterClrMapping/>
  </p:clrMapOvr>
  <p:transition advClick="0" advTm="1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4438650" y="1610797"/>
            <a:ext cx="184731" cy="369332"/>
          </a:xfrm>
          <a:prstGeom prst="rect">
            <a:avLst/>
          </a:prstGeom>
          <a:noFill/>
          <a:ln w="9525">
            <a:noFill/>
            <a:miter lim="800000"/>
            <a:headEnd/>
            <a:tailEnd/>
          </a:ln>
          <a:effectLst/>
        </p:spPr>
        <p:txBody>
          <a:bodyPr wrap="none" anchor="ctr">
            <a:spAutoFit/>
          </a:bodyPr>
          <a:lstStyle/>
          <a:p>
            <a:endParaRPr lang="tr-TR">
              <a:latin typeface="Arial" charset="0"/>
            </a:endParaRPr>
          </a:p>
        </p:txBody>
      </p:sp>
      <p:pic>
        <p:nvPicPr>
          <p:cNvPr id="58371" name="Picture92" descr="Lab_1b-08a"/>
          <p:cNvPicPr>
            <a:picLocks noChangeAspect="1" noChangeArrowheads="1"/>
          </p:cNvPicPr>
          <p:nvPr/>
        </p:nvPicPr>
        <p:blipFill>
          <a:blip r:embed="rId2" r:link="rId3" cstate="print"/>
          <a:srcRect l="4539" t="8926" r="4695" b="8693"/>
          <a:stretch>
            <a:fillRect/>
          </a:stretch>
        </p:blipFill>
        <p:spPr bwMode="auto">
          <a:xfrm>
            <a:off x="1774825" y="107951"/>
            <a:ext cx="8713788" cy="6200775"/>
          </a:xfrm>
          <a:prstGeom prst="rect">
            <a:avLst/>
          </a:prstGeom>
          <a:noFill/>
          <a:ln w="38100" cmpd="dbl">
            <a:solidFill>
              <a:schemeClr val="tx1"/>
            </a:solidFill>
            <a:miter lim="800000"/>
            <a:headEnd/>
            <a:tailEnd/>
          </a:ln>
        </p:spPr>
      </p:pic>
      <p:sp>
        <p:nvSpPr>
          <p:cNvPr id="58372" name="Text Box 4"/>
          <p:cNvSpPr txBox="1">
            <a:spLocks noChangeArrowheads="1"/>
          </p:cNvSpPr>
          <p:nvPr/>
        </p:nvSpPr>
        <p:spPr bwMode="auto">
          <a:xfrm>
            <a:off x="2546350" y="6345239"/>
            <a:ext cx="7437438" cy="396875"/>
          </a:xfrm>
          <a:prstGeom prst="rect">
            <a:avLst/>
          </a:prstGeom>
          <a:noFill/>
          <a:ln w="9525">
            <a:noFill/>
            <a:miter lim="800000"/>
            <a:headEnd/>
            <a:tailEnd/>
          </a:ln>
          <a:effectLst/>
        </p:spPr>
        <p:txBody>
          <a:bodyPr>
            <a:spAutoFit/>
          </a:bodyPr>
          <a:lstStyle/>
          <a:p>
            <a:pPr eaLnBrk="0" hangingPunct="0"/>
            <a:r>
              <a:rPr lang="tr-TR" sz="2000" dirty="0" err="1">
                <a:latin typeface="Times New Roman" pitchFamily="18" charset="0"/>
                <a:cs typeface="Times New Roman" pitchFamily="18" charset="0"/>
              </a:rPr>
              <a:t>Areolar</a:t>
            </a:r>
            <a:r>
              <a:rPr lang="tr-TR" sz="2000" dirty="0">
                <a:latin typeface="Times New Roman" pitchFamily="18" charset="0"/>
                <a:cs typeface="Times New Roman" pitchFamily="18" charset="0"/>
              </a:rPr>
              <a:t> CT, 1.Collagen </a:t>
            </a:r>
            <a:r>
              <a:rPr lang="tr-TR" sz="2000" dirty="0" err="1">
                <a:latin typeface="Times New Roman" pitchFamily="18" charset="0"/>
                <a:cs typeface="Times New Roman" pitchFamily="18" charset="0"/>
              </a:rPr>
              <a:t>fibers</a:t>
            </a:r>
            <a:r>
              <a:rPr lang="tr-TR" sz="2000" dirty="0">
                <a:latin typeface="Times New Roman" pitchFamily="18" charset="0"/>
                <a:cs typeface="Times New Roman" pitchFamily="18" charset="0"/>
              </a:rPr>
              <a:t>, 2.Elastic </a:t>
            </a:r>
            <a:r>
              <a:rPr lang="tr-TR" sz="2000" dirty="0" err="1">
                <a:latin typeface="Times New Roman" pitchFamily="18" charset="0"/>
                <a:cs typeface="Times New Roman" pitchFamily="18" charset="0"/>
              </a:rPr>
              <a:t>fibers</a:t>
            </a:r>
            <a:r>
              <a:rPr lang="tr-TR" sz="2000" dirty="0">
                <a:latin typeface="Times New Roman" pitchFamily="18" charset="0"/>
                <a:cs typeface="Times New Roman" pitchFamily="18" charset="0"/>
              </a:rPr>
              <a:t> </a:t>
            </a:r>
          </a:p>
        </p:txBody>
      </p:sp>
    </p:spTree>
    <p:extLst>
      <p:ext uri="{BB962C8B-B14F-4D97-AF65-F5344CB8AC3E}">
        <p14:creationId xmlns:p14="http://schemas.microsoft.com/office/powerpoint/2010/main" xmlns="" val="1357047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07568" y="-243408"/>
            <a:ext cx="8229600" cy="1143000"/>
          </a:xfrm>
        </p:spPr>
        <p:txBody>
          <a:bodyPr/>
          <a:lstStyle/>
          <a:p>
            <a:r>
              <a:rPr lang="en-US" dirty="0"/>
              <a:t>Fibers. </a:t>
            </a:r>
            <a:endParaRPr lang="tr-TR" dirty="0"/>
          </a:p>
        </p:txBody>
      </p:sp>
      <p:sp>
        <p:nvSpPr>
          <p:cNvPr id="3" name="2 İçerik Yer Tutucusu"/>
          <p:cNvSpPr>
            <a:spLocks noGrp="1"/>
          </p:cNvSpPr>
          <p:nvPr>
            <p:ph idx="1"/>
          </p:nvPr>
        </p:nvSpPr>
        <p:spPr>
          <a:xfrm>
            <a:off x="1524000" y="836713"/>
            <a:ext cx="9144000" cy="5217443"/>
          </a:xfrm>
        </p:spPr>
        <p:txBody>
          <a:bodyPr/>
          <a:lstStyle/>
          <a:p>
            <a:r>
              <a:rPr lang="en-US" dirty="0"/>
              <a:t>Not all types of CT are fibrous. </a:t>
            </a:r>
            <a:endParaRPr lang="tr-TR" dirty="0"/>
          </a:p>
          <a:p>
            <a:pPr lvl="1"/>
            <a:r>
              <a:rPr lang="en-US" dirty="0"/>
              <a:t>adipose tissue and blood</a:t>
            </a:r>
            <a:r>
              <a:rPr lang="tr-TR" dirty="0"/>
              <a:t> </a:t>
            </a:r>
            <a:r>
              <a:rPr lang="tr-TR" dirty="0" err="1"/>
              <a:t>are</a:t>
            </a:r>
            <a:r>
              <a:rPr lang="tr-TR" dirty="0"/>
              <a:t> e</a:t>
            </a:r>
            <a:r>
              <a:rPr lang="en-US" dirty="0" err="1"/>
              <a:t>xamples</a:t>
            </a:r>
            <a:r>
              <a:rPr lang="en-US" dirty="0"/>
              <a:t> of non-fibrous CT </a:t>
            </a:r>
            <a:endParaRPr lang="tr-TR" dirty="0"/>
          </a:p>
          <a:p>
            <a:r>
              <a:rPr lang="en-US" dirty="0"/>
              <a:t>Adipose tissue gives "mechanical cushioning" to the body, among other functions.</a:t>
            </a:r>
            <a:endParaRPr lang="tr-TR" baseline="30000" dirty="0"/>
          </a:p>
          <a:p>
            <a:r>
              <a:rPr lang="en-US" dirty="0"/>
              <a:t>Although there is no dense collagen network in adipose tissue, groups of adipose cells are kept together by collagen fibers and collagen sheets in order to keep fat tissue under compression in place</a:t>
            </a:r>
            <a:endParaRPr lang="tr-TR" dirty="0"/>
          </a:p>
          <a:p>
            <a:r>
              <a:rPr lang="en-US" dirty="0"/>
              <a:t>The matrix of blood is plasma.</a:t>
            </a:r>
          </a:p>
          <a:p>
            <a:r>
              <a:rPr lang="en-US" dirty="0"/>
              <a:t>Both the ground substance and proteins (fibers) create the matrix for CT. </a:t>
            </a:r>
            <a:endParaRPr lang="tr-TR" dirty="0"/>
          </a:p>
        </p:txBody>
      </p:sp>
    </p:spTree>
    <p:extLst>
      <p:ext uri="{BB962C8B-B14F-4D97-AF65-F5344CB8AC3E}">
        <p14:creationId xmlns:p14="http://schemas.microsoft.com/office/powerpoint/2010/main" xmlns="" val="7798553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a:xfrm>
            <a:off x="557213" y="300038"/>
            <a:ext cx="11044237" cy="6264275"/>
          </a:xfrm>
        </p:spPr>
        <p:txBody>
          <a:bodyPr>
            <a:normAutofit lnSpcReduction="10000"/>
          </a:bodyPr>
          <a:lstStyle/>
          <a:p>
            <a:pPr>
              <a:lnSpc>
                <a:spcPct val="115000"/>
              </a:lnSpc>
              <a:spcBef>
                <a:spcPct val="10000"/>
              </a:spcBef>
              <a:spcAft>
                <a:spcPct val="25000"/>
              </a:spcAft>
              <a:buFontTx/>
              <a:buNone/>
            </a:pPr>
            <a:r>
              <a:rPr lang="en-US" b="1" dirty="0"/>
              <a:t>Other </a:t>
            </a:r>
            <a:r>
              <a:rPr lang="en-US" b="1" dirty="0" err="1"/>
              <a:t>fi</a:t>
            </a:r>
            <a:r>
              <a:rPr lang="tr-TR" b="1" dirty="0" err="1"/>
              <a:t>brous</a:t>
            </a:r>
            <a:r>
              <a:rPr lang="tr-TR" b="1" dirty="0"/>
              <a:t> </a:t>
            </a:r>
            <a:r>
              <a:rPr lang="en-US" b="1" dirty="0"/>
              <a:t>structural proteins of connective tissue</a:t>
            </a:r>
            <a:r>
              <a:rPr lang="en-US" dirty="0"/>
              <a:t/>
            </a:r>
            <a:br>
              <a:rPr lang="en-US" dirty="0"/>
            </a:br>
            <a:endParaRPr lang="tr-TR" dirty="0"/>
          </a:p>
          <a:p>
            <a:pPr>
              <a:lnSpc>
                <a:spcPct val="115000"/>
              </a:lnSpc>
              <a:spcBef>
                <a:spcPct val="10000"/>
              </a:spcBef>
              <a:spcAft>
                <a:spcPct val="25000"/>
              </a:spcAft>
            </a:pPr>
            <a:r>
              <a:rPr lang="en-US" dirty="0"/>
              <a:t>In addition to collagen, reticular and elastic fibrils </a:t>
            </a:r>
            <a:r>
              <a:rPr lang="tr-TR" dirty="0" err="1"/>
              <a:t>there</a:t>
            </a:r>
            <a:r>
              <a:rPr lang="tr-TR" dirty="0"/>
              <a:t> </a:t>
            </a:r>
            <a:r>
              <a:rPr lang="tr-TR" dirty="0" err="1"/>
              <a:t>are</a:t>
            </a:r>
            <a:r>
              <a:rPr lang="tr-TR" dirty="0"/>
              <a:t> </a:t>
            </a:r>
            <a:r>
              <a:rPr lang="en-US" dirty="0"/>
              <a:t>various chemical and molecular structures</a:t>
            </a:r>
            <a:r>
              <a:rPr lang="tr-TR" dirty="0"/>
              <a:t> in </a:t>
            </a:r>
            <a:r>
              <a:rPr lang="en-US" dirty="0"/>
              <a:t>connective tissue </a:t>
            </a:r>
            <a:endParaRPr lang="tr-TR" dirty="0"/>
          </a:p>
          <a:p>
            <a:pPr>
              <a:lnSpc>
                <a:spcPct val="105000"/>
              </a:lnSpc>
              <a:spcBef>
                <a:spcPct val="50000"/>
              </a:spcBef>
              <a:spcAft>
                <a:spcPct val="5000"/>
              </a:spcAft>
              <a:buFontTx/>
              <a:buNone/>
            </a:pPr>
            <a:r>
              <a:rPr lang="tr-TR" dirty="0"/>
              <a:t>		</a:t>
            </a:r>
            <a:r>
              <a:rPr lang="en-US" b="1" dirty="0" err="1"/>
              <a:t>Fibronectin</a:t>
            </a:r>
            <a:endParaRPr lang="tr-TR" dirty="0"/>
          </a:p>
          <a:p>
            <a:pPr>
              <a:lnSpc>
                <a:spcPct val="105000"/>
              </a:lnSpc>
              <a:spcBef>
                <a:spcPct val="5000"/>
              </a:spcBef>
              <a:spcAft>
                <a:spcPct val="5000"/>
              </a:spcAft>
              <a:buFontTx/>
              <a:buNone/>
            </a:pPr>
            <a:r>
              <a:rPr lang="tr-TR" dirty="0"/>
              <a:t>		</a:t>
            </a:r>
            <a:r>
              <a:rPr lang="en-US" b="1" dirty="0"/>
              <a:t> </a:t>
            </a:r>
            <a:r>
              <a:rPr lang="en-US" b="1" dirty="0" err="1"/>
              <a:t>Laminins</a:t>
            </a:r>
            <a:endParaRPr lang="tr-TR" b="1" dirty="0"/>
          </a:p>
          <a:p>
            <a:pPr>
              <a:lnSpc>
                <a:spcPct val="105000"/>
              </a:lnSpc>
              <a:spcBef>
                <a:spcPct val="5000"/>
              </a:spcBef>
              <a:spcAft>
                <a:spcPct val="5000"/>
              </a:spcAft>
              <a:buNone/>
            </a:pPr>
            <a:r>
              <a:rPr lang="tr-TR" b="1" dirty="0"/>
              <a:t>            </a:t>
            </a:r>
            <a:r>
              <a:rPr lang="tr-TR" b="1" dirty="0" err="1"/>
              <a:t>Vitronectin</a:t>
            </a:r>
            <a:endParaRPr lang="tr-TR" dirty="0"/>
          </a:p>
          <a:p>
            <a:pPr>
              <a:lnSpc>
                <a:spcPct val="105000"/>
              </a:lnSpc>
              <a:spcBef>
                <a:spcPct val="5000"/>
              </a:spcBef>
              <a:spcAft>
                <a:spcPct val="5000"/>
              </a:spcAft>
              <a:buNone/>
            </a:pPr>
            <a:r>
              <a:rPr lang="tr-TR" b="1" dirty="0"/>
              <a:t>           </a:t>
            </a:r>
            <a:r>
              <a:rPr lang="tr-TR" b="1" dirty="0" err="1"/>
              <a:t>Tenascins</a:t>
            </a:r>
            <a:endParaRPr lang="tr-TR" b="1" dirty="0"/>
          </a:p>
          <a:p>
            <a:pPr>
              <a:lnSpc>
                <a:spcPct val="105000"/>
              </a:lnSpc>
              <a:spcBef>
                <a:spcPct val="5000"/>
              </a:spcBef>
              <a:spcAft>
                <a:spcPct val="5000"/>
              </a:spcAft>
              <a:buFontTx/>
              <a:buNone/>
            </a:pPr>
            <a:r>
              <a:rPr lang="tr-TR" dirty="0"/>
              <a:t>		</a:t>
            </a:r>
            <a:r>
              <a:rPr lang="en-US" b="1" dirty="0" err="1"/>
              <a:t>Nidogens</a:t>
            </a:r>
            <a:endParaRPr lang="tr-TR" b="1" dirty="0"/>
          </a:p>
          <a:p>
            <a:pPr>
              <a:lnSpc>
                <a:spcPct val="105000"/>
              </a:lnSpc>
              <a:spcBef>
                <a:spcPct val="5000"/>
              </a:spcBef>
              <a:spcAft>
                <a:spcPct val="5000"/>
              </a:spcAft>
            </a:pPr>
            <a:r>
              <a:rPr lang="en-US" dirty="0" err="1"/>
              <a:t>Glycoproteins</a:t>
            </a:r>
            <a:r>
              <a:rPr lang="en-US" dirty="0"/>
              <a:t> are distinctive molecules that differ from </a:t>
            </a:r>
            <a:r>
              <a:rPr lang="en-US" dirty="0" err="1"/>
              <a:t>proteoglycans</a:t>
            </a:r>
            <a:r>
              <a:rPr lang="en-US" dirty="0"/>
              <a:t> of the extracellular matrix by their high protein content and polysaccharide side chain properties</a:t>
            </a:r>
          </a:p>
          <a:p>
            <a:pPr>
              <a:lnSpc>
                <a:spcPct val="105000"/>
              </a:lnSpc>
              <a:spcBef>
                <a:spcPct val="5000"/>
              </a:spcBef>
              <a:spcAft>
                <a:spcPct val="5000"/>
              </a:spcAft>
              <a:buFontTx/>
              <a:buNone/>
            </a:pPr>
            <a:endParaRPr lang="tr-TR" sz="2400" b="1" dirty="0"/>
          </a:p>
        </p:txBody>
      </p:sp>
    </p:spTree>
    <p:extLst>
      <p:ext uri="{BB962C8B-B14F-4D97-AF65-F5344CB8AC3E}">
        <p14:creationId xmlns:p14="http://schemas.microsoft.com/office/powerpoint/2010/main" xmlns="" val="1614849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599" y="642938"/>
            <a:ext cx="11034713" cy="5386387"/>
          </a:xfrm>
        </p:spPr>
        <p:txBody>
          <a:bodyPr>
            <a:normAutofit fontScale="77500" lnSpcReduction="20000"/>
          </a:bodyPr>
          <a:lstStyle/>
          <a:p>
            <a:pPr>
              <a:buNone/>
            </a:pPr>
            <a:r>
              <a:rPr lang="tr-TR" b="1" dirty="0"/>
              <a:t>	</a:t>
            </a:r>
            <a:r>
              <a:rPr lang="en-US" sz="3500" b="1" dirty="0"/>
              <a:t>Fibronectin</a:t>
            </a:r>
            <a:r>
              <a:rPr lang="en-US" sz="3500" dirty="0"/>
              <a:t> </a:t>
            </a:r>
          </a:p>
          <a:p>
            <a:pPr>
              <a:buNone/>
            </a:pPr>
            <a:endParaRPr lang="tr-TR" sz="3500" dirty="0"/>
          </a:p>
          <a:p>
            <a:r>
              <a:rPr lang="tr-TR" sz="3500" dirty="0"/>
              <a:t>I</a:t>
            </a:r>
            <a:r>
              <a:rPr lang="en-US" sz="4100" dirty="0"/>
              <a:t>s a high-molecular weight</a:t>
            </a:r>
            <a:r>
              <a:rPr lang="tr-TR" sz="4100" dirty="0"/>
              <a:t> </a:t>
            </a:r>
            <a:r>
              <a:rPr lang="en-US" sz="4100" dirty="0"/>
              <a:t>(~440kDa) glycoprotein</a:t>
            </a:r>
            <a:r>
              <a:rPr lang="tr-TR" sz="4100" dirty="0"/>
              <a:t> </a:t>
            </a:r>
            <a:r>
              <a:rPr lang="en-US" sz="4100" dirty="0"/>
              <a:t>of the extracellular matrix</a:t>
            </a:r>
            <a:r>
              <a:rPr lang="tr-TR" sz="4100" dirty="0"/>
              <a:t> </a:t>
            </a:r>
            <a:r>
              <a:rPr lang="en-US" sz="4100" dirty="0"/>
              <a:t>that binds to membrane-spanning receptor proteins</a:t>
            </a:r>
            <a:r>
              <a:rPr lang="tr-TR" sz="4100" dirty="0"/>
              <a:t> </a:t>
            </a:r>
            <a:r>
              <a:rPr lang="en-US" sz="4100" dirty="0"/>
              <a:t>called </a:t>
            </a:r>
            <a:r>
              <a:rPr lang="en-US" sz="4100" dirty="0" err="1"/>
              <a:t>integrins</a:t>
            </a:r>
            <a:r>
              <a:rPr lang="tr-TR" sz="4100" dirty="0"/>
              <a:t>.</a:t>
            </a:r>
          </a:p>
          <a:p>
            <a:r>
              <a:rPr lang="en-US" sz="4100" dirty="0"/>
              <a:t>Similar to </a:t>
            </a:r>
            <a:r>
              <a:rPr lang="en-US" sz="4100" dirty="0" err="1"/>
              <a:t>integrins</a:t>
            </a:r>
            <a:r>
              <a:rPr lang="en-US" sz="4100" dirty="0"/>
              <a:t>, </a:t>
            </a:r>
            <a:r>
              <a:rPr lang="en-US" sz="4100" dirty="0" err="1"/>
              <a:t>fibronectin</a:t>
            </a:r>
            <a:r>
              <a:rPr lang="en-US" sz="4100" dirty="0"/>
              <a:t> binds extracellular matrix components such as collagen, fibrin, and </a:t>
            </a:r>
            <a:r>
              <a:rPr lang="en-US" sz="4100" dirty="0" err="1"/>
              <a:t>heparan</a:t>
            </a:r>
            <a:r>
              <a:rPr lang="en-US" sz="4100" dirty="0"/>
              <a:t> sulfate</a:t>
            </a:r>
            <a:r>
              <a:rPr lang="tr-TR" sz="4100" dirty="0"/>
              <a:t> </a:t>
            </a:r>
            <a:r>
              <a:rPr lang="en-US" sz="4100" dirty="0" err="1"/>
              <a:t>proteoglycans</a:t>
            </a:r>
            <a:r>
              <a:rPr lang="tr-TR" sz="4100" dirty="0"/>
              <a:t>.</a:t>
            </a:r>
            <a:endParaRPr lang="en-US" sz="4100" dirty="0"/>
          </a:p>
          <a:p>
            <a:r>
              <a:rPr lang="en-US" sz="4100" dirty="0" err="1"/>
              <a:t>Fibronectin</a:t>
            </a:r>
            <a:r>
              <a:rPr lang="en-US" sz="4100" dirty="0"/>
              <a:t> exists as a protein </a:t>
            </a:r>
            <a:r>
              <a:rPr lang="en-US" sz="4100" dirty="0" err="1"/>
              <a:t>dimer</a:t>
            </a:r>
            <a:r>
              <a:rPr lang="en-US" sz="4100" dirty="0"/>
              <a:t>, consisting of two nearly identical monomers</a:t>
            </a:r>
            <a:r>
              <a:rPr lang="tr-TR" sz="4100" dirty="0"/>
              <a:t> </a:t>
            </a:r>
            <a:r>
              <a:rPr lang="en-US" sz="4100" dirty="0"/>
              <a:t>linked by a pair of disulfide bonds</a:t>
            </a:r>
            <a:r>
              <a:rPr lang="tr-TR" sz="4100" dirty="0"/>
              <a:t>.</a:t>
            </a:r>
          </a:p>
          <a:p>
            <a:r>
              <a:rPr lang="en-US" sz="4100" dirty="0"/>
              <a:t>The </a:t>
            </a:r>
            <a:r>
              <a:rPr lang="en-US" sz="4100" dirty="0" err="1"/>
              <a:t>fibronectin</a:t>
            </a:r>
            <a:r>
              <a:rPr lang="en-US" sz="4100" dirty="0"/>
              <a:t> protein is produced from a single gene, but alternative splicing</a:t>
            </a:r>
            <a:r>
              <a:rPr lang="tr-TR" sz="4100" dirty="0"/>
              <a:t>  </a:t>
            </a:r>
            <a:r>
              <a:rPr lang="en-US" sz="4100" dirty="0"/>
              <a:t>of its pre-mRNA leads to the creation of several </a:t>
            </a:r>
            <a:r>
              <a:rPr lang="en-US" sz="4100" dirty="0" err="1"/>
              <a:t>isoforms</a:t>
            </a:r>
            <a:r>
              <a:rPr lang="en-US" sz="4100" dirty="0"/>
              <a:t>.</a:t>
            </a:r>
          </a:p>
          <a:p>
            <a:pPr>
              <a:buNone/>
            </a:pPr>
            <a:endParaRPr lang="tr-TR" sz="4100" dirty="0"/>
          </a:p>
        </p:txBody>
      </p:sp>
    </p:spTree>
    <p:extLst>
      <p:ext uri="{BB962C8B-B14F-4D97-AF65-F5344CB8AC3E}">
        <p14:creationId xmlns:p14="http://schemas.microsoft.com/office/powerpoint/2010/main" xmlns="" val="8855856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98713" y="692966"/>
            <a:ext cx="11244943" cy="5196206"/>
          </a:xfrm>
        </p:spPr>
        <p:txBody>
          <a:bodyPr/>
          <a:lstStyle/>
          <a:p>
            <a:r>
              <a:rPr lang="en-US" dirty="0"/>
              <a:t>Two types of </a:t>
            </a:r>
            <a:r>
              <a:rPr lang="en-US" dirty="0" err="1"/>
              <a:t>fibronectin</a:t>
            </a:r>
            <a:r>
              <a:rPr lang="en-US" dirty="0"/>
              <a:t> are present in vertebrates:</a:t>
            </a:r>
            <a:r>
              <a:rPr lang="tr-TR" dirty="0"/>
              <a:t> </a:t>
            </a:r>
          </a:p>
          <a:p>
            <a:pPr lvl="1"/>
            <a:r>
              <a:rPr lang="en-US" sz="2800" dirty="0"/>
              <a:t>soluble plasma </a:t>
            </a:r>
            <a:r>
              <a:rPr lang="en-US" sz="2800" dirty="0" err="1"/>
              <a:t>fibronectin</a:t>
            </a:r>
            <a:r>
              <a:rPr lang="en-US" sz="2800" dirty="0"/>
              <a:t> (cold-insoluble globulin or </a:t>
            </a:r>
            <a:r>
              <a:rPr lang="en-US" sz="2800" dirty="0" err="1"/>
              <a:t>CIg</a:t>
            </a:r>
            <a:r>
              <a:rPr lang="en-US" sz="2800" dirty="0"/>
              <a:t>) is a major protein component of blood plasma (300 </a:t>
            </a:r>
            <a:r>
              <a:rPr lang="en-US" sz="2800" dirty="0" err="1"/>
              <a:t>μg</a:t>
            </a:r>
            <a:r>
              <a:rPr lang="en-US" sz="2800" dirty="0"/>
              <a:t>/ml) and is produced in the liver by </a:t>
            </a:r>
            <a:r>
              <a:rPr lang="en-US" sz="2800" dirty="0" err="1"/>
              <a:t>hepatocytes</a:t>
            </a:r>
            <a:r>
              <a:rPr lang="en-US" sz="2800" dirty="0"/>
              <a:t>.</a:t>
            </a:r>
          </a:p>
          <a:p>
            <a:pPr lvl="1"/>
            <a:r>
              <a:rPr lang="en-US" sz="2800" dirty="0"/>
              <a:t>insoluble cellular </a:t>
            </a:r>
            <a:r>
              <a:rPr lang="en-US" sz="2800" dirty="0" err="1"/>
              <a:t>fibronectin</a:t>
            </a:r>
            <a:r>
              <a:rPr lang="en-US" sz="2800" dirty="0"/>
              <a:t> is a major component of the extracellular matrix. </a:t>
            </a:r>
            <a:endParaRPr lang="tr-TR" sz="2800" dirty="0"/>
          </a:p>
          <a:p>
            <a:r>
              <a:rPr lang="en-US" dirty="0"/>
              <a:t>It is secreted by various cells, primarily fibroblasts, as a soluble protein </a:t>
            </a:r>
            <a:r>
              <a:rPr lang="en-US" dirty="0" err="1"/>
              <a:t>dimer</a:t>
            </a:r>
            <a:r>
              <a:rPr lang="tr-TR" dirty="0"/>
              <a:t> </a:t>
            </a:r>
            <a:r>
              <a:rPr lang="en-US" dirty="0"/>
              <a:t>and is then assembled into an insoluble matrix in a complex cell-mediated process.</a:t>
            </a:r>
          </a:p>
          <a:p>
            <a:endParaRPr lang="tr-TR" dirty="0"/>
          </a:p>
        </p:txBody>
      </p:sp>
    </p:spTree>
    <p:extLst>
      <p:ext uri="{BB962C8B-B14F-4D97-AF65-F5344CB8AC3E}">
        <p14:creationId xmlns:p14="http://schemas.microsoft.com/office/powerpoint/2010/main" xmlns="" val="19755054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AB9C2152-04E3-2747-8D30-7C2A736C1200}"/>
              </a:ext>
            </a:extLst>
          </p:cNvPr>
          <p:cNvSpPr>
            <a:spLocks noGrp="1"/>
          </p:cNvSpPr>
          <p:nvPr>
            <p:ph idx="1"/>
          </p:nvPr>
        </p:nvSpPr>
        <p:spPr>
          <a:xfrm>
            <a:off x="400050" y="985838"/>
            <a:ext cx="10953750" cy="5191125"/>
          </a:xfrm>
        </p:spPr>
        <p:txBody>
          <a:bodyPr/>
          <a:lstStyle/>
          <a:p>
            <a:r>
              <a:rPr lang="en-US" sz="3200" dirty="0"/>
              <a:t>Fibronectin plays a major role in </a:t>
            </a:r>
          </a:p>
          <a:p>
            <a:pPr lvl="1"/>
            <a:r>
              <a:rPr lang="en-US" sz="3200" dirty="0"/>
              <a:t>cell adhesion, </a:t>
            </a:r>
          </a:p>
          <a:p>
            <a:pPr lvl="1"/>
            <a:r>
              <a:rPr lang="en-US" sz="3200" dirty="0"/>
              <a:t>growth, </a:t>
            </a:r>
          </a:p>
          <a:p>
            <a:pPr lvl="1"/>
            <a:r>
              <a:rPr lang="en-US" sz="3200" dirty="0"/>
              <a:t>migration, </a:t>
            </a:r>
          </a:p>
          <a:p>
            <a:pPr lvl="1"/>
            <a:r>
              <a:rPr lang="en-US" sz="3200" dirty="0"/>
              <a:t>differentiation, </a:t>
            </a:r>
          </a:p>
          <a:p>
            <a:pPr lvl="1"/>
            <a:r>
              <a:rPr lang="en-US" sz="3200" dirty="0"/>
              <a:t>it is important for processes such as wound healing and embryonic development </a:t>
            </a:r>
            <a:endParaRPr lang="tr-TR" sz="3200" dirty="0"/>
          </a:p>
          <a:p>
            <a:r>
              <a:rPr lang="en-US" sz="3200" dirty="0"/>
              <a:t>Altered fibronectin expression, degradation, and organization has been associated with a number of pathologies, including cancer and fibrosis</a:t>
            </a:r>
          </a:p>
          <a:p>
            <a:endParaRPr lang="tr-TR" dirty="0"/>
          </a:p>
        </p:txBody>
      </p:sp>
    </p:spTree>
    <p:extLst>
      <p:ext uri="{BB962C8B-B14F-4D97-AF65-F5344CB8AC3E}">
        <p14:creationId xmlns:p14="http://schemas.microsoft.com/office/powerpoint/2010/main" xmlns="" val="34404759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4543" y="542925"/>
            <a:ext cx="11571514" cy="5980385"/>
          </a:xfrm>
        </p:spPr>
        <p:txBody>
          <a:bodyPr>
            <a:normAutofit/>
          </a:bodyPr>
          <a:lstStyle/>
          <a:p>
            <a:pPr>
              <a:buNone/>
            </a:pPr>
            <a:r>
              <a:rPr lang="tr-TR" b="1" dirty="0"/>
              <a:t>	</a:t>
            </a:r>
            <a:r>
              <a:rPr lang="en-US" b="1" dirty="0" err="1"/>
              <a:t>Laminins</a:t>
            </a:r>
            <a:r>
              <a:rPr lang="en-US" dirty="0"/>
              <a:t> </a:t>
            </a:r>
            <a:endParaRPr lang="tr-TR" dirty="0"/>
          </a:p>
          <a:p>
            <a:r>
              <a:rPr lang="tr-TR" dirty="0"/>
              <a:t>A</a:t>
            </a:r>
            <a:r>
              <a:rPr lang="en-US" dirty="0"/>
              <a:t>re high-molecular </a:t>
            </a:r>
            <a:r>
              <a:rPr lang="en-US" dirty="0" err="1"/>
              <a:t>weig</a:t>
            </a:r>
            <a:r>
              <a:rPr lang="tr-TR" dirty="0"/>
              <a:t>h</a:t>
            </a:r>
            <a:r>
              <a:rPr lang="en-US" dirty="0"/>
              <a:t>t</a:t>
            </a:r>
            <a:r>
              <a:rPr lang="tr-TR" dirty="0"/>
              <a:t> </a:t>
            </a:r>
            <a:r>
              <a:rPr lang="en-US" dirty="0"/>
              <a:t> (~400 to ~900 </a:t>
            </a:r>
            <a:r>
              <a:rPr lang="en-US" dirty="0" err="1"/>
              <a:t>kDa</a:t>
            </a:r>
            <a:r>
              <a:rPr lang="en-US" dirty="0"/>
              <a:t>) proteins of the extracellular matrix. </a:t>
            </a:r>
            <a:endParaRPr lang="tr-TR" dirty="0"/>
          </a:p>
          <a:p>
            <a:r>
              <a:rPr lang="en-US" dirty="0"/>
              <a:t>They are a major component of the basal lamina, a protein network foundation for most cells and organs. </a:t>
            </a:r>
            <a:endParaRPr lang="tr-TR" dirty="0"/>
          </a:p>
          <a:p>
            <a:r>
              <a:rPr lang="en-US" dirty="0"/>
              <a:t>The laminins are an important and biologically active part of the basal lamina, influencing cell </a:t>
            </a:r>
          </a:p>
          <a:p>
            <a:pPr lvl="1"/>
            <a:r>
              <a:rPr lang="en-US" sz="2800" b="1" dirty="0"/>
              <a:t>differentiation, migration, and adhesion</a:t>
            </a:r>
            <a:r>
              <a:rPr lang="tr-TR" sz="2800" dirty="0"/>
              <a:t>.</a:t>
            </a:r>
            <a:endParaRPr lang="en-US" sz="2800" dirty="0"/>
          </a:p>
          <a:p>
            <a:r>
              <a:rPr lang="tr-TR" dirty="0" err="1"/>
              <a:t>They</a:t>
            </a:r>
            <a:r>
              <a:rPr lang="tr-TR" dirty="0"/>
              <a:t> </a:t>
            </a:r>
            <a:r>
              <a:rPr lang="en-US" dirty="0"/>
              <a:t>are </a:t>
            </a:r>
            <a:r>
              <a:rPr lang="en-US" dirty="0" err="1"/>
              <a:t>heterotrimeric</a:t>
            </a:r>
            <a:r>
              <a:rPr lang="en-US" dirty="0"/>
              <a:t> proteins that contain an α-chain, a β-chain, and a γ-chain, found in five, four, and three genetic variants, respectively. </a:t>
            </a:r>
            <a:endParaRPr lang="tr-TR" dirty="0"/>
          </a:p>
          <a:p>
            <a:endParaRPr lang="tr-TR" dirty="0"/>
          </a:p>
        </p:txBody>
      </p:sp>
    </p:spTree>
    <p:extLst>
      <p:ext uri="{BB962C8B-B14F-4D97-AF65-F5344CB8AC3E}">
        <p14:creationId xmlns:p14="http://schemas.microsoft.com/office/powerpoint/2010/main" xmlns="" val="761041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3399" y="434819"/>
            <a:ext cx="10863943" cy="6264696"/>
          </a:xfrm>
        </p:spPr>
        <p:txBody>
          <a:bodyPr/>
          <a:lstStyle/>
          <a:p>
            <a:r>
              <a:rPr lang="en-US" dirty="0"/>
              <a:t>The laminin molecules are named according to their chain composition</a:t>
            </a:r>
            <a:r>
              <a:rPr lang="tr-TR" dirty="0"/>
              <a:t>; </a:t>
            </a:r>
            <a:r>
              <a:rPr lang="en-US" dirty="0"/>
              <a:t>laminin-511 contains α5, β1, and γ1 chains</a:t>
            </a:r>
            <a:r>
              <a:rPr lang="tr-TR" dirty="0"/>
              <a:t>.</a:t>
            </a:r>
          </a:p>
          <a:p>
            <a:r>
              <a:rPr lang="en-US" dirty="0"/>
              <a:t>Fourteen other chain combinations have been identified in vivo. </a:t>
            </a:r>
            <a:endParaRPr lang="tr-TR" dirty="0"/>
          </a:p>
          <a:p>
            <a:r>
              <a:rPr lang="en-US" dirty="0"/>
              <a:t>The trimeric proteins intersect to form a cross-like structure that can bind to other cell membrane and extracellular matrix molecules</a:t>
            </a:r>
            <a:r>
              <a:rPr lang="tr-TR" dirty="0"/>
              <a:t>.</a:t>
            </a:r>
            <a:endParaRPr lang="en-US" dirty="0"/>
          </a:p>
          <a:p>
            <a:r>
              <a:rPr lang="en-US" dirty="0"/>
              <a:t>The three shorter arms are particularly good at binding to other laminin molecules, which allows them to form sheets.</a:t>
            </a:r>
            <a:endParaRPr lang="tr-TR" dirty="0"/>
          </a:p>
          <a:p>
            <a:r>
              <a:rPr lang="en-US" dirty="0"/>
              <a:t> The long arm is capable of binding to cells, which helps anchor organized tissue cells to the membrane.</a:t>
            </a:r>
          </a:p>
          <a:p>
            <a:r>
              <a:rPr lang="en-US" dirty="0"/>
              <a:t>The </a:t>
            </a:r>
            <a:r>
              <a:rPr lang="en-US" dirty="0" err="1"/>
              <a:t>laminin</a:t>
            </a:r>
            <a:r>
              <a:rPr lang="en-US" dirty="0"/>
              <a:t> family of </a:t>
            </a:r>
            <a:r>
              <a:rPr lang="en-US" dirty="0" err="1"/>
              <a:t>glycoproteins</a:t>
            </a:r>
            <a:r>
              <a:rPr lang="en-US" dirty="0"/>
              <a:t> are an integral part of the structural scaffolding in almost every tissue of an organism. </a:t>
            </a:r>
            <a:endParaRPr lang="tr-TR" dirty="0"/>
          </a:p>
          <a:p>
            <a:r>
              <a:rPr lang="en-US" dirty="0"/>
              <a:t>They are secreted and incorporated into cell-associated extracellular matrices. </a:t>
            </a:r>
            <a:endParaRPr lang="tr-TR" dirty="0"/>
          </a:p>
          <a:p>
            <a:endParaRPr lang="tr-TR" dirty="0"/>
          </a:p>
        </p:txBody>
      </p:sp>
    </p:spTree>
    <p:extLst>
      <p:ext uri="{BB962C8B-B14F-4D97-AF65-F5344CB8AC3E}">
        <p14:creationId xmlns:p14="http://schemas.microsoft.com/office/powerpoint/2010/main" xmlns="" val="13298975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E55F8753-4EE7-1048-BBBA-4BE6A1892149}"/>
              </a:ext>
            </a:extLst>
          </p:cNvPr>
          <p:cNvSpPr>
            <a:spLocks noGrp="1"/>
          </p:cNvSpPr>
          <p:nvPr>
            <p:ph idx="1"/>
          </p:nvPr>
        </p:nvSpPr>
        <p:spPr>
          <a:xfrm>
            <a:off x="446314" y="514350"/>
            <a:ext cx="11540899" cy="5915025"/>
          </a:xfrm>
        </p:spPr>
        <p:txBody>
          <a:bodyPr>
            <a:normAutofit/>
          </a:bodyPr>
          <a:lstStyle/>
          <a:p>
            <a:r>
              <a:rPr lang="en-US" sz="3000" dirty="0"/>
              <a:t>Laminin is vital for the maintenance and survival of tissues.</a:t>
            </a:r>
          </a:p>
          <a:p>
            <a:r>
              <a:rPr lang="tr-TR" sz="3000" dirty="0" err="1"/>
              <a:t>Laminins</a:t>
            </a:r>
            <a:r>
              <a:rPr lang="tr-TR" sz="3000" dirty="0"/>
              <a:t> form </a:t>
            </a:r>
            <a:r>
              <a:rPr lang="tr-TR" sz="3000" dirty="0" err="1"/>
              <a:t>independent</a:t>
            </a:r>
            <a:r>
              <a:rPr lang="tr-TR" sz="3000" dirty="0"/>
              <a:t> </a:t>
            </a:r>
            <a:r>
              <a:rPr lang="tr-TR" sz="3000" dirty="0" err="1"/>
              <a:t>networks</a:t>
            </a:r>
            <a:r>
              <a:rPr lang="tr-TR" sz="3000" dirty="0"/>
              <a:t> </a:t>
            </a:r>
            <a:r>
              <a:rPr lang="tr-TR" sz="3000" dirty="0" err="1"/>
              <a:t>and</a:t>
            </a:r>
            <a:r>
              <a:rPr lang="tr-TR" sz="3000" dirty="0"/>
              <a:t> </a:t>
            </a:r>
            <a:r>
              <a:rPr lang="tr-TR" sz="3000" dirty="0" err="1"/>
              <a:t>are</a:t>
            </a:r>
            <a:r>
              <a:rPr lang="tr-TR" sz="3000" dirty="0"/>
              <a:t> </a:t>
            </a:r>
            <a:r>
              <a:rPr lang="tr-TR" sz="3000" dirty="0" err="1"/>
              <a:t>associated</a:t>
            </a:r>
            <a:r>
              <a:rPr lang="tr-TR" sz="3000" dirty="0"/>
              <a:t> </a:t>
            </a:r>
            <a:r>
              <a:rPr lang="tr-TR" sz="3000" dirty="0" err="1"/>
              <a:t>with</a:t>
            </a:r>
            <a:r>
              <a:rPr lang="tr-TR" sz="3000" dirty="0"/>
              <a:t> </a:t>
            </a:r>
            <a:r>
              <a:rPr lang="tr-TR" sz="3000" dirty="0" err="1"/>
              <a:t>type</a:t>
            </a:r>
            <a:r>
              <a:rPr lang="tr-TR" sz="3000" dirty="0"/>
              <a:t> IV </a:t>
            </a:r>
            <a:r>
              <a:rPr lang="tr-TR" sz="3000" dirty="0" err="1"/>
              <a:t>collagen</a:t>
            </a:r>
            <a:r>
              <a:rPr lang="tr-TR" sz="3000" dirty="0"/>
              <a:t> </a:t>
            </a:r>
            <a:r>
              <a:rPr lang="tr-TR" sz="3000" dirty="0" err="1"/>
              <a:t>networks</a:t>
            </a:r>
            <a:r>
              <a:rPr lang="tr-TR" sz="3000" dirty="0"/>
              <a:t> </a:t>
            </a:r>
            <a:r>
              <a:rPr lang="tr-TR" sz="3000" dirty="0" err="1"/>
              <a:t>via</a:t>
            </a:r>
            <a:r>
              <a:rPr lang="tr-TR" sz="3000" dirty="0"/>
              <a:t> </a:t>
            </a:r>
            <a:r>
              <a:rPr lang="tr-TR" sz="3000" dirty="0" err="1"/>
              <a:t>entactin</a:t>
            </a:r>
            <a:r>
              <a:rPr lang="tr-TR" sz="3000" dirty="0"/>
              <a:t>, </a:t>
            </a:r>
            <a:r>
              <a:rPr lang="tr-TR" sz="3000" dirty="0" err="1"/>
              <a:t>fibronectin</a:t>
            </a:r>
            <a:r>
              <a:rPr lang="tr-TR" sz="3000" dirty="0"/>
              <a:t>, </a:t>
            </a:r>
            <a:r>
              <a:rPr lang="tr-TR" sz="3000" dirty="0" err="1"/>
              <a:t>and</a:t>
            </a:r>
            <a:r>
              <a:rPr lang="tr-TR" sz="3000" dirty="0"/>
              <a:t> </a:t>
            </a:r>
            <a:r>
              <a:rPr lang="tr-TR" sz="3000" dirty="0" err="1"/>
              <a:t>perlecan</a:t>
            </a:r>
            <a:r>
              <a:rPr lang="tr-TR" sz="3000" dirty="0"/>
              <a:t>. </a:t>
            </a:r>
          </a:p>
          <a:p>
            <a:r>
              <a:rPr lang="tr-TR" sz="3000" dirty="0" err="1"/>
              <a:t>With</a:t>
            </a:r>
            <a:r>
              <a:rPr lang="tr-TR" sz="3000" dirty="0"/>
              <a:t> </a:t>
            </a:r>
            <a:r>
              <a:rPr lang="tr-TR" sz="3000" dirty="0" err="1"/>
              <a:t>interactions</a:t>
            </a:r>
            <a:r>
              <a:rPr lang="tr-TR" sz="3000" dirty="0"/>
              <a:t>, </a:t>
            </a:r>
            <a:r>
              <a:rPr lang="tr-TR" sz="3000" dirty="0" err="1"/>
              <a:t>laminins</a:t>
            </a:r>
            <a:r>
              <a:rPr lang="tr-TR" sz="3000" dirty="0"/>
              <a:t> </a:t>
            </a:r>
            <a:r>
              <a:rPr lang="tr-TR" sz="3000" dirty="0" err="1"/>
              <a:t>critically</a:t>
            </a:r>
            <a:r>
              <a:rPr lang="tr-TR" sz="3000" dirty="0"/>
              <a:t> </a:t>
            </a:r>
            <a:r>
              <a:rPr lang="tr-TR" sz="3000" dirty="0" err="1"/>
              <a:t>contribute</a:t>
            </a:r>
            <a:r>
              <a:rPr lang="tr-TR" sz="3000" dirty="0"/>
              <a:t> </a:t>
            </a:r>
            <a:r>
              <a:rPr lang="tr-TR" sz="3000" dirty="0" err="1"/>
              <a:t>to</a:t>
            </a:r>
            <a:endParaRPr lang="tr-TR" sz="3000" dirty="0"/>
          </a:p>
          <a:p>
            <a:pPr lvl="1"/>
            <a:r>
              <a:rPr lang="tr-TR" sz="3000" dirty="0"/>
              <a:t> </a:t>
            </a:r>
            <a:r>
              <a:rPr lang="tr-TR" sz="3000" dirty="0" err="1"/>
              <a:t>cell</a:t>
            </a:r>
            <a:r>
              <a:rPr lang="tr-TR" sz="3000" dirty="0"/>
              <a:t> </a:t>
            </a:r>
            <a:r>
              <a:rPr lang="tr-TR" sz="3000" dirty="0" err="1"/>
              <a:t>attachment</a:t>
            </a:r>
            <a:r>
              <a:rPr lang="tr-TR" sz="3000" dirty="0"/>
              <a:t> </a:t>
            </a:r>
            <a:r>
              <a:rPr lang="tr-TR" sz="3000" dirty="0" err="1"/>
              <a:t>and</a:t>
            </a:r>
            <a:r>
              <a:rPr lang="tr-TR" sz="3000" dirty="0"/>
              <a:t> </a:t>
            </a:r>
            <a:r>
              <a:rPr lang="tr-TR" sz="3000" dirty="0" err="1"/>
              <a:t>differentiation</a:t>
            </a:r>
            <a:r>
              <a:rPr lang="tr-TR" sz="3000" dirty="0"/>
              <a:t>, </a:t>
            </a:r>
          </a:p>
          <a:p>
            <a:pPr lvl="1"/>
            <a:r>
              <a:rPr lang="tr-TR" sz="3000" dirty="0" err="1"/>
              <a:t>cell</a:t>
            </a:r>
            <a:r>
              <a:rPr lang="tr-TR" sz="3000" dirty="0"/>
              <a:t> </a:t>
            </a:r>
            <a:r>
              <a:rPr lang="tr-TR" sz="3000" dirty="0" err="1"/>
              <a:t>shape</a:t>
            </a:r>
            <a:r>
              <a:rPr lang="tr-TR" sz="3000" dirty="0"/>
              <a:t> </a:t>
            </a:r>
            <a:r>
              <a:rPr lang="tr-TR" sz="3000" dirty="0" err="1"/>
              <a:t>and</a:t>
            </a:r>
            <a:r>
              <a:rPr lang="tr-TR" sz="3000" dirty="0"/>
              <a:t> </a:t>
            </a:r>
            <a:r>
              <a:rPr lang="tr-TR" sz="3000" dirty="0" err="1"/>
              <a:t>movement</a:t>
            </a:r>
            <a:r>
              <a:rPr lang="tr-TR" sz="3000" dirty="0"/>
              <a:t>, </a:t>
            </a:r>
          </a:p>
          <a:p>
            <a:pPr lvl="1"/>
            <a:r>
              <a:rPr lang="tr-TR" sz="3000" dirty="0" err="1"/>
              <a:t>maintenance</a:t>
            </a:r>
            <a:r>
              <a:rPr lang="tr-TR" sz="3000" dirty="0"/>
              <a:t> of </a:t>
            </a:r>
            <a:r>
              <a:rPr lang="tr-TR" sz="3000" dirty="0" err="1"/>
              <a:t>tissue</a:t>
            </a:r>
            <a:r>
              <a:rPr lang="tr-TR" sz="3000" dirty="0"/>
              <a:t> </a:t>
            </a:r>
            <a:r>
              <a:rPr lang="tr-TR" sz="3000" dirty="0" err="1"/>
              <a:t>phenotype</a:t>
            </a:r>
            <a:r>
              <a:rPr lang="tr-TR" sz="3000" dirty="0"/>
              <a:t>, </a:t>
            </a:r>
            <a:r>
              <a:rPr lang="tr-TR" sz="3000" dirty="0" err="1"/>
              <a:t>and</a:t>
            </a:r>
            <a:r>
              <a:rPr lang="tr-TR" sz="3000" dirty="0"/>
              <a:t> </a:t>
            </a:r>
          </a:p>
          <a:p>
            <a:pPr lvl="1"/>
            <a:r>
              <a:rPr lang="tr-TR" sz="3000" dirty="0" err="1"/>
              <a:t>promotion</a:t>
            </a:r>
            <a:r>
              <a:rPr lang="tr-TR" sz="3000" dirty="0"/>
              <a:t> of </a:t>
            </a:r>
            <a:r>
              <a:rPr lang="tr-TR" sz="3000" dirty="0" err="1"/>
              <a:t>tissue</a:t>
            </a:r>
            <a:r>
              <a:rPr lang="tr-TR" sz="3000" dirty="0"/>
              <a:t> </a:t>
            </a:r>
            <a:r>
              <a:rPr lang="tr-TR" sz="3000" dirty="0" err="1"/>
              <a:t>survival</a:t>
            </a:r>
            <a:r>
              <a:rPr lang="tr-TR" sz="3000" dirty="0"/>
              <a:t>.</a:t>
            </a:r>
          </a:p>
          <a:p>
            <a:r>
              <a:rPr lang="en-US" sz="3000" dirty="0"/>
              <a:t>Defective laminins can cause muscles to form improperly, leading to a form of muscular dystrophy, lethal skin blistering disease (junctional epidermolysis bullosa) and defects of the kidney filter (nephrotic syndrome</a:t>
            </a:r>
            <a:r>
              <a:rPr lang="en-US" dirty="0"/>
              <a:t>).</a:t>
            </a:r>
            <a:endParaRPr lang="tr-TR" dirty="0"/>
          </a:p>
        </p:txBody>
      </p:sp>
    </p:spTree>
    <p:extLst>
      <p:ext uri="{BB962C8B-B14F-4D97-AF65-F5344CB8AC3E}">
        <p14:creationId xmlns:p14="http://schemas.microsoft.com/office/powerpoint/2010/main" xmlns="" val="10274933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89857" y="404665"/>
            <a:ext cx="9926623" cy="5626021"/>
          </a:xfrm>
        </p:spPr>
        <p:txBody>
          <a:bodyPr>
            <a:noAutofit/>
          </a:bodyPr>
          <a:lstStyle/>
          <a:p>
            <a:pPr>
              <a:buNone/>
            </a:pPr>
            <a:r>
              <a:rPr lang="tr-TR" sz="3200" b="1" dirty="0" err="1"/>
              <a:t>Tenascins</a:t>
            </a:r>
            <a:endParaRPr lang="tr-TR" sz="3200" b="1" dirty="0"/>
          </a:p>
          <a:p>
            <a:r>
              <a:rPr lang="en-US" sz="3200" dirty="0"/>
              <a:t>It is a large and complex glycoprotein of extracellular matrix.</a:t>
            </a:r>
            <a:endParaRPr lang="tr-TR" sz="3200" dirty="0"/>
          </a:p>
          <a:p>
            <a:r>
              <a:rPr lang="en-US" sz="3200" dirty="0"/>
              <a:t>It is synthesized tissue and time-specific during embryonic development.</a:t>
            </a:r>
            <a:endParaRPr lang="tr-TR" sz="3200" dirty="0"/>
          </a:p>
          <a:p>
            <a:r>
              <a:rPr lang="en-US" sz="3200" dirty="0"/>
              <a:t>It plays an important role especially in the development of epithelial-</a:t>
            </a:r>
            <a:r>
              <a:rPr lang="en-US" sz="3200" dirty="0" err="1"/>
              <a:t>mesenchymal</a:t>
            </a:r>
            <a:r>
              <a:rPr lang="en-US" sz="3200" dirty="0"/>
              <a:t> spaces and morphogenetic movements.</a:t>
            </a:r>
            <a:endParaRPr lang="tr-TR" sz="3200" dirty="0"/>
          </a:p>
          <a:p>
            <a:r>
              <a:rPr lang="en-US" sz="3200" dirty="0"/>
              <a:t>During the development of the placenta, it is particularly expressed in </a:t>
            </a:r>
            <a:r>
              <a:rPr lang="en-US" sz="3200" dirty="0" err="1"/>
              <a:t>mesenchymal</a:t>
            </a:r>
            <a:r>
              <a:rPr lang="en-US" sz="3200" dirty="0"/>
              <a:t> </a:t>
            </a:r>
            <a:r>
              <a:rPr lang="en-US" sz="3200" dirty="0" err="1"/>
              <a:t>villi</a:t>
            </a:r>
            <a:endParaRPr lang="tr-TR" sz="3200" dirty="0"/>
          </a:p>
          <a:p>
            <a:r>
              <a:rPr lang="en-US" sz="3200" dirty="0"/>
              <a:t>In addition</a:t>
            </a:r>
            <a:r>
              <a:rPr lang="tr-TR" sz="3200" dirty="0"/>
              <a:t> </a:t>
            </a:r>
            <a:r>
              <a:rPr lang="tr-TR" sz="3200" dirty="0" err="1"/>
              <a:t>it’s</a:t>
            </a:r>
            <a:r>
              <a:rPr lang="tr-TR" sz="3200" dirty="0"/>
              <a:t> </a:t>
            </a:r>
            <a:r>
              <a:rPr lang="en-US" sz="3200" dirty="0"/>
              <a:t>expression </a:t>
            </a:r>
            <a:r>
              <a:rPr lang="tr-TR" sz="3200" dirty="0"/>
              <a:t> </a:t>
            </a:r>
            <a:r>
              <a:rPr lang="tr-TR" sz="3200" dirty="0" err="1"/>
              <a:t>increase</a:t>
            </a:r>
            <a:r>
              <a:rPr lang="tr-TR" sz="3200" dirty="0"/>
              <a:t> in </a:t>
            </a:r>
            <a:r>
              <a:rPr lang="en-US" sz="3200" dirty="0"/>
              <a:t>the healing of wounds, tumor</a:t>
            </a:r>
            <a:r>
              <a:rPr lang="tr-TR" sz="3200" dirty="0"/>
              <a:t>o</a:t>
            </a:r>
            <a:r>
              <a:rPr lang="en-US" sz="3200" dirty="0"/>
              <a:t>genesis and epithelial morphogenesis.</a:t>
            </a:r>
            <a:endParaRPr lang="tr-TR" sz="3200" dirty="0"/>
          </a:p>
        </p:txBody>
      </p:sp>
    </p:spTree>
    <p:extLst>
      <p:ext uri="{BB962C8B-B14F-4D97-AF65-F5344CB8AC3E}">
        <p14:creationId xmlns:p14="http://schemas.microsoft.com/office/powerpoint/2010/main" xmlns="" val="5787618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r>
              <a:rPr lang="tr-TR" b="1" dirty="0" err="1"/>
              <a:t>Vitronectin</a:t>
            </a:r>
            <a:endParaRPr lang="tr-TR" dirty="0"/>
          </a:p>
          <a:p>
            <a:r>
              <a:rPr lang="en-US" dirty="0"/>
              <a:t>It plays a role in the regulation of thrombin activity and proteolysis on the cell surface.</a:t>
            </a:r>
            <a:endParaRPr lang="tr-TR" dirty="0"/>
          </a:p>
          <a:p>
            <a:r>
              <a:rPr lang="en-US" dirty="0"/>
              <a:t>Intrinsic protein of human sperm.</a:t>
            </a:r>
            <a:endParaRPr lang="tr-TR" dirty="0"/>
          </a:p>
          <a:p>
            <a:r>
              <a:rPr lang="en-US" dirty="0"/>
              <a:t>It is found as a adhesion protein in tissue and plasma.</a:t>
            </a:r>
            <a:endParaRPr lang="tr-TR" dirty="0"/>
          </a:p>
          <a:p>
            <a:r>
              <a:rPr lang="tr-TR" dirty="0" err="1"/>
              <a:t>They</a:t>
            </a:r>
            <a:r>
              <a:rPr lang="tr-TR" dirty="0"/>
              <a:t> </a:t>
            </a:r>
            <a:r>
              <a:rPr lang="en-US" dirty="0"/>
              <a:t>are expressed in various amounts</a:t>
            </a:r>
            <a:r>
              <a:rPr lang="tr-TR" dirty="0"/>
              <a:t> in c</a:t>
            </a:r>
            <a:r>
              <a:rPr lang="en-US" dirty="0"/>
              <a:t>ell differentiation and </a:t>
            </a:r>
            <a:r>
              <a:rPr lang="en-US" dirty="0" err="1"/>
              <a:t>neoplastic</a:t>
            </a:r>
            <a:r>
              <a:rPr lang="en-US" dirty="0"/>
              <a:t> changes (tumor formation)</a:t>
            </a:r>
          </a:p>
          <a:p>
            <a:endParaRPr lang="tr-TR" dirty="0"/>
          </a:p>
        </p:txBody>
      </p:sp>
    </p:spTree>
    <p:extLst>
      <p:ext uri="{BB962C8B-B14F-4D97-AF65-F5344CB8AC3E}">
        <p14:creationId xmlns:p14="http://schemas.microsoft.com/office/powerpoint/2010/main" xmlns="" val="12970765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40229" y="576334"/>
            <a:ext cx="10352314" cy="4525963"/>
          </a:xfrm>
        </p:spPr>
        <p:txBody>
          <a:bodyPr>
            <a:normAutofit fontScale="92500" lnSpcReduction="20000"/>
          </a:bodyPr>
          <a:lstStyle/>
          <a:p>
            <a:pPr>
              <a:buNone/>
            </a:pPr>
            <a:r>
              <a:rPr lang="tr-TR" b="1" dirty="0"/>
              <a:t>	</a:t>
            </a:r>
            <a:r>
              <a:rPr lang="en-US" sz="3200" b="1" dirty="0" err="1"/>
              <a:t>Nidogens</a:t>
            </a:r>
            <a:r>
              <a:rPr lang="en-US" sz="3200" dirty="0"/>
              <a:t>,</a:t>
            </a:r>
            <a:endParaRPr lang="tr-TR" sz="3200" dirty="0"/>
          </a:p>
          <a:p>
            <a:r>
              <a:rPr lang="tr-TR" sz="3200" dirty="0"/>
              <a:t>F</a:t>
            </a:r>
            <a:r>
              <a:rPr lang="en-US" sz="3200" dirty="0" err="1"/>
              <a:t>ormerly</a:t>
            </a:r>
            <a:r>
              <a:rPr lang="en-US" sz="3200" dirty="0"/>
              <a:t> known as </a:t>
            </a:r>
            <a:r>
              <a:rPr lang="en-US" sz="3200" b="1" dirty="0" err="1"/>
              <a:t>entactins</a:t>
            </a:r>
            <a:r>
              <a:rPr lang="en-US" sz="3200" dirty="0"/>
              <a:t>, are a family of sulfated </a:t>
            </a:r>
            <a:r>
              <a:rPr lang="en-US" sz="3200" dirty="0" err="1"/>
              <a:t>monomeric</a:t>
            </a:r>
            <a:r>
              <a:rPr lang="en-US" sz="3200" dirty="0"/>
              <a:t> </a:t>
            </a:r>
            <a:r>
              <a:rPr lang="en-US" sz="3200" dirty="0" err="1"/>
              <a:t>glycoproteins</a:t>
            </a:r>
            <a:r>
              <a:rPr lang="en-US" sz="3200" dirty="0"/>
              <a:t> located in the basal lamina</a:t>
            </a:r>
            <a:r>
              <a:rPr lang="tr-TR" sz="3200" dirty="0"/>
              <a:t>.</a:t>
            </a:r>
          </a:p>
          <a:p>
            <a:r>
              <a:rPr lang="en-US" sz="3200" dirty="0"/>
              <a:t>Two </a:t>
            </a:r>
            <a:r>
              <a:rPr lang="en-US" sz="3200" dirty="0" err="1"/>
              <a:t>nidogens</a:t>
            </a:r>
            <a:r>
              <a:rPr lang="en-US" sz="3200" dirty="0"/>
              <a:t> have been identified in humans: nidogen-1 (NID1) and nidogen-2 (NID2).</a:t>
            </a:r>
            <a:endParaRPr lang="tr-TR" sz="3200" dirty="0"/>
          </a:p>
          <a:p>
            <a:r>
              <a:rPr lang="en-US" sz="3200" dirty="0"/>
              <a:t>It plays an important role in the formation of the extracellular matrix (ECM) and in the regulation of the activities of other ECM components</a:t>
            </a:r>
            <a:endParaRPr lang="tr-TR" sz="3200" dirty="0"/>
          </a:p>
          <a:p>
            <a:r>
              <a:rPr lang="en-US" sz="3200" baseline="30000" dirty="0"/>
              <a:t> </a:t>
            </a:r>
            <a:r>
              <a:rPr lang="en-US" sz="3200" dirty="0" err="1"/>
              <a:t>Nidogens</a:t>
            </a:r>
            <a:r>
              <a:rPr lang="en-US" sz="3200" dirty="0"/>
              <a:t> have been shown to play a crucial role during organogenesis in late embryonic development, particularly in cardiac and lung development.</a:t>
            </a:r>
            <a:endParaRPr lang="tr-TR" sz="3200" dirty="0"/>
          </a:p>
        </p:txBody>
      </p:sp>
    </p:spTree>
    <p:extLst>
      <p:ext uri="{BB962C8B-B14F-4D97-AF65-F5344CB8AC3E}">
        <p14:creationId xmlns:p14="http://schemas.microsoft.com/office/powerpoint/2010/main" xmlns="" val="858722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198688" y="188640"/>
            <a:ext cx="8469313" cy="706438"/>
          </a:xfrm>
        </p:spPr>
        <p:txBody>
          <a:bodyPr/>
          <a:lstStyle/>
          <a:p>
            <a:r>
              <a:rPr lang="en-US" sz="3600" dirty="0">
                <a:latin typeface="Calibri" pitchFamily="34" charset="0"/>
              </a:rPr>
              <a:t>FİB</a:t>
            </a:r>
            <a:r>
              <a:rPr lang="tr-TR" sz="3600" dirty="0">
                <a:latin typeface="Calibri" pitchFamily="34" charset="0"/>
              </a:rPr>
              <a:t>ERS of CT</a:t>
            </a:r>
            <a:endParaRPr lang="tr-TR" sz="3600" dirty="0">
              <a:solidFill>
                <a:srgbClr val="3333FF"/>
              </a:solidFill>
            </a:endParaRPr>
          </a:p>
        </p:txBody>
      </p:sp>
      <p:sp>
        <p:nvSpPr>
          <p:cNvPr id="81923" name="Rectangle 3"/>
          <p:cNvSpPr>
            <a:spLocks noGrp="1" noChangeArrowheads="1"/>
          </p:cNvSpPr>
          <p:nvPr>
            <p:ph type="body" idx="1"/>
          </p:nvPr>
        </p:nvSpPr>
        <p:spPr>
          <a:xfrm>
            <a:off x="1524001" y="1313086"/>
            <a:ext cx="8964613" cy="5544914"/>
          </a:xfrm>
        </p:spPr>
        <p:txBody>
          <a:bodyPr/>
          <a:lstStyle/>
          <a:p>
            <a:pPr>
              <a:lnSpc>
                <a:spcPct val="110000"/>
              </a:lnSpc>
              <a:spcBef>
                <a:spcPct val="10000"/>
              </a:spcBef>
              <a:spcAft>
                <a:spcPct val="20000"/>
              </a:spcAft>
            </a:pPr>
            <a:r>
              <a:rPr lang="en-US" sz="3200" dirty="0">
                <a:latin typeface="Calibri" pitchFamily="34" charset="0"/>
              </a:rPr>
              <a:t>There are three types of fib</a:t>
            </a:r>
            <a:r>
              <a:rPr lang="tr-TR" sz="3200" dirty="0" err="1">
                <a:latin typeface="Calibri" pitchFamily="34" charset="0"/>
              </a:rPr>
              <a:t>ers</a:t>
            </a:r>
            <a:r>
              <a:rPr lang="en-US" sz="3200" dirty="0">
                <a:latin typeface="Calibri" pitchFamily="34" charset="0"/>
              </a:rPr>
              <a:t> in connective and supporting tissues of the body </a:t>
            </a:r>
            <a:r>
              <a:rPr lang="tr-TR" sz="3200" dirty="0">
                <a:latin typeface="Calibri" pitchFamily="34" charset="0"/>
              </a:rPr>
              <a:t>(</a:t>
            </a:r>
            <a:r>
              <a:rPr lang="en-US" sz="3200" dirty="0">
                <a:latin typeface="Calibri" pitchFamily="34" charset="0"/>
              </a:rPr>
              <a:t>connective tissue, blood, cartilage and bone tissue) </a:t>
            </a:r>
            <a:endParaRPr lang="tr-TR" sz="3200" dirty="0">
              <a:latin typeface="Calibri" pitchFamily="34" charset="0"/>
            </a:endParaRPr>
          </a:p>
          <a:p>
            <a:pPr lvl="1">
              <a:lnSpc>
                <a:spcPct val="110000"/>
              </a:lnSpc>
              <a:spcBef>
                <a:spcPct val="10000"/>
              </a:spcBef>
              <a:spcAft>
                <a:spcPct val="20000"/>
              </a:spcAft>
            </a:pPr>
            <a:r>
              <a:rPr lang="en-US" sz="3200" dirty="0">
                <a:latin typeface="Calibri" pitchFamily="34" charset="0"/>
              </a:rPr>
              <a:t>Collagen</a:t>
            </a:r>
            <a:endParaRPr lang="tr-TR" sz="3200" dirty="0">
              <a:latin typeface="Calibri" pitchFamily="34" charset="0"/>
            </a:endParaRPr>
          </a:p>
          <a:p>
            <a:pPr lvl="1">
              <a:lnSpc>
                <a:spcPct val="110000"/>
              </a:lnSpc>
              <a:spcBef>
                <a:spcPct val="10000"/>
              </a:spcBef>
              <a:spcAft>
                <a:spcPct val="20000"/>
              </a:spcAft>
            </a:pPr>
            <a:r>
              <a:rPr lang="tr-TR" sz="3200" dirty="0">
                <a:latin typeface="Calibri" pitchFamily="34" charset="0"/>
              </a:rPr>
              <a:t>E</a:t>
            </a:r>
            <a:r>
              <a:rPr lang="en-US" sz="3200" dirty="0" err="1">
                <a:latin typeface="Calibri" pitchFamily="34" charset="0"/>
              </a:rPr>
              <a:t>lastic</a:t>
            </a:r>
            <a:r>
              <a:rPr lang="en-US" sz="3200" dirty="0">
                <a:latin typeface="Calibri" pitchFamily="34" charset="0"/>
              </a:rPr>
              <a:t> </a:t>
            </a:r>
            <a:endParaRPr lang="tr-TR" sz="3200" dirty="0">
              <a:latin typeface="Calibri" pitchFamily="34" charset="0"/>
            </a:endParaRPr>
          </a:p>
          <a:p>
            <a:pPr lvl="1">
              <a:lnSpc>
                <a:spcPct val="110000"/>
              </a:lnSpc>
              <a:spcBef>
                <a:spcPct val="10000"/>
              </a:spcBef>
              <a:spcAft>
                <a:spcPct val="20000"/>
              </a:spcAft>
            </a:pPr>
            <a:r>
              <a:rPr lang="tr-TR" sz="3200" dirty="0">
                <a:latin typeface="Calibri" pitchFamily="34" charset="0"/>
              </a:rPr>
              <a:t>R</a:t>
            </a:r>
            <a:r>
              <a:rPr lang="en-US" sz="3200" dirty="0" err="1">
                <a:latin typeface="Calibri" pitchFamily="34" charset="0"/>
              </a:rPr>
              <a:t>eticular</a:t>
            </a:r>
            <a:r>
              <a:rPr lang="en-US" sz="3200" dirty="0">
                <a:latin typeface="Calibri" pitchFamily="34" charset="0"/>
              </a:rPr>
              <a:t> </a:t>
            </a:r>
            <a:r>
              <a:rPr lang="en-US" dirty="0">
                <a:latin typeface="Calibri" pitchFamily="34" charset="0"/>
              </a:rPr>
              <a:t/>
            </a:r>
            <a:br>
              <a:rPr lang="en-US" dirty="0">
                <a:latin typeface="Calibri" pitchFamily="34" charset="0"/>
              </a:rPr>
            </a:br>
            <a:endParaRPr lang="tr-TR" dirty="0">
              <a:latin typeface="Calibri" pitchFamily="34" charset="0"/>
            </a:endParaRPr>
          </a:p>
        </p:txBody>
      </p:sp>
    </p:spTree>
    <p:extLst>
      <p:ext uri="{BB962C8B-B14F-4D97-AF65-F5344CB8AC3E}">
        <p14:creationId xmlns:p14="http://schemas.microsoft.com/office/powerpoint/2010/main" xmlns="" val="493770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sz="3200" b="1" dirty="0" err="1"/>
              <a:t>Nidogen</a:t>
            </a:r>
            <a:r>
              <a:rPr lang="tr-TR" sz="3200" b="1" dirty="0"/>
              <a:t>-1</a:t>
            </a:r>
            <a:r>
              <a:rPr lang="tr-TR" sz="3200" dirty="0"/>
              <a:t> (</a:t>
            </a:r>
            <a:r>
              <a:rPr lang="tr-TR" sz="3200" b="1" dirty="0"/>
              <a:t>NID-1</a:t>
            </a:r>
            <a:r>
              <a:rPr lang="tr-TR" sz="3200" dirty="0"/>
              <a:t>), is </a:t>
            </a:r>
            <a:r>
              <a:rPr lang="tr-TR" sz="3200" dirty="0" err="1"/>
              <a:t>encoded</a:t>
            </a:r>
            <a:r>
              <a:rPr lang="tr-TR" sz="3200" dirty="0"/>
              <a:t> </a:t>
            </a:r>
            <a:r>
              <a:rPr lang="tr-TR" sz="3200" dirty="0" err="1"/>
              <a:t>by</a:t>
            </a:r>
            <a:r>
              <a:rPr lang="tr-TR" sz="3200" dirty="0"/>
              <a:t> </a:t>
            </a:r>
            <a:r>
              <a:rPr lang="tr-TR" sz="3200" dirty="0" err="1"/>
              <a:t>the</a:t>
            </a:r>
            <a:r>
              <a:rPr lang="tr-TR" sz="3200" dirty="0"/>
              <a:t> </a:t>
            </a:r>
            <a:r>
              <a:rPr lang="tr-TR" sz="3200" i="1" dirty="0"/>
              <a:t>NID1</a:t>
            </a:r>
            <a:r>
              <a:rPr lang="tr-TR" sz="3200" dirty="0"/>
              <a:t> gene.</a:t>
            </a:r>
          </a:p>
          <a:p>
            <a:r>
              <a:rPr lang="tr-TR" sz="3200" dirty="0"/>
              <a:t> </a:t>
            </a:r>
            <a:r>
              <a:rPr lang="tr-TR" sz="3200" dirty="0" err="1"/>
              <a:t>Both</a:t>
            </a:r>
            <a:r>
              <a:rPr lang="tr-TR" sz="3200" dirty="0"/>
              <a:t> </a:t>
            </a:r>
            <a:r>
              <a:rPr lang="tr-TR" sz="3200" dirty="0" err="1"/>
              <a:t>nidogen</a:t>
            </a:r>
            <a:r>
              <a:rPr lang="tr-TR" sz="3200" dirty="0"/>
              <a:t>-1 </a:t>
            </a:r>
            <a:r>
              <a:rPr lang="tr-TR" sz="3200" dirty="0" err="1"/>
              <a:t>and</a:t>
            </a:r>
            <a:r>
              <a:rPr lang="tr-TR" sz="3200" dirty="0"/>
              <a:t> </a:t>
            </a:r>
            <a:r>
              <a:rPr lang="tr-TR" sz="3200" dirty="0" err="1"/>
              <a:t>nidogen</a:t>
            </a:r>
            <a:r>
              <a:rPr lang="tr-TR" sz="3200" dirty="0"/>
              <a:t>-2 </a:t>
            </a:r>
            <a:r>
              <a:rPr lang="tr-TR" sz="3200" dirty="0" err="1"/>
              <a:t>are</a:t>
            </a:r>
            <a:r>
              <a:rPr lang="tr-TR" sz="3200" dirty="0"/>
              <a:t> </a:t>
            </a:r>
            <a:r>
              <a:rPr lang="tr-TR" sz="3200" dirty="0" err="1"/>
              <a:t>essential</a:t>
            </a:r>
            <a:r>
              <a:rPr lang="tr-TR" sz="3200" dirty="0"/>
              <a:t> </a:t>
            </a:r>
            <a:r>
              <a:rPr lang="tr-TR" sz="3200" dirty="0" err="1"/>
              <a:t>components</a:t>
            </a:r>
            <a:r>
              <a:rPr lang="tr-TR" sz="3200" dirty="0"/>
              <a:t> of </a:t>
            </a:r>
            <a:r>
              <a:rPr lang="tr-TR" sz="3200" dirty="0" err="1"/>
              <a:t>the</a:t>
            </a:r>
            <a:r>
              <a:rPr lang="tr-TR" sz="3200" dirty="0"/>
              <a:t> </a:t>
            </a:r>
            <a:r>
              <a:rPr lang="tr-TR" sz="3200" dirty="0" err="1"/>
              <a:t>basement</a:t>
            </a:r>
            <a:r>
              <a:rPr lang="tr-TR" sz="3200" dirty="0"/>
              <a:t> </a:t>
            </a:r>
            <a:r>
              <a:rPr lang="tr-TR" sz="3200" dirty="0" err="1"/>
              <a:t>membrane</a:t>
            </a:r>
            <a:r>
              <a:rPr lang="tr-TR" sz="3200" dirty="0"/>
              <a:t> </a:t>
            </a:r>
            <a:r>
              <a:rPr lang="tr-TR" sz="3200" dirty="0" err="1"/>
              <a:t>alongside</a:t>
            </a:r>
            <a:r>
              <a:rPr lang="tr-TR" sz="3200" dirty="0"/>
              <a:t> </a:t>
            </a:r>
            <a:r>
              <a:rPr lang="tr-TR" sz="3200" dirty="0" err="1"/>
              <a:t>other</a:t>
            </a:r>
            <a:r>
              <a:rPr lang="tr-TR" sz="3200" dirty="0"/>
              <a:t> </a:t>
            </a:r>
            <a:r>
              <a:rPr lang="tr-TR" sz="3200" dirty="0" err="1"/>
              <a:t>components</a:t>
            </a:r>
            <a:r>
              <a:rPr lang="tr-TR" sz="3200" dirty="0"/>
              <a:t> </a:t>
            </a:r>
            <a:r>
              <a:rPr lang="tr-TR" sz="3200" dirty="0" err="1"/>
              <a:t>such</a:t>
            </a:r>
            <a:r>
              <a:rPr lang="tr-TR" sz="3200" dirty="0"/>
              <a:t> as </a:t>
            </a:r>
            <a:r>
              <a:rPr lang="tr-TR" sz="3200" dirty="0" err="1"/>
              <a:t>type</a:t>
            </a:r>
            <a:r>
              <a:rPr lang="tr-TR" sz="3200" dirty="0"/>
              <a:t> IV </a:t>
            </a:r>
            <a:r>
              <a:rPr lang="tr-TR" sz="3200" dirty="0" err="1"/>
              <a:t>collagen</a:t>
            </a:r>
            <a:r>
              <a:rPr lang="tr-TR" sz="3200" dirty="0"/>
              <a:t>, </a:t>
            </a:r>
            <a:r>
              <a:rPr lang="tr-TR" sz="3200" dirty="0" err="1"/>
              <a:t>proteoglycans</a:t>
            </a:r>
            <a:r>
              <a:rPr lang="tr-TR" sz="3200" dirty="0"/>
              <a:t> (</a:t>
            </a:r>
            <a:r>
              <a:rPr lang="tr-TR" sz="3200" dirty="0" err="1"/>
              <a:t>heparan</a:t>
            </a:r>
            <a:r>
              <a:rPr lang="tr-TR" sz="3200" dirty="0"/>
              <a:t> </a:t>
            </a:r>
            <a:r>
              <a:rPr lang="tr-TR" sz="3200" dirty="0" err="1"/>
              <a:t>sulfate</a:t>
            </a:r>
            <a:r>
              <a:rPr lang="tr-TR" sz="3200" dirty="0"/>
              <a:t> </a:t>
            </a:r>
            <a:r>
              <a:rPr lang="tr-TR" sz="3200" dirty="0" err="1"/>
              <a:t>and</a:t>
            </a:r>
            <a:r>
              <a:rPr lang="tr-TR" sz="3200" dirty="0"/>
              <a:t> </a:t>
            </a:r>
            <a:r>
              <a:rPr lang="tr-TR" sz="3200" dirty="0" err="1"/>
              <a:t>glycosaminoglycans</a:t>
            </a:r>
            <a:r>
              <a:rPr lang="tr-TR" sz="3200" dirty="0"/>
              <a:t>), </a:t>
            </a:r>
            <a:r>
              <a:rPr lang="tr-TR" sz="3200" dirty="0" err="1"/>
              <a:t>laminin</a:t>
            </a:r>
            <a:r>
              <a:rPr lang="tr-TR" sz="3200" dirty="0"/>
              <a:t>  </a:t>
            </a:r>
            <a:r>
              <a:rPr lang="tr-TR" sz="3200" dirty="0" err="1"/>
              <a:t>and</a:t>
            </a:r>
            <a:r>
              <a:rPr lang="tr-TR" sz="3200" dirty="0"/>
              <a:t> </a:t>
            </a:r>
            <a:r>
              <a:rPr lang="tr-TR" sz="3200" dirty="0" err="1"/>
              <a:t>fibronectin</a:t>
            </a:r>
            <a:r>
              <a:rPr lang="tr-TR" sz="3200" dirty="0"/>
              <a:t>.</a:t>
            </a:r>
          </a:p>
        </p:txBody>
      </p:sp>
    </p:spTree>
    <p:extLst>
      <p:ext uri="{BB962C8B-B14F-4D97-AF65-F5344CB8AC3E}">
        <p14:creationId xmlns:p14="http://schemas.microsoft.com/office/powerpoint/2010/main" xmlns="" val="1454008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19536" y="0"/>
            <a:ext cx="8229600" cy="1143000"/>
          </a:xfrm>
        </p:spPr>
        <p:txBody>
          <a:bodyPr/>
          <a:lstStyle/>
          <a:p>
            <a:r>
              <a:rPr lang="en-US" dirty="0"/>
              <a:t>COLLAGEN FIBERS</a:t>
            </a:r>
            <a:endParaRPr lang="tr-TR" dirty="0"/>
          </a:p>
        </p:txBody>
      </p:sp>
      <p:sp>
        <p:nvSpPr>
          <p:cNvPr id="3" name="2 İçerik Yer Tutucusu"/>
          <p:cNvSpPr>
            <a:spLocks noGrp="1"/>
          </p:cNvSpPr>
          <p:nvPr>
            <p:ph idx="1"/>
          </p:nvPr>
        </p:nvSpPr>
        <p:spPr>
          <a:xfrm>
            <a:off x="1524000" y="980729"/>
            <a:ext cx="9144000" cy="5145435"/>
          </a:xfrm>
        </p:spPr>
        <p:txBody>
          <a:bodyPr/>
          <a:lstStyle/>
          <a:p>
            <a:r>
              <a:rPr lang="en-US" sz="2400" dirty="0"/>
              <a:t>The name </a:t>
            </a:r>
            <a:r>
              <a:rPr lang="en-US" sz="2400" i="1" dirty="0"/>
              <a:t>collagen</a:t>
            </a:r>
            <a:r>
              <a:rPr lang="en-US" sz="2400" dirty="0"/>
              <a:t> comes from the Greek meaning "glue", and suffix -</a:t>
            </a:r>
            <a:r>
              <a:rPr lang="en-US" sz="2400" dirty="0" err="1"/>
              <a:t>γέν</a:t>
            </a:r>
            <a:r>
              <a:rPr lang="en-US" sz="2400" dirty="0"/>
              <a:t>, </a:t>
            </a:r>
            <a:r>
              <a:rPr lang="en-US" sz="2400" i="1" dirty="0"/>
              <a:t>-gen</a:t>
            </a:r>
            <a:r>
              <a:rPr lang="en-US" sz="2400" dirty="0"/>
              <a:t>, denoting "producing".</a:t>
            </a:r>
            <a:endParaRPr lang="tr-TR" sz="2400" dirty="0"/>
          </a:p>
          <a:p>
            <a:r>
              <a:rPr lang="en-US" sz="2400" dirty="0"/>
              <a:t>They are present in varying amounts in all varieties of connective tissue.</a:t>
            </a:r>
            <a:endParaRPr lang="tr-TR" sz="2400" dirty="0"/>
          </a:p>
          <a:p>
            <a:r>
              <a:rPr lang="en-US" sz="2400" dirty="0"/>
              <a:t>In unstained preparations of loose connective tissue they appear as colorless strands 0.5-20 microns in diameter. </a:t>
            </a:r>
            <a:endParaRPr lang="tr-TR" sz="2400" dirty="0"/>
          </a:p>
          <a:p>
            <a:r>
              <a:rPr lang="en-US" sz="2400" dirty="0"/>
              <a:t>They are well painted with acidic dyes.</a:t>
            </a:r>
            <a:endParaRPr lang="tr-TR" sz="2400" dirty="0"/>
          </a:p>
          <a:p>
            <a:r>
              <a:rPr lang="en-US" sz="2400" dirty="0"/>
              <a:t>They have no obvious lengths.</a:t>
            </a:r>
            <a:endParaRPr lang="tr-TR" sz="2400" dirty="0"/>
          </a:p>
          <a:p>
            <a:r>
              <a:rPr lang="en-US" sz="2400" dirty="0"/>
              <a:t>They are scattered in every direction within the tissue.</a:t>
            </a:r>
            <a:endParaRPr lang="tr-TR" sz="2400" dirty="0"/>
          </a:p>
          <a:p>
            <a:r>
              <a:rPr lang="en-US" sz="2400" dirty="0"/>
              <a:t>They show a slightly wavy structure when they are not under pressure</a:t>
            </a:r>
            <a:endParaRPr lang="tr-TR" sz="2400" dirty="0"/>
          </a:p>
          <a:p>
            <a:r>
              <a:rPr lang="en-US" sz="2400" dirty="0"/>
              <a:t>The tendons and ligaments are visible in a silver-white color when viewed through the naked eye.</a:t>
            </a:r>
            <a:endParaRPr lang="tr-TR" sz="2400" dirty="0"/>
          </a:p>
        </p:txBody>
      </p:sp>
    </p:spTree>
    <p:extLst>
      <p:ext uri="{BB962C8B-B14F-4D97-AF65-F5344CB8AC3E}">
        <p14:creationId xmlns:p14="http://schemas.microsoft.com/office/powerpoint/2010/main" xmlns="" val="950853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75519" y="548680"/>
            <a:ext cx="9137645" cy="6011146"/>
          </a:xfrm>
        </p:spPr>
        <p:txBody>
          <a:bodyPr>
            <a:normAutofit/>
          </a:bodyPr>
          <a:lstStyle/>
          <a:p>
            <a:r>
              <a:rPr lang="en-US" sz="3200" b="1" dirty="0"/>
              <a:t>Collagen</a:t>
            </a:r>
            <a:r>
              <a:rPr lang="en-US" sz="3200" dirty="0"/>
              <a:t> is the main structural protein</a:t>
            </a:r>
            <a:r>
              <a:rPr lang="tr-TR" sz="3200" dirty="0"/>
              <a:t> </a:t>
            </a:r>
            <a:r>
              <a:rPr lang="en-US" sz="3200" dirty="0"/>
              <a:t>in the extracellular space</a:t>
            </a:r>
            <a:r>
              <a:rPr lang="tr-TR" sz="3200" dirty="0"/>
              <a:t> </a:t>
            </a:r>
            <a:r>
              <a:rPr lang="en-US" sz="3200" dirty="0"/>
              <a:t>in the various connective tissues in animals</a:t>
            </a:r>
          </a:p>
          <a:p>
            <a:r>
              <a:rPr lang="en-US" sz="3200" dirty="0"/>
              <a:t>As the main component of connective tissue, it is the most abundant protein in mammals,</a:t>
            </a:r>
            <a:r>
              <a:rPr lang="tr-TR" sz="3200" baseline="30000" dirty="0"/>
              <a:t> </a:t>
            </a:r>
            <a:r>
              <a:rPr lang="en-US" sz="3200" dirty="0"/>
              <a:t>making up from 25% to 35% of the whole-body protein content. </a:t>
            </a:r>
            <a:endParaRPr lang="tr-TR" sz="3200" dirty="0"/>
          </a:p>
          <a:p>
            <a:r>
              <a:rPr lang="en-US" sz="3200" dirty="0"/>
              <a:t>Collagen consists of amino acids</a:t>
            </a:r>
            <a:r>
              <a:rPr lang="tr-TR" sz="3200" dirty="0"/>
              <a:t> </a:t>
            </a:r>
            <a:r>
              <a:rPr lang="en-US" sz="3200" dirty="0"/>
              <a:t>wound together to form triple-helices</a:t>
            </a:r>
            <a:r>
              <a:rPr lang="tr-TR" sz="3200" dirty="0"/>
              <a:t> </a:t>
            </a:r>
            <a:r>
              <a:rPr lang="en-US" sz="3200" dirty="0"/>
              <a:t>to form of elongated fibrils</a:t>
            </a:r>
            <a:r>
              <a:rPr lang="tr-TR" sz="3200" dirty="0"/>
              <a:t>.</a:t>
            </a:r>
          </a:p>
          <a:p>
            <a:r>
              <a:rPr lang="en-US" sz="3200" dirty="0"/>
              <a:t>Mostly found in fibrous tissues such as tendons, ligaments and skin</a:t>
            </a:r>
          </a:p>
        </p:txBody>
      </p:sp>
    </p:spTree>
    <p:extLst>
      <p:ext uri="{BB962C8B-B14F-4D97-AF65-F5344CB8AC3E}">
        <p14:creationId xmlns:p14="http://schemas.microsoft.com/office/powerpoint/2010/main" xmlns="" val="1573730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919536" y="764705"/>
            <a:ext cx="8352928" cy="4958011"/>
          </a:xfrm>
        </p:spPr>
        <p:txBody>
          <a:bodyPr/>
          <a:lstStyle/>
          <a:p>
            <a:r>
              <a:rPr lang="en-US" sz="3200" dirty="0"/>
              <a:t>Depending upon the degree of mineralization, collagen tissues may be rigid (bone), compliant (tendon), or have a gradient from rigid to compliant (cartilage).</a:t>
            </a:r>
            <a:endParaRPr lang="tr-TR" sz="3200" dirty="0"/>
          </a:p>
          <a:p>
            <a:r>
              <a:rPr lang="en-US" sz="3200" dirty="0"/>
              <a:t>It is also abundant in corneas, cartilage, bones, blood vessels, intervertebral discs, and the dentin in teeth.</a:t>
            </a:r>
            <a:endParaRPr lang="tr-TR" sz="3200" baseline="30000" dirty="0"/>
          </a:p>
          <a:p>
            <a:r>
              <a:rPr lang="en-US" sz="3200" dirty="0"/>
              <a:t>In muscle tissue, it serves as a major component of the </a:t>
            </a:r>
            <a:r>
              <a:rPr lang="en-US" sz="3200" dirty="0" err="1"/>
              <a:t>endomysium</a:t>
            </a:r>
            <a:r>
              <a:rPr lang="en-US" sz="3200" dirty="0"/>
              <a:t>. </a:t>
            </a:r>
          </a:p>
          <a:p>
            <a:endParaRPr lang="tr-TR" dirty="0"/>
          </a:p>
          <a:p>
            <a:endParaRPr lang="tr-TR" dirty="0"/>
          </a:p>
        </p:txBody>
      </p:sp>
    </p:spTree>
    <p:extLst>
      <p:ext uri="{BB962C8B-B14F-4D97-AF65-F5344CB8AC3E}">
        <p14:creationId xmlns:p14="http://schemas.microsoft.com/office/powerpoint/2010/main" xmlns="" val="1277580875"/>
      </p:ext>
    </p:extLst>
  </p:cSld>
  <p:clrMapOvr>
    <a:masterClrMapping/>
  </p:clrMapOvr>
</p:sld>
</file>

<file path=ppt/theme/theme1.xml><?xml version="1.0" encoding="utf-8"?>
<a:theme xmlns:a="http://schemas.openxmlformats.org/drawingml/2006/main" name="Office Teması">
  <a:themeElements>
    <a:clrScheme name="Ofis">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i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2663</Words>
  <Application>Microsoft Office PowerPoint</Application>
  <PresentationFormat>Özel</PresentationFormat>
  <Paragraphs>288</Paragraphs>
  <Slides>60</Slides>
  <Notes>0</Notes>
  <HiddenSlides>0</HiddenSlides>
  <MMClips>0</MMClips>
  <ScaleCrop>false</ScaleCrop>
  <HeadingPairs>
    <vt:vector size="4" baseType="variant">
      <vt:variant>
        <vt:lpstr>Tema</vt:lpstr>
      </vt:variant>
      <vt:variant>
        <vt:i4>1</vt:i4>
      </vt:variant>
      <vt:variant>
        <vt:lpstr>Slayt Başlıkları</vt:lpstr>
      </vt:variant>
      <vt:variant>
        <vt:i4>60</vt:i4>
      </vt:variant>
    </vt:vector>
  </HeadingPairs>
  <TitlesOfParts>
    <vt:vector size="61" baseType="lpstr">
      <vt:lpstr>Office Teması</vt:lpstr>
      <vt:lpstr>Connective Tissue     </vt:lpstr>
      <vt:lpstr>Slayt 2</vt:lpstr>
      <vt:lpstr>Slayt 3</vt:lpstr>
      <vt:lpstr>Connective Tissue Proper - Structures</vt:lpstr>
      <vt:lpstr>Fibers. </vt:lpstr>
      <vt:lpstr>FİBERS of CT</vt:lpstr>
      <vt:lpstr>COLLAGEN FIBERS</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Connective Tissue     </dc:title>
  <dc:creator>Microsoft Office Kullanıcısı</dc:creator>
  <cp:lastModifiedBy>Türker</cp:lastModifiedBy>
  <cp:revision>23</cp:revision>
  <dcterms:created xsi:type="dcterms:W3CDTF">2020-03-23T07:26:38Z</dcterms:created>
  <dcterms:modified xsi:type="dcterms:W3CDTF">2021-03-23T07:18:33Z</dcterms:modified>
</cp:coreProperties>
</file>