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6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3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5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4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6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4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0E4B-1C68-4C17-9F10-46EC17D2744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840E-7FAA-48F4-ADEC-56F2EC41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Yeni%20Klas&#246;r\ders-donem-4\ozofajit+tetra.M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Yeni%20Klas&#246;r\ders-donem-4\koroziv230502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Yeni%20Klas&#246;r\ders-donem-4\formaldehitsalihkeskin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Yeni%20Klas&#246;r\ders-donem-4\rabia%20g&#252;ng&#246;r-koroziv(yag%20cozucu)2%20ay%20once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0000"/>
                </a:solidFill>
              </a:rPr>
              <a:t>ODİNOFAJİ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solidFill>
                  <a:schemeClr val="accent2"/>
                </a:solidFill>
              </a:rPr>
              <a:t>İlaçlar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Antibiyotikler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>
                <a:solidFill>
                  <a:srgbClr val="FF0000"/>
                </a:solidFill>
              </a:rPr>
              <a:t>Doksisiklin</a:t>
            </a:r>
            <a:r>
              <a:rPr lang="tr-TR" altLang="en-US" sz="2000" smtClean="0"/>
              <a:t>, tetrasiklin, klindamisin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Antiviral ajanlar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NSAİİ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Demir, potasyum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İnfeksiyonlar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>
                <a:solidFill>
                  <a:srgbClr val="FF0000"/>
                </a:solidFill>
              </a:rPr>
              <a:t>Candida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HSV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EBV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CMV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Kostik yaralanma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Radyasyon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Şiddetli reflü özofajit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Non-spesifik ülser</a:t>
            </a:r>
          </a:p>
        </p:txBody>
      </p:sp>
    </p:spTree>
    <p:extLst>
      <p:ext uri="{BB962C8B-B14F-4D97-AF65-F5344CB8AC3E}">
        <p14:creationId xmlns:p14="http://schemas.microsoft.com/office/powerpoint/2010/main" val="215053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2916238" y="692150"/>
            <a:ext cx="2808287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AKUT KOSTİK HASAR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3132138" y="1557338"/>
            <a:ext cx="22320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RESUSİTASYON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2916238" y="2636838"/>
            <a:ext cx="2303462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PA-AKC, ADBG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5651500" y="3500438"/>
            <a:ext cx="20161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PERFORASYON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3492500" y="3573463"/>
            <a:ext cx="107950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ÖGD</a:t>
            </a:r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2339975" y="4941888"/>
            <a:ext cx="719138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I, IIA</a:t>
            </a: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3419475" y="4941888"/>
            <a:ext cx="792163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IIB, III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4643438" y="4941888"/>
            <a:ext cx="5048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IV</a:t>
            </a:r>
          </a:p>
        </p:txBody>
      </p:sp>
      <p:sp>
        <p:nvSpPr>
          <p:cNvPr id="64522" name="Line 12"/>
          <p:cNvSpPr>
            <a:spLocks noChangeShapeType="1"/>
          </p:cNvSpPr>
          <p:nvPr/>
        </p:nvSpPr>
        <p:spPr bwMode="auto">
          <a:xfrm>
            <a:off x="4140200" y="10525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4140200" y="19161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4"/>
          <p:cNvSpPr>
            <a:spLocks noChangeShapeType="1"/>
          </p:cNvSpPr>
          <p:nvPr/>
        </p:nvSpPr>
        <p:spPr bwMode="auto">
          <a:xfrm>
            <a:off x="4140200" y="29972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5"/>
          <p:cNvSpPr>
            <a:spLocks noChangeShapeType="1"/>
          </p:cNvSpPr>
          <p:nvPr/>
        </p:nvSpPr>
        <p:spPr bwMode="auto">
          <a:xfrm>
            <a:off x="5219700" y="27813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6659563" y="27813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8"/>
          <p:cNvSpPr>
            <a:spLocks noChangeShapeType="1"/>
          </p:cNvSpPr>
          <p:nvPr/>
        </p:nvSpPr>
        <p:spPr bwMode="auto">
          <a:xfrm>
            <a:off x="3924300" y="393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9"/>
          <p:cNvSpPr>
            <a:spLocks noChangeShapeType="1"/>
          </p:cNvSpPr>
          <p:nvPr/>
        </p:nvSpPr>
        <p:spPr bwMode="auto">
          <a:xfrm>
            <a:off x="4572000" y="393382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20"/>
          <p:cNvSpPr>
            <a:spLocks noChangeShapeType="1"/>
          </p:cNvSpPr>
          <p:nvPr/>
        </p:nvSpPr>
        <p:spPr bwMode="auto">
          <a:xfrm flipH="1">
            <a:off x="3059113" y="3933825"/>
            <a:ext cx="4333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21"/>
          <p:cNvSpPr>
            <a:spLocks noChangeShapeType="1"/>
          </p:cNvSpPr>
          <p:nvPr/>
        </p:nvSpPr>
        <p:spPr bwMode="auto">
          <a:xfrm>
            <a:off x="5148263" y="515778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22"/>
          <p:cNvSpPr>
            <a:spLocks noChangeShapeType="1"/>
          </p:cNvSpPr>
          <p:nvPr/>
        </p:nvSpPr>
        <p:spPr bwMode="auto">
          <a:xfrm flipV="1">
            <a:off x="6659563" y="38608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Text Box 23"/>
          <p:cNvSpPr txBox="1">
            <a:spLocks noChangeArrowheads="1"/>
          </p:cNvSpPr>
          <p:nvPr/>
        </p:nvSpPr>
        <p:spPr bwMode="auto">
          <a:xfrm>
            <a:off x="2843213" y="5876925"/>
            <a:ext cx="3313112" cy="788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Nazoenterik tüp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/>
              <a:t>Perforasyon yönünden takip</a:t>
            </a:r>
          </a:p>
        </p:txBody>
      </p:sp>
      <p:sp>
        <p:nvSpPr>
          <p:cNvPr id="64533" name="Line 24"/>
          <p:cNvSpPr>
            <a:spLocks noChangeShapeType="1"/>
          </p:cNvSpPr>
          <p:nvPr/>
        </p:nvSpPr>
        <p:spPr bwMode="auto">
          <a:xfrm>
            <a:off x="3851275" y="53006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7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ozofajit+tetr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4" fill="hold"/>
                                        <p:tgtEl>
                                          <p:spTgt spid="56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0000"/>
                </a:solidFill>
              </a:rPr>
              <a:t>Kostik hasar: asit, alkali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Asit:</a:t>
            </a:r>
            <a:r>
              <a:rPr lang="tr-TR" altLang="en-US" sz="2800" smtClean="0"/>
              <a:t> sülfirik </a:t>
            </a:r>
            <a:r>
              <a:rPr lang="tr-TR" altLang="en-US" sz="2800" smtClean="0">
                <a:solidFill>
                  <a:srgbClr val="FF0000"/>
                </a:solidFill>
              </a:rPr>
              <a:t>(akü sıvısı</a:t>
            </a:r>
            <a:r>
              <a:rPr lang="tr-TR" altLang="en-US" sz="2800" smtClean="0"/>
              <a:t>), HCl</a:t>
            </a:r>
          </a:p>
          <a:p>
            <a:pPr lvl="1" eaLnBrk="1" hangingPunct="1"/>
            <a:r>
              <a:rPr lang="tr-TR" altLang="en-US" sz="2400" smtClean="0"/>
              <a:t>Şiddetli ağrı, içilmesi zor</a:t>
            </a:r>
          </a:p>
          <a:p>
            <a:pPr lvl="1" eaLnBrk="1" hangingPunct="1"/>
            <a:r>
              <a:rPr lang="tr-TR" altLang="en-US" sz="2400" smtClean="0">
                <a:solidFill>
                  <a:srgbClr val="FF0000"/>
                </a:solidFill>
              </a:rPr>
              <a:t>Koagulasyon</a:t>
            </a:r>
            <a:r>
              <a:rPr lang="tr-TR" altLang="en-US" sz="2400" smtClean="0"/>
              <a:t> nekrozu, koruyucu bir skar tabakası oluşur, dokuya penetrasyon sınırlı kalır</a:t>
            </a:r>
          </a:p>
          <a:p>
            <a:pPr lvl="1" eaLnBrk="1" hangingPunct="1"/>
            <a:r>
              <a:rPr lang="tr-TR" altLang="en-US" sz="2400" smtClean="0"/>
              <a:t>Orofarinks-özofagusda hasar sınırlı: pH alkali, midede hasar daha fazla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Alkali:</a:t>
            </a:r>
            <a:r>
              <a:rPr lang="tr-TR" altLang="en-US" sz="2800" smtClean="0"/>
              <a:t> kireç çözücü, lavabo açıcılar, </a:t>
            </a:r>
            <a:r>
              <a:rPr lang="tr-TR" altLang="en-US" sz="2800" smtClean="0">
                <a:solidFill>
                  <a:srgbClr val="FF0000"/>
                </a:solidFill>
              </a:rPr>
              <a:t>NaOH </a:t>
            </a:r>
            <a:r>
              <a:rPr lang="tr-TR" altLang="en-US" sz="2000" smtClean="0">
                <a:solidFill>
                  <a:srgbClr val="FF0000"/>
                </a:solidFill>
              </a:rPr>
              <a:t>(çamaşır suyu)</a:t>
            </a:r>
            <a:r>
              <a:rPr lang="tr-TR" altLang="en-US" sz="2000" smtClean="0"/>
              <a:t>, </a:t>
            </a:r>
            <a:r>
              <a:rPr lang="tr-TR" altLang="en-US" sz="2800" smtClean="0"/>
              <a:t>kokusuz, tatsız kolay içilir</a:t>
            </a:r>
          </a:p>
          <a:p>
            <a:pPr lvl="1" eaLnBrk="1" hangingPunct="1"/>
            <a:r>
              <a:rPr lang="tr-TR" altLang="en-US" sz="2400" smtClean="0"/>
              <a:t>Dokuya penetrasyon çok hızlıdır; lipoprotein tabakası üzerine solvent etkisi gösterir, </a:t>
            </a:r>
            <a:r>
              <a:rPr lang="tr-TR" altLang="en-US" sz="2400" smtClean="0">
                <a:solidFill>
                  <a:srgbClr val="FF0000"/>
                </a:solidFill>
              </a:rPr>
              <a:t>likefaksiyon</a:t>
            </a:r>
            <a:r>
              <a:rPr lang="tr-TR" altLang="en-US" sz="2400" smtClean="0"/>
              <a:t> nekrozuna yol açar</a:t>
            </a:r>
          </a:p>
        </p:txBody>
      </p:sp>
    </p:spTree>
    <p:extLst>
      <p:ext uri="{BB962C8B-B14F-4D97-AF65-F5344CB8AC3E}">
        <p14:creationId xmlns:p14="http://schemas.microsoft.com/office/powerpoint/2010/main" val="67838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105275" cy="5073650"/>
          </a:xfrm>
        </p:spPr>
        <p:txBody>
          <a:bodyPr/>
          <a:lstStyle/>
          <a:p>
            <a:pPr eaLnBrk="1" hangingPunct="1"/>
            <a:r>
              <a:rPr lang="tr-TR" altLang="en-US" sz="2400" smtClean="0">
                <a:solidFill>
                  <a:srgbClr val="FF0000"/>
                </a:solidFill>
              </a:rPr>
              <a:t>Klinik bulgular</a:t>
            </a:r>
          </a:p>
          <a:p>
            <a:pPr lvl="1" eaLnBrk="1" hangingPunct="1"/>
            <a:r>
              <a:rPr lang="tr-TR" altLang="en-US" sz="2400" smtClean="0"/>
              <a:t>Akut dönem: odinofaji, disfaji, stridor, nefes darlığı, tükrüğü yutamama, hematemez</a:t>
            </a:r>
          </a:p>
          <a:p>
            <a:pPr lvl="1" eaLnBrk="1" hangingPunct="1"/>
            <a:r>
              <a:rPr lang="tr-TR" altLang="en-US" sz="2400" smtClean="0"/>
              <a:t>Geç dönem: disfaji, erken doyma, kusma, kilo kaybı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0200" y="1125538"/>
            <a:ext cx="4546600" cy="5000625"/>
          </a:xfrm>
        </p:spPr>
        <p:txBody>
          <a:bodyPr/>
          <a:lstStyle/>
          <a:p>
            <a:pPr eaLnBrk="1" hangingPunct="1"/>
            <a:r>
              <a:rPr lang="tr-TR" altLang="en-US" sz="2400" smtClean="0">
                <a:solidFill>
                  <a:srgbClr val="FF0000"/>
                </a:solidFill>
              </a:rPr>
              <a:t>Endoskopi:</a:t>
            </a:r>
          </a:p>
          <a:p>
            <a:pPr lvl="1" eaLnBrk="1" hangingPunct="1"/>
            <a:r>
              <a:rPr lang="tr-TR" altLang="en-US" sz="2400" smtClean="0"/>
              <a:t>Grade I: ödem, eritem</a:t>
            </a:r>
          </a:p>
          <a:p>
            <a:pPr lvl="1" eaLnBrk="1" hangingPunct="1"/>
            <a:r>
              <a:rPr lang="tr-TR" altLang="en-US" sz="2400" smtClean="0"/>
              <a:t>Grade IIA: erozyon, eksuda, hemoraji, yüzeyel ülserler</a:t>
            </a:r>
          </a:p>
          <a:p>
            <a:pPr lvl="1" eaLnBrk="1" hangingPunct="1"/>
            <a:r>
              <a:rPr lang="tr-TR" altLang="en-US" sz="2400" smtClean="0"/>
              <a:t>Grade IIB: çevresel lezyonlar</a:t>
            </a:r>
          </a:p>
          <a:p>
            <a:pPr lvl="1" eaLnBrk="1" hangingPunct="1"/>
            <a:r>
              <a:rPr lang="tr-TR" altLang="en-US" sz="2400" smtClean="0"/>
              <a:t>Grade III: multipl derin kahver-siyah gri ülserler</a:t>
            </a:r>
          </a:p>
          <a:p>
            <a:pPr lvl="1" eaLnBrk="1" hangingPunct="1"/>
            <a:r>
              <a:rPr lang="tr-TR" altLang="en-US" sz="2400" smtClean="0"/>
              <a:t>Grade IV: perforasyon</a:t>
            </a:r>
          </a:p>
          <a:p>
            <a:pPr lvl="1" eaLnBrk="1" hangingPunct="1"/>
            <a:r>
              <a:rPr lang="tr-TR" altLang="en-US" sz="2400" smtClean="0">
                <a:solidFill>
                  <a:srgbClr val="FF0000"/>
                </a:solidFill>
              </a:rPr>
              <a:t>I, IIA: striktüre neden olmaz</a:t>
            </a:r>
          </a:p>
        </p:txBody>
      </p:sp>
    </p:spTree>
    <p:extLst>
      <p:ext uri="{BB962C8B-B14F-4D97-AF65-F5344CB8AC3E}">
        <p14:creationId xmlns:p14="http://schemas.microsoft.com/office/powerpoint/2010/main" val="379182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koroziv23050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14" fill="hold"/>
                                        <p:tgtEl>
                                          <p:spTgt spid="59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9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formaldehitsalihkeski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7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23" fill="hold"/>
                                        <p:tgtEl>
                                          <p:spTgt spid="60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0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abia güngör-koroziv(yag cozucu)2 ay once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58925"/>
            <a:ext cx="3962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79" fill="hold"/>
                                        <p:tgtEl>
                                          <p:spTgt spid="61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4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1928813" y="752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2467" name="Object 0"/>
          <p:cNvGraphicFramePr>
            <a:graphicFrameLocks noChangeAspect="1"/>
          </p:cNvGraphicFramePr>
          <p:nvPr/>
        </p:nvGraphicFramePr>
        <p:xfrm>
          <a:off x="4948238" y="1447800"/>
          <a:ext cx="3922712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285714" imgH="5353797" progId="Paint.Picture">
                  <p:embed/>
                </p:oleObj>
              </mc:Choice>
              <mc:Fallback>
                <p:oleObj r:id="rId3" imgW="5285714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447800"/>
                        <a:ext cx="3922712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1933575" y="92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2469" name="Object 1"/>
          <p:cNvGraphicFramePr>
            <a:graphicFrameLocks noChangeAspect="1"/>
          </p:cNvGraphicFramePr>
          <p:nvPr/>
        </p:nvGraphicFramePr>
        <p:xfrm>
          <a:off x="409575" y="1455738"/>
          <a:ext cx="4162425" cy="394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5533333" imgH="5249008" progId="Paint.Picture">
                  <p:embed/>
                </p:oleObj>
              </mc:Choice>
              <mc:Fallback>
                <p:oleObj r:id="rId5" imgW="5533333" imgH="52490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455738"/>
                        <a:ext cx="4162425" cy="394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73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0000"/>
                </a:solidFill>
              </a:rPr>
              <a:t>TEDAVİ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600200"/>
            <a:ext cx="4171950" cy="4525963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Amaç: perforasyon, fibrozis, striktür gelişimini önlemek</a:t>
            </a:r>
          </a:p>
          <a:p>
            <a:pPr lvl="1" eaLnBrk="1" hangingPunct="1"/>
            <a:r>
              <a:rPr lang="tr-TR" altLang="en-US" sz="2000" smtClean="0"/>
              <a:t>Nötralizasyon X, kusturma X</a:t>
            </a:r>
          </a:p>
          <a:p>
            <a:pPr lvl="1" eaLnBrk="1" hangingPunct="1"/>
            <a:r>
              <a:rPr lang="tr-TR" altLang="en-US" sz="2000" smtClean="0"/>
              <a:t>Nutrisyon</a:t>
            </a:r>
          </a:p>
          <a:p>
            <a:pPr lvl="1" eaLnBrk="1" hangingPunct="1"/>
            <a:r>
              <a:rPr lang="tr-TR" altLang="en-US" sz="2000" smtClean="0"/>
              <a:t>Antibiyotik ?</a:t>
            </a:r>
          </a:p>
          <a:p>
            <a:pPr lvl="1" eaLnBrk="1" hangingPunct="1"/>
            <a:r>
              <a:rPr lang="tr-TR" altLang="en-US" sz="2000" smtClean="0"/>
              <a:t>Steroid?</a:t>
            </a:r>
          </a:p>
          <a:p>
            <a:pPr lvl="1" eaLnBrk="1" hangingPunct="1"/>
            <a:r>
              <a:rPr lang="tr-TR" altLang="en-US" sz="2000" smtClean="0"/>
              <a:t>Kollajen sentez inhibitörleri</a:t>
            </a:r>
          </a:p>
          <a:p>
            <a:pPr lvl="1" eaLnBrk="1" hangingPunct="1"/>
            <a:r>
              <a:rPr lang="tr-TR" altLang="en-US" sz="2000" smtClean="0"/>
              <a:t>PPI</a:t>
            </a:r>
          </a:p>
          <a:p>
            <a:pPr lvl="1" eaLnBrk="1" hangingPunct="1"/>
            <a:r>
              <a:rPr lang="tr-TR" altLang="en-US" sz="2000" smtClean="0"/>
              <a:t>dilatasyon</a:t>
            </a: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Komplikasyonlar</a:t>
            </a:r>
          </a:p>
          <a:p>
            <a:pPr lvl="1" eaLnBrk="1" hangingPunct="1"/>
            <a:r>
              <a:rPr lang="tr-TR" altLang="en-US" sz="2000" smtClean="0"/>
              <a:t>Striktür</a:t>
            </a:r>
          </a:p>
          <a:p>
            <a:pPr lvl="1" eaLnBrk="1" hangingPunct="1"/>
            <a:r>
              <a:rPr lang="tr-TR" altLang="en-US" sz="2000" smtClean="0"/>
              <a:t>Antral stenoz</a:t>
            </a:r>
          </a:p>
          <a:p>
            <a:pPr lvl="1" eaLnBrk="1" hangingPunct="1"/>
            <a:r>
              <a:rPr lang="tr-TR" altLang="en-US" sz="2000" smtClean="0"/>
              <a:t>Kanser gelişimi</a:t>
            </a:r>
          </a:p>
        </p:txBody>
      </p:sp>
    </p:spTree>
    <p:extLst>
      <p:ext uri="{BB962C8B-B14F-4D97-AF65-F5344CB8AC3E}">
        <p14:creationId xmlns:p14="http://schemas.microsoft.com/office/powerpoint/2010/main" val="123390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Ekran Gösterisi (4:3)</PresentationFormat>
  <Paragraphs>56</Paragraphs>
  <Slides>10</Slides>
  <Notes>0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2" baseType="lpstr">
      <vt:lpstr>Ofis Teması</vt:lpstr>
      <vt:lpstr>Bitmap Image</vt:lpstr>
      <vt:lpstr>ODİNOFAJİ</vt:lpstr>
      <vt:lpstr>PowerPoint Sunusu</vt:lpstr>
      <vt:lpstr>Kostik hasar: asit, alkali</vt:lpstr>
      <vt:lpstr>PowerPoint Sunusu</vt:lpstr>
      <vt:lpstr>PowerPoint Sunusu</vt:lpstr>
      <vt:lpstr>PowerPoint Sunusu</vt:lpstr>
      <vt:lpstr>PowerPoint Sunusu</vt:lpstr>
      <vt:lpstr>PowerPoint Sunusu</vt:lpstr>
      <vt:lpstr>TEDAVİ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ODİNOFAJİ</dc:title>
  <dc:creator>pc17</dc:creator>
  <cp:lastModifiedBy>pc17</cp:lastModifiedBy>
  <cp:revision>1</cp:revision>
  <dcterms:created xsi:type="dcterms:W3CDTF">2017-10-12T13:43:08Z</dcterms:created>
  <dcterms:modified xsi:type="dcterms:W3CDTF">2017-10-12T13:43:20Z</dcterms:modified>
</cp:coreProperties>
</file>