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70E4B-1C68-4C17-9F10-46EC17D2744C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3840E-7FAA-48F4-ADEC-56F2EC410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630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70E4B-1C68-4C17-9F10-46EC17D2744C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3840E-7FAA-48F4-ADEC-56F2EC410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760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70E4B-1C68-4C17-9F10-46EC17D2744C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3840E-7FAA-48F4-ADEC-56F2EC410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538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70E4B-1C68-4C17-9F10-46EC17D2744C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3840E-7FAA-48F4-ADEC-56F2EC410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657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70E4B-1C68-4C17-9F10-46EC17D2744C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3840E-7FAA-48F4-ADEC-56F2EC410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356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70E4B-1C68-4C17-9F10-46EC17D2744C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3840E-7FAA-48F4-ADEC-56F2EC410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245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70E4B-1C68-4C17-9F10-46EC17D2744C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3840E-7FAA-48F4-ADEC-56F2EC410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947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70E4B-1C68-4C17-9F10-46EC17D2744C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3840E-7FAA-48F4-ADEC-56F2EC410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094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70E4B-1C68-4C17-9F10-46EC17D2744C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3840E-7FAA-48F4-ADEC-56F2EC410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96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70E4B-1C68-4C17-9F10-46EC17D2744C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3840E-7FAA-48F4-ADEC-56F2EC410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991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70E4B-1C68-4C17-9F10-46EC17D2744C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3840E-7FAA-48F4-ADEC-56F2EC410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243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70E4B-1C68-4C17-9F10-46EC17D2744C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D3840E-7FAA-48F4-ADEC-56F2EC410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456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Yeni%20Klas&#246;r\ders-donem-4\ozofajit+tetra.MP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Yeni%20Klas&#246;r\ders-donem-4\koroziv230502.M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Yeni%20Klas&#246;r\ders-donem-4\formaldehitsalihkeskin.M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Yeni%20Klas&#246;r\ders-donem-4\rabia%20g&#252;ng&#246;r-koroziv(yag%20cozucu)2%20ay%20once.M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tr-TR" altLang="en-US" sz="3600" smtClean="0">
                <a:solidFill>
                  <a:srgbClr val="FF0000"/>
                </a:solidFill>
              </a:rPr>
              <a:t>ODİNOFAJİ</a:t>
            </a:r>
          </a:p>
        </p:txBody>
      </p:sp>
      <p:sp>
        <p:nvSpPr>
          <p:cNvPr id="55299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en-US" sz="2800" smtClean="0">
                <a:solidFill>
                  <a:schemeClr val="accent2"/>
                </a:solidFill>
              </a:rPr>
              <a:t>İlaçlar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400" smtClean="0"/>
              <a:t>Antibiyotikler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2000" smtClean="0">
                <a:solidFill>
                  <a:srgbClr val="FF0000"/>
                </a:solidFill>
              </a:rPr>
              <a:t>Doksisiklin</a:t>
            </a:r>
            <a:r>
              <a:rPr lang="tr-TR" altLang="en-US" sz="2000" smtClean="0"/>
              <a:t>, tetrasiklin, klindamisin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2000" smtClean="0"/>
              <a:t>Antiviral ajanlar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2000" smtClean="0"/>
              <a:t>NSAİİ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2000" smtClean="0"/>
              <a:t>Demir, potasyum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400" smtClean="0"/>
              <a:t>İnfeksiyonlar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2000" smtClean="0">
                <a:solidFill>
                  <a:srgbClr val="FF0000"/>
                </a:solidFill>
              </a:rPr>
              <a:t>Candida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2000" smtClean="0"/>
              <a:t>HSV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2000" smtClean="0"/>
              <a:t>EBV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2000" smtClean="0"/>
              <a:t>CMV</a:t>
            </a:r>
          </a:p>
        </p:txBody>
      </p:sp>
      <p:sp>
        <p:nvSpPr>
          <p:cNvPr id="55300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en-US" sz="2800" smtClean="0"/>
              <a:t>Kostik yaralanma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800" smtClean="0"/>
              <a:t>Radyasyon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800" smtClean="0"/>
              <a:t>Şiddetli reflü özofajit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800" smtClean="0"/>
              <a:t>Non-spesifik ülser</a:t>
            </a:r>
          </a:p>
        </p:txBody>
      </p:sp>
    </p:spTree>
    <p:extLst>
      <p:ext uri="{BB962C8B-B14F-4D97-AF65-F5344CB8AC3E}">
        <p14:creationId xmlns:p14="http://schemas.microsoft.com/office/powerpoint/2010/main" val="2150535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4"/>
          <p:cNvSpPr txBox="1">
            <a:spLocks noChangeArrowheads="1"/>
          </p:cNvSpPr>
          <p:nvPr/>
        </p:nvSpPr>
        <p:spPr bwMode="auto">
          <a:xfrm>
            <a:off x="2916238" y="692150"/>
            <a:ext cx="2808287" cy="37623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/>
              <a:t>AKUT KOSTİK HASAR</a:t>
            </a:r>
          </a:p>
        </p:txBody>
      </p:sp>
      <p:sp>
        <p:nvSpPr>
          <p:cNvPr id="64515" name="Text Box 5"/>
          <p:cNvSpPr txBox="1">
            <a:spLocks noChangeArrowheads="1"/>
          </p:cNvSpPr>
          <p:nvPr/>
        </p:nvSpPr>
        <p:spPr bwMode="auto">
          <a:xfrm>
            <a:off x="3132138" y="1557338"/>
            <a:ext cx="2232025" cy="3762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/>
              <a:t>RESUSİTASYON</a:t>
            </a:r>
          </a:p>
        </p:txBody>
      </p:sp>
      <p:sp>
        <p:nvSpPr>
          <p:cNvPr id="64516" name="Text Box 6"/>
          <p:cNvSpPr txBox="1">
            <a:spLocks noChangeArrowheads="1"/>
          </p:cNvSpPr>
          <p:nvPr/>
        </p:nvSpPr>
        <p:spPr bwMode="auto">
          <a:xfrm>
            <a:off x="2916238" y="2636838"/>
            <a:ext cx="2303462" cy="3762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/>
              <a:t>PA-AKC, ADBG</a:t>
            </a:r>
          </a:p>
        </p:txBody>
      </p:sp>
      <p:sp>
        <p:nvSpPr>
          <p:cNvPr id="64517" name="Text Box 7"/>
          <p:cNvSpPr txBox="1">
            <a:spLocks noChangeArrowheads="1"/>
          </p:cNvSpPr>
          <p:nvPr/>
        </p:nvSpPr>
        <p:spPr bwMode="auto">
          <a:xfrm>
            <a:off x="5651500" y="3500438"/>
            <a:ext cx="2016125" cy="3762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/>
              <a:t>PERFORASYON</a:t>
            </a:r>
          </a:p>
        </p:txBody>
      </p:sp>
      <p:sp>
        <p:nvSpPr>
          <p:cNvPr id="64518" name="Text Box 8"/>
          <p:cNvSpPr txBox="1">
            <a:spLocks noChangeArrowheads="1"/>
          </p:cNvSpPr>
          <p:nvPr/>
        </p:nvSpPr>
        <p:spPr bwMode="auto">
          <a:xfrm>
            <a:off x="3492500" y="3573463"/>
            <a:ext cx="1079500" cy="3762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/>
              <a:t>ÖGD</a:t>
            </a:r>
          </a:p>
        </p:txBody>
      </p:sp>
      <p:sp>
        <p:nvSpPr>
          <p:cNvPr id="64519" name="Text Box 9"/>
          <p:cNvSpPr txBox="1">
            <a:spLocks noChangeArrowheads="1"/>
          </p:cNvSpPr>
          <p:nvPr/>
        </p:nvSpPr>
        <p:spPr bwMode="auto">
          <a:xfrm>
            <a:off x="2339975" y="4941888"/>
            <a:ext cx="719138" cy="3762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/>
              <a:t>I, IIA</a:t>
            </a:r>
          </a:p>
        </p:txBody>
      </p:sp>
      <p:sp>
        <p:nvSpPr>
          <p:cNvPr id="64520" name="Text Box 10"/>
          <p:cNvSpPr txBox="1">
            <a:spLocks noChangeArrowheads="1"/>
          </p:cNvSpPr>
          <p:nvPr/>
        </p:nvSpPr>
        <p:spPr bwMode="auto">
          <a:xfrm>
            <a:off x="3419475" y="4941888"/>
            <a:ext cx="792163" cy="3762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/>
              <a:t>IIB, III</a:t>
            </a:r>
          </a:p>
        </p:txBody>
      </p:sp>
      <p:sp>
        <p:nvSpPr>
          <p:cNvPr id="64521" name="Text Box 11"/>
          <p:cNvSpPr txBox="1">
            <a:spLocks noChangeArrowheads="1"/>
          </p:cNvSpPr>
          <p:nvPr/>
        </p:nvSpPr>
        <p:spPr bwMode="auto">
          <a:xfrm>
            <a:off x="4643438" y="4941888"/>
            <a:ext cx="504825" cy="3762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/>
              <a:t>IV</a:t>
            </a:r>
          </a:p>
        </p:txBody>
      </p:sp>
      <p:sp>
        <p:nvSpPr>
          <p:cNvPr id="64522" name="Line 12"/>
          <p:cNvSpPr>
            <a:spLocks noChangeShapeType="1"/>
          </p:cNvSpPr>
          <p:nvPr/>
        </p:nvSpPr>
        <p:spPr bwMode="auto">
          <a:xfrm>
            <a:off x="4140200" y="1052513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3" name="Line 13"/>
          <p:cNvSpPr>
            <a:spLocks noChangeShapeType="1"/>
          </p:cNvSpPr>
          <p:nvPr/>
        </p:nvSpPr>
        <p:spPr bwMode="auto">
          <a:xfrm>
            <a:off x="4140200" y="1916113"/>
            <a:ext cx="0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4" name="Line 14"/>
          <p:cNvSpPr>
            <a:spLocks noChangeShapeType="1"/>
          </p:cNvSpPr>
          <p:nvPr/>
        </p:nvSpPr>
        <p:spPr bwMode="auto">
          <a:xfrm>
            <a:off x="4140200" y="2997200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5" name="Line 15"/>
          <p:cNvSpPr>
            <a:spLocks noChangeShapeType="1"/>
          </p:cNvSpPr>
          <p:nvPr/>
        </p:nvSpPr>
        <p:spPr bwMode="auto">
          <a:xfrm>
            <a:off x="5219700" y="2781300"/>
            <a:ext cx="14398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6" name="Line 16"/>
          <p:cNvSpPr>
            <a:spLocks noChangeShapeType="1"/>
          </p:cNvSpPr>
          <p:nvPr/>
        </p:nvSpPr>
        <p:spPr bwMode="auto">
          <a:xfrm>
            <a:off x="6659563" y="2781300"/>
            <a:ext cx="0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7" name="Line 18"/>
          <p:cNvSpPr>
            <a:spLocks noChangeShapeType="1"/>
          </p:cNvSpPr>
          <p:nvPr/>
        </p:nvSpPr>
        <p:spPr bwMode="auto">
          <a:xfrm>
            <a:off x="3924300" y="3933825"/>
            <a:ext cx="0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8" name="Line 19"/>
          <p:cNvSpPr>
            <a:spLocks noChangeShapeType="1"/>
          </p:cNvSpPr>
          <p:nvPr/>
        </p:nvSpPr>
        <p:spPr bwMode="auto">
          <a:xfrm>
            <a:off x="4572000" y="3933825"/>
            <a:ext cx="287338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9" name="Line 20"/>
          <p:cNvSpPr>
            <a:spLocks noChangeShapeType="1"/>
          </p:cNvSpPr>
          <p:nvPr/>
        </p:nvSpPr>
        <p:spPr bwMode="auto">
          <a:xfrm flipH="1">
            <a:off x="3059113" y="3933825"/>
            <a:ext cx="433387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30" name="Line 21"/>
          <p:cNvSpPr>
            <a:spLocks noChangeShapeType="1"/>
          </p:cNvSpPr>
          <p:nvPr/>
        </p:nvSpPr>
        <p:spPr bwMode="auto">
          <a:xfrm>
            <a:off x="5148263" y="5157788"/>
            <a:ext cx="1511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31" name="Line 22"/>
          <p:cNvSpPr>
            <a:spLocks noChangeShapeType="1"/>
          </p:cNvSpPr>
          <p:nvPr/>
        </p:nvSpPr>
        <p:spPr bwMode="auto">
          <a:xfrm flipV="1">
            <a:off x="6659563" y="3860800"/>
            <a:ext cx="0" cy="12969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32" name="Text Box 23"/>
          <p:cNvSpPr txBox="1">
            <a:spLocks noChangeArrowheads="1"/>
          </p:cNvSpPr>
          <p:nvPr/>
        </p:nvSpPr>
        <p:spPr bwMode="auto">
          <a:xfrm>
            <a:off x="2843213" y="5876925"/>
            <a:ext cx="3313112" cy="7889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/>
              <a:t>Nazoenterik tüp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en-US"/>
              <a:t>Perforasyon yönünden takip</a:t>
            </a:r>
          </a:p>
        </p:txBody>
      </p:sp>
      <p:sp>
        <p:nvSpPr>
          <p:cNvPr id="64533" name="Line 24"/>
          <p:cNvSpPr>
            <a:spLocks noChangeShapeType="1"/>
          </p:cNvSpPr>
          <p:nvPr/>
        </p:nvSpPr>
        <p:spPr bwMode="auto">
          <a:xfrm>
            <a:off x="3851275" y="5300663"/>
            <a:ext cx="0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772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ozofajit+tetra.MPG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057400"/>
            <a:ext cx="3657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7901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894" fill="hold"/>
                                        <p:tgtEl>
                                          <p:spTgt spid="563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632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63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63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2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tr-TR" altLang="en-US" sz="3600" smtClean="0">
                <a:solidFill>
                  <a:srgbClr val="FF0000"/>
                </a:solidFill>
              </a:rPr>
              <a:t>Kostik hasar: asit, alkali</a:t>
            </a:r>
          </a:p>
        </p:txBody>
      </p:sp>
      <p:sp>
        <p:nvSpPr>
          <p:cNvPr id="57347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341438"/>
            <a:ext cx="4038600" cy="4784725"/>
          </a:xfrm>
        </p:spPr>
        <p:txBody>
          <a:bodyPr/>
          <a:lstStyle/>
          <a:p>
            <a:pPr eaLnBrk="1" hangingPunct="1"/>
            <a:r>
              <a:rPr lang="tr-TR" altLang="en-US" sz="2800" smtClean="0">
                <a:solidFill>
                  <a:srgbClr val="FF0000"/>
                </a:solidFill>
              </a:rPr>
              <a:t>Asit:</a:t>
            </a:r>
            <a:r>
              <a:rPr lang="tr-TR" altLang="en-US" sz="2800" smtClean="0"/>
              <a:t> sülfirik </a:t>
            </a:r>
            <a:r>
              <a:rPr lang="tr-TR" altLang="en-US" sz="2800" smtClean="0">
                <a:solidFill>
                  <a:srgbClr val="FF0000"/>
                </a:solidFill>
              </a:rPr>
              <a:t>(akü sıvısı</a:t>
            </a:r>
            <a:r>
              <a:rPr lang="tr-TR" altLang="en-US" sz="2800" smtClean="0"/>
              <a:t>), HCl</a:t>
            </a:r>
          </a:p>
          <a:p>
            <a:pPr lvl="1" eaLnBrk="1" hangingPunct="1"/>
            <a:r>
              <a:rPr lang="tr-TR" altLang="en-US" sz="2400" smtClean="0"/>
              <a:t>Şiddetli ağrı, içilmesi zor</a:t>
            </a:r>
          </a:p>
          <a:p>
            <a:pPr lvl="1" eaLnBrk="1" hangingPunct="1"/>
            <a:r>
              <a:rPr lang="tr-TR" altLang="en-US" sz="2400" smtClean="0">
                <a:solidFill>
                  <a:srgbClr val="FF0000"/>
                </a:solidFill>
              </a:rPr>
              <a:t>Koagulasyon</a:t>
            </a:r>
            <a:r>
              <a:rPr lang="tr-TR" altLang="en-US" sz="2400" smtClean="0"/>
              <a:t> nekrozu, koruyucu bir skar tabakası oluşur, dokuya penetrasyon sınırlı kalır</a:t>
            </a:r>
          </a:p>
          <a:p>
            <a:pPr lvl="1" eaLnBrk="1" hangingPunct="1"/>
            <a:r>
              <a:rPr lang="tr-TR" altLang="en-US" sz="2400" smtClean="0"/>
              <a:t>Orofarinks-özofagusda hasar sınırlı: pH alkali, midede hasar daha fazla</a:t>
            </a:r>
          </a:p>
        </p:txBody>
      </p:sp>
      <p:sp>
        <p:nvSpPr>
          <p:cNvPr id="57348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8200" y="1341438"/>
            <a:ext cx="4038600" cy="4784725"/>
          </a:xfrm>
        </p:spPr>
        <p:txBody>
          <a:bodyPr/>
          <a:lstStyle/>
          <a:p>
            <a:pPr eaLnBrk="1" hangingPunct="1"/>
            <a:r>
              <a:rPr lang="tr-TR" altLang="en-US" sz="2800" smtClean="0">
                <a:solidFill>
                  <a:srgbClr val="FF0000"/>
                </a:solidFill>
              </a:rPr>
              <a:t>Alkali:</a:t>
            </a:r>
            <a:r>
              <a:rPr lang="tr-TR" altLang="en-US" sz="2800" smtClean="0"/>
              <a:t> kireç çözücü, lavabo açıcılar, </a:t>
            </a:r>
            <a:r>
              <a:rPr lang="tr-TR" altLang="en-US" sz="2800" smtClean="0">
                <a:solidFill>
                  <a:srgbClr val="FF0000"/>
                </a:solidFill>
              </a:rPr>
              <a:t>NaOH </a:t>
            </a:r>
            <a:r>
              <a:rPr lang="tr-TR" altLang="en-US" sz="2000" smtClean="0">
                <a:solidFill>
                  <a:srgbClr val="FF0000"/>
                </a:solidFill>
              </a:rPr>
              <a:t>(çamaşır suyu)</a:t>
            </a:r>
            <a:r>
              <a:rPr lang="tr-TR" altLang="en-US" sz="2000" smtClean="0"/>
              <a:t>, </a:t>
            </a:r>
            <a:r>
              <a:rPr lang="tr-TR" altLang="en-US" sz="2800" smtClean="0"/>
              <a:t>kokusuz, tatsız kolay içilir</a:t>
            </a:r>
          </a:p>
          <a:p>
            <a:pPr lvl="1" eaLnBrk="1" hangingPunct="1"/>
            <a:r>
              <a:rPr lang="tr-TR" altLang="en-US" sz="2400" smtClean="0"/>
              <a:t>Dokuya penetrasyon çok hızlıdır; lipoprotein tabakası üzerine solvent etkisi gösterir, </a:t>
            </a:r>
            <a:r>
              <a:rPr lang="tr-TR" altLang="en-US" sz="2400" smtClean="0">
                <a:solidFill>
                  <a:srgbClr val="FF0000"/>
                </a:solidFill>
              </a:rPr>
              <a:t>likefaksiyon</a:t>
            </a:r>
            <a:r>
              <a:rPr lang="tr-TR" altLang="en-US" sz="2400" smtClean="0"/>
              <a:t> nekrozuna yol açar</a:t>
            </a:r>
          </a:p>
        </p:txBody>
      </p:sp>
    </p:spTree>
    <p:extLst>
      <p:ext uri="{BB962C8B-B14F-4D97-AF65-F5344CB8AC3E}">
        <p14:creationId xmlns:p14="http://schemas.microsoft.com/office/powerpoint/2010/main" val="678385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58371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79388" y="1052513"/>
            <a:ext cx="4105275" cy="5073650"/>
          </a:xfrm>
        </p:spPr>
        <p:txBody>
          <a:bodyPr/>
          <a:lstStyle/>
          <a:p>
            <a:pPr eaLnBrk="1" hangingPunct="1"/>
            <a:r>
              <a:rPr lang="tr-TR" altLang="en-US" sz="2400" smtClean="0">
                <a:solidFill>
                  <a:srgbClr val="FF0000"/>
                </a:solidFill>
              </a:rPr>
              <a:t>Klinik bulgular</a:t>
            </a:r>
          </a:p>
          <a:p>
            <a:pPr lvl="1" eaLnBrk="1" hangingPunct="1"/>
            <a:r>
              <a:rPr lang="tr-TR" altLang="en-US" sz="2400" smtClean="0"/>
              <a:t>Akut dönem: odinofaji, disfaji, stridor, nefes darlığı, tükrüğü yutamama, hematemez</a:t>
            </a:r>
          </a:p>
          <a:p>
            <a:pPr lvl="1" eaLnBrk="1" hangingPunct="1"/>
            <a:r>
              <a:rPr lang="tr-TR" altLang="en-US" sz="2400" smtClean="0"/>
              <a:t>Geç dönem: disfaji, erken doyma, kusma, kilo kaybı</a:t>
            </a:r>
          </a:p>
        </p:txBody>
      </p:sp>
      <p:sp>
        <p:nvSpPr>
          <p:cNvPr id="58372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140200" y="1125538"/>
            <a:ext cx="4546600" cy="5000625"/>
          </a:xfrm>
        </p:spPr>
        <p:txBody>
          <a:bodyPr/>
          <a:lstStyle/>
          <a:p>
            <a:pPr eaLnBrk="1" hangingPunct="1"/>
            <a:r>
              <a:rPr lang="tr-TR" altLang="en-US" sz="2400" smtClean="0">
                <a:solidFill>
                  <a:srgbClr val="FF0000"/>
                </a:solidFill>
              </a:rPr>
              <a:t>Endoskopi:</a:t>
            </a:r>
          </a:p>
          <a:p>
            <a:pPr lvl="1" eaLnBrk="1" hangingPunct="1"/>
            <a:r>
              <a:rPr lang="tr-TR" altLang="en-US" sz="2400" smtClean="0"/>
              <a:t>Grade I: ödem, eritem</a:t>
            </a:r>
          </a:p>
          <a:p>
            <a:pPr lvl="1" eaLnBrk="1" hangingPunct="1"/>
            <a:r>
              <a:rPr lang="tr-TR" altLang="en-US" sz="2400" smtClean="0"/>
              <a:t>Grade IIA: erozyon, eksuda, hemoraji, yüzeyel ülserler</a:t>
            </a:r>
          </a:p>
          <a:p>
            <a:pPr lvl="1" eaLnBrk="1" hangingPunct="1"/>
            <a:r>
              <a:rPr lang="tr-TR" altLang="en-US" sz="2400" smtClean="0"/>
              <a:t>Grade IIB: çevresel lezyonlar</a:t>
            </a:r>
          </a:p>
          <a:p>
            <a:pPr lvl="1" eaLnBrk="1" hangingPunct="1"/>
            <a:r>
              <a:rPr lang="tr-TR" altLang="en-US" sz="2400" smtClean="0"/>
              <a:t>Grade III: multipl derin kahver-siyah gri ülserler</a:t>
            </a:r>
          </a:p>
          <a:p>
            <a:pPr lvl="1" eaLnBrk="1" hangingPunct="1"/>
            <a:r>
              <a:rPr lang="tr-TR" altLang="en-US" sz="2400" smtClean="0"/>
              <a:t>Grade IV: perforasyon</a:t>
            </a:r>
          </a:p>
          <a:p>
            <a:pPr lvl="1" eaLnBrk="1" hangingPunct="1"/>
            <a:r>
              <a:rPr lang="tr-TR" altLang="en-US" sz="2400" smtClean="0">
                <a:solidFill>
                  <a:srgbClr val="FF0000"/>
                </a:solidFill>
              </a:rPr>
              <a:t>I, IIA: striktüre neden olmaz</a:t>
            </a:r>
          </a:p>
        </p:txBody>
      </p:sp>
    </p:spTree>
    <p:extLst>
      <p:ext uri="{BB962C8B-B14F-4D97-AF65-F5344CB8AC3E}">
        <p14:creationId xmlns:p14="http://schemas.microsoft.com/office/powerpoint/2010/main" val="3791829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koroziv230502.MPG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057400"/>
            <a:ext cx="33528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7532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14" fill="hold"/>
                                        <p:tgtEl>
                                          <p:spTgt spid="5939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939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93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939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39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formaldehitsalihkeskin.MPG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057400"/>
            <a:ext cx="3657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7791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423" fill="hold"/>
                                        <p:tgtEl>
                                          <p:spTgt spid="604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041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04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04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41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rabia güngör-koroziv(yag cozucu)2 ay once.MPG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558925"/>
            <a:ext cx="3962400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1482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579" fill="hold"/>
                                        <p:tgtEl>
                                          <p:spTgt spid="614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144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14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14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4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3"/>
          <p:cNvSpPr>
            <a:spLocks noChangeArrowheads="1"/>
          </p:cNvSpPr>
          <p:nvPr/>
        </p:nvSpPr>
        <p:spPr bwMode="auto">
          <a:xfrm>
            <a:off x="1928813" y="7524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62467" name="Object 0"/>
          <p:cNvGraphicFramePr>
            <a:graphicFrameLocks noChangeAspect="1"/>
          </p:cNvGraphicFramePr>
          <p:nvPr/>
        </p:nvGraphicFramePr>
        <p:xfrm>
          <a:off x="4948238" y="1447800"/>
          <a:ext cx="3922712" cy="397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3" imgW="5285714" imgH="5353797" progId="Paint.Picture">
                  <p:embed/>
                </p:oleObj>
              </mc:Choice>
              <mc:Fallback>
                <p:oleObj r:id="rId3" imgW="5285714" imgH="5353797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8238" y="1447800"/>
                        <a:ext cx="3922712" cy="397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68" name="Rectangle 5"/>
          <p:cNvSpPr>
            <a:spLocks noChangeArrowheads="1"/>
          </p:cNvSpPr>
          <p:nvPr/>
        </p:nvSpPr>
        <p:spPr bwMode="auto">
          <a:xfrm>
            <a:off x="1933575" y="928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62469" name="Object 1"/>
          <p:cNvGraphicFramePr>
            <a:graphicFrameLocks noChangeAspect="1"/>
          </p:cNvGraphicFramePr>
          <p:nvPr/>
        </p:nvGraphicFramePr>
        <p:xfrm>
          <a:off x="409575" y="1455738"/>
          <a:ext cx="4162425" cy="3944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r:id="rId5" imgW="5533333" imgH="5249008" progId="Paint.Picture">
                  <p:embed/>
                </p:oleObj>
              </mc:Choice>
              <mc:Fallback>
                <p:oleObj r:id="rId5" imgW="5533333" imgH="524900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575" y="1455738"/>
                        <a:ext cx="4162425" cy="3944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79736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tr-TR" altLang="en-US" sz="3600" smtClean="0">
                <a:solidFill>
                  <a:srgbClr val="FF0000"/>
                </a:solidFill>
              </a:rPr>
              <a:t>TEDAVİ</a:t>
            </a:r>
          </a:p>
        </p:txBody>
      </p:sp>
      <p:sp>
        <p:nvSpPr>
          <p:cNvPr id="63491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23850" y="1600200"/>
            <a:ext cx="4171950" cy="4525963"/>
          </a:xfrm>
        </p:spPr>
        <p:txBody>
          <a:bodyPr/>
          <a:lstStyle/>
          <a:p>
            <a:pPr eaLnBrk="1" hangingPunct="1"/>
            <a:r>
              <a:rPr lang="tr-TR" altLang="en-US" sz="2400" smtClean="0"/>
              <a:t>Amaç: perforasyon, fibrozis, striktür gelişimini önlemek</a:t>
            </a:r>
          </a:p>
          <a:p>
            <a:pPr lvl="1" eaLnBrk="1" hangingPunct="1"/>
            <a:r>
              <a:rPr lang="tr-TR" altLang="en-US" sz="2000" smtClean="0"/>
              <a:t>Nötralizasyon X, kusturma X</a:t>
            </a:r>
          </a:p>
          <a:p>
            <a:pPr lvl="1" eaLnBrk="1" hangingPunct="1"/>
            <a:r>
              <a:rPr lang="tr-TR" altLang="en-US" sz="2000" smtClean="0"/>
              <a:t>Nutrisyon</a:t>
            </a:r>
          </a:p>
          <a:p>
            <a:pPr lvl="1" eaLnBrk="1" hangingPunct="1"/>
            <a:r>
              <a:rPr lang="tr-TR" altLang="en-US" sz="2000" smtClean="0"/>
              <a:t>Antibiyotik ?</a:t>
            </a:r>
          </a:p>
          <a:p>
            <a:pPr lvl="1" eaLnBrk="1" hangingPunct="1"/>
            <a:r>
              <a:rPr lang="tr-TR" altLang="en-US" sz="2000" smtClean="0"/>
              <a:t>Steroid?</a:t>
            </a:r>
          </a:p>
          <a:p>
            <a:pPr lvl="1" eaLnBrk="1" hangingPunct="1"/>
            <a:r>
              <a:rPr lang="tr-TR" altLang="en-US" sz="2000" smtClean="0"/>
              <a:t>Kollajen sentez inhibitörleri</a:t>
            </a:r>
          </a:p>
          <a:p>
            <a:pPr lvl="1" eaLnBrk="1" hangingPunct="1"/>
            <a:r>
              <a:rPr lang="tr-TR" altLang="en-US" sz="2000" smtClean="0"/>
              <a:t>PPI</a:t>
            </a:r>
          </a:p>
          <a:p>
            <a:pPr lvl="1" eaLnBrk="1" hangingPunct="1"/>
            <a:r>
              <a:rPr lang="tr-TR" altLang="en-US" sz="2000" smtClean="0"/>
              <a:t>dilatasyon</a:t>
            </a:r>
          </a:p>
        </p:txBody>
      </p:sp>
      <p:sp>
        <p:nvSpPr>
          <p:cNvPr id="63492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eaLnBrk="1" hangingPunct="1"/>
            <a:r>
              <a:rPr lang="tr-TR" altLang="en-US" sz="2400" smtClean="0"/>
              <a:t>Komplikasyonlar</a:t>
            </a:r>
          </a:p>
          <a:p>
            <a:pPr lvl="1" eaLnBrk="1" hangingPunct="1"/>
            <a:r>
              <a:rPr lang="tr-TR" altLang="en-US" sz="2000" smtClean="0"/>
              <a:t>Striktür</a:t>
            </a:r>
          </a:p>
          <a:p>
            <a:pPr lvl="1" eaLnBrk="1" hangingPunct="1"/>
            <a:r>
              <a:rPr lang="tr-TR" altLang="en-US" sz="2000" smtClean="0"/>
              <a:t>Antral stenoz</a:t>
            </a:r>
          </a:p>
          <a:p>
            <a:pPr lvl="1" eaLnBrk="1" hangingPunct="1"/>
            <a:r>
              <a:rPr lang="tr-TR" altLang="en-US" sz="2000" smtClean="0"/>
              <a:t>Kanser gelişimi</a:t>
            </a:r>
          </a:p>
        </p:txBody>
      </p:sp>
    </p:spTree>
    <p:extLst>
      <p:ext uri="{BB962C8B-B14F-4D97-AF65-F5344CB8AC3E}">
        <p14:creationId xmlns:p14="http://schemas.microsoft.com/office/powerpoint/2010/main" val="123390920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229</Words>
  <Application>Microsoft Office PowerPoint</Application>
  <PresentationFormat>Ekran Gösterisi (4:3)</PresentationFormat>
  <Paragraphs>56</Paragraphs>
  <Slides>10</Slides>
  <Notes>0</Notes>
  <HiddenSlides>0</HiddenSlides>
  <MMClips>4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2" baseType="lpstr">
      <vt:lpstr>Ofis Teması</vt:lpstr>
      <vt:lpstr>Bitmap Image</vt:lpstr>
      <vt:lpstr>ODİNOFAJİ</vt:lpstr>
      <vt:lpstr>PowerPoint Sunusu</vt:lpstr>
      <vt:lpstr>Kostik hasar: asit, alkali</vt:lpstr>
      <vt:lpstr>PowerPoint Sunusu</vt:lpstr>
      <vt:lpstr>PowerPoint Sunusu</vt:lpstr>
      <vt:lpstr>PowerPoint Sunusu</vt:lpstr>
      <vt:lpstr>PowerPoint Sunusu</vt:lpstr>
      <vt:lpstr>PowerPoint Sunusu</vt:lpstr>
      <vt:lpstr>TEDAVİ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ODİNOFAJİ</dc:title>
  <dc:creator>pc17</dc:creator>
  <cp:lastModifiedBy>pc17</cp:lastModifiedBy>
  <cp:revision>1</cp:revision>
  <dcterms:created xsi:type="dcterms:W3CDTF">2017-10-12T13:43:08Z</dcterms:created>
  <dcterms:modified xsi:type="dcterms:W3CDTF">2017-10-12T13:43:20Z</dcterms:modified>
</cp:coreProperties>
</file>