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-18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27.06.18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atin typeface="Calibri"/>
                <a:cs typeface="Calibri"/>
              </a:rPr>
              <a:t>NÜKLEİK ASİTLER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5800" y="719031"/>
            <a:ext cx="58818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</a:t>
            </a:r>
            <a:r>
              <a:rPr lang="en-US" sz="4800" b="1" dirty="0" smtClean="0"/>
              <a:t>319 </a:t>
            </a:r>
            <a:r>
              <a:rPr lang="en-US" sz="4800" b="1" dirty="0" smtClean="0"/>
              <a:t>BİYOKİMYA </a:t>
            </a:r>
            <a:r>
              <a:rPr lang="en-US" sz="4800" b="1" dirty="0" smtClean="0"/>
              <a:t>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Nükleik</a:t>
            </a:r>
            <a:r>
              <a:rPr lang="en-US" dirty="0" smtClean="0"/>
              <a:t> </a:t>
            </a:r>
            <a:r>
              <a:rPr lang="en-US" dirty="0" err="1" smtClean="0"/>
              <a:t>Asitler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altLang="tr-TR" sz="2800" dirty="0"/>
              <a:t>Nükleik asitler, genetik bilginin taşıyıcısı, saklayıcısı ve kuşaktan kuşağa aktarıcısı olan çok önemli </a:t>
            </a:r>
            <a:r>
              <a:rPr lang="tr-TR" altLang="tr-TR" sz="2800" dirty="0" err="1"/>
              <a:t>biyomoleküllerdir</a:t>
            </a:r>
            <a:r>
              <a:rPr lang="tr-TR" altLang="tr-TR" sz="2800" dirty="0"/>
              <a:t>. </a:t>
            </a:r>
          </a:p>
          <a:p>
            <a:r>
              <a:rPr lang="tr-TR" altLang="tr-TR" sz="2800" dirty="0"/>
              <a:t>Hücre çekirdeğindeki DNA bir araya gelerek kromozomların oluşmasını sağlar. </a:t>
            </a:r>
          </a:p>
          <a:p>
            <a:r>
              <a:rPr lang="tr-TR" altLang="tr-TR" sz="2800" dirty="0"/>
              <a:t>DNA </a:t>
            </a:r>
            <a:r>
              <a:rPr lang="tr-TR" altLang="tr-TR" sz="2800" dirty="0" err="1"/>
              <a:t>nın</a:t>
            </a:r>
            <a:r>
              <a:rPr lang="tr-TR" altLang="tr-TR" sz="2800" dirty="0"/>
              <a:t> </a:t>
            </a:r>
            <a:r>
              <a:rPr lang="tr-TR" altLang="tr-TR" sz="2800" dirty="0" err="1"/>
              <a:t>herbir</a:t>
            </a:r>
            <a:r>
              <a:rPr lang="tr-TR" altLang="tr-TR" sz="2800" dirty="0"/>
              <a:t> parçası bir geni ifade etmektedir. Bu genler </a:t>
            </a:r>
            <a:r>
              <a:rPr lang="tr-TR" altLang="tr-TR" sz="2800" dirty="0" err="1"/>
              <a:t>kişininin</a:t>
            </a:r>
            <a:r>
              <a:rPr lang="tr-TR" altLang="tr-TR" sz="2800" dirty="0"/>
              <a:t> </a:t>
            </a:r>
            <a:r>
              <a:rPr lang="tr-TR" altLang="tr-TR" sz="2800" dirty="0" err="1"/>
              <a:t>karekterlerini</a:t>
            </a:r>
            <a:r>
              <a:rPr lang="tr-TR" altLang="tr-TR" sz="2800" dirty="0"/>
              <a:t>, kısaca tüm şifrelerini taşımaktadır. Genler bu şifreleri nesilden </a:t>
            </a:r>
            <a:r>
              <a:rPr lang="tr-TR" altLang="tr-TR" sz="2800" dirty="0" err="1"/>
              <a:t>nesile</a:t>
            </a:r>
            <a:r>
              <a:rPr lang="tr-TR" altLang="tr-TR" sz="2800" dirty="0"/>
              <a:t> aktarmaktadırlar. Genlerin esas yapısını DNA (</a:t>
            </a:r>
            <a:r>
              <a:rPr lang="tr-TR" altLang="tr-TR" sz="2800" dirty="0" err="1"/>
              <a:t>Deoksiribonükleik</a:t>
            </a:r>
            <a:r>
              <a:rPr lang="tr-TR" altLang="tr-TR" sz="2800" dirty="0"/>
              <a:t> asit) oluşturmaktadırlar.</a:t>
            </a:r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84467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Nükleik</a:t>
            </a:r>
            <a:r>
              <a:rPr lang="en-US" dirty="0" smtClean="0"/>
              <a:t> </a:t>
            </a:r>
            <a:r>
              <a:rPr lang="en-US" dirty="0" err="1" smtClean="0"/>
              <a:t>Asitler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/>
              <a:t>DNA’nın protein sentez ve yapısını denetleyebilmesi, diğer birkaç nükleik asit çeşidinin varlığını gerektirmektedir.</a:t>
            </a:r>
          </a:p>
          <a:p>
            <a:r>
              <a:rPr lang="tr-TR" altLang="tr-TR" dirty="0"/>
              <a:t>Nükleik asitleri iki gruba ayırabiliriz. </a:t>
            </a:r>
            <a:br>
              <a:rPr lang="tr-TR" altLang="tr-TR" dirty="0"/>
            </a:br>
            <a:r>
              <a:rPr lang="tr-TR" altLang="tr-TR" dirty="0"/>
              <a:t>-  </a:t>
            </a:r>
            <a:r>
              <a:rPr lang="tr-TR" altLang="tr-TR" dirty="0" err="1"/>
              <a:t>Deoksiribonükleik</a:t>
            </a:r>
            <a:r>
              <a:rPr lang="tr-TR" altLang="tr-TR" dirty="0"/>
              <a:t> Asitler  ( DNA ) </a:t>
            </a:r>
            <a:br>
              <a:rPr lang="tr-TR" altLang="tr-TR" dirty="0"/>
            </a:br>
            <a:r>
              <a:rPr lang="tr-TR" altLang="tr-TR" dirty="0"/>
              <a:t>-  </a:t>
            </a:r>
            <a:r>
              <a:rPr lang="tr-TR" altLang="tr-TR" dirty="0" err="1"/>
              <a:t>Ribonükleik</a:t>
            </a:r>
            <a:r>
              <a:rPr lang="tr-TR" altLang="tr-TR" dirty="0"/>
              <a:t> Asitler ( RNA )</a:t>
            </a:r>
            <a:br>
              <a:rPr lang="tr-TR" altLang="tr-TR" dirty="0"/>
            </a:br>
            <a:endParaRPr lang="tr-TR" altLang="tr-T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9982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4000" dirty="0" err="1" smtClean="0"/>
              <a:t>Nükleik</a:t>
            </a:r>
            <a:r>
              <a:rPr lang="en-US" sz="4000" dirty="0" smtClean="0"/>
              <a:t> </a:t>
            </a:r>
            <a:r>
              <a:rPr lang="en-US" sz="4000" dirty="0" err="1" smtClean="0"/>
              <a:t>Asitlerin</a:t>
            </a:r>
            <a:r>
              <a:rPr lang="en-US" sz="4000" dirty="0" smtClean="0"/>
              <a:t> </a:t>
            </a:r>
            <a:r>
              <a:rPr lang="en-US" sz="4000" dirty="0" err="1" smtClean="0"/>
              <a:t>Yapısal</a:t>
            </a:r>
            <a:r>
              <a:rPr lang="en-US" sz="4000" dirty="0" smtClean="0"/>
              <a:t> </a:t>
            </a:r>
            <a:r>
              <a:rPr lang="en-US" sz="4000" dirty="0" err="1" smtClean="0"/>
              <a:t>Üniteleri</a:t>
            </a:r>
            <a:r>
              <a:rPr lang="en-US" sz="4000" dirty="0" smtClean="0"/>
              <a:t>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Nükleotitler</a:t>
            </a:r>
            <a:r>
              <a:rPr lang="en-US" dirty="0"/>
              <a:t> 3 </a:t>
            </a:r>
            <a:r>
              <a:rPr lang="en-US" dirty="0" err="1"/>
              <a:t>temel</a:t>
            </a:r>
            <a:r>
              <a:rPr lang="en-US" dirty="0"/>
              <a:t> </a:t>
            </a:r>
            <a:r>
              <a:rPr lang="en-US" dirty="0" err="1"/>
              <a:t>kısımdan</a:t>
            </a:r>
            <a:r>
              <a:rPr lang="en-US" dirty="0"/>
              <a:t> </a:t>
            </a:r>
            <a:r>
              <a:rPr lang="en-US" dirty="0" err="1"/>
              <a:t>oluşurlar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</a:t>
            </a:r>
            <a:r>
              <a:rPr lang="en-US" dirty="0" err="1" smtClean="0"/>
              <a:t>Pürin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pirimidin</a:t>
            </a:r>
            <a:r>
              <a:rPr lang="en-US" dirty="0"/>
              <a:t> </a:t>
            </a:r>
            <a:r>
              <a:rPr lang="en-US" dirty="0" err="1"/>
              <a:t>bazları</a:t>
            </a:r>
            <a:r>
              <a:rPr lang="en-US" dirty="0"/>
              <a:t> </a:t>
            </a:r>
          </a:p>
          <a:p>
            <a:r>
              <a:rPr lang="en-US" dirty="0"/>
              <a:t> </a:t>
            </a:r>
            <a:r>
              <a:rPr lang="en-US" dirty="0" err="1"/>
              <a:t>Şekerler</a:t>
            </a:r>
            <a:endParaRPr lang="en-US" dirty="0"/>
          </a:p>
          <a:p>
            <a:r>
              <a:rPr lang="en-US" dirty="0"/>
              <a:t> </a:t>
            </a:r>
            <a:r>
              <a:rPr lang="en-US" dirty="0" err="1"/>
              <a:t>İnorganik</a:t>
            </a:r>
            <a:r>
              <a:rPr lang="en-US" dirty="0"/>
              <a:t> </a:t>
            </a:r>
            <a:r>
              <a:rPr lang="en-US" dirty="0" err="1"/>
              <a:t>fosfat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030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Şekerler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 </a:t>
            </a:r>
            <a:r>
              <a:rPr lang="en-US" dirty="0" err="1"/>
              <a:t>Şekerler</a:t>
            </a:r>
            <a:r>
              <a:rPr lang="en-US" dirty="0"/>
              <a:t>, </a:t>
            </a:r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</a:t>
            </a:r>
            <a:r>
              <a:rPr lang="en-US" dirty="0" err="1"/>
              <a:t>ana</a:t>
            </a:r>
            <a:r>
              <a:rPr lang="en-US" dirty="0"/>
              <a:t> </a:t>
            </a:r>
            <a:r>
              <a:rPr lang="en-US" dirty="0" err="1"/>
              <a:t>omurgası</a:t>
            </a:r>
            <a:r>
              <a:rPr lang="en-US" dirty="0"/>
              <a:t> </a:t>
            </a:r>
            <a:r>
              <a:rPr lang="en-US" dirty="0" err="1"/>
              <a:t>boyunca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alan</a:t>
            </a:r>
            <a:r>
              <a:rPr lang="en-US" dirty="0"/>
              <a:t> </a:t>
            </a:r>
            <a:r>
              <a:rPr lang="en-US" dirty="0" err="1"/>
              <a:t>ünitelerdir</a:t>
            </a:r>
            <a:r>
              <a:rPr lang="en-US" dirty="0"/>
              <a:t>.</a:t>
            </a:r>
          </a:p>
          <a:p>
            <a:r>
              <a:rPr lang="en-US" dirty="0"/>
              <a:t>  </a:t>
            </a:r>
            <a:r>
              <a:rPr lang="en-US" dirty="0" err="1"/>
              <a:t>Deoksiriboz</a:t>
            </a:r>
            <a:r>
              <a:rPr lang="en-US" dirty="0"/>
              <a:t>  </a:t>
            </a:r>
            <a:r>
              <a:rPr lang="en-US" dirty="0" err="1"/>
              <a:t>şekeri</a:t>
            </a:r>
            <a:r>
              <a:rPr lang="en-US" dirty="0"/>
              <a:t> DNA </a:t>
            </a:r>
            <a:r>
              <a:rPr lang="en-US" dirty="0" err="1"/>
              <a:t>yapısında</a:t>
            </a:r>
            <a:r>
              <a:rPr lang="en-US" dirty="0"/>
              <a:t>, </a:t>
            </a:r>
            <a:r>
              <a:rPr lang="en-US" dirty="0" err="1"/>
              <a:t>riboz</a:t>
            </a:r>
            <a:r>
              <a:rPr lang="en-US" dirty="0"/>
              <a:t> </a:t>
            </a:r>
            <a:r>
              <a:rPr lang="en-US" dirty="0" err="1"/>
              <a:t>şekeri</a:t>
            </a:r>
            <a:r>
              <a:rPr lang="en-US" dirty="0"/>
              <a:t> </a:t>
            </a:r>
            <a:r>
              <a:rPr lang="en-US" dirty="0" err="1"/>
              <a:t>ise</a:t>
            </a:r>
            <a:r>
              <a:rPr lang="en-US" dirty="0"/>
              <a:t> RNA </a:t>
            </a:r>
            <a:r>
              <a:rPr lang="en-US" dirty="0" err="1"/>
              <a:t>yapısında</a:t>
            </a:r>
            <a:r>
              <a:rPr lang="en-US" dirty="0"/>
              <a:t> </a:t>
            </a:r>
            <a:r>
              <a:rPr lang="en-US" dirty="0" err="1"/>
              <a:t>yer</a:t>
            </a:r>
            <a:r>
              <a:rPr lang="en-US" dirty="0"/>
              <a:t> </a:t>
            </a:r>
            <a:r>
              <a:rPr lang="en-US" dirty="0" err="1"/>
              <a:t>almaktadır</a:t>
            </a:r>
            <a:r>
              <a:rPr lang="en-US" dirty="0"/>
              <a:t>. </a:t>
            </a:r>
          </a:p>
          <a:p>
            <a:r>
              <a:rPr lang="en-US" dirty="0"/>
              <a:t> 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şeker</a:t>
            </a:r>
            <a:r>
              <a:rPr lang="en-US" dirty="0"/>
              <a:t> </a:t>
            </a:r>
            <a:r>
              <a:rPr lang="en-US" dirty="0" err="1"/>
              <a:t>arasındaki</a:t>
            </a:r>
            <a:r>
              <a:rPr lang="en-US" dirty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/>
              <a:t>fark</a:t>
            </a:r>
            <a:r>
              <a:rPr lang="en-US" dirty="0"/>
              <a:t> 2 </a:t>
            </a:r>
            <a:r>
              <a:rPr lang="en-US" dirty="0" err="1"/>
              <a:t>nolu</a:t>
            </a:r>
            <a:r>
              <a:rPr lang="en-US" dirty="0"/>
              <a:t> </a:t>
            </a:r>
            <a:r>
              <a:rPr lang="en-US" dirty="0" err="1"/>
              <a:t>karbona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hidroksil</a:t>
            </a:r>
            <a:r>
              <a:rPr lang="en-US" dirty="0"/>
              <a:t> </a:t>
            </a:r>
            <a:r>
              <a:rPr lang="en-US" dirty="0" err="1"/>
              <a:t>grubundaki</a:t>
            </a:r>
            <a:r>
              <a:rPr lang="en-US" dirty="0"/>
              <a:t> </a:t>
            </a:r>
            <a:r>
              <a:rPr lang="en-US" dirty="0" err="1"/>
              <a:t>oksijenin</a:t>
            </a:r>
            <a:r>
              <a:rPr lang="en-US" dirty="0"/>
              <a:t> </a:t>
            </a:r>
            <a:r>
              <a:rPr lang="en-US" dirty="0" err="1"/>
              <a:t>deoksiriboz</a:t>
            </a:r>
            <a:r>
              <a:rPr lang="en-US" dirty="0"/>
              <a:t> </a:t>
            </a:r>
            <a:r>
              <a:rPr lang="en-US" dirty="0" err="1"/>
              <a:t>şekerinde</a:t>
            </a:r>
            <a:r>
              <a:rPr lang="en-US" dirty="0"/>
              <a:t> </a:t>
            </a:r>
            <a:r>
              <a:rPr lang="en-US" dirty="0" err="1"/>
              <a:t>eksik</a:t>
            </a:r>
            <a:r>
              <a:rPr lang="en-US" dirty="0"/>
              <a:t> </a:t>
            </a:r>
            <a:r>
              <a:rPr lang="en-US" dirty="0" err="1"/>
              <a:t>olmasıdır</a:t>
            </a:r>
            <a:r>
              <a:rPr lang="en-US" dirty="0"/>
              <a:t>. </a:t>
            </a:r>
          </a:p>
          <a:p>
            <a:r>
              <a:rPr lang="en-US" dirty="0"/>
              <a:t>  Her </a:t>
            </a:r>
            <a:r>
              <a:rPr lang="en-US" dirty="0" err="1"/>
              <a:t>iki</a:t>
            </a:r>
            <a:r>
              <a:rPr lang="en-US" dirty="0"/>
              <a:t> </a:t>
            </a:r>
            <a:r>
              <a:rPr lang="en-US" dirty="0" err="1"/>
              <a:t>şekerde</a:t>
            </a:r>
            <a:r>
              <a:rPr lang="en-US" dirty="0"/>
              <a:t> </a:t>
            </a:r>
            <a:r>
              <a:rPr lang="en-US" dirty="0" err="1"/>
              <a:t>beşli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FURAN </a:t>
            </a:r>
            <a:r>
              <a:rPr lang="en-US" dirty="0" err="1"/>
              <a:t>halkası</a:t>
            </a:r>
            <a:r>
              <a:rPr lang="en-US" dirty="0"/>
              <a:t> </a:t>
            </a:r>
            <a:r>
              <a:rPr lang="en-US" dirty="0" err="1"/>
              <a:t>bulunmaktadır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878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dirty="0"/>
              <a:t> </a:t>
            </a:r>
            <a:r>
              <a:rPr lang="en-US" dirty="0" err="1"/>
              <a:t>Pürin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dirty="0" err="1" smtClean="0"/>
              <a:t>irimidin</a:t>
            </a:r>
            <a:r>
              <a:rPr lang="en-US" dirty="0" smtClean="0"/>
              <a:t> </a:t>
            </a:r>
            <a:r>
              <a:rPr lang="en-US" dirty="0" err="1" smtClean="0"/>
              <a:t>Bazları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Pirimidin</a:t>
            </a:r>
            <a:r>
              <a:rPr lang="en-US" dirty="0" smtClean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pürin</a:t>
            </a:r>
            <a:r>
              <a:rPr lang="en-US" dirty="0"/>
              <a:t>, </a:t>
            </a:r>
            <a:r>
              <a:rPr lang="en-US" dirty="0" err="1"/>
              <a:t>azot</a:t>
            </a:r>
            <a:r>
              <a:rPr lang="en-US" dirty="0"/>
              <a:t> </a:t>
            </a:r>
            <a:r>
              <a:rPr lang="en-US" dirty="0" err="1"/>
              <a:t>içeren</a:t>
            </a:r>
            <a:r>
              <a:rPr lang="en-US" dirty="0"/>
              <a:t> </a:t>
            </a:r>
            <a:r>
              <a:rPr lang="en-US" dirty="0" err="1"/>
              <a:t>aromatik</a:t>
            </a:r>
            <a:r>
              <a:rPr lang="en-US" dirty="0"/>
              <a:t> </a:t>
            </a:r>
            <a:r>
              <a:rPr lang="en-US" dirty="0" err="1"/>
              <a:t>heterosiklik</a:t>
            </a:r>
            <a:r>
              <a:rPr lang="en-US" dirty="0"/>
              <a:t> </a:t>
            </a:r>
            <a:r>
              <a:rPr lang="en-US" dirty="0" err="1"/>
              <a:t>bileşiklerdir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3" name="Rectangle 4"/>
          <p:cNvSpPr>
            <a:spLocks noChangeArrowheads="1"/>
          </p:cNvSpPr>
          <p:nvPr/>
        </p:nvSpPr>
        <p:spPr bwMode="auto">
          <a:xfrm>
            <a:off x="1957388" y="5432425"/>
            <a:ext cx="1547812" cy="5159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pPr marL="0" marR="0" lvl="0" indent="0" defTabSz="914400" eaLnBrk="0" fontAlgn="auto" latinLnBrk="0" hangingPunct="0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</a:rPr>
              <a:t>P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srgbClr val="0000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</a:rPr>
              <a:t>i</a:t>
            </a:r>
            <a:r>
              <a:rPr kumimoji="0" lang="en-US" sz="2800" b="0" i="0" u="none" strike="noStrike" kern="0" cap="none" spc="0" normalizeH="0" baseline="0" noProof="0" dirty="0" err="1">
                <a:ln>
                  <a:noFill/>
                </a:ln>
                <a:solidFill>
                  <a:srgbClr val="00007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</a:rPr>
              <a:t>rimidin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rgbClr val="00007D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charset="0"/>
            </a:endParaRPr>
          </a:p>
        </p:txBody>
      </p:sp>
      <p:grpSp>
        <p:nvGrpSpPr>
          <p:cNvPr id="54" name="Group 42"/>
          <p:cNvGrpSpPr>
            <a:grpSpLocks/>
          </p:cNvGrpSpPr>
          <p:nvPr/>
        </p:nvGrpSpPr>
        <p:grpSpPr bwMode="auto">
          <a:xfrm>
            <a:off x="1828800" y="3276600"/>
            <a:ext cx="1905000" cy="1979613"/>
            <a:chOff x="1152" y="2064"/>
            <a:chExt cx="1200" cy="1247"/>
          </a:xfrm>
        </p:grpSpPr>
        <p:sp useBgFill="1">
          <p:nvSpPr>
            <p:cNvPr id="55" name="Rectangle 9"/>
            <p:cNvSpPr>
              <a:spLocks noChangeArrowheads="1"/>
            </p:cNvSpPr>
            <p:nvPr/>
          </p:nvSpPr>
          <p:spPr bwMode="auto">
            <a:xfrm>
              <a:off x="2028" y="2400"/>
              <a:ext cx="276" cy="191"/>
            </a:xfrm>
            <a:prstGeom prst="rect">
              <a:avLst/>
            </a:prstGeom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N</a:t>
              </a:r>
            </a:p>
          </p:txBody>
        </p:sp>
        <p:sp useBgFill="1">
          <p:nvSpPr>
            <p:cNvPr id="56" name="Rectangle 10"/>
            <p:cNvSpPr>
              <a:spLocks noChangeArrowheads="1"/>
            </p:cNvSpPr>
            <p:nvPr/>
          </p:nvSpPr>
          <p:spPr bwMode="auto">
            <a:xfrm>
              <a:off x="1632" y="3120"/>
              <a:ext cx="276" cy="191"/>
            </a:xfrm>
            <a:prstGeom prst="rect">
              <a:avLst/>
            </a:prstGeom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N</a:t>
              </a:r>
            </a:p>
          </p:txBody>
        </p:sp>
        <p:sp>
          <p:nvSpPr>
            <p:cNvPr id="57" name="Text Box 23"/>
            <p:cNvSpPr txBox="1">
              <a:spLocks noChangeArrowheads="1"/>
            </p:cNvSpPr>
            <p:nvPr/>
          </p:nvSpPr>
          <p:spPr bwMode="auto">
            <a:xfrm>
              <a:off x="2147" y="2438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1</a:t>
              </a:r>
            </a:p>
          </p:txBody>
        </p:sp>
        <p:sp>
          <p:nvSpPr>
            <p:cNvPr id="58" name="Text Box 24"/>
            <p:cNvSpPr txBox="1">
              <a:spLocks noChangeArrowheads="1"/>
            </p:cNvSpPr>
            <p:nvPr/>
          </p:nvSpPr>
          <p:spPr bwMode="auto">
            <a:xfrm>
              <a:off x="2112" y="2784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2</a:t>
              </a:r>
            </a:p>
          </p:txBody>
        </p:sp>
        <p:sp>
          <p:nvSpPr>
            <p:cNvPr id="59" name="Text Box 26"/>
            <p:cNvSpPr txBox="1">
              <a:spLocks noChangeArrowheads="1"/>
            </p:cNvSpPr>
            <p:nvPr/>
          </p:nvSpPr>
          <p:spPr bwMode="auto">
            <a:xfrm>
              <a:off x="1152" y="2736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4</a:t>
              </a:r>
            </a:p>
          </p:txBody>
        </p:sp>
        <p:sp>
          <p:nvSpPr>
            <p:cNvPr id="60" name="Text Box 27"/>
            <p:cNvSpPr txBox="1">
              <a:spLocks noChangeArrowheads="1"/>
            </p:cNvSpPr>
            <p:nvPr/>
          </p:nvSpPr>
          <p:spPr bwMode="auto">
            <a:xfrm>
              <a:off x="1152" y="2400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5</a:t>
              </a:r>
            </a:p>
          </p:txBody>
        </p:sp>
        <p:sp>
          <p:nvSpPr>
            <p:cNvPr id="61" name="Text Box 28"/>
            <p:cNvSpPr txBox="1">
              <a:spLocks noChangeArrowheads="1"/>
            </p:cNvSpPr>
            <p:nvPr/>
          </p:nvSpPr>
          <p:spPr bwMode="auto">
            <a:xfrm>
              <a:off x="1632" y="2064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6</a:t>
              </a:r>
            </a:p>
          </p:txBody>
        </p:sp>
        <p:sp>
          <p:nvSpPr>
            <p:cNvPr id="62" name="Rectangle 32"/>
            <p:cNvSpPr>
              <a:spLocks noChangeArrowheads="1"/>
            </p:cNvSpPr>
            <p:nvPr/>
          </p:nvSpPr>
          <p:spPr bwMode="auto">
            <a:xfrm>
              <a:off x="1340" y="2129"/>
              <a:ext cx="36" cy="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30000"/>
                </a:spcAft>
                <a:buClr>
                  <a:srgbClr val="666699"/>
                </a:buClr>
                <a:buSzPct val="75000"/>
                <a:buFontTx/>
                <a:buNone/>
                <a:tabLst/>
                <a:defRPr/>
              </a:pPr>
              <a:r>
                <a:rPr kumimoji="0" lang="tr-TR" altLang="tr-TR" sz="18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anose="02020603050405020304" pitchFamily="18" charset="0"/>
                </a:rPr>
                <a:t> </a:t>
              </a:r>
              <a:endParaRPr kumimoji="0" lang="tr-TR" altLang="tr-TR" sz="22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63" name="Line 33"/>
            <p:cNvSpPr>
              <a:spLocks noChangeShapeType="1"/>
            </p:cNvSpPr>
            <p:nvPr/>
          </p:nvSpPr>
          <p:spPr bwMode="auto">
            <a:xfrm flipH="1">
              <a:off x="1438" y="2361"/>
              <a:ext cx="312" cy="179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4" name="Line 34"/>
            <p:cNvSpPr>
              <a:spLocks noChangeShapeType="1"/>
            </p:cNvSpPr>
            <p:nvPr/>
          </p:nvSpPr>
          <p:spPr bwMode="auto">
            <a:xfrm flipH="1">
              <a:off x="1491" y="2424"/>
              <a:ext cx="259" cy="151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5" name="Line 35"/>
            <p:cNvSpPr>
              <a:spLocks noChangeShapeType="1"/>
            </p:cNvSpPr>
            <p:nvPr/>
          </p:nvSpPr>
          <p:spPr bwMode="auto">
            <a:xfrm flipH="1" flipV="1">
              <a:off x="1750" y="2361"/>
              <a:ext cx="303" cy="179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6" name="Line 36"/>
            <p:cNvSpPr>
              <a:spLocks noChangeShapeType="1"/>
            </p:cNvSpPr>
            <p:nvPr/>
          </p:nvSpPr>
          <p:spPr bwMode="auto">
            <a:xfrm flipV="1">
              <a:off x="2053" y="2540"/>
              <a:ext cx="1" cy="356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7" name="Line 37"/>
            <p:cNvSpPr>
              <a:spLocks noChangeShapeType="1"/>
            </p:cNvSpPr>
            <p:nvPr/>
          </p:nvSpPr>
          <p:spPr bwMode="auto">
            <a:xfrm flipV="1">
              <a:off x="1999" y="2566"/>
              <a:ext cx="1" cy="304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8" name="Line 38"/>
            <p:cNvSpPr>
              <a:spLocks noChangeShapeType="1"/>
            </p:cNvSpPr>
            <p:nvPr/>
          </p:nvSpPr>
          <p:spPr bwMode="auto">
            <a:xfrm flipV="1">
              <a:off x="1750" y="2896"/>
              <a:ext cx="303" cy="179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69" name="Line 39"/>
            <p:cNvSpPr>
              <a:spLocks noChangeShapeType="1"/>
            </p:cNvSpPr>
            <p:nvPr/>
          </p:nvSpPr>
          <p:spPr bwMode="auto">
            <a:xfrm>
              <a:off x="1440" y="2893"/>
              <a:ext cx="312" cy="179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0" name="Line 40"/>
            <p:cNvSpPr>
              <a:spLocks noChangeShapeType="1"/>
            </p:cNvSpPr>
            <p:nvPr/>
          </p:nvSpPr>
          <p:spPr bwMode="auto">
            <a:xfrm>
              <a:off x="1491" y="2832"/>
              <a:ext cx="259" cy="151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71" name="Line 41"/>
            <p:cNvSpPr>
              <a:spLocks noChangeShapeType="1"/>
            </p:cNvSpPr>
            <p:nvPr/>
          </p:nvSpPr>
          <p:spPr bwMode="auto">
            <a:xfrm>
              <a:off x="1438" y="2540"/>
              <a:ext cx="1" cy="356"/>
            </a:xfrm>
            <a:prstGeom prst="line">
              <a:avLst/>
            </a:prstGeom>
            <a:noFill/>
            <a:ln w="28575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grpSp>
        <p:nvGrpSpPr>
          <p:cNvPr id="72" name="Group 60"/>
          <p:cNvGrpSpPr>
            <a:grpSpLocks/>
          </p:cNvGrpSpPr>
          <p:nvPr/>
        </p:nvGrpSpPr>
        <p:grpSpPr bwMode="auto">
          <a:xfrm>
            <a:off x="5160963" y="3489325"/>
            <a:ext cx="2382837" cy="2459038"/>
            <a:chOff x="3251" y="2198"/>
            <a:chExt cx="1501" cy="1549"/>
          </a:xfrm>
        </p:grpSpPr>
        <p:sp>
          <p:nvSpPr>
            <p:cNvPr id="73" name="Rectangle 5"/>
            <p:cNvSpPr>
              <a:spLocks noChangeArrowheads="1"/>
            </p:cNvSpPr>
            <p:nvPr/>
          </p:nvSpPr>
          <p:spPr bwMode="auto">
            <a:xfrm>
              <a:off x="3778" y="3422"/>
              <a:ext cx="638" cy="32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P</a:t>
              </a:r>
              <a:r>
                <a:rPr kumimoji="0" lang="tr-TR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ü</a:t>
              </a: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rin</a:t>
              </a:r>
            </a:p>
          </p:txBody>
        </p:sp>
        <p:sp useBgFill="1">
          <p:nvSpPr>
            <p:cNvPr id="74" name="Rectangle 11"/>
            <p:cNvSpPr>
              <a:spLocks noChangeArrowheads="1"/>
            </p:cNvSpPr>
            <p:nvPr/>
          </p:nvSpPr>
          <p:spPr bwMode="auto">
            <a:xfrm>
              <a:off x="3564" y="3140"/>
              <a:ext cx="276" cy="460"/>
            </a:xfrm>
            <a:prstGeom prst="rect">
              <a:avLst/>
            </a:prstGeom>
            <a:ln w="254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N</a:t>
              </a:r>
            </a:p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H</a:t>
              </a:r>
            </a:p>
          </p:txBody>
        </p:sp>
        <p:sp useBgFill="1">
          <p:nvSpPr>
            <p:cNvPr id="75" name="Rectangle 12"/>
            <p:cNvSpPr>
              <a:spLocks noChangeArrowheads="1"/>
            </p:cNvSpPr>
            <p:nvPr/>
          </p:nvSpPr>
          <p:spPr bwMode="auto">
            <a:xfrm>
              <a:off x="4092" y="3121"/>
              <a:ext cx="276" cy="191"/>
            </a:xfrm>
            <a:prstGeom prst="rect">
              <a:avLst/>
            </a:prstGeom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N</a:t>
              </a:r>
            </a:p>
          </p:txBody>
        </p:sp>
        <p:sp useBgFill="1">
          <p:nvSpPr>
            <p:cNvPr id="76" name="Rectangle 13"/>
            <p:cNvSpPr>
              <a:spLocks noChangeArrowheads="1"/>
            </p:cNvSpPr>
            <p:nvPr/>
          </p:nvSpPr>
          <p:spPr bwMode="auto">
            <a:xfrm>
              <a:off x="4476" y="2497"/>
              <a:ext cx="276" cy="191"/>
            </a:xfrm>
            <a:prstGeom prst="rect">
              <a:avLst/>
            </a:prstGeom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N</a:t>
              </a:r>
            </a:p>
          </p:txBody>
        </p:sp>
        <p:sp useBgFill="1">
          <p:nvSpPr>
            <p:cNvPr id="77" name="Rectangle 14"/>
            <p:cNvSpPr>
              <a:spLocks noChangeArrowheads="1"/>
            </p:cNvSpPr>
            <p:nvPr/>
          </p:nvSpPr>
          <p:spPr bwMode="auto">
            <a:xfrm>
              <a:off x="3552" y="2304"/>
              <a:ext cx="276" cy="191"/>
            </a:xfrm>
            <a:prstGeom prst="rect">
              <a:avLst/>
            </a:prstGeom>
            <a:ln w="254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5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0" i="0" u="none" strike="noStrike" kern="0" cap="none" spc="0" normalizeH="0" baseline="0" noProof="0">
                  <a:ln>
                    <a:noFill/>
                  </a:ln>
                  <a:solidFill>
                    <a:srgbClr val="00007D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N</a:t>
              </a:r>
            </a:p>
          </p:txBody>
        </p:sp>
        <p:sp>
          <p:nvSpPr>
            <p:cNvPr id="78" name="Text Box 15"/>
            <p:cNvSpPr txBox="1">
              <a:spLocks noChangeArrowheads="1"/>
            </p:cNvSpPr>
            <p:nvPr/>
          </p:nvSpPr>
          <p:spPr bwMode="auto">
            <a:xfrm>
              <a:off x="4368" y="2400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1</a:t>
              </a:r>
            </a:p>
          </p:txBody>
        </p:sp>
        <p:sp>
          <p:nvSpPr>
            <p:cNvPr id="79" name="Text Box 16"/>
            <p:cNvSpPr txBox="1">
              <a:spLocks noChangeArrowheads="1"/>
            </p:cNvSpPr>
            <p:nvPr/>
          </p:nvSpPr>
          <p:spPr bwMode="auto">
            <a:xfrm>
              <a:off x="4512" y="2832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2</a:t>
              </a:r>
            </a:p>
          </p:txBody>
        </p:sp>
        <p:sp>
          <p:nvSpPr>
            <p:cNvPr id="80" name="Text Box 17"/>
            <p:cNvSpPr txBox="1">
              <a:spLocks noChangeArrowheads="1"/>
            </p:cNvSpPr>
            <p:nvPr/>
          </p:nvSpPr>
          <p:spPr bwMode="auto">
            <a:xfrm>
              <a:off x="4115" y="3206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3</a:t>
              </a:r>
            </a:p>
          </p:txBody>
        </p:sp>
        <p:sp>
          <p:nvSpPr>
            <p:cNvPr id="81" name="Text Box 18"/>
            <p:cNvSpPr txBox="1">
              <a:spLocks noChangeArrowheads="1"/>
            </p:cNvSpPr>
            <p:nvPr/>
          </p:nvSpPr>
          <p:spPr bwMode="auto">
            <a:xfrm>
              <a:off x="3827" y="2928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4</a:t>
              </a:r>
            </a:p>
          </p:txBody>
        </p:sp>
        <p:sp>
          <p:nvSpPr>
            <p:cNvPr id="82" name="Text Box 19"/>
            <p:cNvSpPr txBox="1">
              <a:spLocks noChangeArrowheads="1"/>
            </p:cNvSpPr>
            <p:nvPr/>
          </p:nvSpPr>
          <p:spPr bwMode="auto">
            <a:xfrm>
              <a:off x="3827" y="2342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5</a:t>
              </a:r>
            </a:p>
          </p:txBody>
        </p:sp>
        <p:sp>
          <p:nvSpPr>
            <p:cNvPr id="83" name="Text Box 20"/>
            <p:cNvSpPr txBox="1">
              <a:spLocks noChangeArrowheads="1"/>
            </p:cNvSpPr>
            <p:nvPr/>
          </p:nvSpPr>
          <p:spPr bwMode="auto">
            <a:xfrm>
              <a:off x="3408" y="2294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7</a:t>
              </a:r>
            </a:p>
          </p:txBody>
        </p:sp>
        <p:sp>
          <p:nvSpPr>
            <p:cNvPr id="84" name="Text Box 21"/>
            <p:cNvSpPr txBox="1">
              <a:spLocks noChangeArrowheads="1"/>
            </p:cNvSpPr>
            <p:nvPr/>
          </p:nvSpPr>
          <p:spPr bwMode="auto">
            <a:xfrm>
              <a:off x="3251" y="2640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8</a:t>
              </a:r>
            </a:p>
          </p:txBody>
        </p:sp>
        <p:sp>
          <p:nvSpPr>
            <p:cNvPr id="85" name="Text Box 22"/>
            <p:cNvSpPr txBox="1">
              <a:spLocks noChangeArrowheads="1"/>
            </p:cNvSpPr>
            <p:nvPr/>
          </p:nvSpPr>
          <p:spPr bwMode="auto">
            <a:xfrm>
              <a:off x="3408" y="2928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9</a:t>
              </a:r>
            </a:p>
          </p:txBody>
        </p:sp>
        <p:sp>
          <p:nvSpPr>
            <p:cNvPr id="86" name="Text Box 29"/>
            <p:cNvSpPr txBox="1">
              <a:spLocks noChangeArrowheads="1"/>
            </p:cNvSpPr>
            <p:nvPr/>
          </p:nvSpPr>
          <p:spPr bwMode="auto">
            <a:xfrm>
              <a:off x="4115" y="2198"/>
              <a:ext cx="205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uLnTx/>
                  <a:uFillTx/>
                  <a:latin typeface="Arial" charset="0"/>
                </a:rPr>
                <a:t>6</a:t>
              </a:r>
            </a:p>
          </p:txBody>
        </p:sp>
        <p:sp>
          <p:nvSpPr>
            <p:cNvPr id="87" name="Rectangle 45"/>
            <p:cNvSpPr>
              <a:spLocks noChangeArrowheads="1"/>
            </p:cNvSpPr>
            <p:nvPr/>
          </p:nvSpPr>
          <p:spPr bwMode="auto">
            <a:xfrm>
              <a:off x="3352" y="2232"/>
              <a:ext cx="32" cy="1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spcBef>
                  <a:spcPct val="0"/>
                </a:spcBef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4000">
                  <a:solidFill>
                    <a:srgbClr val="660033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defTabSz="914400" eaLnBrk="1" fontAlgn="auto" latinLnBrk="0" hangingPunct="1">
                <a:lnSpc>
                  <a:spcPct val="95000"/>
                </a:lnSpc>
                <a:spcBef>
                  <a:spcPct val="0"/>
                </a:spcBef>
                <a:spcAft>
                  <a:spcPct val="30000"/>
                </a:spcAft>
                <a:buClr>
                  <a:srgbClr val="666699"/>
                </a:buClr>
                <a:buSzPct val="75000"/>
                <a:buFontTx/>
                <a:buNone/>
                <a:tabLst/>
                <a:defRPr/>
              </a:pPr>
              <a:r>
                <a:rPr kumimoji="0" lang="tr-TR" altLang="tr-TR" sz="16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Times" panose="02020603050405020304" pitchFamily="18" charset="0"/>
                </a:rPr>
                <a:t> </a:t>
              </a:r>
              <a:endParaRPr kumimoji="0" lang="tr-TR" altLang="tr-TR" sz="2200" b="0" i="0" u="none" strike="noStrike" kern="0" cap="none" spc="0" normalizeH="0" baseline="0" noProof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Times New Roman" panose="02020603050405020304" pitchFamily="18" charset="0"/>
              </a:endParaRPr>
            </a:p>
          </p:txBody>
        </p:sp>
        <p:sp>
          <p:nvSpPr>
            <p:cNvPr id="88" name="Line 46"/>
            <p:cNvSpPr>
              <a:spLocks noChangeShapeType="1"/>
            </p:cNvSpPr>
            <p:nvPr/>
          </p:nvSpPr>
          <p:spPr bwMode="auto">
            <a:xfrm flipV="1">
              <a:off x="4208" y="2920"/>
              <a:ext cx="280" cy="16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89" name="Line 47"/>
            <p:cNvSpPr>
              <a:spLocks noChangeShapeType="1"/>
            </p:cNvSpPr>
            <p:nvPr/>
          </p:nvSpPr>
          <p:spPr bwMode="auto">
            <a:xfrm flipV="1">
              <a:off x="4208" y="2888"/>
              <a:ext cx="232" cy="13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0" name="Line 48"/>
            <p:cNvSpPr>
              <a:spLocks noChangeShapeType="1"/>
            </p:cNvSpPr>
            <p:nvPr/>
          </p:nvSpPr>
          <p:spPr bwMode="auto">
            <a:xfrm>
              <a:off x="3936" y="2920"/>
              <a:ext cx="272" cy="16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1" name="Line 49"/>
            <p:cNvSpPr>
              <a:spLocks noChangeShapeType="1"/>
            </p:cNvSpPr>
            <p:nvPr/>
          </p:nvSpPr>
          <p:spPr bwMode="auto">
            <a:xfrm>
              <a:off x="3936" y="2600"/>
              <a:ext cx="1" cy="32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2" name="Line 50"/>
            <p:cNvSpPr>
              <a:spLocks noChangeShapeType="1"/>
            </p:cNvSpPr>
            <p:nvPr/>
          </p:nvSpPr>
          <p:spPr bwMode="auto">
            <a:xfrm>
              <a:off x="3984" y="2624"/>
              <a:ext cx="1" cy="272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3" name="Line 51"/>
            <p:cNvSpPr>
              <a:spLocks noChangeShapeType="1"/>
            </p:cNvSpPr>
            <p:nvPr/>
          </p:nvSpPr>
          <p:spPr bwMode="auto">
            <a:xfrm flipH="1">
              <a:off x="3936" y="2440"/>
              <a:ext cx="272" cy="16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4" name="Line 52"/>
            <p:cNvSpPr>
              <a:spLocks noChangeShapeType="1"/>
            </p:cNvSpPr>
            <p:nvPr/>
          </p:nvSpPr>
          <p:spPr bwMode="auto">
            <a:xfrm flipH="1" flipV="1">
              <a:off x="4208" y="2440"/>
              <a:ext cx="280" cy="16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5" name="Line 53"/>
            <p:cNvSpPr>
              <a:spLocks noChangeShapeType="1"/>
            </p:cNvSpPr>
            <p:nvPr/>
          </p:nvSpPr>
          <p:spPr bwMode="auto">
            <a:xfrm flipH="1" flipV="1">
              <a:off x="4208" y="2496"/>
              <a:ext cx="232" cy="13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6" name="Line 54"/>
            <p:cNvSpPr>
              <a:spLocks noChangeShapeType="1"/>
            </p:cNvSpPr>
            <p:nvPr/>
          </p:nvSpPr>
          <p:spPr bwMode="auto">
            <a:xfrm flipV="1">
              <a:off x="4488" y="2600"/>
              <a:ext cx="1" cy="320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7" name="Line 55"/>
            <p:cNvSpPr>
              <a:spLocks noChangeShapeType="1"/>
            </p:cNvSpPr>
            <p:nvPr/>
          </p:nvSpPr>
          <p:spPr bwMode="auto">
            <a:xfrm>
              <a:off x="3632" y="2504"/>
              <a:ext cx="304" cy="9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8" name="Line 56"/>
            <p:cNvSpPr>
              <a:spLocks noChangeShapeType="1"/>
            </p:cNvSpPr>
            <p:nvPr/>
          </p:nvSpPr>
          <p:spPr bwMode="auto">
            <a:xfrm flipV="1">
              <a:off x="3440" y="2504"/>
              <a:ext cx="192" cy="25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99" name="Line 57"/>
            <p:cNvSpPr>
              <a:spLocks noChangeShapeType="1"/>
            </p:cNvSpPr>
            <p:nvPr/>
          </p:nvSpPr>
          <p:spPr bwMode="auto">
            <a:xfrm flipV="1">
              <a:off x="3496" y="2552"/>
              <a:ext cx="160" cy="21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0" name="Line 58"/>
            <p:cNvSpPr>
              <a:spLocks noChangeShapeType="1"/>
            </p:cNvSpPr>
            <p:nvPr/>
          </p:nvSpPr>
          <p:spPr bwMode="auto">
            <a:xfrm flipH="1" flipV="1">
              <a:off x="3440" y="2760"/>
              <a:ext cx="192" cy="25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01" name="Line 59"/>
            <p:cNvSpPr>
              <a:spLocks noChangeShapeType="1"/>
            </p:cNvSpPr>
            <p:nvPr/>
          </p:nvSpPr>
          <p:spPr bwMode="auto">
            <a:xfrm flipH="1">
              <a:off x="3632" y="2920"/>
              <a:ext cx="304" cy="96"/>
            </a:xfrm>
            <a:prstGeom prst="line">
              <a:avLst/>
            </a:prstGeom>
            <a:noFill/>
            <a:ln w="25400">
              <a:solidFill>
                <a:srgbClr val="0033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tr-TR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8611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İnorganik</a:t>
            </a:r>
            <a:r>
              <a:rPr lang="en-US" dirty="0" smtClean="0"/>
              <a:t> </a:t>
            </a:r>
            <a:r>
              <a:rPr lang="en-US" dirty="0" err="1" smtClean="0"/>
              <a:t>Fosfat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asitlerin</a:t>
            </a:r>
            <a:r>
              <a:rPr lang="en-US" dirty="0"/>
              <a:t> tam </a:t>
            </a:r>
            <a:r>
              <a:rPr lang="en-US" dirty="0" err="1"/>
              <a:t>hidrolizi</a:t>
            </a:r>
            <a:r>
              <a:rPr lang="en-US" dirty="0"/>
              <a:t> </a:t>
            </a:r>
            <a:r>
              <a:rPr lang="en-US" dirty="0" err="1"/>
              <a:t>sonunda</a:t>
            </a:r>
            <a:r>
              <a:rPr lang="en-US" dirty="0"/>
              <a:t>, </a:t>
            </a:r>
            <a:r>
              <a:rPr lang="en-US" dirty="0" err="1"/>
              <a:t>hidroliz</a:t>
            </a:r>
            <a:r>
              <a:rPr lang="en-US" dirty="0"/>
              <a:t> </a:t>
            </a:r>
            <a:r>
              <a:rPr lang="en-US" dirty="0" err="1"/>
              <a:t>ortamı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pH’ya</a:t>
            </a:r>
            <a:r>
              <a:rPr lang="en-US" dirty="0"/>
              <a:t> </a:t>
            </a:r>
            <a:r>
              <a:rPr lang="en-US" dirty="0" err="1"/>
              <a:t>bağlı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oluşan</a:t>
            </a:r>
            <a:r>
              <a:rPr lang="en-US" dirty="0"/>
              <a:t> </a:t>
            </a:r>
            <a:r>
              <a:rPr lang="en-US" dirty="0" err="1"/>
              <a:t>inorganik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 H2 PO4- </a:t>
            </a:r>
            <a:r>
              <a:rPr lang="en-US" dirty="0" err="1"/>
              <a:t>ya</a:t>
            </a:r>
            <a:r>
              <a:rPr lang="en-US" dirty="0"/>
              <a:t> da HPO4-2  dir. </a:t>
            </a:r>
            <a:r>
              <a:rPr lang="en-US" dirty="0" err="1"/>
              <a:t>Nükleotitlerde</a:t>
            </a:r>
            <a:r>
              <a:rPr lang="en-US" dirty="0"/>
              <a:t> </a:t>
            </a:r>
            <a:r>
              <a:rPr lang="en-US" dirty="0" err="1"/>
              <a:t>fosfat</a:t>
            </a:r>
            <a:r>
              <a:rPr lang="en-US" dirty="0"/>
              <a:t> </a:t>
            </a:r>
            <a:r>
              <a:rPr lang="en-US" dirty="0" err="1"/>
              <a:t>grubu</a:t>
            </a:r>
            <a:r>
              <a:rPr lang="en-US" dirty="0"/>
              <a:t>, </a:t>
            </a:r>
            <a:r>
              <a:rPr lang="en-US" dirty="0" err="1"/>
              <a:t>şekerin</a:t>
            </a:r>
            <a:r>
              <a:rPr lang="en-US" dirty="0"/>
              <a:t> </a:t>
            </a:r>
            <a:r>
              <a:rPr lang="en-US" dirty="0" err="1"/>
              <a:t>hidroksil</a:t>
            </a:r>
            <a:r>
              <a:rPr lang="en-US" dirty="0"/>
              <a:t> </a:t>
            </a:r>
            <a:r>
              <a:rPr lang="en-US" dirty="0" err="1"/>
              <a:t>grubuna</a:t>
            </a:r>
            <a:r>
              <a:rPr lang="en-US" dirty="0"/>
              <a:t> </a:t>
            </a:r>
            <a:r>
              <a:rPr lang="en-US" dirty="0" err="1"/>
              <a:t>bağlanmıştır</a:t>
            </a:r>
            <a:r>
              <a:rPr lang="en-US"/>
              <a:t>.</a:t>
            </a:r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3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246</Words>
  <Application>Microsoft Macintosh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NÜKLEİK ASİTLER</vt:lpstr>
      <vt:lpstr>Nükleik Asitler</vt:lpstr>
      <vt:lpstr>Nükleik Asitler</vt:lpstr>
      <vt:lpstr>Nükleik Asitlerin Yapısal Üniteleri </vt:lpstr>
      <vt:lpstr>Şekerler</vt:lpstr>
      <vt:lpstr> Pürin ve Pirimidin Bazları </vt:lpstr>
      <vt:lpstr>İnorganik Fosfat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6</cp:revision>
  <dcterms:created xsi:type="dcterms:W3CDTF">2018-05-08T12:08:33Z</dcterms:created>
  <dcterms:modified xsi:type="dcterms:W3CDTF">2018-06-27T14:41:00Z</dcterms:modified>
</cp:coreProperties>
</file>