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27.06.18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NÜKLEİK ASİTLER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</a:t>
            </a:r>
            <a:r>
              <a:rPr lang="en-US" sz="4800" b="1" dirty="0" smtClean="0"/>
              <a:t>319 </a:t>
            </a:r>
            <a:r>
              <a:rPr lang="en-US" sz="4800" b="1" dirty="0" smtClean="0"/>
              <a:t>BİYOKİMYA </a:t>
            </a:r>
            <a:r>
              <a:rPr lang="en-US" sz="4800" b="1" dirty="0" smtClean="0"/>
              <a:t>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Nükleik</a:t>
            </a:r>
            <a:r>
              <a:rPr lang="en-US" dirty="0" smtClean="0"/>
              <a:t> </a:t>
            </a:r>
            <a:r>
              <a:rPr lang="en-US" dirty="0" err="1" smtClean="0"/>
              <a:t>Asitler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altLang="tr-TR" sz="2800" dirty="0"/>
              <a:t>Nükleik asitler, genetik bilginin taşıyıcısı, saklayıcısı ve kuşaktan kuşağa aktarıcısı olan çok önemli </a:t>
            </a:r>
            <a:r>
              <a:rPr lang="tr-TR" altLang="tr-TR" sz="2800" dirty="0" err="1"/>
              <a:t>biyomoleküllerdir</a:t>
            </a:r>
            <a:r>
              <a:rPr lang="tr-TR" altLang="tr-TR" sz="2800" dirty="0"/>
              <a:t>. </a:t>
            </a:r>
          </a:p>
          <a:p>
            <a:r>
              <a:rPr lang="tr-TR" altLang="tr-TR" sz="2800" dirty="0"/>
              <a:t>Hücre çekirdeğindeki DNA bir araya gelerek kromozomların oluşmasını sağlar. </a:t>
            </a:r>
          </a:p>
          <a:p>
            <a:r>
              <a:rPr lang="tr-TR" altLang="tr-TR" sz="2800" dirty="0"/>
              <a:t>DNA </a:t>
            </a:r>
            <a:r>
              <a:rPr lang="tr-TR" altLang="tr-TR" sz="2800" dirty="0" err="1"/>
              <a:t>nın</a:t>
            </a:r>
            <a:r>
              <a:rPr lang="tr-TR" altLang="tr-TR" sz="2800" dirty="0"/>
              <a:t> </a:t>
            </a:r>
            <a:r>
              <a:rPr lang="tr-TR" altLang="tr-TR" sz="2800" dirty="0" err="1"/>
              <a:t>herbir</a:t>
            </a:r>
            <a:r>
              <a:rPr lang="tr-TR" altLang="tr-TR" sz="2800" dirty="0"/>
              <a:t> parçası bir geni ifade etmektedir. Bu genler </a:t>
            </a:r>
            <a:r>
              <a:rPr lang="tr-TR" altLang="tr-TR" sz="2800" dirty="0" err="1"/>
              <a:t>kişininin</a:t>
            </a:r>
            <a:r>
              <a:rPr lang="tr-TR" altLang="tr-TR" sz="2800" dirty="0"/>
              <a:t> </a:t>
            </a:r>
            <a:r>
              <a:rPr lang="tr-TR" altLang="tr-TR" sz="2800" dirty="0" err="1"/>
              <a:t>karekterlerini</a:t>
            </a:r>
            <a:r>
              <a:rPr lang="tr-TR" altLang="tr-TR" sz="2800" dirty="0"/>
              <a:t>, kısaca tüm şifrelerini taşımaktadır. Genler bu şifreleri nesilden </a:t>
            </a:r>
            <a:r>
              <a:rPr lang="tr-TR" altLang="tr-TR" sz="2800" dirty="0" err="1"/>
              <a:t>nesile</a:t>
            </a:r>
            <a:r>
              <a:rPr lang="tr-TR" altLang="tr-TR" sz="2800" dirty="0"/>
              <a:t> aktarmaktadırlar. Genlerin esas yapısını DNA (</a:t>
            </a:r>
            <a:r>
              <a:rPr lang="tr-TR" altLang="tr-TR" sz="2800" dirty="0" err="1"/>
              <a:t>Deoksiribonükleik</a:t>
            </a:r>
            <a:r>
              <a:rPr lang="tr-TR" altLang="tr-TR" sz="2800" dirty="0"/>
              <a:t> asit) oluşturmaktadırlar.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446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Nükleik</a:t>
            </a:r>
            <a:r>
              <a:rPr lang="en-US" dirty="0" smtClean="0"/>
              <a:t> </a:t>
            </a:r>
            <a:r>
              <a:rPr lang="en-US" dirty="0" err="1" smtClean="0"/>
              <a:t>Asitler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DNA’nın protein sentez ve yapısını denetleyebilmesi, diğer birkaç nükleik asit çeşidinin varlığını gerektirmektedir.</a:t>
            </a:r>
          </a:p>
          <a:p>
            <a:r>
              <a:rPr lang="tr-TR" altLang="tr-TR" dirty="0"/>
              <a:t>Nükleik asitleri iki gruba ayırabiliriz. </a:t>
            </a:r>
            <a:br>
              <a:rPr lang="tr-TR" altLang="tr-TR" dirty="0"/>
            </a:br>
            <a:r>
              <a:rPr lang="tr-TR" altLang="tr-TR" dirty="0"/>
              <a:t>-  </a:t>
            </a:r>
            <a:r>
              <a:rPr lang="tr-TR" altLang="tr-TR" dirty="0" err="1"/>
              <a:t>Deoksiribonükleik</a:t>
            </a:r>
            <a:r>
              <a:rPr lang="tr-TR" altLang="tr-TR" dirty="0"/>
              <a:t> Asitler  ( DNA ) </a:t>
            </a:r>
            <a:br>
              <a:rPr lang="tr-TR" altLang="tr-TR" dirty="0"/>
            </a:br>
            <a:r>
              <a:rPr lang="tr-TR" altLang="tr-TR" dirty="0"/>
              <a:t>-  </a:t>
            </a:r>
            <a:r>
              <a:rPr lang="tr-TR" altLang="tr-TR" dirty="0" err="1"/>
              <a:t>Ribonükleik</a:t>
            </a:r>
            <a:r>
              <a:rPr lang="tr-TR" altLang="tr-TR" dirty="0"/>
              <a:t> Asitler ( RNA )</a:t>
            </a:r>
            <a:br>
              <a:rPr lang="tr-TR" altLang="tr-TR" dirty="0"/>
            </a:br>
            <a:endParaRPr lang="tr-TR" alt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8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/>
              <a:t>Nükleik</a:t>
            </a:r>
            <a:r>
              <a:rPr lang="en-US" sz="4000" dirty="0" smtClean="0"/>
              <a:t> </a:t>
            </a:r>
            <a:r>
              <a:rPr lang="en-US" sz="4000" dirty="0" err="1" smtClean="0"/>
              <a:t>Asitlerin</a:t>
            </a:r>
            <a:r>
              <a:rPr lang="en-US" sz="4000" dirty="0" smtClean="0"/>
              <a:t> </a:t>
            </a:r>
            <a:r>
              <a:rPr lang="en-US" sz="4000" dirty="0" err="1" smtClean="0"/>
              <a:t>Yapısal</a:t>
            </a:r>
            <a:r>
              <a:rPr lang="en-US" sz="4000" dirty="0" smtClean="0"/>
              <a:t> </a:t>
            </a:r>
            <a:r>
              <a:rPr lang="en-US" sz="4000" dirty="0" err="1" smtClean="0"/>
              <a:t>Üniteleri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Nükleotitler</a:t>
            </a:r>
            <a:r>
              <a:rPr lang="en-US" dirty="0"/>
              <a:t> 3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kısımdan</a:t>
            </a:r>
            <a:r>
              <a:rPr lang="en-US" dirty="0"/>
              <a:t> </a:t>
            </a:r>
            <a:r>
              <a:rPr lang="en-US" dirty="0" err="1"/>
              <a:t>oluşurlar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err="1" smtClean="0"/>
              <a:t>Pürin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pirimidin</a:t>
            </a:r>
            <a:r>
              <a:rPr lang="en-US" dirty="0"/>
              <a:t> </a:t>
            </a:r>
            <a:r>
              <a:rPr lang="en-US" dirty="0" err="1"/>
              <a:t>bazları</a:t>
            </a:r>
            <a:r>
              <a:rPr lang="en-US" dirty="0"/>
              <a:t> </a:t>
            </a:r>
          </a:p>
          <a:p>
            <a:r>
              <a:rPr lang="en-US" dirty="0"/>
              <a:t> </a:t>
            </a:r>
            <a:r>
              <a:rPr lang="en-US" dirty="0" err="1"/>
              <a:t>Şekerler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İnorganik</a:t>
            </a:r>
            <a:r>
              <a:rPr lang="en-US" dirty="0"/>
              <a:t> </a:t>
            </a:r>
            <a:r>
              <a:rPr lang="en-US" dirty="0" err="1"/>
              <a:t>fosfat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3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Şekerler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Şekerler</a:t>
            </a:r>
            <a:r>
              <a:rPr lang="en-US" dirty="0"/>
              <a:t>, </a:t>
            </a:r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asitlerin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omurgası</a:t>
            </a:r>
            <a:r>
              <a:rPr lang="en-US" dirty="0"/>
              <a:t> </a:t>
            </a:r>
            <a:r>
              <a:rPr lang="en-US" dirty="0" err="1"/>
              <a:t>boyunca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ünitelerdir</a:t>
            </a:r>
            <a:r>
              <a:rPr lang="en-US" dirty="0"/>
              <a:t>.</a:t>
            </a:r>
          </a:p>
          <a:p>
            <a:r>
              <a:rPr lang="en-US" dirty="0"/>
              <a:t>  </a:t>
            </a:r>
            <a:r>
              <a:rPr lang="en-US" dirty="0" err="1"/>
              <a:t>Deoksiriboz</a:t>
            </a:r>
            <a:r>
              <a:rPr lang="en-US" dirty="0"/>
              <a:t>  </a:t>
            </a:r>
            <a:r>
              <a:rPr lang="en-US" dirty="0" err="1"/>
              <a:t>şekeri</a:t>
            </a:r>
            <a:r>
              <a:rPr lang="en-US" dirty="0"/>
              <a:t> DNA </a:t>
            </a:r>
            <a:r>
              <a:rPr lang="en-US" dirty="0" err="1"/>
              <a:t>yapısında</a:t>
            </a:r>
            <a:r>
              <a:rPr lang="en-US" dirty="0"/>
              <a:t>, </a:t>
            </a:r>
            <a:r>
              <a:rPr lang="en-US" dirty="0" err="1"/>
              <a:t>riboz</a:t>
            </a:r>
            <a:r>
              <a:rPr lang="en-US" dirty="0"/>
              <a:t> </a:t>
            </a:r>
            <a:r>
              <a:rPr lang="en-US" dirty="0" err="1"/>
              <a:t>şekeri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RNA </a:t>
            </a:r>
            <a:r>
              <a:rPr lang="en-US" dirty="0" err="1"/>
              <a:t>yapısında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 </a:t>
            </a:r>
          </a:p>
          <a:p>
            <a:r>
              <a:rPr lang="en-US" dirty="0"/>
              <a:t> 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şeker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/>
              <a:t>fark</a:t>
            </a:r>
            <a:r>
              <a:rPr lang="en-US" dirty="0"/>
              <a:t> 2 </a:t>
            </a:r>
            <a:r>
              <a:rPr lang="en-US" dirty="0" err="1"/>
              <a:t>nolu</a:t>
            </a:r>
            <a:r>
              <a:rPr lang="en-US" dirty="0"/>
              <a:t> </a:t>
            </a:r>
            <a:r>
              <a:rPr lang="en-US" dirty="0" err="1"/>
              <a:t>karbona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</a:t>
            </a:r>
            <a:r>
              <a:rPr lang="en-US" dirty="0" err="1"/>
              <a:t>grubundaki</a:t>
            </a:r>
            <a:r>
              <a:rPr lang="en-US" dirty="0"/>
              <a:t> </a:t>
            </a:r>
            <a:r>
              <a:rPr lang="en-US" dirty="0" err="1"/>
              <a:t>oksijenin</a:t>
            </a:r>
            <a:r>
              <a:rPr lang="en-US" dirty="0"/>
              <a:t> </a:t>
            </a:r>
            <a:r>
              <a:rPr lang="en-US" dirty="0" err="1"/>
              <a:t>deoksiriboz</a:t>
            </a:r>
            <a:r>
              <a:rPr lang="en-US" dirty="0"/>
              <a:t> </a:t>
            </a:r>
            <a:r>
              <a:rPr lang="en-US" dirty="0" err="1"/>
              <a:t>şekerinde</a:t>
            </a:r>
            <a:r>
              <a:rPr lang="en-US" dirty="0"/>
              <a:t>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olmasıdır</a:t>
            </a:r>
            <a:r>
              <a:rPr lang="en-US" dirty="0"/>
              <a:t>. </a:t>
            </a:r>
          </a:p>
          <a:p>
            <a:r>
              <a:rPr lang="en-US" dirty="0"/>
              <a:t> 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şekerde</a:t>
            </a:r>
            <a:r>
              <a:rPr lang="en-US" dirty="0"/>
              <a:t> </a:t>
            </a:r>
            <a:r>
              <a:rPr lang="en-US" dirty="0" err="1"/>
              <a:t>beşli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FURAN </a:t>
            </a:r>
            <a:r>
              <a:rPr lang="en-US" dirty="0" err="1"/>
              <a:t>halkası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7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 </a:t>
            </a:r>
            <a:r>
              <a:rPr lang="en-US" dirty="0" err="1"/>
              <a:t>Pürin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irimidin</a:t>
            </a:r>
            <a:r>
              <a:rPr lang="en-US" dirty="0" smtClean="0"/>
              <a:t> </a:t>
            </a:r>
            <a:r>
              <a:rPr lang="en-US" dirty="0" err="1" smtClean="0"/>
              <a:t>Bazları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Pirimidin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pürin</a:t>
            </a:r>
            <a:r>
              <a:rPr lang="en-US" dirty="0"/>
              <a:t>, </a:t>
            </a:r>
            <a:r>
              <a:rPr lang="en-US" dirty="0" err="1"/>
              <a:t>azot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aromatik</a:t>
            </a:r>
            <a:r>
              <a:rPr lang="en-US" dirty="0"/>
              <a:t> </a:t>
            </a:r>
            <a:r>
              <a:rPr lang="en-US" dirty="0" err="1"/>
              <a:t>heterosiklik</a:t>
            </a:r>
            <a:r>
              <a:rPr lang="en-US" dirty="0"/>
              <a:t> </a:t>
            </a:r>
            <a:r>
              <a:rPr lang="en-US" dirty="0" err="1"/>
              <a:t>bileşiklerdir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957388" y="5432425"/>
            <a:ext cx="1547812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</a:rPr>
              <a:t>P</a:t>
            </a: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</a:rPr>
              <a:t>i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</a:rPr>
              <a:t>rimidin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</a:endParaRPr>
          </a:p>
        </p:txBody>
      </p: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1828800" y="3276600"/>
            <a:ext cx="1905000" cy="1979613"/>
            <a:chOff x="1152" y="2064"/>
            <a:chExt cx="1200" cy="1247"/>
          </a:xfrm>
        </p:grpSpPr>
        <p:sp useBgFill="1"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2028" y="2400"/>
              <a:ext cx="276" cy="191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N</a:t>
              </a:r>
            </a:p>
          </p:txBody>
        </p:sp>
        <p:sp useBgFill="1"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1632" y="3120"/>
              <a:ext cx="276" cy="191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N</a:t>
              </a:r>
            </a:p>
          </p:txBody>
        </p:sp>
        <p:sp>
          <p:nvSpPr>
            <p:cNvPr id="57" name="Text Box 23"/>
            <p:cNvSpPr txBox="1">
              <a:spLocks noChangeArrowheads="1"/>
            </p:cNvSpPr>
            <p:nvPr/>
          </p:nvSpPr>
          <p:spPr bwMode="auto">
            <a:xfrm>
              <a:off x="2147" y="2438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1</a:t>
              </a:r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2112" y="2784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2</a:t>
              </a:r>
            </a:p>
          </p:txBody>
        </p:sp>
        <p:sp>
          <p:nvSpPr>
            <p:cNvPr id="59" name="Text Box 26"/>
            <p:cNvSpPr txBox="1">
              <a:spLocks noChangeArrowheads="1"/>
            </p:cNvSpPr>
            <p:nvPr/>
          </p:nvSpPr>
          <p:spPr bwMode="auto">
            <a:xfrm>
              <a:off x="1152" y="2736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4</a:t>
              </a:r>
            </a:p>
          </p:txBody>
        </p:sp>
        <p:sp>
          <p:nvSpPr>
            <p:cNvPr id="60" name="Text Box 27"/>
            <p:cNvSpPr txBox="1">
              <a:spLocks noChangeArrowheads="1"/>
            </p:cNvSpPr>
            <p:nvPr/>
          </p:nvSpPr>
          <p:spPr bwMode="auto">
            <a:xfrm>
              <a:off x="1152" y="2400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5</a:t>
              </a:r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auto">
            <a:xfrm>
              <a:off x="1632" y="2064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6</a:t>
              </a:r>
            </a:p>
          </p:txBody>
        </p:sp>
        <p:sp>
          <p:nvSpPr>
            <p:cNvPr id="62" name="Rectangle 32"/>
            <p:cNvSpPr>
              <a:spLocks noChangeArrowheads="1"/>
            </p:cNvSpPr>
            <p:nvPr/>
          </p:nvSpPr>
          <p:spPr bwMode="auto">
            <a:xfrm>
              <a:off x="1340" y="2129"/>
              <a:ext cx="3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666699"/>
                </a:buClr>
                <a:buSzPct val="75000"/>
                <a:buFontTx/>
                <a:buNone/>
                <a:tabLst/>
                <a:defRPr/>
              </a:pPr>
              <a:r>
                <a:rPr kumimoji="0" lang="tr-TR" altLang="tr-TR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</a:rPr>
                <a:t> </a:t>
              </a:r>
              <a:endParaRPr kumimoji="0" lang="tr-TR" altLang="tr-TR" sz="22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63" name="Line 33"/>
            <p:cNvSpPr>
              <a:spLocks noChangeShapeType="1"/>
            </p:cNvSpPr>
            <p:nvPr/>
          </p:nvSpPr>
          <p:spPr bwMode="auto">
            <a:xfrm flipH="1">
              <a:off x="1438" y="2361"/>
              <a:ext cx="312" cy="179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34"/>
            <p:cNvSpPr>
              <a:spLocks noChangeShapeType="1"/>
            </p:cNvSpPr>
            <p:nvPr/>
          </p:nvSpPr>
          <p:spPr bwMode="auto">
            <a:xfrm flipH="1">
              <a:off x="1491" y="2424"/>
              <a:ext cx="259" cy="151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Line 35"/>
            <p:cNvSpPr>
              <a:spLocks noChangeShapeType="1"/>
            </p:cNvSpPr>
            <p:nvPr/>
          </p:nvSpPr>
          <p:spPr bwMode="auto">
            <a:xfrm flipH="1" flipV="1">
              <a:off x="1750" y="2361"/>
              <a:ext cx="303" cy="179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Line 36"/>
            <p:cNvSpPr>
              <a:spLocks noChangeShapeType="1"/>
            </p:cNvSpPr>
            <p:nvPr/>
          </p:nvSpPr>
          <p:spPr bwMode="auto">
            <a:xfrm flipV="1">
              <a:off x="2053" y="2540"/>
              <a:ext cx="1" cy="356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Line 37"/>
            <p:cNvSpPr>
              <a:spLocks noChangeShapeType="1"/>
            </p:cNvSpPr>
            <p:nvPr/>
          </p:nvSpPr>
          <p:spPr bwMode="auto">
            <a:xfrm flipV="1">
              <a:off x="1999" y="2566"/>
              <a:ext cx="1" cy="304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Line 38"/>
            <p:cNvSpPr>
              <a:spLocks noChangeShapeType="1"/>
            </p:cNvSpPr>
            <p:nvPr/>
          </p:nvSpPr>
          <p:spPr bwMode="auto">
            <a:xfrm flipV="1">
              <a:off x="1750" y="2896"/>
              <a:ext cx="303" cy="179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39"/>
            <p:cNvSpPr>
              <a:spLocks noChangeShapeType="1"/>
            </p:cNvSpPr>
            <p:nvPr/>
          </p:nvSpPr>
          <p:spPr bwMode="auto">
            <a:xfrm>
              <a:off x="1440" y="2893"/>
              <a:ext cx="312" cy="179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40"/>
            <p:cNvSpPr>
              <a:spLocks noChangeShapeType="1"/>
            </p:cNvSpPr>
            <p:nvPr/>
          </p:nvSpPr>
          <p:spPr bwMode="auto">
            <a:xfrm>
              <a:off x="1491" y="2832"/>
              <a:ext cx="259" cy="151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41"/>
            <p:cNvSpPr>
              <a:spLocks noChangeShapeType="1"/>
            </p:cNvSpPr>
            <p:nvPr/>
          </p:nvSpPr>
          <p:spPr bwMode="auto">
            <a:xfrm>
              <a:off x="1438" y="2540"/>
              <a:ext cx="1" cy="356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2" name="Group 60"/>
          <p:cNvGrpSpPr>
            <a:grpSpLocks/>
          </p:cNvGrpSpPr>
          <p:nvPr/>
        </p:nvGrpSpPr>
        <p:grpSpPr bwMode="auto">
          <a:xfrm>
            <a:off x="5160963" y="3489325"/>
            <a:ext cx="2382837" cy="2459038"/>
            <a:chOff x="3251" y="2198"/>
            <a:chExt cx="1501" cy="1549"/>
          </a:xfrm>
        </p:grpSpPr>
        <p:sp>
          <p:nvSpPr>
            <p:cNvPr id="73" name="Rectangle 5"/>
            <p:cNvSpPr>
              <a:spLocks noChangeArrowheads="1"/>
            </p:cNvSpPr>
            <p:nvPr/>
          </p:nvSpPr>
          <p:spPr bwMode="auto">
            <a:xfrm>
              <a:off x="3778" y="3422"/>
              <a:ext cx="638" cy="3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P</a:t>
              </a:r>
              <a:r>
                <a:rPr kumimoji="0" lang="tr-TR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ü</a:t>
              </a: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rin</a:t>
              </a:r>
            </a:p>
          </p:txBody>
        </p:sp>
        <p:sp useBgFill="1">
          <p:nvSpPr>
            <p:cNvPr id="74" name="Rectangle 11"/>
            <p:cNvSpPr>
              <a:spLocks noChangeArrowheads="1"/>
            </p:cNvSpPr>
            <p:nvPr/>
          </p:nvSpPr>
          <p:spPr bwMode="auto">
            <a:xfrm>
              <a:off x="3564" y="3140"/>
              <a:ext cx="276" cy="460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N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H</a:t>
              </a:r>
            </a:p>
          </p:txBody>
        </p:sp>
        <p:sp useBgFill="1">
          <p:nvSpPr>
            <p:cNvPr id="75" name="Rectangle 12"/>
            <p:cNvSpPr>
              <a:spLocks noChangeArrowheads="1"/>
            </p:cNvSpPr>
            <p:nvPr/>
          </p:nvSpPr>
          <p:spPr bwMode="auto">
            <a:xfrm>
              <a:off x="4092" y="3121"/>
              <a:ext cx="276" cy="191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N</a:t>
              </a:r>
            </a:p>
          </p:txBody>
        </p:sp>
        <p:sp useBgFill="1"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4476" y="2497"/>
              <a:ext cx="276" cy="191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N</a:t>
              </a:r>
            </a:p>
          </p:txBody>
        </p:sp>
        <p:sp useBgFill="1">
          <p:nvSpPr>
            <p:cNvPr id="77" name="Rectangle 14"/>
            <p:cNvSpPr>
              <a:spLocks noChangeArrowheads="1"/>
            </p:cNvSpPr>
            <p:nvPr/>
          </p:nvSpPr>
          <p:spPr bwMode="auto">
            <a:xfrm>
              <a:off x="3552" y="2304"/>
              <a:ext cx="276" cy="191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5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00007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N</a:t>
              </a:r>
            </a:p>
          </p:txBody>
        </p:sp>
        <p:sp>
          <p:nvSpPr>
            <p:cNvPr id="78" name="Text Box 15"/>
            <p:cNvSpPr txBox="1">
              <a:spLocks noChangeArrowheads="1"/>
            </p:cNvSpPr>
            <p:nvPr/>
          </p:nvSpPr>
          <p:spPr bwMode="auto">
            <a:xfrm>
              <a:off x="4368" y="2400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1</a:t>
              </a:r>
            </a:p>
          </p:txBody>
        </p:sp>
        <p:sp>
          <p:nvSpPr>
            <p:cNvPr id="79" name="Text Box 16"/>
            <p:cNvSpPr txBox="1">
              <a:spLocks noChangeArrowheads="1"/>
            </p:cNvSpPr>
            <p:nvPr/>
          </p:nvSpPr>
          <p:spPr bwMode="auto">
            <a:xfrm>
              <a:off x="4512" y="2832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2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/>
          </p:nvSpPr>
          <p:spPr bwMode="auto">
            <a:xfrm>
              <a:off x="4115" y="3206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3</a:t>
              </a:r>
            </a:p>
          </p:txBody>
        </p:sp>
        <p:sp>
          <p:nvSpPr>
            <p:cNvPr id="81" name="Text Box 18"/>
            <p:cNvSpPr txBox="1">
              <a:spLocks noChangeArrowheads="1"/>
            </p:cNvSpPr>
            <p:nvPr/>
          </p:nvSpPr>
          <p:spPr bwMode="auto">
            <a:xfrm>
              <a:off x="3827" y="2928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4</a:t>
              </a:r>
            </a:p>
          </p:txBody>
        </p:sp>
        <p:sp>
          <p:nvSpPr>
            <p:cNvPr id="82" name="Text Box 19"/>
            <p:cNvSpPr txBox="1">
              <a:spLocks noChangeArrowheads="1"/>
            </p:cNvSpPr>
            <p:nvPr/>
          </p:nvSpPr>
          <p:spPr bwMode="auto">
            <a:xfrm>
              <a:off x="3827" y="2342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5</a:t>
              </a:r>
            </a:p>
          </p:txBody>
        </p:sp>
        <p:sp>
          <p:nvSpPr>
            <p:cNvPr id="83" name="Text Box 20"/>
            <p:cNvSpPr txBox="1">
              <a:spLocks noChangeArrowheads="1"/>
            </p:cNvSpPr>
            <p:nvPr/>
          </p:nvSpPr>
          <p:spPr bwMode="auto">
            <a:xfrm>
              <a:off x="3408" y="2294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7</a:t>
              </a:r>
            </a:p>
          </p:txBody>
        </p:sp>
        <p:sp>
          <p:nvSpPr>
            <p:cNvPr id="84" name="Text Box 21"/>
            <p:cNvSpPr txBox="1">
              <a:spLocks noChangeArrowheads="1"/>
            </p:cNvSpPr>
            <p:nvPr/>
          </p:nvSpPr>
          <p:spPr bwMode="auto">
            <a:xfrm>
              <a:off x="3251" y="2640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8</a:t>
              </a:r>
            </a:p>
          </p:txBody>
        </p:sp>
        <p:sp>
          <p:nvSpPr>
            <p:cNvPr id="85" name="Text Box 22"/>
            <p:cNvSpPr txBox="1">
              <a:spLocks noChangeArrowheads="1"/>
            </p:cNvSpPr>
            <p:nvPr/>
          </p:nvSpPr>
          <p:spPr bwMode="auto">
            <a:xfrm>
              <a:off x="3408" y="2928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9</a:t>
              </a:r>
            </a:p>
          </p:txBody>
        </p:sp>
        <p:sp>
          <p:nvSpPr>
            <p:cNvPr id="86" name="Text Box 29"/>
            <p:cNvSpPr txBox="1">
              <a:spLocks noChangeArrowheads="1"/>
            </p:cNvSpPr>
            <p:nvPr/>
          </p:nvSpPr>
          <p:spPr bwMode="auto">
            <a:xfrm>
              <a:off x="4115" y="2198"/>
              <a:ext cx="2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charset="0"/>
                </a:rPr>
                <a:t>6</a:t>
              </a:r>
            </a:p>
          </p:txBody>
        </p:sp>
        <p:sp>
          <p:nvSpPr>
            <p:cNvPr id="87" name="Rectangle 45"/>
            <p:cNvSpPr>
              <a:spLocks noChangeArrowheads="1"/>
            </p:cNvSpPr>
            <p:nvPr/>
          </p:nvSpPr>
          <p:spPr bwMode="auto">
            <a:xfrm>
              <a:off x="3352" y="2232"/>
              <a:ext cx="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0"/>
                </a:spcBef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rgbClr val="660033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30000"/>
                </a:spcAft>
                <a:buClr>
                  <a:srgbClr val="666699"/>
                </a:buClr>
                <a:buSzPct val="75000"/>
                <a:buFontTx/>
                <a:buNone/>
                <a:tabLst/>
                <a:defRPr/>
              </a:pPr>
              <a:r>
                <a:rPr kumimoji="0" lang="tr-TR" altLang="tr-TR" sz="1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</a:rPr>
                <a:t> </a:t>
              </a:r>
              <a:endParaRPr kumimoji="0" lang="tr-TR" altLang="tr-TR" sz="2200" b="0" i="0" u="none" strike="noStrike" kern="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8" name="Line 46"/>
            <p:cNvSpPr>
              <a:spLocks noChangeShapeType="1"/>
            </p:cNvSpPr>
            <p:nvPr/>
          </p:nvSpPr>
          <p:spPr bwMode="auto">
            <a:xfrm flipV="1">
              <a:off x="4208" y="2920"/>
              <a:ext cx="280" cy="16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Line 47"/>
            <p:cNvSpPr>
              <a:spLocks noChangeShapeType="1"/>
            </p:cNvSpPr>
            <p:nvPr/>
          </p:nvSpPr>
          <p:spPr bwMode="auto">
            <a:xfrm flipV="1">
              <a:off x="4208" y="2888"/>
              <a:ext cx="232" cy="13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Line 48"/>
            <p:cNvSpPr>
              <a:spLocks noChangeShapeType="1"/>
            </p:cNvSpPr>
            <p:nvPr/>
          </p:nvSpPr>
          <p:spPr bwMode="auto">
            <a:xfrm>
              <a:off x="3936" y="2920"/>
              <a:ext cx="272" cy="16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Line 49"/>
            <p:cNvSpPr>
              <a:spLocks noChangeShapeType="1"/>
            </p:cNvSpPr>
            <p:nvPr/>
          </p:nvSpPr>
          <p:spPr bwMode="auto">
            <a:xfrm>
              <a:off x="3936" y="2600"/>
              <a:ext cx="1" cy="32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Line 50"/>
            <p:cNvSpPr>
              <a:spLocks noChangeShapeType="1"/>
            </p:cNvSpPr>
            <p:nvPr/>
          </p:nvSpPr>
          <p:spPr bwMode="auto">
            <a:xfrm>
              <a:off x="3984" y="2624"/>
              <a:ext cx="1" cy="272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Line 51"/>
            <p:cNvSpPr>
              <a:spLocks noChangeShapeType="1"/>
            </p:cNvSpPr>
            <p:nvPr/>
          </p:nvSpPr>
          <p:spPr bwMode="auto">
            <a:xfrm flipH="1">
              <a:off x="3936" y="2440"/>
              <a:ext cx="272" cy="16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Line 52"/>
            <p:cNvSpPr>
              <a:spLocks noChangeShapeType="1"/>
            </p:cNvSpPr>
            <p:nvPr/>
          </p:nvSpPr>
          <p:spPr bwMode="auto">
            <a:xfrm flipH="1" flipV="1">
              <a:off x="4208" y="2440"/>
              <a:ext cx="280" cy="16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Line 53"/>
            <p:cNvSpPr>
              <a:spLocks noChangeShapeType="1"/>
            </p:cNvSpPr>
            <p:nvPr/>
          </p:nvSpPr>
          <p:spPr bwMode="auto">
            <a:xfrm flipH="1" flipV="1">
              <a:off x="4208" y="2496"/>
              <a:ext cx="232" cy="13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Line 54"/>
            <p:cNvSpPr>
              <a:spLocks noChangeShapeType="1"/>
            </p:cNvSpPr>
            <p:nvPr/>
          </p:nvSpPr>
          <p:spPr bwMode="auto">
            <a:xfrm flipV="1">
              <a:off x="4488" y="2600"/>
              <a:ext cx="1" cy="32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3632" y="2504"/>
              <a:ext cx="304" cy="9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 flipV="1">
              <a:off x="3440" y="2504"/>
              <a:ext cx="192" cy="25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 flipV="1">
              <a:off x="3496" y="2552"/>
              <a:ext cx="160" cy="21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Line 58"/>
            <p:cNvSpPr>
              <a:spLocks noChangeShapeType="1"/>
            </p:cNvSpPr>
            <p:nvPr/>
          </p:nvSpPr>
          <p:spPr bwMode="auto">
            <a:xfrm flipH="1" flipV="1">
              <a:off x="3440" y="2760"/>
              <a:ext cx="192" cy="25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 flipH="1">
              <a:off x="3632" y="2920"/>
              <a:ext cx="304" cy="96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861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İnorganik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Nükleik</a:t>
            </a:r>
            <a:r>
              <a:rPr lang="en-US" dirty="0"/>
              <a:t> </a:t>
            </a:r>
            <a:r>
              <a:rPr lang="en-US" dirty="0" err="1"/>
              <a:t>asitlerin</a:t>
            </a:r>
            <a:r>
              <a:rPr lang="en-US" dirty="0"/>
              <a:t> tam </a:t>
            </a:r>
            <a:r>
              <a:rPr lang="en-US" dirty="0" err="1"/>
              <a:t>hidrolizi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, </a:t>
            </a:r>
            <a:r>
              <a:rPr lang="en-US" dirty="0" err="1"/>
              <a:t>hidroliz</a:t>
            </a:r>
            <a:r>
              <a:rPr lang="en-US" dirty="0"/>
              <a:t> </a:t>
            </a:r>
            <a:r>
              <a:rPr lang="en-US" dirty="0" err="1"/>
              <a:t>ortamı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pH’ya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oluşan</a:t>
            </a:r>
            <a:r>
              <a:rPr lang="en-US" dirty="0"/>
              <a:t> </a:t>
            </a:r>
            <a:r>
              <a:rPr lang="en-US" dirty="0" err="1"/>
              <a:t>inorganik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H2 PO4- </a:t>
            </a:r>
            <a:r>
              <a:rPr lang="en-US" dirty="0" err="1"/>
              <a:t>ya</a:t>
            </a:r>
            <a:r>
              <a:rPr lang="en-US" dirty="0"/>
              <a:t> da HPO4-2  dir. </a:t>
            </a:r>
            <a:r>
              <a:rPr lang="en-US" dirty="0" err="1"/>
              <a:t>Nükleotitlerde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, </a:t>
            </a:r>
            <a:r>
              <a:rPr lang="en-US" dirty="0" err="1"/>
              <a:t>şekerin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</a:t>
            </a:r>
            <a:r>
              <a:rPr lang="en-US" dirty="0" err="1"/>
              <a:t>grubuna</a:t>
            </a:r>
            <a:r>
              <a:rPr lang="en-US" dirty="0"/>
              <a:t> </a:t>
            </a:r>
            <a:r>
              <a:rPr lang="en-US" dirty="0" err="1"/>
              <a:t>bağlanmıştır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3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246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NÜKLEİK ASİTLER</vt:lpstr>
      <vt:lpstr>Nükleik Asitler</vt:lpstr>
      <vt:lpstr>Nükleik Asitler</vt:lpstr>
      <vt:lpstr>Nükleik Asitlerin Yapısal Üniteleri </vt:lpstr>
      <vt:lpstr>Şekerler</vt:lpstr>
      <vt:lpstr> Pürin ve Pirimidin Bazları </vt:lpstr>
      <vt:lpstr>İnorganik Fosfat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6</cp:revision>
  <dcterms:created xsi:type="dcterms:W3CDTF">2018-05-08T12:08:33Z</dcterms:created>
  <dcterms:modified xsi:type="dcterms:W3CDTF">2018-06-27T14:41:00Z</dcterms:modified>
</cp:coreProperties>
</file>