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EB0461-6D03-424D-AF11-A8F5F98069B9}" type="datetimeFigureOut">
              <a:rPr lang="tr-TR" smtClean="0"/>
              <a:t>07.12.2017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11A120-B5AD-41D0-AD5D-E449A6D789AB}" type="slidenum">
              <a:rPr lang="tr-TR" smtClean="0"/>
              <a:t>‹#›</a:t>
            </a:fld>
            <a:endParaRPr lang="tr-TR"/>
          </a:p>
        </p:txBody>
      </p:sp>
    </p:spTree>
    <p:extLst>
      <p:ext uri="{BB962C8B-B14F-4D97-AF65-F5344CB8AC3E}">
        <p14:creationId xmlns:p14="http://schemas.microsoft.com/office/powerpoint/2010/main" val="2824317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smtClean="0">
                <a:solidFill>
                  <a:schemeClr val="tx1"/>
                </a:solidFill>
                <a:effectLst/>
                <a:latin typeface="+mn-lt"/>
                <a:ea typeface="+mn-ea"/>
                <a:cs typeface="+mn-cs"/>
              </a:rPr>
              <a:t>İlk grupta temel işaret </a:t>
            </a:r>
            <a:r>
              <a:rPr lang="tr-TR" sz="1200" i="1" kern="1200" dirty="0" err="1" smtClean="0">
                <a:solidFill>
                  <a:schemeClr val="tx1"/>
                </a:solidFill>
                <a:effectLst/>
                <a:latin typeface="+mn-lt"/>
                <a:ea typeface="+mn-ea"/>
                <a:cs typeface="+mn-cs"/>
              </a:rPr>
              <a:t>sag</a:t>
            </a:r>
            <a:r>
              <a:rPr lang="tr-TR" sz="1200" kern="1200" dirty="0" smtClean="0">
                <a:solidFill>
                  <a:schemeClr val="tx1"/>
                </a:solidFill>
                <a:effectLst/>
                <a:latin typeface="+mn-lt"/>
                <a:ea typeface="+mn-ea"/>
                <a:cs typeface="+mn-cs"/>
              </a:rPr>
              <a:t> “</a:t>
            </a:r>
            <a:r>
              <a:rPr lang="tr-TR" sz="1200" kern="1200" dirty="0" err="1" smtClean="0">
                <a:solidFill>
                  <a:schemeClr val="tx1"/>
                </a:solidFill>
                <a:effectLst/>
                <a:latin typeface="+mn-lt"/>
                <a:ea typeface="+mn-ea"/>
                <a:cs typeface="+mn-cs"/>
              </a:rPr>
              <a:t>baş”tır</a:t>
            </a:r>
            <a:r>
              <a:rPr lang="tr-TR" sz="1200" kern="1200" dirty="0" smtClean="0">
                <a:solidFill>
                  <a:schemeClr val="tx1"/>
                </a:solidFill>
                <a:effectLst/>
                <a:latin typeface="+mn-lt"/>
                <a:ea typeface="+mn-ea"/>
                <a:cs typeface="+mn-cs"/>
              </a:rPr>
              <a:t>. Ağız kısmındaki çizgiler, işaretin </a:t>
            </a:r>
            <a:r>
              <a:rPr lang="tr-TR" sz="1200" i="1" kern="1200" dirty="0" err="1" smtClean="0">
                <a:solidFill>
                  <a:schemeClr val="tx1"/>
                </a:solidFill>
                <a:effectLst/>
                <a:latin typeface="+mn-lt"/>
                <a:ea typeface="+mn-ea"/>
                <a:cs typeface="+mn-cs"/>
              </a:rPr>
              <a:t>ka</a:t>
            </a:r>
            <a:r>
              <a:rPr lang="tr-TR" sz="1200" i="1" kern="1200" dirty="0" smtClean="0">
                <a:solidFill>
                  <a:schemeClr val="tx1"/>
                </a:solidFill>
                <a:effectLst/>
                <a:latin typeface="+mn-lt"/>
                <a:ea typeface="+mn-ea"/>
                <a:cs typeface="+mn-cs"/>
              </a:rPr>
              <a:t> </a:t>
            </a:r>
            <a:r>
              <a:rPr lang="tr-TR" sz="1200" kern="1200" dirty="0" smtClean="0">
                <a:solidFill>
                  <a:schemeClr val="tx1"/>
                </a:solidFill>
                <a:effectLst/>
                <a:latin typeface="+mn-lt"/>
                <a:ea typeface="+mn-ea"/>
                <a:cs typeface="+mn-cs"/>
              </a:rPr>
              <a:t>“ağız” olarak okunması için SAG-</a:t>
            </a:r>
            <a:r>
              <a:rPr lang="tr-TR" sz="1200" kern="1200" dirty="0" err="1" smtClean="0">
                <a:solidFill>
                  <a:schemeClr val="tx1"/>
                </a:solidFill>
                <a:effectLst/>
                <a:latin typeface="+mn-lt"/>
                <a:ea typeface="+mn-ea"/>
                <a:cs typeface="+mn-cs"/>
              </a:rPr>
              <a:t>gunû</a:t>
            </a:r>
            <a:r>
              <a:rPr lang="tr-TR" sz="1200" kern="1200" dirty="0" smtClean="0">
                <a:solidFill>
                  <a:schemeClr val="tx1"/>
                </a:solidFill>
                <a:effectLst/>
                <a:latin typeface="+mn-lt"/>
                <a:ea typeface="+mn-ea"/>
                <a:cs typeface="+mn-cs"/>
              </a:rPr>
              <a:t> oluşturmuştur. İkinci grupta, temel işaret </a:t>
            </a:r>
            <a:r>
              <a:rPr lang="tr-TR" sz="1200" i="1" kern="1200" dirty="0" smtClean="0">
                <a:solidFill>
                  <a:schemeClr val="tx1"/>
                </a:solidFill>
                <a:effectLst/>
                <a:latin typeface="+mn-lt"/>
                <a:ea typeface="+mn-ea"/>
                <a:cs typeface="+mn-cs"/>
              </a:rPr>
              <a:t>da</a:t>
            </a:r>
            <a:r>
              <a:rPr lang="tr-TR" sz="1200" kern="1200" dirty="0" smtClean="0">
                <a:solidFill>
                  <a:schemeClr val="tx1"/>
                </a:solidFill>
                <a:effectLst/>
                <a:latin typeface="+mn-lt"/>
                <a:ea typeface="+mn-ea"/>
                <a:cs typeface="+mn-cs"/>
              </a:rPr>
              <a:t> “</a:t>
            </a:r>
            <a:r>
              <a:rPr lang="tr-TR" sz="1200" kern="1200" dirty="0" err="1" smtClean="0">
                <a:solidFill>
                  <a:schemeClr val="tx1"/>
                </a:solidFill>
                <a:effectLst/>
                <a:latin typeface="+mn-lt"/>
                <a:ea typeface="+mn-ea"/>
                <a:cs typeface="+mn-cs"/>
              </a:rPr>
              <a:t>kenar”dır</a:t>
            </a:r>
            <a:r>
              <a:rPr lang="tr-TR" sz="1200" kern="1200" dirty="0" smtClean="0">
                <a:solidFill>
                  <a:schemeClr val="tx1"/>
                </a:solidFill>
                <a:effectLst/>
                <a:latin typeface="+mn-lt"/>
                <a:ea typeface="+mn-ea"/>
                <a:cs typeface="+mn-cs"/>
              </a:rPr>
              <a:t> (omuz, kol ve el üçlüsünün bütününü karşılar). Kol kısmındaki taramalar (köşe çengelleri) işaretin </a:t>
            </a:r>
            <a:r>
              <a:rPr lang="tr-TR" sz="1200" i="1" kern="1200" dirty="0" smtClean="0">
                <a:solidFill>
                  <a:schemeClr val="tx1"/>
                </a:solidFill>
                <a:effectLst/>
                <a:latin typeface="+mn-lt"/>
                <a:ea typeface="+mn-ea"/>
                <a:cs typeface="+mn-cs"/>
              </a:rPr>
              <a:t>á</a:t>
            </a:r>
            <a:r>
              <a:rPr lang="tr-TR" sz="1200" kern="1200" dirty="0" smtClean="0">
                <a:solidFill>
                  <a:schemeClr val="tx1"/>
                </a:solidFill>
                <a:effectLst/>
                <a:latin typeface="+mn-lt"/>
                <a:ea typeface="+mn-ea"/>
                <a:cs typeface="+mn-cs"/>
              </a:rPr>
              <a:t> “kol” olarak okunması için DA-</a:t>
            </a:r>
            <a:r>
              <a:rPr lang="tr-TR" sz="1200" kern="1200" dirty="0" err="1" smtClean="0">
                <a:solidFill>
                  <a:schemeClr val="tx1"/>
                </a:solidFill>
                <a:effectLst/>
                <a:latin typeface="+mn-lt"/>
                <a:ea typeface="+mn-ea"/>
                <a:cs typeface="+mn-cs"/>
              </a:rPr>
              <a:t>šeššig</a:t>
            </a:r>
            <a:r>
              <a:rPr lang="tr-TR" sz="1200" kern="1200" dirty="0" smtClean="0">
                <a:solidFill>
                  <a:schemeClr val="tx1"/>
                </a:solidFill>
                <a:effectLst/>
                <a:latin typeface="+mn-lt"/>
                <a:ea typeface="+mn-ea"/>
                <a:cs typeface="+mn-cs"/>
              </a:rPr>
              <a:t> oluşturmuştur.</a:t>
            </a:r>
            <a:endParaRPr lang="tr-TR" dirty="0"/>
          </a:p>
        </p:txBody>
      </p:sp>
      <p:sp>
        <p:nvSpPr>
          <p:cNvPr id="4" name="Slayt Numarası Yer Tutucusu 3"/>
          <p:cNvSpPr>
            <a:spLocks noGrp="1"/>
          </p:cNvSpPr>
          <p:nvPr>
            <p:ph type="sldNum" sz="quarter" idx="10"/>
          </p:nvPr>
        </p:nvSpPr>
        <p:spPr/>
        <p:txBody>
          <a:bodyPr/>
          <a:lstStyle/>
          <a:p>
            <a:fld id="{B193D071-9AA9-4314-BB16-4F424F7539C7}" type="slidenum">
              <a:rPr lang="tr-TR" smtClean="0"/>
              <a:pPr/>
              <a:t>6</a:t>
            </a:fld>
            <a:endParaRPr lang="tr-TR"/>
          </a:p>
        </p:txBody>
      </p:sp>
    </p:spTree>
    <p:extLst>
      <p:ext uri="{BB962C8B-B14F-4D97-AF65-F5344CB8AC3E}">
        <p14:creationId xmlns:p14="http://schemas.microsoft.com/office/powerpoint/2010/main" val="3894647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Bir nesne için kolayca</a:t>
            </a:r>
            <a:r>
              <a:rPr lang="tr-TR" baseline="0" dirty="0" smtClean="0"/>
              <a:t> çizilebilen bir işaret, özellikle bir soyut fikri içeren, kolay resmedilmeyen eşsesli başka bir kelimeyi yazmak için de kullanıldığında resim yazısı (</a:t>
            </a:r>
            <a:r>
              <a:rPr lang="tr-TR" baseline="0" dirty="0" err="1" smtClean="0"/>
              <a:t>rebus</a:t>
            </a:r>
            <a:r>
              <a:rPr lang="tr-TR" baseline="0" dirty="0" smtClean="0"/>
              <a:t> </a:t>
            </a:r>
            <a:r>
              <a:rPr lang="tr-TR" baseline="0" dirty="0" err="1" smtClean="0"/>
              <a:t>writing</a:t>
            </a:r>
            <a:r>
              <a:rPr lang="tr-TR" baseline="0" dirty="0" smtClean="0"/>
              <a:t>) ortaya çıkmıştır. </a:t>
            </a:r>
            <a:r>
              <a:rPr lang="tr-TR" baseline="0" dirty="0" err="1" smtClean="0"/>
              <a:t>Rebus</a:t>
            </a:r>
            <a:r>
              <a:rPr lang="tr-TR" baseline="0" dirty="0" smtClean="0"/>
              <a:t>/resim yazısı prensibinin benimsenmesi çok önemli bir gelişme olmuştur. Bu yolla birçok işaret yazı sisteminden çıkartılabilmiştir. Fakat bu durum </a:t>
            </a:r>
            <a:r>
              <a:rPr lang="tr-TR" baseline="0" dirty="0" err="1" smtClean="0"/>
              <a:t>Sumerce</a:t>
            </a:r>
            <a:r>
              <a:rPr lang="tr-TR" baseline="0" dirty="0" smtClean="0"/>
              <a:t> yazım sisteminin zorluğunu daha da artırmıştır. Çünkü bu şekilde yazılan kelimeler, temel, basit biçimlerinden ve onların işaretlerinin anlamlarından tamamen ayrılmıştır. </a:t>
            </a:r>
            <a:endParaRPr lang="tr-TR" dirty="0"/>
          </a:p>
        </p:txBody>
      </p:sp>
      <p:sp>
        <p:nvSpPr>
          <p:cNvPr id="4" name="3 Slayt Numarası Yer Tutucusu"/>
          <p:cNvSpPr>
            <a:spLocks noGrp="1"/>
          </p:cNvSpPr>
          <p:nvPr>
            <p:ph type="sldNum" sz="quarter" idx="10"/>
          </p:nvPr>
        </p:nvSpPr>
        <p:spPr/>
        <p:txBody>
          <a:bodyPr/>
          <a:lstStyle/>
          <a:p>
            <a:fld id="{B193D071-9AA9-4314-BB16-4F424F7539C7}" type="slidenum">
              <a:rPr lang="tr-TR" smtClean="0"/>
              <a:pPr/>
              <a:t>14</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err="1" smtClean="0"/>
              <a:t>Rebus</a:t>
            </a:r>
            <a:r>
              <a:rPr lang="tr-TR" baseline="0" dirty="0" smtClean="0"/>
              <a:t> prensibinin gelişmesiyle birlikte işaretlerin hece ya da sessel (sesbilimsel) değerlerinin gelişimi mümkün olabilmiştir. Dolayısıyla gerçekte bir </a:t>
            </a:r>
            <a:r>
              <a:rPr lang="tr-TR" baseline="0" dirty="0" err="1" smtClean="0"/>
              <a:t>logogramı</a:t>
            </a:r>
            <a:r>
              <a:rPr lang="tr-TR" baseline="0" dirty="0" smtClean="0"/>
              <a:t> olmayan yani bir fikir içermeyen fakat daha çok cümle içindeki sözdizimsel ilişkileri gösteren </a:t>
            </a:r>
            <a:r>
              <a:rPr lang="tr-TR" baseline="0" dirty="0" err="1" smtClean="0"/>
              <a:t>gramatik</a:t>
            </a:r>
            <a:r>
              <a:rPr lang="tr-TR" baseline="0" dirty="0" smtClean="0"/>
              <a:t> </a:t>
            </a:r>
            <a:r>
              <a:rPr lang="tr-TR" baseline="0" dirty="0" err="1" smtClean="0"/>
              <a:t>ögeler</a:t>
            </a:r>
            <a:r>
              <a:rPr lang="tr-TR" baseline="0" dirty="0" smtClean="0"/>
              <a:t> de yazıya aktarılabilmiştir. </a:t>
            </a:r>
            <a:endParaRPr lang="tr-TR" dirty="0"/>
          </a:p>
        </p:txBody>
      </p:sp>
      <p:sp>
        <p:nvSpPr>
          <p:cNvPr id="4" name="3 Slayt Numarası Yer Tutucusu"/>
          <p:cNvSpPr>
            <a:spLocks noGrp="1"/>
          </p:cNvSpPr>
          <p:nvPr>
            <p:ph type="sldNum" sz="quarter" idx="10"/>
          </p:nvPr>
        </p:nvSpPr>
        <p:spPr/>
        <p:txBody>
          <a:bodyPr/>
          <a:lstStyle/>
          <a:p>
            <a:fld id="{B193D071-9AA9-4314-BB16-4F424F7539C7}" type="slidenum">
              <a:rPr lang="tr-TR" smtClean="0"/>
              <a:pPr/>
              <a:t>15</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C98C772-A6AB-45AA-AE72-3CF3AF310A56}"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3338553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98C772-A6AB-45AA-AE72-3CF3AF310A56}"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1240689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98C772-A6AB-45AA-AE72-3CF3AF310A56}"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421903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98C772-A6AB-45AA-AE72-3CF3AF310A56}"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7959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C98C772-A6AB-45AA-AE72-3CF3AF310A56}"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3402077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C98C772-A6AB-45AA-AE72-3CF3AF310A56}" type="datetimeFigureOut">
              <a:rPr lang="tr-TR" smtClean="0"/>
              <a:t>07.12.2017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1858046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C98C772-A6AB-45AA-AE72-3CF3AF310A56}" type="datetimeFigureOut">
              <a:rPr lang="tr-TR" smtClean="0"/>
              <a:t>07.12.2017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2098695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C98C772-A6AB-45AA-AE72-3CF3AF310A56}" type="datetimeFigureOut">
              <a:rPr lang="tr-TR" smtClean="0"/>
              <a:t>07.12.2017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3552517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C98C772-A6AB-45AA-AE72-3CF3AF310A56}" type="datetimeFigureOut">
              <a:rPr lang="tr-TR" smtClean="0"/>
              <a:t>07.12.2017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2130400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C98C772-A6AB-45AA-AE72-3CF3AF310A56}" type="datetimeFigureOut">
              <a:rPr lang="tr-TR" smtClean="0"/>
              <a:t>07.12.2017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2552370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C98C772-A6AB-45AA-AE72-3CF3AF310A56}" type="datetimeFigureOut">
              <a:rPr lang="tr-TR" smtClean="0"/>
              <a:t>07.12.2017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7BC04D-E823-4CCB-A045-F905CA43E1C1}" type="slidenum">
              <a:rPr lang="tr-TR" smtClean="0"/>
              <a:t>‹#›</a:t>
            </a:fld>
            <a:endParaRPr lang="tr-TR"/>
          </a:p>
        </p:txBody>
      </p:sp>
    </p:spTree>
    <p:extLst>
      <p:ext uri="{BB962C8B-B14F-4D97-AF65-F5344CB8AC3E}">
        <p14:creationId xmlns:p14="http://schemas.microsoft.com/office/powerpoint/2010/main" val="878967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98C772-A6AB-45AA-AE72-3CF3AF310A56}" type="datetimeFigureOut">
              <a:rPr lang="tr-TR" smtClean="0"/>
              <a:t>07.12.2017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7BC04D-E823-4CCB-A045-F905CA43E1C1}" type="slidenum">
              <a:rPr lang="tr-TR" smtClean="0"/>
              <a:t>‹#›</a:t>
            </a:fld>
            <a:endParaRPr lang="tr-TR"/>
          </a:p>
        </p:txBody>
      </p:sp>
    </p:spTree>
    <p:extLst>
      <p:ext uri="{BB962C8B-B14F-4D97-AF65-F5344CB8AC3E}">
        <p14:creationId xmlns:p14="http://schemas.microsoft.com/office/powerpoint/2010/main" val="3450509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5.gif"/><Relationship Id="rId2" Type="http://schemas.openxmlformats.org/officeDocument/2006/relationships/image" Target="../media/image24.gif"/><Relationship Id="rId1" Type="http://schemas.openxmlformats.org/officeDocument/2006/relationships/slideLayout" Target="../slideLayouts/slideLayout6.xml"/><Relationship Id="rId6" Type="http://schemas.openxmlformats.org/officeDocument/2006/relationships/image" Target="../media/image28.gif"/><Relationship Id="rId5" Type="http://schemas.openxmlformats.org/officeDocument/2006/relationships/image" Target="../media/image27.gif"/><Relationship Id="rId4" Type="http://schemas.openxmlformats.org/officeDocument/2006/relationships/image" Target="../media/image26.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4.gi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6.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6.xml"/><Relationship Id="rId5" Type="http://schemas.openxmlformats.org/officeDocument/2006/relationships/image" Target="../media/image7.emf"/><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7" Type="http://schemas.openxmlformats.org/officeDocument/2006/relationships/image" Target="../media/image19.emf"/><Relationship Id="rId2" Type="http://schemas.openxmlformats.org/officeDocument/2006/relationships/image" Target="../media/image14.emf"/><Relationship Id="rId1" Type="http://schemas.openxmlformats.org/officeDocument/2006/relationships/slideLayout" Target="../slideLayouts/slideLayout6.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image" Target="../media/image16.emf"/></Relationships>
</file>

<file path=ppt/slides/_rels/slide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6.xml"/><Relationship Id="rId5" Type="http://schemas.openxmlformats.org/officeDocument/2006/relationships/image" Target="../media/image23.emf"/><Relationship Id="rId4" Type="http://schemas.openxmlformats.org/officeDocument/2006/relationships/image" Target="../media/image2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ÇİVİ YAZISININ İÇERİKTE GELİŞİMİ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36690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274638"/>
            <a:ext cx="8363272" cy="6178698"/>
          </a:xfrm>
        </p:spPr>
        <p:txBody>
          <a:bodyPr>
            <a:normAutofit fontScale="90000"/>
          </a:bodyPr>
          <a:lstStyle/>
          <a:p>
            <a:r>
              <a:rPr lang="tr-TR" b="1" dirty="0" smtClean="0"/>
              <a:t/>
            </a:r>
            <a:br>
              <a:rPr lang="tr-TR" b="1" dirty="0" smtClean="0"/>
            </a:br>
            <a:r>
              <a:rPr lang="tr-TR" b="1" dirty="0" err="1" smtClean="0"/>
              <a:t>Çokdeğerlilik</a:t>
            </a:r>
            <a:r>
              <a:rPr lang="tr-TR" b="1" dirty="0" smtClean="0"/>
              <a:t> </a:t>
            </a:r>
            <a:r>
              <a:rPr lang="tr-TR" b="1" dirty="0"/>
              <a:t>(</a:t>
            </a:r>
            <a:r>
              <a:rPr lang="tr-TR" b="1" dirty="0" err="1"/>
              <a:t>Polivalency</a:t>
            </a:r>
            <a:r>
              <a:rPr lang="tr-TR" b="1" dirty="0"/>
              <a:t>):</a:t>
            </a:r>
            <a:r>
              <a:rPr lang="tr-TR" dirty="0"/>
              <a:t/>
            </a:r>
            <a:br>
              <a:rPr lang="tr-TR" dirty="0"/>
            </a:br>
            <a:r>
              <a:rPr lang="tr-TR" dirty="0"/>
              <a:t>En önemli yeni gelişme </a:t>
            </a:r>
            <a:r>
              <a:rPr lang="tr-TR" dirty="0" smtClean="0"/>
              <a:t>çok değerlilik </a:t>
            </a:r>
            <a:r>
              <a:rPr lang="tr-TR" dirty="0"/>
              <a:t>ilkesidir. Burada, her birinin ayrı telaffuzu olan ancak sadece belirli bir işaretle ilişkilendirilmiş “birçok değer” söz konusudur. Bu gelişme, yeni </a:t>
            </a:r>
            <a:r>
              <a:rPr lang="tr-TR" dirty="0" err="1"/>
              <a:t>logografik</a:t>
            </a:r>
            <a:r>
              <a:rPr lang="tr-TR" dirty="0"/>
              <a:t> değerler yaratılmasında çok üretken ve basit bir metot olmuştur. </a:t>
            </a:r>
            <a:br>
              <a:rPr lang="tr-TR" dirty="0"/>
            </a:br>
            <a:endParaRPr lang="tr-TR" dirty="0"/>
          </a:p>
        </p:txBody>
      </p:sp>
    </p:spTree>
    <p:extLst>
      <p:ext uri="{BB962C8B-B14F-4D97-AF65-F5344CB8AC3E}">
        <p14:creationId xmlns:p14="http://schemas.microsoft.com/office/powerpoint/2010/main" val="1712274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116632"/>
            <a:ext cx="8856984" cy="6624736"/>
          </a:xfrm>
        </p:spPr>
        <p:txBody>
          <a:bodyPr>
            <a:normAutofit fontScale="90000"/>
          </a:bodyPr>
          <a:lstStyle/>
          <a:p>
            <a:pPr lvl="0" algn="l"/>
            <a:r>
              <a:rPr lang="tr-TR" sz="3600" i="1" dirty="0" smtClean="0"/>
              <a:t/>
            </a:r>
            <a:br>
              <a:rPr lang="tr-TR" sz="3600" i="1" dirty="0" smtClean="0"/>
            </a:br>
            <a:r>
              <a:rPr lang="tr-TR" sz="3600" i="1" dirty="0" smtClean="0"/>
              <a:t>	</a:t>
            </a:r>
            <a:r>
              <a:rPr lang="tr-TR" sz="3600" b="1" i="1" dirty="0" err="1" smtClean="0"/>
              <a:t>apin</a:t>
            </a:r>
            <a:r>
              <a:rPr lang="tr-TR" sz="3600" dirty="0" smtClean="0"/>
              <a:t> </a:t>
            </a:r>
            <a:r>
              <a:rPr lang="tr-TR" sz="3600" dirty="0"/>
              <a:t>“saban” işareti, </a:t>
            </a:r>
            <a:r>
              <a:rPr lang="tr-TR" sz="3600" b="1" i="1" dirty="0"/>
              <a:t>uru</a:t>
            </a:r>
            <a:r>
              <a:rPr lang="tr-TR" sz="3600" b="1" i="1" baseline="-25000" dirty="0"/>
              <a:t>4</a:t>
            </a:r>
            <a:r>
              <a:rPr lang="tr-TR" sz="3600" dirty="0"/>
              <a:t> “toprağı sürmek”; </a:t>
            </a:r>
            <a:r>
              <a:rPr lang="tr-TR" sz="3600" dirty="0" smtClean="0"/>
              <a:t>	</a:t>
            </a:r>
            <a:r>
              <a:rPr lang="tr-TR" sz="3600" b="1" i="1" dirty="0" err="1" smtClean="0"/>
              <a:t>engar</a:t>
            </a:r>
            <a:r>
              <a:rPr lang="tr-TR" sz="3600" dirty="0" smtClean="0"/>
              <a:t> </a:t>
            </a:r>
            <a:r>
              <a:rPr lang="tr-TR" sz="3600" dirty="0"/>
              <a:t>“çiftçi, saban sürücüsü”; </a:t>
            </a:r>
            <a:r>
              <a:rPr lang="tr-TR" sz="3600" b="1" i="1" dirty="0" err="1"/>
              <a:t>àbsin</a:t>
            </a:r>
            <a:r>
              <a:rPr lang="tr-TR" sz="3600" dirty="0"/>
              <a:t> “saban </a:t>
            </a:r>
            <a:r>
              <a:rPr lang="tr-TR" sz="3600" dirty="0" smtClean="0"/>
              <a:t>	izi</a:t>
            </a:r>
            <a:r>
              <a:rPr lang="tr-TR" sz="3600" dirty="0"/>
              <a:t>, karık” kelimelerini de karşılamaktadır.</a:t>
            </a:r>
            <a:br>
              <a:rPr lang="tr-TR" sz="3600" dirty="0"/>
            </a:br>
            <a:r>
              <a:rPr lang="tr-TR" sz="3600" dirty="0" smtClean="0"/>
              <a:t>	</a:t>
            </a:r>
            <a:r>
              <a:rPr lang="tr-TR" sz="3600" b="1" i="1" dirty="0" err="1" smtClean="0"/>
              <a:t>ka</a:t>
            </a:r>
            <a:r>
              <a:rPr lang="tr-TR" sz="3600" dirty="0" smtClean="0"/>
              <a:t> </a:t>
            </a:r>
            <a:r>
              <a:rPr lang="tr-TR" sz="3600" dirty="0"/>
              <a:t>“ağız” işareti, </a:t>
            </a:r>
            <a:r>
              <a:rPr lang="tr-TR" sz="3600" b="1" i="1" dirty="0" err="1"/>
              <a:t>kìri</a:t>
            </a:r>
            <a:r>
              <a:rPr lang="tr-TR" sz="3600" b="1" i="1" dirty="0"/>
              <a:t> </a:t>
            </a:r>
            <a:r>
              <a:rPr lang="tr-TR" sz="3600" dirty="0"/>
              <a:t>(</a:t>
            </a:r>
            <a:r>
              <a:rPr lang="tr-TR" sz="3600" i="1" dirty="0"/>
              <a:t>kir</a:t>
            </a:r>
            <a:r>
              <a:rPr lang="tr-TR" sz="3600" i="1" baseline="-25000" dirty="0"/>
              <a:t>4</a:t>
            </a:r>
            <a:r>
              <a:rPr lang="tr-TR" sz="3600" dirty="0"/>
              <a:t>) “burun”; </a:t>
            </a:r>
            <a:r>
              <a:rPr lang="tr-TR" sz="3600" b="1" i="1" dirty="0" err="1"/>
              <a:t>zú</a:t>
            </a:r>
            <a:r>
              <a:rPr lang="tr-TR" sz="3600" dirty="0"/>
              <a:t> “diş”; </a:t>
            </a:r>
            <a:r>
              <a:rPr lang="tr-TR" sz="3600" dirty="0" smtClean="0"/>
              <a:t>	</a:t>
            </a:r>
            <a:r>
              <a:rPr lang="tr-TR" sz="3600" b="1" i="1" dirty="0" smtClean="0"/>
              <a:t>inim</a:t>
            </a:r>
            <a:r>
              <a:rPr lang="tr-TR" sz="3600" dirty="0" smtClean="0"/>
              <a:t> </a:t>
            </a:r>
            <a:r>
              <a:rPr lang="tr-TR" sz="3600" dirty="0"/>
              <a:t>“kelime” kelimelerini de karşılamaktadır.</a:t>
            </a:r>
            <a:br>
              <a:rPr lang="tr-TR" sz="3600" dirty="0"/>
            </a:br>
            <a:r>
              <a:rPr lang="tr-TR" sz="3600" dirty="0" smtClean="0"/>
              <a:t>	</a:t>
            </a:r>
            <a:r>
              <a:rPr lang="tr-TR" sz="3600" b="1" i="1" dirty="0" err="1" smtClean="0"/>
              <a:t>pa</a:t>
            </a:r>
            <a:r>
              <a:rPr lang="tr-TR" sz="3600" dirty="0" smtClean="0"/>
              <a:t> </a:t>
            </a:r>
            <a:r>
              <a:rPr lang="tr-TR" sz="3600" dirty="0"/>
              <a:t>“dal” işareti, </a:t>
            </a:r>
            <a:r>
              <a:rPr lang="tr-TR" sz="3600" b="1" i="1" dirty="0" err="1"/>
              <a:t>gidri</a:t>
            </a:r>
            <a:r>
              <a:rPr lang="tr-TR" sz="3600" dirty="0"/>
              <a:t> “asa”; </a:t>
            </a:r>
            <a:r>
              <a:rPr lang="tr-TR" sz="3600" b="1" i="1" dirty="0" err="1"/>
              <a:t>sìg</a:t>
            </a:r>
            <a:r>
              <a:rPr lang="tr-TR" sz="3600" i="1" dirty="0"/>
              <a:t> </a:t>
            </a:r>
            <a:r>
              <a:rPr lang="tr-TR" sz="3600" dirty="0"/>
              <a:t>“vurmak, </a:t>
            </a:r>
            <a:r>
              <a:rPr lang="tr-TR" sz="3600" dirty="0" smtClean="0"/>
              <a:t>	dövmek</a:t>
            </a:r>
            <a:r>
              <a:rPr lang="tr-TR" sz="3600" dirty="0"/>
              <a:t>”; </a:t>
            </a:r>
            <a:r>
              <a:rPr lang="tr-TR" sz="3600" b="1" i="1" dirty="0" err="1"/>
              <a:t>ugula</a:t>
            </a:r>
            <a:r>
              <a:rPr lang="tr-TR" sz="3600" dirty="0"/>
              <a:t> “ustabaşı, reis” kelimelerini de </a:t>
            </a:r>
            <a:r>
              <a:rPr lang="tr-TR" sz="3600" dirty="0" smtClean="0"/>
              <a:t>	karşılamaktadır</a:t>
            </a:r>
            <a:r>
              <a:rPr lang="tr-TR" sz="3600" dirty="0"/>
              <a:t>.</a:t>
            </a:r>
            <a:br>
              <a:rPr lang="tr-TR" sz="3600" dirty="0"/>
            </a:br>
            <a:r>
              <a:rPr lang="tr-TR" sz="3600" dirty="0" smtClean="0"/>
              <a:t>	</a:t>
            </a:r>
            <a:r>
              <a:rPr lang="tr-TR" sz="3600" b="1" i="1" dirty="0" err="1" smtClean="0"/>
              <a:t>utu</a:t>
            </a:r>
            <a:r>
              <a:rPr lang="tr-TR" sz="3600" dirty="0" smtClean="0"/>
              <a:t> </a:t>
            </a:r>
            <a:r>
              <a:rPr lang="tr-TR" sz="3600" dirty="0"/>
              <a:t>“güneş” işareti, </a:t>
            </a:r>
            <a:r>
              <a:rPr lang="tr-TR" sz="3600" b="1" i="1" dirty="0" err="1"/>
              <a:t>ud</a:t>
            </a:r>
            <a:r>
              <a:rPr lang="tr-TR" sz="3600" dirty="0"/>
              <a:t> “ışık, gün, zaman”; </a:t>
            </a:r>
            <a:r>
              <a:rPr lang="tr-TR" sz="3600" dirty="0" smtClean="0"/>
              <a:t>	</a:t>
            </a:r>
            <a:r>
              <a:rPr lang="tr-TR" sz="3600" b="1" i="1" dirty="0" err="1" smtClean="0"/>
              <a:t>babbar</a:t>
            </a:r>
            <a:r>
              <a:rPr lang="tr-TR" sz="3600" i="1" dirty="0" smtClean="0"/>
              <a:t> </a:t>
            </a:r>
            <a:r>
              <a:rPr lang="tr-TR" sz="3600" dirty="0"/>
              <a:t>“parlak, beyaz”; </a:t>
            </a:r>
            <a:r>
              <a:rPr lang="tr-TR" sz="3600" b="1" i="1" dirty="0" err="1"/>
              <a:t>àh</a:t>
            </a:r>
            <a:r>
              <a:rPr lang="tr-TR" sz="3600" dirty="0"/>
              <a:t> “kurumuş, solgun” </a:t>
            </a:r>
            <a:r>
              <a:rPr lang="tr-TR" sz="3600" dirty="0" smtClean="0"/>
              <a:t>	kelimelerini </a:t>
            </a:r>
            <a:r>
              <a:rPr lang="tr-TR" sz="3600" dirty="0"/>
              <a:t>de karşılamaktadır. </a:t>
            </a:r>
            <a:br>
              <a:rPr lang="tr-TR" sz="3600" dirty="0"/>
            </a:br>
            <a:r>
              <a:rPr lang="tr-TR" sz="3600" dirty="0" smtClean="0"/>
              <a:t>	</a:t>
            </a:r>
            <a:r>
              <a:rPr lang="tr-TR" sz="3600" b="1" i="1" dirty="0" smtClean="0"/>
              <a:t>an</a:t>
            </a:r>
            <a:r>
              <a:rPr lang="tr-TR" sz="3600" dirty="0" smtClean="0"/>
              <a:t> </a:t>
            </a:r>
            <a:r>
              <a:rPr lang="tr-TR" sz="3600" dirty="0"/>
              <a:t>“gökyüzü” işareti, </a:t>
            </a:r>
            <a:r>
              <a:rPr lang="tr-TR" sz="3600" b="1" i="1" dirty="0" err="1"/>
              <a:t>diĝir</a:t>
            </a:r>
            <a:r>
              <a:rPr lang="tr-TR" sz="3600" dirty="0"/>
              <a:t> “tanrı” kelimesini de </a:t>
            </a:r>
            <a:r>
              <a:rPr lang="tr-TR" sz="3600" dirty="0" smtClean="0"/>
              <a:t>	karşılamaktadır</a:t>
            </a:r>
            <a:r>
              <a:rPr lang="tr-TR" sz="3600" dirty="0"/>
              <a:t>.. </a:t>
            </a:r>
            <a:r>
              <a:rPr lang="tr-TR" dirty="0"/>
              <a:t/>
            </a:r>
            <a:br>
              <a:rPr lang="tr-TR" dirty="0"/>
            </a:br>
            <a:endParaRPr lang="tr-TR" dirty="0"/>
          </a:p>
        </p:txBody>
      </p:sp>
      <p:pic>
        <p:nvPicPr>
          <p:cNvPr id="1026" name="Picture 2" descr="C:\Users\Pc-Hakan\Pictures\pin.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143" y="536921"/>
            <a:ext cx="746264" cy="43204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Pc-Hakan\Pictures\ka.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4476" y="2276872"/>
            <a:ext cx="797627" cy="43204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Pc-Hakan\Pictures\ud.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7874" y="4365104"/>
            <a:ext cx="450833" cy="64807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Pc-Hakan\Pictures\an.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3326" y="5733256"/>
            <a:ext cx="706988" cy="6480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Pc-Hakan\Pictures\pa.gi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4328" y="3120510"/>
            <a:ext cx="537921" cy="591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2643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274638"/>
            <a:ext cx="8856984" cy="6466730"/>
          </a:xfrm>
        </p:spPr>
        <p:txBody>
          <a:bodyPr>
            <a:noAutofit/>
          </a:bodyPr>
          <a:lstStyle/>
          <a:p>
            <a:r>
              <a:rPr lang="tr-TR" sz="3600" b="1" dirty="0"/>
              <a:t>Belirleyiciler:</a:t>
            </a:r>
            <a:r>
              <a:rPr lang="tr-TR" sz="3600" dirty="0"/>
              <a:t/>
            </a:r>
            <a:br>
              <a:rPr lang="tr-TR" sz="3600" dirty="0"/>
            </a:br>
            <a:r>
              <a:rPr lang="tr-TR" sz="3600" dirty="0"/>
              <a:t>Bir </a:t>
            </a:r>
            <a:r>
              <a:rPr lang="tr-TR" sz="3600" dirty="0" err="1"/>
              <a:t>Sumerce</a:t>
            </a:r>
            <a:r>
              <a:rPr lang="tr-TR" sz="3600" dirty="0"/>
              <a:t> metnin okuyucusunun, metinde geçen </a:t>
            </a:r>
            <a:r>
              <a:rPr lang="tr-TR" sz="3600" dirty="0" err="1"/>
              <a:t>çokdeğerli</a:t>
            </a:r>
            <a:r>
              <a:rPr lang="tr-TR" sz="3600" dirty="0"/>
              <a:t> (</a:t>
            </a:r>
            <a:r>
              <a:rPr lang="tr-TR" sz="3600" dirty="0" err="1"/>
              <a:t>polivalent</a:t>
            </a:r>
            <a:r>
              <a:rPr lang="tr-TR" sz="3600" dirty="0"/>
              <a:t>) bir işaretin hangi değerinin okunması gerektiğini belirlemesine yardımcı olmak için </a:t>
            </a:r>
            <a:r>
              <a:rPr lang="tr-TR" sz="3600" dirty="0" err="1"/>
              <a:t>determinatif</a:t>
            </a:r>
            <a:r>
              <a:rPr lang="tr-TR" sz="3600" dirty="0"/>
              <a:t> yani belirleyiciler kullanılmıştır. Sınırlı sayıda olan </a:t>
            </a:r>
            <a:r>
              <a:rPr lang="tr-TR" sz="3600" dirty="0" err="1"/>
              <a:t>determinatifler</a:t>
            </a:r>
            <a:r>
              <a:rPr lang="tr-TR" sz="3600" dirty="0"/>
              <a:t> bir işaretin ya da işaretler grubunun önüne ya da arkasına getirildiğinde belirtilmek istenen nesnenin, ağaç, kamış, bakır; insan, meslek, tanrı, yer gibi özel bir anlamsal kategoriye (gruba) ait olduğunu gösterirler. </a:t>
            </a:r>
          </a:p>
        </p:txBody>
      </p:sp>
    </p:spTree>
    <p:extLst>
      <p:ext uri="{BB962C8B-B14F-4D97-AF65-F5344CB8AC3E}">
        <p14:creationId xmlns:p14="http://schemas.microsoft.com/office/powerpoint/2010/main" val="3365642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274638"/>
            <a:ext cx="8784976" cy="6466730"/>
          </a:xfrm>
        </p:spPr>
        <p:txBody>
          <a:bodyPr>
            <a:normAutofit fontScale="90000"/>
          </a:bodyPr>
          <a:lstStyle/>
          <a:p>
            <a:pPr algn="l"/>
            <a:r>
              <a:rPr lang="tr-TR" sz="4000" dirty="0"/>
              <a:t>Örneğin </a:t>
            </a:r>
            <a:r>
              <a:rPr lang="tr-TR" sz="4000" dirty="0" err="1"/>
              <a:t>çokdeğerli</a:t>
            </a:r>
            <a:r>
              <a:rPr lang="tr-TR" sz="4000" dirty="0"/>
              <a:t> (</a:t>
            </a:r>
            <a:r>
              <a:rPr lang="tr-TR" sz="4000" dirty="0" err="1"/>
              <a:t>polivalent</a:t>
            </a:r>
            <a:r>
              <a:rPr lang="tr-TR" sz="4000" dirty="0"/>
              <a:t>) APİN işareti şöyle </a:t>
            </a:r>
            <a:r>
              <a:rPr lang="tr-TR" sz="4000" dirty="0" smtClean="0"/>
              <a:t>okunur:</a:t>
            </a:r>
            <a:br>
              <a:rPr lang="tr-TR" sz="4000" dirty="0" smtClean="0"/>
            </a:br>
            <a:r>
              <a:rPr lang="tr-TR" sz="4000" i="1" dirty="0" err="1" smtClean="0"/>
              <a:t>apin</a:t>
            </a:r>
            <a:r>
              <a:rPr lang="tr-TR" sz="4000" dirty="0" smtClean="0"/>
              <a:t> </a:t>
            </a:r>
            <a:r>
              <a:rPr lang="tr-TR" sz="4000" dirty="0"/>
              <a:t>işareti </a:t>
            </a:r>
            <a:r>
              <a:rPr lang="tr-TR" sz="4000" b="1" dirty="0" smtClean="0"/>
              <a:t>ağaç</a:t>
            </a:r>
            <a:r>
              <a:rPr lang="tr-TR" sz="4000" dirty="0" smtClean="0"/>
              <a:t> </a:t>
            </a:r>
            <a:r>
              <a:rPr lang="tr-TR" sz="4000" dirty="0" err="1"/>
              <a:t>determinatifi</a:t>
            </a:r>
            <a:r>
              <a:rPr lang="tr-TR" sz="4000" dirty="0"/>
              <a:t> ile kullanıldığında </a:t>
            </a:r>
            <a:r>
              <a:rPr lang="tr-TR" sz="4000" b="1" i="1" baseline="30000" dirty="0" err="1"/>
              <a:t>giš</a:t>
            </a:r>
            <a:r>
              <a:rPr lang="tr-TR" sz="4000" b="1" i="1" dirty="0" err="1"/>
              <a:t>apin</a:t>
            </a:r>
            <a:r>
              <a:rPr lang="tr-TR" sz="4000" i="1" dirty="0"/>
              <a:t> </a:t>
            </a:r>
            <a:r>
              <a:rPr lang="tr-TR" sz="4000" dirty="0"/>
              <a:t>“saban”; </a:t>
            </a:r>
            <a:r>
              <a:rPr lang="tr-TR" sz="4000" dirty="0" smtClean="0"/>
              <a:t/>
            </a:r>
            <a:br>
              <a:rPr lang="tr-TR" sz="4000" dirty="0" smtClean="0"/>
            </a:br>
            <a:r>
              <a:rPr lang="tr-TR" sz="4000" b="1" dirty="0" smtClean="0"/>
              <a:t>kişi</a:t>
            </a:r>
            <a:r>
              <a:rPr lang="tr-TR" sz="4000" dirty="0" smtClean="0"/>
              <a:t> </a:t>
            </a:r>
            <a:r>
              <a:rPr lang="tr-TR" sz="4000" dirty="0" err="1"/>
              <a:t>determinatifi</a:t>
            </a:r>
            <a:r>
              <a:rPr lang="tr-TR" sz="4000" dirty="0"/>
              <a:t> ile kullanıldığında </a:t>
            </a:r>
            <a:r>
              <a:rPr lang="tr-TR" sz="4000" i="1" baseline="30000" dirty="0" err="1"/>
              <a:t>l</a:t>
            </a:r>
            <a:r>
              <a:rPr lang="tr-TR" sz="4000" b="1" i="1" baseline="30000" dirty="0" err="1"/>
              <a:t>ú</a:t>
            </a:r>
            <a:r>
              <a:rPr lang="tr-TR" sz="4000" b="1" i="1" dirty="0" err="1"/>
              <a:t>engar</a:t>
            </a:r>
            <a:r>
              <a:rPr lang="tr-TR" sz="4000" dirty="0"/>
              <a:t> “çiftçi” olarak </a:t>
            </a:r>
            <a:r>
              <a:rPr lang="tr-TR" sz="4000" dirty="0" smtClean="0"/>
              <a:t>okunur. </a:t>
            </a:r>
            <a:br>
              <a:rPr lang="tr-TR" sz="4000" dirty="0" smtClean="0"/>
            </a:br>
            <a:r>
              <a:rPr lang="tr-TR" sz="4000" dirty="0" smtClean="0"/>
              <a:t>Ancak</a:t>
            </a:r>
            <a:r>
              <a:rPr lang="tr-TR" sz="4000" dirty="0"/>
              <a:t>, </a:t>
            </a:r>
            <a:r>
              <a:rPr lang="tr-TR" sz="4000" b="1" i="1" dirty="0"/>
              <a:t>uru</a:t>
            </a:r>
            <a:r>
              <a:rPr lang="tr-TR" sz="4000" b="1" i="1" baseline="-25000" dirty="0"/>
              <a:t>4</a:t>
            </a:r>
            <a:r>
              <a:rPr lang="tr-TR" sz="4000" dirty="0"/>
              <a:t> “çift sürmek” ve </a:t>
            </a:r>
            <a:r>
              <a:rPr lang="tr-TR" sz="4000" b="1" i="1" dirty="0" err="1"/>
              <a:t>àbsin</a:t>
            </a:r>
            <a:r>
              <a:rPr lang="tr-TR" sz="4000" dirty="0"/>
              <a:t> “karık açmak” kelimeleri metnin </a:t>
            </a:r>
            <a:r>
              <a:rPr lang="tr-TR" sz="4000" dirty="0" err="1"/>
              <a:t>konteksine</a:t>
            </a:r>
            <a:r>
              <a:rPr lang="tr-TR" sz="4000" dirty="0"/>
              <a:t> göre belirlenebilmektedir, (fiil olduklarından) her hangi bir </a:t>
            </a:r>
            <a:r>
              <a:rPr lang="tr-TR" sz="4000" dirty="0" err="1"/>
              <a:t>determinatifle</a:t>
            </a:r>
            <a:r>
              <a:rPr lang="tr-TR" sz="4000" dirty="0"/>
              <a:t> yazılmazlar.  </a:t>
            </a:r>
            <a:r>
              <a:rPr lang="tr-TR" sz="4000" i="1" dirty="0"/>
              <a:t> </a:t>
            </a:r>
            <a:r>
              <a:rPr lang="tr-TR" sz="4000" dirty="0"/>
              <a:t> </a:t>
            </a:r>
            <a:r>
              <a:rPr lang="tr-TR" dirty="0"/>
              <a:t/>
            </a:r>
            <a:br>
              <a:rPr lang="tr-TR" dirty="0"/>
            </a:br>
            <a:endParaRPr lang="tr-TR" dirty="0"/>
          </a:p>
        </p:txBody>
      </p:sp>
      <p:pic>
        <p:nvPicPr>
          <p:cNvPr id="3" name="Picture 2" descr="C:\Users\Pc-Hakan\Pictures\pin.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76256" y="1196752"/>
            <a:ext cx="2114415" cy="1224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9266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dirty="0" err="1" smtClean="0"/>
              <a:t>Rebus</a:t>
            </a:r>
            <a:r>
              <a:rPr lang="tr-TR" dirty="0" smtClean="0"/>
              <a:t> Yazı Sistemi</a:t>
            </a:r>
            <a:br>
              <a:rPr lang="tr-TR" dirty="0" smtClean="0"/>
            </a:br>
            <a:r>
              <a:rPr lang="tr-TR" sz="2000" dirty="0" err="1" smtClean="0"/>
              <a:t>Rebus</a:t>
            </a:r>
            <a:r>
              <a:rPr lang="tr-TR" sz="2000" dirty="0" smtClean="0"/>
              <a:t> prensibi: Bir </a:t>
            </a:r>
            <a:r>
              <a:rPr lang="tr-TR" sz="2000" dirty="0" err="1" smtClean="0"/>
              <a:t>logogramın</a:t>
            </a:r>
            <a:r>
              <a:rPr lang="tr-TR" sz="2000" dirty="0" smtClean="0"/>
              <a:t> sessel olarak benzer ya da eş sesli başka bir </a:t>
            </a:r>
            <a:r>
              <a:rPr lang="tr-TR" sz="2000" dirty="0" err="1" smtClean="0"/>
              <a:t>logogram</a:t>
            </a:r>
            <a:r>
              <a:rPr lang="tr-TR" sz="2000" dirty="0" smtClean="0"/>
              <a:t> ya da kelime için de kullanılmasıdır. </a:t>
            </a:r>
            <a:r>
              <a:rPr lang="tr-TR" dirty="0" smtClean="0"/>
              <a:t/>
            </a:r>
            <a:br>
              <a:rPr lang="tr-TR" dirty="0" smtClean="0"/>
            </a:br>
            <a:endParaRPr lang="tr-TR" dirty="0"/>
          </a:p>
        </p:txBody>
      </p:sp>
      <p:sp>
        <p:nvSpPr>
          <p:cNvPr id="5" name="4 İçerik Yer Tutucusu"/>
          <p:cNvSpPr>
            <a:spLocks noGrp="1"/>
          </p:cNvSpPr>
          <p:nvPr>
            <p:ph idx="1"/>
          </p:nvPr>
        </p:nvSpPr>
        <p:spPr/>
        <p:txBody>
          <a:bodyPr>
            <a:normAutofit fontScale="70000" lnSpcReduction="20000"/>
          </a:bodyPr>
          <a:lstStyle/>
          <a:p>
            <a:endParaRPr lang="tr-TR" dirty="0" smtClean="0"/>
          </a:p>
          <a:p>
            <a:endParaRPr lang="tr-TR" dirty="0" smtClean="0"/>
          </a:p>
          <a:p>
            <a:pPr lvl="8"/>
            <a:endParaRPr lang="tr-TR" dirty="0" smtClean="0"/>
          </a:p>
          <a:p>
            <a:pPr lvl="8"/>
            <a:endParaRPr lang="tr-TR" dirty="0" smtClean="0"/>
          </a:p>
          <a:p>
            <a:pPr lvl="8"/>
            <a:endParaRPr lang="tr-TR" dirty="0" smtClean="0"/>
          </a:p>
          <a:p>
            <a:pPr lvl="8"/>
            <a:r>
              <a:rPr lang="tr-TR" dirty="0" smtClean="0"/>
              <a:t>ti “hayat”</a:t>
            </a:r>
          </a:p>
          <a:p>
            <a:pPr lvl="5"/>
            <a:endParaRPr lang="tr-TR" dirty="0" smtClean="0"/>
          </a:p>
          <a:p>
            <a:pPr lvl="6"/>
            <a:endParaRPr lang="tr-TR" dirty="0" smtClean="0"/>
          </a:p>
          <a:p>
            <a:pPr lvl="6"/>
            <a:endParaRPr lang="tr-TR" dirty="0" smtClean="0"/>
          </a:p>
          <a:p>
            <a:pPr lvl="8"/>
            <a:r>
              <a:rPr lang="tr-TR" dirty="0" smtClean="0"/>
              <a:t>ti “ok”  </a:t>
            </a:r>
          </a:p>
          <a:p>
            <a:pPr lvl="8"/>
            <a:endParaRPr lang="tr-TR" dirty="0" smtClean="0"/>
          </a:p>
          <a:p>
            <a:pPr lvl="8"/>
            <a:endParaRPr lang="tr-TR" dirty="0" smtClean="0"/>
          </a:p>
          <a:p>
            <a:pPr lvl="8"/>
            <a:endParaRPr lang="tr-TR" dirty="0" smtClean="0"/>
          </a:p>
          <a:p>
            <a:pPr lvl="8"/>
            <a:r>
              <a:rPr lang="tr-TR" dirty="0" smtClean="0"/>
              <a:t>ti “kaburga”</a:t>
            </a:r>
          </a:p>
          <a:p>
            <a:pPr lvl="8"/>
            <a:endParaRPr lang="tr-TR" dirty="0" smtClean="0"/>
          </a:p>
          <a:p>
            <a:pPr lvl="8">
              <a:buNone/>
            </a:pPr>
            <a:endParaRPr lang="tr-TR" dirty="0" smtClean="0"/>
          </a:p>
          <a:p>
            <a:pPr lvl="8">
              <a:buNone/>
            </a:pPr>
            <a:r>
              <a:rPr lang="tr-TR" dirty="0" smtClean="0"/>
              <a:t>	</a:t>
            </a:r>
            <a:r>
              <a:rPr lang="tr-TR" dirty="0" err="1" smtClean="0"/>
              <a:t>Rebus</a:t>
            </a:r>
            <a:r>
              <a:rPr lang="tr-TR" dirty="0" smtClean="0"/>
              <a:t>/resim yazısı prensibinin benimsenmesi çok önemli bir gelişme olmuştur. Bu yolla birçok işaret yazı sisteminden çıkartılabilmiştir. </a:t>
            </a:r>
          </a:p>
        </p:txBody>
      </p:sp>
      <p:pic>
        <p:nvPicPr>
          <p:cNvPr id="7" name="Picture 2" descr="C:\Users\kullanicii\Desktop\images.png"/>
          <p:cNvPicPr>
            <a:picLocks noChangeAspect="1" noChangeArrowheads="1"/>
          </p:cNvPicPr>
          <p:nvPr/>
        </p:nvPicPr>
        <p:blipFill>
          <a:blip r:embed="rId3" cstate="print"/>
          <a:srcRect l="3266" t="16829"/>
          <a:stretch>
            <a:fillRect/>
          </a:stretch>
        </p:blipFill>
        <p:spPr bwMode="auto">
          <a:xfrm>
            <a:off x="539552" y="2996952"/>
            <a:ext cx="2533823" cy="1449735"/>
          </a:xfrm>
          <a:prstGeom prst="rect">
            <a:avLst/>
          </a:prstGeom>
          <a:noFill/>
        </p:spPr>
      </p:pic>
      <p:cxnSp>
        <p:nvCxnSpPr>
          <p:cNvPr id="9" name="8 Düz Ok Bağlayıcısı"/>
          <p:cNvCxnSpPr/>
          <p:nvPr/>
        </p:nvCxnSpPr>
        <p:spPr>
          <a:xfrm flipV="1">
            <a:off x="2987824" y="2924944"/>
            <a:ext cx="1152128" cy="36004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11 Düz Ok Bağlayıcısı"/>
          <p:cNvCxnSpPr/>
          <p:nvPr/>
        </p:nvCxnSpPr>
        <p:spPr>
          <a:xfrm>
            <a:off x="2915816" y="3645024"/>
            <a:ext cx="28803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15 Düz Ok Bağlayıcısı"/>
          <p:cNvCxnSpPr/>
          <p:nvPr/>
        </p:nvCxnSpPr>
        <p:spPr>
          <a:xfrm>
            <a:off x="3059832" y="4077072"/>
            <a:ext cx="1008112" cy="5760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5539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Hece Yazısı / </a:t>
            </a:r>
            <a:r>
              <a:rPr lang="tr-TR" dirty="0" err="1" smtClean="0"/>
              <a:t>Fonotizasyon</a:t>
            </a:r>
            <a:endParaRPr lang="tr-TR" dirty="0"/>
          </a:p>
        </p:txBody>
      </p:sp>
      <p:pic>
        <p:nvPicPr>
          <p:cNvPr id="2050" name="Picture 2"/>
          <p:cNvPicPr>
            <a:picLocks noGrp="1" noChangeAspect="1" noChangeArrowheads="1"/>
          </p:cNvPicPr>
          <p:nvPr>
            <p:ph idx="1"/>
          </p:nvPr>
        </p:nvPicPr>
        <p:blipFill>
          <a:blip r:embed="rId3" cstate="print"/>
          <a:srcRect t="28231" b="1364"/>
          <a:stretch>
            <a:fillRect/>
          </a:stretch>
        </p:blipFill>
        <p:spPr bwMode="auto">
          <a:xfrm>
            <a:off x="899592" y="1844824"/>
            <a:ext cx="1368152" cy="936104"/>
          </a:xfrm>
          <a:prstGeom prst="rect">
            <a:avLst/>
          </a:prstGeom>
          <a:noFill/>
          <a:ln w="9525">
            <a:noFill/>
            <a:miter lim="800000"/>
            <a:headEnd/>
            <a:tailEnd/>
          </a:ln>
        </p:spPr>
      </p:pic>
      <p:cxnSp>
        <p:nvCxnSpPr>
          <p:cNvPr id="6" name="5 Düz Ok Bağlayıcısı"/>
          <p:cNvCxnSpPr>
            <a:endCxn id="11" idx="1"/>
          </p:cNvCxnSpPr>
          <p:nvPr/>
        </p:nvCxnSpPr>
        <p:spPr>
          <a:xfrm flipV="1">
            <a:off x="2195736" y="1597442"/>
            <a:ext cx="792088" cy="46340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1" name="10 Metin kutusu"/>
          <p:cNvSpPr txBox="1"/>
          <p:nvPr/>
        </p:nvSpPr>
        <p:spPr>
          <a:xfrm>
            <a:off x="2987824" y="1412776"/>
            <a:ext cx="1116011" cy="369332"/>
          </a:xfrm>
          <a:prstGeom prst="rect">
            <a:avLst/>
          </a:prstGeom>
          <a:noFill/>
        </p:spPr>
        <p:txBody>
          <a:bodyPr wrap="none" rtlCol="0">
            <a:spAutoFit/>
          </a:bodyPr>
          <a:lstStyle/>
          <a:p>
            <a:r>
              <a:rPr lang="tr-TR" dirty="0" smtClean="0"/>
              <a:t>mu “isim”</a:t>
            </a:r>
            <a:endParaRPr lang="tr-TR" dirty="0"/>
          </a:p>
        </p:txBody>
      </p:sp>
      <p:cxnSp>
        <p:nvCxnSpPr>
          <p:cNvPr id="13" name="12 Düz Ok Bağlayıcısı"/>
          <p:cNvCxnSpPr/>
          <p:nvPr/>
        </p:nvCxnSpPr>
        <p:spPr>
          <a:xfrm>
            <a:off x="2195736" y="2564904"/>
            <a:ext cx="864096" cy="5760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5" name="14 Metin kutusu"/>
          <p:cNvSpPr txBox="1"/>
          <p:nvPr/>
        </p:nvSpPr>
        <p:spPr>
          <a:xfrm>
            <a:off x="3131840" y="2924944"/>
            <a:ext cx="946093" cy="369332"/>
          </a:xfrm>
          <a:prstGeom prst="rect">
            <a:avLst/>
          </a:prstGeom>
          <a:noFill/>
        </p:spPr>
        <p:txBody>
          <a:bodyPr wrap="none" rtlCol="0">
            <a:spAutoFit/>
          </a:bodyPr>
          <a:lstStyle/>
          <a:p>
            <a:r>
              <a:rPr lang="tr-TR" dirty="0" smtClean="0"/>
              <a:t>mu “yıl”</a:t>
            </a:r>
            <a:endParaRPr lang="tr-TR" dirty="0"/>
          </a:p>
        </p:txBody>
      </p:sp>
      <p:cxnSp>
        <p:nvCxnSpPr>
          <p:cNvPr id="18" name="17 Düz Ok Bağlayıcısı"/>
          <p:cNvCxnSpPr/>
          <p:nvPr/>
        </p:nvCxnSpPr>
        <p:spPr>
          <a:xfrm>
            <a:off x="2123728" y="2276872"/>
            <a:ext cx="165618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0" name="19 Metin kutusu"/>
          <p:cNvSpPr txBox="1"/>
          <p:nvPr/>
        </p:nvSpPr>
        <p:spPr>
          <a:xfrm>
            <a:off x="3851920" y="2060848"/>
            <a:ext cx="4583819" cy="369332"/>
          </a:xfrm>
          <a:prstGeom prst="rect">
            <a:avLst/>
          </a:prstGeom>
          <a:noFill/>
        </p:spPr>
        <p:txBody>
          <a:bodyPr wrap="none" rtlCol="0">
            <a:spAutoFit/>
          </a:bodyPr>
          <a:lstStyle/>
          <a:p>
            <a:r>
              <a:rPr lang="tr-TR" dirty="0" smtClean="0"/>
              <a:t>mu- “bir çekim </a:t>
            </a:r>
            <a:r>
              <a:rPr lang="tr-TR" dirty="0" err="1" smtClean="0"/>
              <a:t>prefiksi</a:t>
            </a:r>
            <a:r>
              <a:rPr lang="tr-TR" dirty="0" smtClean="0"/>
              <a:t>” (gramer unsuru/soyut)</a:t>
            </a:r>
            <a:endParaRPr lang="tr-TR" dirty="0"/>
          </a:p>
        </p:txBody>
      </p:sp>
      <p:pic>
        <p:nvPicPr>
          <p:cNvPr id="2054" name="Picture 6" descr="http://psd.museum.upenn.edu/epsd/psl/img/popup/Ojva.png"/>
          <p:cNvPicPr>
            <a:picLocks noChangeAspect="1" noChangeArrowheads="1"/>
          </p:cNvPicPr>
          <p:nvPr/>
        </p:nvPicPr>
        <p:blipFill>
          <a:blip r:embed="rId4" cstate="print"/>
          <a:srcRect/>
          <a:stretch>
            <a:fillRect/>
          </a:stretch>
        </p:blipFill>
        <p:spPr bwMode="auto">
          <a:xfrm>
            <a:off x="971600" y="4437112"/>
            <a:ext cx="1266825" cy="1047751"/>
          </a:xfrm>
          <a:prstGeom prst="rect">
            <a:avLst/>
          </a:prstGeom>
          <a:noFill/>
        </p:spPr>
      </p:pic>
      <p:cxnSp>
        <p:nvCxnSpPr>
          <p:cNvPr id="25" name="24 Düz Ok Bağlayıcısı"/>
          <p:cNvCxnSpPr/>
          <p:nvPr/>
        </p:nvCxnSpPr>
        <p:spPr>
          <a:xfrm flipV="1">
            <a:off x="2123728" y="4293096"/>
            <a:ext cx="1368152" cy="43204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8" name="27 Metin kutusu"/>
          <p:cNvSpPr txBox="1"/>
          <p:nvPr/>
        </p:nvSpPr>
        <p:spPr>
          <a:xfrm>
            <a:off x="3491880" y="4077072"/>
            <a:ext cx="936475" cy="369332"/>
          </a:xfrm>
          <a:prstGeom prst="rect">
            <a:avLst/>
          </a:prstGeom>
          <a:noFill/>
        </p:spPr>
        <p:txBody>
          <a:bodyPr wrap="none" rtlCol="0">
            <a:spAutoFit/>
          </a:bodyPr>
          <a:lstStyle/>
          <a:p>
            <a:r>
              <a:rPr lang="tr-TR" dirty="0" err="1" smtClean="0"/>
              <a:t>ga</a:t>
            </a:r>
            <a:r>
              <a:rPr lang="tr-TR" dirty="0" smtClean="0"/>
              <a:t> “süt”</a:t>
            </a:r>
            <a:endParaRPr lang="tr-TR" dirty="0"/>
          </a:p>
        </p:txBody>
      </p:sp>
      <p:cxnSp>
        <p:nvCxnSpPr>
          <p:cNvPr id="30" name="29 Düz Ok Bağlayıcısı"/>
          <p:cNvCxnSpPr/>
          <p:nvPr/>
        </p:nvCxnSpPr>
        <p:spPr>
          <a:xfrm>
            <a:off x="2123728" y="5157192"/>
            <a:ext cx="1368152" cy="64807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3" name="32 Metin kutusu"/>
          <p:cNvSpPr txBox="1"/>
          <p:nvPr/>
        </p:nvSpPr>
        <p:spPr>
          <a:xfrm>
            <a:off x="3635896" y="5733256"/>
            <a:ext cx="1666034" cy="369332"/>
          </a:xfrm>
          <a:prstGeom prst="rect">
            <a:avLst/>
          </a:prstGeom>
          <a:noFill/>
        </p:spPr>
        <p:txBody>
          <a:bodyPr wrap="none" rtlCol="0">
            <a:spAutoFit/>
          </a:bodyPr>
          <a:lstStyle/>
          <a:p>
            <a:r>
              <a:rPr lang="tr-TR" dirty="0" err="1" smtClean="0"/>
              <a:t>ga</a:t>
            </a:r>
            <a:r>
              <a:rPr lang="tr-TR" dirty="0" smtClean="0"/>
              <a:t> “süt kuzusu”</a:t>
            </a:r>
            <a:endParaRPr lang="tr-TR" dirty="0"/>
          </a:p>
        </p:txBody>
      </p:sp>
      <p:cxnSp>
        <p:nvCxnSpPr>
          <p:cNvPr id="35" name="34 Düz Ok Bağlayıcısı"/>
          <p:cNvCxnSpPr/>
          <p:nvPr/>
        </p:nvCxnSpPr>
        <p:spPr>
          <a:xfrm>
            <a:off x="2267744" y="4941168"/>
            <a:ext cx="172819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8" name="37 Metin kutusu"/>
          <p:cNvSpPr txBox="1"/>
          <p:nvPr/>
        </p:nvSpPr>
        <p:spPr>
          <a:xfrm>
            <a:off x="4139952" y="4725144"/>
            <a:ext cx="4777398" cy="369332"/>
          </a:xfrm>
          <a:prstGeom prst="rect">
            <a:avLst/>
          </a:prstGeom>
          <a:noFill/>
        </p:spPr>
        <p:txBody>
          <a:bodyPr wrap="none" rtlCol="0">
            <a:spAutoFit/>
          </a:bodyPr>
          <a:lstStyle/>
          <a:p>
            <a:r>
              <a:rPr lang="tr-TR" dirty="0" err="1" smtClean="0"/>
              <a:t>ga</a:t>
            </a:r>
            <a:r>
              <a:rPr lang="tr-TR" dirty="0" smtClean="0"/>
              <a:t>- “</a:t>
            </a:r>
            <a:r>
              <a:rPr lang="tr-TR" dirty="0" err="1" smtClean="0"/>
              <a:t>kohortatif</a:t>
            </a:r>
            <a:r>
              <a:rPr lang="tr-TR" dirty="0" smtClean="0"/>
              <a:t> elemanı” (gramer unsuru / soyut)</a:t>
            </a:r>
            <a:endParaRPr lang="tr-TR" dirty="0"/>
          </a:p>
        </p:txBody>
      </p:sp>
    </p:spTree>
    <p:extLst>
      <p:ext uri="{BB962C8B-B14F-4D97-AF65-F5344CB8AC3E}">
        <p14:creationId xmlns:p14="http://schemas.microsoft.com/office/powerpoint/2010/main" val="1792462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endParaRPr lang="tr-TR" dirty="0" smtClean="0"/>
          </a:p>
          <a:p>
            <a:pPr algn="ctr">
              <a:buNone/>
            </a:pPr>
            <a:r>
              <a:rPr lang="tr-TR" sz="4000" dirty="0" smtClean="0"/>
              <a:t>Çivi Yazısı İşaretlerinin Temel Özellikleri</a:t>
            </a:r>
            <a:endParaRPr lang="tr-TR" sz="4000" dirty="0"/>
          </a:p>
        </p:txBody>
      </p:sp>
    </p:spTree>
    <p:extLst>
      <p:ext uri="{BB962C8B-B14F-4D97-AF65-F5344CB8AC3E}">
        <p14:creationId xmlns:p14="http://schemas.microsoft.com/office/powerpoint/2010/main" val="2032087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4638"/>
            <a:ext cx="8784976" cy="6322714"/>
          </a:xfrm>
        </p:spPr>
        <p:txBody>
          <a:bodyPr>
            <a:normAutofit fontScale="90000"/>
          </a:bodyPr>
          <a:lstStyle/>
          <a:p>
            <a:r>
              <a:rPr lang="tr-TR" b="1" dirty="0"/>
              <a:t>Somut nesneleri betimleyen işaretler arkaik yazı sisteminin temelini oluşturur. </a:t>
            </a:r>
            <a:r>
              <a:rPr lang="tr-TR" dirty="0"/>
              <a:t/>
            </a:r>
            <a:br>
              <a:rPr lang="tr-TR" dirty="0"/>
            </a:br>
            <a:r>
              <a:rPr lang="tr-TR" sz="4000" dirty="0"/>
              <a:t>Bir nesneyi bütünüyle temsil edebilirler</a:t>
            </a:r>
            <a:r>
              <a:rPr lang="tr-TR" sz="4000" dirty="0" smtClean="0"/>
              <a:t>:</a:t>
            </a:r>
            <a:br>
              <a:rPr lang="tr-TR" sz="4000" dirty="0" smtClean="0"/>
            </a:br>
            <a:r>
              <a:rPr lang="tr-TR" sz="4000" dirty="0"/>
              <a:t/>
            </a:r>
            <a:br>
              <a:rPr lang="tr-TR" sz="4000" dirty="0"/>
            </a:br>
            <a:r>
              <a:rPr lang="tr-TR" dirty="0"/>
              <a:t> </a:t>
            </a:r>
            <a:r>
              <a:rPr lang="tr-TR" dirty="0" smtClean="0"/>
              <a:t>	</a:t>
            </a:r>
            <a:r>
              <a:rPr lang="tr-TR" i="1" dirty="0" smtClean="0"/>
              <a:t>kur</a:t>
            </a:r>
            <a:r>
              <a:rPr lang="tr-TR" dirty="0" smtClean="0"/>
              <a:t> </a:t>
            </a:r>
            <a:r>
              <a:rPr lang="tr-TR" dirty="0"/>
              <a:t>	</a:t>
            </a:r>
            <a:r>
              <a:rPr lang="tr-TR" dirty="0" smtClean="0"/>
              <a:t>	“</a:t>
            </a:r>
            <a:r>
              <a:rPr lang="tr-TR" dirty="0"/>
              <a:t>dağ</a:t>
            </a:r>
            <a:r>
              <a:rPr lang="tr-TR" dirty="0" smtClean="0"/>
              <a:t>”</a:t>
            </a:r>
            <a:br>
              <a:rPr lang="tr-TR" dirty="0" smtClean="0"/>
            </a:br>
            <a:r>
              <a:rPr lang="tr-TR" dirty="0"/>
              <a:t/>
            </a:r>
            <a:br>
              <a:rPr lang="tr-TR" dirty="0"/>
            </a:br>
            <a:r>
              <a:rPr lang="tr-TR" dirty="0" smtClean="0"/>
              <a:t>	</a:t>
            </a:r>
            <a:r>
              <a:rPr lang="tr-TR" i="1" dirty="0" err="1" smtClean="0"/>
              <a:t>šu</a:t>
            </a:r>
            <a:r>
              <a:rPr lang="tr-TR" dirty="0"/>
              <a:t>		“el</a:t>
            </a:r>
            <a:r>
              <a:rPr lang="tr-TR" dirty="0" smtClean="0"/>
              <a:t>”</a:t>
            </a:r>
            <a:br>
              <a:rPr lang="tr-TR" dirty="0" smtClean="0"/>
            </a:br>
            <a:r>
              <a:rPr lang="tr-TR" dirty="0"/>
              <a:t/>
            </a:r>
            <a:br>
              <a:rPr lang="tr-TR" dirty="0"/>
            </a:br>
            <a:r>
              <a:rPr lang="tr-TR" dirty="0" smtClean="0"/>
              <a:t>			  </a:t>
            </a:r>
            <a:r>
              <a:rPr lang="tr-TR" i="1" dirty="0" err="1" smtClean="0"/>
              <a:t>še</a:t>
            </a:r>
            <a:r>
              <a:rPr lang="tr-TR" dirty="0"/>
              <a:t>		“tahıl (başağı)”</a:t>
            </a:r>
            <a:br>
              <a:rPr lang="tr-TR" dirty="0"/>
            </a:br>
            <a:endParaRPr lang="tr-TR" dirty="0"/>
          </a:p>
        </p:txBody>
      </p:sp>
      <p:pic>
        <p:nvPicPr>
          <p:cNvPr id="3" name="Resim 2"/>
          <p:cNvPicPr/>
          <p:nvPr/>
        </p:nvPicPr>
        <p:blipFill>
          <a:blip r:embed="rId2" cstate="print"/>
          <a:srcRect/>
          <a:stretch>
            <a:fillRect/>
          </a:stretch>
        </p:blipFill>
        <p:spPr bwMode="auto">
          <a:xfrm>
            <a:off x="1881228" y="2805173"/>
            <a:ext cx="685349" cy="616451"/>
          </a:xfrm>
          <a:prstGeom prst="rect">
            <a:avLst/>
          </a:prstGeom>
          <a:noFill/>
          <a:ln w="9525">
            <a:noFill/>
            <a:miter lim="800000"/>
            <a:headEnd/>
            <a:tailEnd/>
          </a:ln>
        </p:spPr>
      </p:pic>
      <p:pic>
        <p:nvPicPr>
          <p:cNvPr id="4" name="Resim 3"/>
          <p:cNvPicPr/>
          <p:nvPr/>
        </p:nvPicPr>
        <p:blipFill>
          <a:blip r:embed="rId3" cstate="print"/>
          <a:srcRect/>
          <a:stretch>
            <a:fillRect/>
          </a:stretch>
        </p:blipFill>
        <p:spPr bwMode="auto">
          <a:xfrm>
            <a:off x="1881228" y="3946080"/>
            <a:ext cx="807761" cy="684076"/>
          </a:xfrm>
          <a:prstGeom prst="rect">
            <a:avLst/>
          </a:prstGeom>
          <a:noFill/>
          <a:ln w="9525">
            <a:noFill/>
            <a:miter lim="800000"/>
            <a:headEnd/>
            <a:tailEnd/>
          </a:ln>
        </p:spPr>
      </p:pic>
      <p:pic>
        <p:nvPicPr>
          <p:cNvPr id="5" name="Resim 4"/>
          <p:cNvPicPr/>
          <p:nvPr/>
        </p:nvPicPr>
        <p:blipFill>
          <a:blip r:embed="rId4" cstate="print"/>
          <a:srcRect/>
          <a:stretch>
            <a:fillRect/>
          </a:stretch>
        </p:blipFill>
        <p:spPr bwMode="auto">
          <a:xfrm>
            <a:off x="1935410" y="5085184"/>
            <a:ext cx="699395" cy="856481"/>
          </a:xfrm>
          <a:prstGeom prst="rect">
            <a:avLst/>
          </a:prstGeom>
          <a:noFill/>
          <a:ln w="9525">
            <a:noFill/>
            <a:miter lim="800000"/>
            <a:headEnd/>
            <a:tailEnd/>
          </a:ln>
        </p:spPr>
      </p:pic>
    </p:spTree>
    <p:extLst>
      <p:ext uri="{BB962C8B-B14F-4D97-AF65-F5344CB8AC3E}">
        <p14:creationId xmlns:p14="http://schemas.microsoft.com/office/powerpoint/2010/main" val="672792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74638"/>
            <a:ext cx="8712968" cy="6394722"/>
          </a:xfrm>
        </p:spPr>
        <p:txBody>
          <a:bodyPr>
            <a:normAutofit fontScale="90000"/>
          </a:bodyPr>
          <a:lstStyle/>
          <a:p>
            <a:r>
              <a:rPr lang="tr-TR" sz="4000" dirty="0"/>
              <a:t>Bir nesnenin belirli bir kısmını temsil edebilirler</a:t>
            </a:r>
            <a:r>
              <a:rPr lang="tr-TR" sz="4000" dirty="0" smtClean="0"/>
              <a:t>:</a:t>
            </a:r>
            <a:br>
              <a:rPr lang="tr-TR" sz="4000" dirty="0" smtClean="0"/>
            </a:br>
            <a:r>
              <a:rPr lang="tr-TR" sz="4000" dirty="0" smtClean="0"/>
              <a:t> </a:t>
            </a:r>
            <a:r>
              <a:rPr lang="tr-TR" sz="4000" i="1" dirty="0" err="1"/>
              <a:t>gud</a:t>
            </a:r>
            <a:r>
              <a:rPr lang="tr-TR" sz="4000" dirty="0"/>
              <a:t>	“boğa, öküz</a:t>
            </a:r>
            <a:r>
              <a:rPr lang="tr-TR" sz="4000" dirty="0" smtClean="0"/>
              <a:t>”</a:t>
            </a:r>
            <a:r>
              <a:rPr lang="tr-TR" sz="4000" dirty="0"/>
              <a:t/>
            </a:r>
            <a:br>
              <a:rPr lang="tr-TR" sz="4000" dirty="0"/>
            </a:br>
            <a:r>
              <a:rPr lang="tr-TR" sz="4000" dirty="0"/>
              <a:t/>
            </a:r>
            <a:br>
              <a:rPr lang="tr-TR" sz="4000" dirty="0"/>
            </a:br>
            <a:r>
              <a:rPr lang="tr-TR" sz="4000" i="1" dirty="0" err="1" smtClean="0"/>
              <a:t>áb</a:t>
            </a:r>
            <a:r>
              <a:rPr lang="tr-TR" sz="4000" dirty="0"/>
              <a:t>	“inek</a:t>
            </a:r>
            <a:r>
              <a:rPr lang="tr-TR" sz="4000" dirty="0" smtClean="0"/>
              <a:t>”</a:t>
            </a:r>
            <a:br>
              <a:rPr lang="tr-TR" sz="4000" dirty="0" smtClean="0"/>
            </a:br>
            <a:r>
              <a:rPr lang="tr-TR" sz="4000" dirty="0" smtClean="0"/>
              <a:t>Diğer </a:t>
            </a:r>
            <a:r>
              <a:rPr lang="tr-TR" sz="4000" dirty="0"/>
              <a:t>bazı işaretler biraz daha soyut olsa da anlaşılabilirler:</a:t>
            </a:r>
            <a:br>
              <a:rPr lang="tr-TR" sz="4000" dirty="0"/>
            </a:br>
            <a:r>
              <a:rPr lang="tr-TR" sz="4000" i="1" dirty="0"/>
              <a:t>a</a:t>
            </a:r>
            <a:r>
              <a:rPr lang="tr-TR" sz="4000" dirty="0"/>
              <a:t>	“su</a:t>
            </a:r>
            <a:r>
              <a:rPr lang="tr-TR" sz="4000" dirty="0" smtClean="0"/>
              <a:t>”</a:t>
            </a:r>
            <a:br>
              <a:rPr lang="tr-TR" sz="4000" dirty="0" smtClean="0"/>
            </a:br>
            <a:r>
              <a:rPr lang="tr-TR" sz="4000" dirty="0"/>
              <a:t/>
            </a:r>
            <a:br>
              <a:rPr lang="tr-TR" sz="4000" dirty="0"/>
            </a:br>
            <a:r>
              <a:rPr lang="tr-TR" sz="4000" dirty="0"/>
              <a:t>	  </a:t>
            </a:r>
            <a:r>
              <a:rPr lang="tr-TR" sz="4000" i="1" dirty="0"/>
              <a:t>gi</a:t>
            </a:r>
            <a:r>
              <a:rPr lang="tr-TR" sz="4000" i="1" baseline="-25000" dirty="0"/>
              <a:t>6 </a:t>
            </a:r>
            <a:r>
              <a:rPr lang="tr-TR" sz="4000" i="1" dirty="0"/>
              <a:t>	</a:t>
            </a:r>
            <a:r>
              <a:rPr lang="tr-TR" sz="4000" dirty="0"/>
              <a:t>“gece”</a:t>
            </a:r>
            <a:br>
              <a:rPr lang="tr-TR" sz="4000" dirty="0"/>
            </a:br>
            <a:endParaRPr lang="tr-TR" sz="4000" dirty="0"/>
          </a:p>
        </p:txBody>
      </p:sp>
      <p:pic>
        <p:nvPicPr>
          <p:cNvPr id="3" name="Resim 2"/>
          <p:cNvPicPr/>
          <p:nvPr/>
        </p:nvPicPr>
        <p:blipFill>
          <a:blip r:embed="rId2" cstate="print"/>
          <a:srcRect/>
          <a:stretch>
            <a:fillRect/>
          </a:stretch>
        </p:blipFill>
        <p:spPr bwMode="auto">
          <a:xfrm>
            <a:off x="1547664" y="1570225"/>
            <a:ext cx="877071" cy="864096"/>
          </a:xfrm>
          <a:prstGeom prst="rect">
            <a:avLst/>
          </a:prstGeom>
          <a:noFill/>
          <a:ln w="9525">
            <a:noFill/>
            <a:miter lim="800000"/>
            <a:headEnd/>
            <a:tailEnd/>
          </a:ln>
        </p:spPr>
      </p:pic>
      <p:pic>
        <p:nvPicPr>
          <p:cNvPr id="4" name="Resim 3"/>
          <p:cNvPicPr/>
          <p:nvPr/>
        </p:nvPicPr>
        <p:blipFill>
          <a:blip r:embed="rId3" cstate="print"/>
          <a:srcRect/>
          <a:stretch>
            <a:fillRect/>
          </a:stretch>
        </p:blipFill>
        <p:spPr bwMode="auto">
          <a:xfrm>
            <a:off x="1760522" y="2685920"/>
            <a:ext cx="691266" cy="604551"/>
          </a:xfrm>
          <a:prstGeom prst="rect">
            <a:avLst/>
          </a:prstGeom>
          <a:noFill/>
          <a:ln w="9525">
            <a:noFill/>
            <a:miter lim="800000"/>
            <a:headEnd/>
            <a:tailEnd/>
          </a:ln>
        </p:spPr>
      </p:pic>
      <p:pic>
        <p:nvPicPr>
          <p:cNvPr id="5" name="Resim 4"/>
          <p:cNvPicPr/>
          <p:nvPr/>
        </p:nvPicPr>
        <p:blipFill>
          <a:blip r:embed="rId4" cstate="print"/>
          <a:srcRect/>
          <a:stretch>
            <a:fillRect/>
          </a:stretch>
        </p:blipFill>
        <p:spPr bwMode="auto">
          <a:xfrm>
            <a:off x="2066809" y="4395488"/>
            <a:ext cx="920303" cy="504056"/>
          </a:xfrm>
          <a:prstGeom prst="rect">
            <a:avLst/>
          </a:prstGeom>
          <a:noFill/>
          <a:ln w="9525">
            <a:noFill/>
            <a:miter lim="800000"/>
            <a:headEnd/>
            <a:tailEnd/>
          </a:ln>
        </p:spPr>
      </p:pic>
      <p:pic>
        <p:nvPicPr>
          <p:cNvPr id="6" name="Resim 5"/>
          <p:cNvPicPr/>
          <p:nvPr/>
        </p:nvPicPr>
        <p:blipFill>
          <a:blip r:embed="rId5" cstate="print"/>
          <a:srcRect/>
          <a:stretch>
            <a:fillRect/>
          </a:stretch>
        </p:blipFill>
        <p:spPr bwMode="auto">
          <a:xfrm>
            <a:off x="2267744" y="5373216"/>
            <a:ext cx="979297" cy="573782"/>
          </a:xfrm>
          <a:prstGeom prst="rect">
            <a:avLst/>
          </a:prstGeom>
          <a:noFill/>
          <a:ln w="9525">
            <a:noFill/>
            <a:miter lim="800000"/>
            <a:headEnd/>
            <a:tailEnd/>
          </a:ln>
        </p:spPr>
      </p:pic>
    </p:spTree>
    <p:extLst>
      <p:ext uri="{BB962C8B-B14F-4D97-AF65-F5344CB8AC3E}">
        <p14:creationId xmlns:p14="http://schemas.microsoft.com/office/powerpoint/2010/main" val="4072315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274638"/>
            <a:ext cx="9036496" cy="6394722"/>
          </a:xfrm>
        </p:spPr>
        <p:txBody>
          <a:bodyPr>
            <a:noAutofit/>
          </a:bodyPr>
          <a:lstStyle/>
          <a:p>
            <a:r>
              <a:rPr lang="tr-TR" sz="3200" dirty="0"/>
              <a:t>Diğer birçok </a:t>
            </a:r>
            <a:r>
              <a:rPr lang="tr-TR" sz="3200" dirty="0" smtClean="0"/>
              <a:t>işaret</a:t>
            </a:r>
            <a:r>
              <a:rPr lang="tr-TR" sz="3200" dirty="0"/>
              <a:t>, onları tanımlayabilmemiz bakımından ya çok fazla soyut ya da tam aksine, çok belirli ve detaylıdır. Arkaik metinlerdeki, genellikle (tanımladıkları nesneden) çok az farklılık gösteren birçok işaretin olması, işaretler ile onların tanımladıkları nesneler arasında birebir uygunluk </a:t>
            </a:r>
            <a:r>
              <a:rPr lang="tr-TR" sz="3200" dirty="0" smtClean="0"/>
              <a:t>yaratmanın amaçlandığını </a:t>
            </a:r>
            <a:r>
              <a:rPr lang="tr-TR" sz="3200" dirty="0"/>
              <a:t>göstermektedir. Şüphesiz bu sistem kullanışsız olmuştur ve dahası bu sistemle daha soyut fikirler ve işlemler kolayca ifade edilememiştir. Bu yüzden işaret üretmenin alternatif yolları geliştirilmiştir. </a:t>
            </a:r>
          </a:p>
        </p:txBody>
      </p:sp>
    </p:spTree>
    <p:extLst>
      <p:ext uri="{BB962C8B-B14F-4D97-AF65-F5344CB8AC3E}">
        <p14:creationId xmlns:p14="http://schemas.microsoft.com/office/powerpoint/2010/main" val="786379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274638"/>
            <a:ext cx="8928992" cy="6466730"/>
          </a:xfrm>
        </p:spPr>
        <p:txBody>
          <a:bodyPr>
            <a:normAutofit fontScale="90000"/>
          </a:bodyPr>
          <a:lstStyle/>
          <a:p>
            <a:pPr algn="l"/>
            <a:r>
              <a:rPr lang="tr-TR" sz="3600" b="1" dirty="0" err="1" smtClean="0"/>
              <a:t>gunû</a:t>
            </a:r>
            <a:r>
              <a:rPr lang="tr-TR" sz="3600" b="1" dirty="0" smtClean="0"/>
              <a:t> ve </a:t>
            </a:r>
            <a:r>
              <a:rPr lang="tr-TR" sz="3600" b="1" dirty="0" err="1" smtClean="0"/>
              <a:t>šeššig</a:t>
            </a:r>
            <a:r>
              <a:rPr lang="tr-TR" sz="3600" b="1" dirty="0" smtClean="0"/>
              <a:t> İşaretler</a:t>
            </a:r>
            <a:r>
              <a:rPr lang="tr-TR" sz="3600" dirty="0" smtClean="0"/>
              <a:t>: Yeni işaret üretmenin bir metodu, anlatılmak istenen nesneyi belirtmek için temel işaretin bir kısmını işaretlemektir. Bu işaretler </a:t>
            </a:r>
            <a:r>
              <a:rPr lang="tr-TR" sz="3600" dirty="0" err="1" smtClean="0"/>
              <a:t>Akadlı</a:t>
            </a:r>
            <a:r>
              <a:rPr lang="tr-TR" sz="3600" dirty="0" smtClean="0"/>
              <a:t> kâtipler tarafından ya </a:t>
            </a:r>
            <a:r>
              <a:rPr lang="tr-TR" sz="3600" i="1" dirty="0" err="1" smtClean="0"/>
              <a:t>gunû</a:t>
            </a:r>
            <a:r>
              <a:rPr lang="tr-TR" sz="3600" dirty="0" smtClean="0"/>
              <a:t> çizgileri (</a:t>
            </a:r>
            <a:r>
              <a:rPr lang="tr-TR" sz="3600" dirty="0" err="1" smtClean="0"/>
              <a:t>Sumercedeki</a:t>
            </a:r>
            <a:r>
              <a:rPr lang="tr-TR" sz="3600" dirty="0" smtClean="0"/>
              <a:t> </a:t>
            </a:r>
            <a:r>
              <a:rPr lang="tr-TR" sz="3600" i="1" dirty="0" err="1" smtClean="0"/>
              <a:t>gùn</a:t>
            </a:r>
            <a:r>
              <a:rPr lang="tr-TR" sz="3600" i="1" dirty="0" smtClean="0"/>
              <a:t>-a</a:t>
            </a:r>
            <a:r>
              <a:rPr lang="tr-TR" sz="3600" dirty="0" smtClean="0"/>
              <a:t> “renklendirilmiş, süslenmiş”) ya da </a:t>
            </a:r>
            <a:r>
              <a:rPr lang="tr-TR" sz="3600" i="1" dirty="0" err="1" smtClean="0"/>
              <a:t>šeššig</a:t>
            </a:r>
            <a:r>
              <a:rPr lang="tr-TR" sz="3600" dirty="0" smtClean="0"/>
              <a:t> (köşe çengelleri) taramaları olarak adlandırılmıştır.</a:t>
            </a:r>
            <a:br>
              <a:rPr lang="tr-TR" sz="3600" dirty="0" smtClean="0"/>
            </a:br>
            <a:r>
              <a:rPr lang="tr-TR" sz="3600" dirty="0" smtClean="0"/>
              <a:t/>
            </a:r>
            <a:br>
              <a:rPr lang="tr-TR" sz="3600" dirty="0" smtClean="0"/>
            </a:br>
            <a:r>
              <a:rPr lang="tr-TR" sz="3600" dirty="0"/>
              <a:t>	</a:t>
            </a:r>
            <a:r>
              <a:rPr lang="tr-TR" sz="3600" i="1" dirty="0" smtClean="0"/>
              <a:t>	</a:t>
            </a:r>
            <a:r>
              <a:rPr lang="tr-TR" sz="3600" dirty="0" smtClean="0"/>
              <a:t>SAĜ</a:t>
            </a:r>
            <a:r>
              <a:rPr lang="tr-TR" sz="3600" i="1" dirty="0" smtClean="0"/>
              <a:t>		 		</a:t>
            </a:r>
            <a:r>
              <a:rPr lang="tr-TR" sz="3600" dirty="0" smtClean="0"/>
              <a:t>KA</a:t>
            </a:r>
            <a:br>
              <a:rPr lang="tr-TR" sz="3600" dirty="0" smtClean="0"/>
            </a:br>
            <a:r>
              <a:rPr lang="tr-TR" sz="3600" dirty="0" smtClean="0"/>
              <a:t>		</a:t>
            </a:r>
            <a:br>
              <a:rPr lang="tr-TR" sz="3600" dirty="0" smtClean="0"/>
            </a:br>
            <a:r>
              <a:rPr lang="tr-TR" sz="3600" dirty="0"/>
              <a:t>	</a:t>
            </a:r>
            <a:r>
              <a:rPr lang="tr-TR" sz="3600" dirty="0" smtClean="0"/>
              <a:t>	DA		 		Á</a:t>
            </a:r>
            <a:br>
              <a:rPr lang="tr-TR" sz="3600" dirty="0" smtClean="0"/>
            </a:br>
            <a:endParaRPr lang="tr-TR" sz="3600" dirty="0"/>
          </a:p>
        </p:txBody>
      </p:sp>
      <p:pic>
        <p:nvPicPr>
          <p:cNvPr id="3" name="Resim 2"/>
          <p:cNvPicPr/>
          <p:nvPr/>
        </p:nvPicPr>
        <p:blipFill>
          <a:blip r:embed="rId3" cstate="print"/>
          <a:srcRect/>
          <a:stretch>
            <a:fillRect/>
          </a:stretch>
        </p:blipFill>
        <p:spPr bwMode="auto">
          <a:xfrm>
            <a:off x="938077" y="4352066"/>
            <a:ext cx="743958" cy="597655"/>
          </a:xfrm>
          <a:prstGeom prst="rect">
            <a:avLst/>
          </a:prstGeom>
          <a:noFill/>
          <a:ln w="9525">
            <a:noFill/>
            <a:miter lim="800000"/>
            <a:headEnd/>
            <a:tailEnd/>
          </a:ln>
        </p:spPr>
      </p:pic>
      <p:pic>
        <p:nvPicPr>
          <p:cNvPr id="4" name="Resim 3"/>
          <p:cNvPicPr/>
          <p:nvPr/>
        </p:nvPicPr>
        <p:blipFill>
          <a:blip r:embed="rId4" cstate="print"/>
          <a:srcRect/>
          <a:stretch>
            <a:fillRect/>
          </a:stretch>
        </p:blipFill>
        <p:spPr bwMode="auto">
          <a:xfrm>
            <a:off x="4572000" y="4336019"/>
            <a:ext cx="754670" cy="504056"/>
          </a:xfrm>
          <a:prstGeom prst="rect">
            <a:avLst/>
          </a:prstGeom>
          <a:noFill/>
          <a:ln w="9525">
            <a:noFill/>
            <a:miter lim="800000"/>
            <a:headEnd/>
            <a:tailEnd/>
          </a:ln>
        </p:spPr>
      </p:pic>
      <p:pic>
        <p:nvPicPr>
          <p:cNvPr id="5" name="Resim 4"/>
          <p:cNvPicPr/>
          <p:nvPr/>
        </p:nvPicPr>
        <p:blipFill>
          <a:blip r:embed="rId5" cstate="print"/>
          <a:srcRect/>
          <a:stretch>
            <a:fillRect/>
          </a:stretch>
        </p:blipFill>
        <p:spPr bwMode="auto">
          <a:xfrm>
            <a:off x="820548" y="5443934"/>
            <a:ext cx="979016" cy="504056"/>
          </a:xfrm>
          <a:prstGeom prst="rect">
            <a:avLst/>
          </a:prstGeom>
          <a:noFill/>
          <a:ln w="9525">
            <a:noFill/>
            <a:miter lim="800000"/>
            <a:headEnd/>
            <a:tailEnd/>
          </a:ln>
        </p:spPr>
      </p:pic>
      <p:pic>
        <p:nvPicPr>
          <p:cNvPr id="6" name="Resim 5"/>
          <p:cNvPicPr/>
          <p:nvPr/>
        </p:nvPicPr>
        <p:blipFill>
          <a:blip r:embed="rId6" cstate="print"/>
          <a:srcRect/>
          <a:stretch>
            <a:fillRect/>
          </a:stretch>
        </p:blipFill>
        <p:spPr bwMode="auto">
          <a:xfrm>
            <a:off x="4716017" y="5405336"/>
            <a:ext cx="720080" cy="504056"/>
          </a:xfrm>
          <a:prstGeom prst="rect">
            <a:avLst/>
          </a:prstGeom>
          <a:noFill/>
          <a:ln w="9525">
            <a:noFill/>
            <a:miter lim="800000"/>
            <a:headEnd/>
            <a:tailEnd/>
          </a:ln>
        </p:spPr>
      </p:pic>
    </p:spTree>
    <p:extLst>
      <p:ext uri="{BB962C8B-B14F-4D97-AF65-F5344CB8AC3E}">
        <p14:creationId xmlns:p14="http://schemas.microsoft.com/office/powerpoint/2010/main" val="40664887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274638"/>
            <a:ext cx="8856984" cy="6583362"/>
          </a:xfrm>
        </p:spPr>
        <p:txBody>
          <a:bodyPr>
            <a:normAutofit fontScale="90000"/>
          </a:bodyPr>
          <a:lstStyle/>
          <a:p>
            <a:pPr algn="l"/>
            <a:r>
              <a:rPr lang="tr-TR" sz="4000" b="1" dirty="0"/>
              <a:t>Bileşik İşaretler</a:t>
            </a:r>
            <a:r>
              <a:rPr lang="tr-TR" sz="4000" dirty="0"/>
              <a:t>: </a:t>
            </a:r>
            <a:r>
              <a:rPr lang="tr-TR" sz="4000" dirty="0" smtClean="0"/>
              <a:t>İki ya </a:t>
            </a:r>
            <a:r>
              <a:rPr lang="tr-TR" sz="4000" dirty="0"/>
              <a:t>da daha fazla </a:t>
            </a:r>
            <a:r>
              <a:rPr lang="tr-TR" sz="4000" dirty="0" smtClean="0"/>
              <a:t>işaretin bir araya getirilmesiyle yeni işaretler </a:t>
            </a:r>
            <a:r>
              <a:rPr lang="tr-TR" sz="4000" dirty="0"/>
              <a:t>yaratılmıştır:</a:t>
            </a:r>
            <a:br>
              <a:rPr lang="tr-TR" sz="4000" dirty="0"/>
            </a:br>
            <a:r>
              <a:rPr lang="tr-TR" sz="4000" dirty="0" smtClean="0"/>
              <a:t/>
            </a:r>
            <a:br>
              <a:rPr lang="tr-TR" sz="4000" dirty="0" smtClean="0"/>
            </a:br>
            <a:r>
              <a:rPr lang="tr-TR" sz="4000" dirty="0" smtClean="0"/>
              <a:t>Aynı </a:t>
            </a:r>
            <a:r>
              <a:rPr lang="tr-TR" sz="4000" dirty="0"/>
              <a:t>işaretin iki hatta bazen üç kez yazılması</a:t>
            </a:r>
            <a:r>
              <a:rPr lang="tr-TR" sz="4000" dirty="0" smtClean="0"/>
              <a:t>:</a:t>
            </a:r>
            <a:br>
              <a:rPr lang="tr-TR" sz="4000" dirty="0" smtClean="0"/>
            </a:br>
            <a:r>
              <a:rPr lang="tr-TR" sz="4000" dirty="0"/>
              <a:t/>
            </a:r>
            <a:br>
              <a:rPr lang="tr-TR" sz="4000" dirty="0"/>
            </a:br>
            <a:r>
              <a:rPr lang="tr-TR" sz="4000" dirty="0" smtClean="0"/>
              <a:t>	DU </a:t>
            </a:r>
            <a:r>
              <a:rPr lang="tr-TR" sz="4000" dirty="0"/>
              <a:t>		</a:t>
            </a:r>
            <a:r>
              <a:rPr lang="tr-TR" sz="4000" b="1" i="1" dirty="0"/>
              <a:t>su</a:t>
            </a:r>
            <a:r>
              <a:rPr lang="tr-TR" sz="4000" b="1" i="1" baseline="-25000" dirty="0"/>
              <a:t>8</a:t>
            </a:r>
            <a:r>
              <a:rPr lang="tr-TR" sz="4000" baseline="-25000" dirty="0"/>
              <a:t> </a:t>
            </a:r>
            <a:r>
              <a:rPr lang="tr-TR" sz="4000" dirty="0"/>
              <a:t>“gelmek, gitmek (çoğul)”</a:t>
            </a:r>
            <a:br>
              <a:rPr lang="tr-TR" sz="4000" dirty="0"/>
            </a:br>
            <a:r>
              <a:rPr lang="tr-TR" sz="4000" dirty="0"/>
              <a:t>	</a:t>
            </a:r>
            <a:r>
              <a:rPr lang="tr-TR" sz="4000" dirty="0" smtClean="0"/>
              <a:t>DU</a:t>
            </a:r>
            <a:br>
              <a:rPr lang="tr-TR" sz="4000" dirty="0" smtClean="0"/>
            </a:br>
            <a:r>
              <a:rPr lang="tr-TR" sz="4000" dirty="0" smtClean="0"/>
              <a:t>	AN </a:t>
            </a:r>
            <a:r>
              <a:rPr lang="tr-TR" sz="4000" dirty="0"/>
              <a:t>AN	</a:t>
            </a:r>
            <a:r>
              <a:rPr lang="tr-TR" sz="4000" b="1" i="1" dirty="0" err="1"/>
              <a:t>mul</a:t>
            </a:r>
            <a:r>
              <a:rPr lang="tr-TR" sz="4000" dirty="0"/>
              <a:t> “yıldız”; </a:t>
            </a:r>
            <a:r>
              <a:rPr lang="tr-TR" sz="4000" dirty="0" smtClean="0"/>
              <a:t>	 </a:t>
            </a:r>
            <a:br>
              <a:rPr lang="tr-TR" sz="4000" dirty="0" smtClean="0"/>
            </a:br>
            <a:r>
              <a:rPr lang="tr-TR" sz="4000" dirty="0"/>
              <a:t>	</a:t>
            </a:r>
            <a:r>
              <a:rPr lang="tr-TR" sz="4000" dirty="0" smtClean="0"/>
              <a:t>AN 		</a:t>
            </a:r>
            <a:endParaRPr lang="tr-TR" dirty="0"/>
          </a:p>
        </p:txBody>
      </p:sp>
      <p:pic>
        <p:nvPicPr>
          <p:cNvPr id="3" name="Resim 2"/>
          <p:cNvPicPr/>
          <p:nvPr/>
        </p:nvPicPr>
        <p:blipFill>
          <a:blip r:embed="rId2" cstate="print"/>
          <a:srcRect/>
          <a:stretch>
            <a:fillRect/>
          </a:stretch>
        </p:blipFill>
        <p:spPr bwMode="auto">
          <a:xfrm>
            <a:off x="213991" y="4473116"/>
            <a:ext cx="576064" cy="648072"/>
          </a:xfrm>
          <a:prstGeom prst="rect">
            <a:avLst/>
          </a:prstGeom>
          <a:noFill/>
          <a:ln w="9525">
            <a:noFill/>
            <a:miter lim="800000"/>
            <a:headEnd/>
            <a:tailEnd/>
          </a:ln>
        </p:spPr>
      </p:pic>
      <p:pic>
        <p:nvPicPr>
          <p:cNvPr id="4" name="Resim 3"/>
          <p:cNvPicPr/>
          <p:nvPr/>
        </p:nvPicPr>
        <p:blipFill>
          <a:blip r:embed="rId3" cstate="print"/>
          <a:srcRect/>
          <a:stretch>
            <a:fillRect/>
          </a:stretch>
        </p:blipFill>
        <p:spPr bwMode="auto">
          <a:xfrm>
            <a:off x="197459" y="5758229"/>
            <a:ext cx="792088" cy="630932"/>
          </a:xfrm>
          <a:prstGeom prst="rect">
            <a:avLst/>
          </a:prstGeom>
          <a:noFill/>
          <a:ln w="9525">
            <a:noFill/>
            <a:miter lim="800000"/>
            <a:headEnd/>
            <a:tailEnd/>
          </a:ln>
        </p:spPr>
      </p:pic>
    </p:spTree>
    <p:extLst>
      <p:ext uri="{BB962C8B-B14F-4D97-AF65-F5344CB8AC3E}">
        <p14:creationId xmlns:p14="http://schemas.microsoft.com/office/powerpoint/2010/main" val="38369427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274638"/>
            <a:ext cx="8856984" cy="6466730"/>
          </a:xfrm>
        </p:spPr>
        <p:txBody>
          <a:bodyPr>
            <a:normAutofit fontScale="90000"/>
          </a:bodyPr>
          <a:lstStyle/>
          <a:p>
            <a:pPr lvl="0" algn="l"/>
            <a:r>
              <a:rPr lang="tr-TR" sz="3100" dirty="0" smtClean="0"/>
              <a:t>Fikirleri </a:t>
            </a:r>
            <a:r>
              <a:rPr lang="tr-TR" sz="3100" dirty="0"/>
              <a:t>birleştirerek yeni bir fikir üretmek için iki (ya da daha fazla) farklı işaretin birleştirilmesi</a:t>
            </a:r>
            <a:r>
              <a:rPr lang="tr-TR" sz="3100" dirty="0" smtClean="0"/>
              <a:t>:</a:t>
            </a:r>
            <a:br>
              <a:rPr lang="tr-TR" sz="3100" dirty="0" smtClean="0"/>
            </a:br>
            <a:r>
              <a:rPr lang="tr-TR" sz="3100" dirty="0"/>
              <a:t/>
            </a:r>
            <a:br>
              <a:rPr lang="tr-TR" sz="3100" dirty="0"/>
            </a:br>
            <a:r>
              <a:rPr lang="tr-TR" sz="3100" dirty="0"/>
              <a:t> </a:t>
            </a:r>
            <a:r>
              <a:rPr lang="tr-TR" sz="3100" dirty="0" smtClean="0"/>
              <a:t>	KA+A</a:t>
            </a:r>
            <a:r>
              <a:rPr lang="tr-TR" sz="3100" dirty="0"/>
              <a:t>		</a:t>
            </a:r>
            <a:r>
              <a:rPr lang="tr-TR" sz="3100" dirty="0" err="1" smtClean="0"/>
              <a:t>ağız+su</a:t>
            </a:r>
            <a:r>
              <a:rPr lang="tr-TR" sz="3100" dirty="0" smtClean="0"/>
              <a:t> </a:t>
            </a:r>
            <a:r>
              <a:rPr lang="tr-TR" sz="3100" dirty="0"/>
              <a:t>= </a:t>
            </a:r>
            <a:r>
              <a:rPr lang="tr-TR" sz="3100" b="1" i="1" dirty="0" err="1"/>
              <a:t>nag</a:t>
            </a:r>
            <a:r>
              <a:rPr lang="tr-TR" sz="3100" i="1" dirty="0"/>
              <a:t> </a:t>
            </a:r>
            <a:r>
              <a:rPr lang="tr-TR" sz="3100" dirty="0"/>
              <a:t>“içmek</a:t>
            </a:r>
            <a:r>
              <a:rPr lang="tr-TR" sz="3100" dirty="0" smtClean="0"/>
              <a:t>”</a:t>
            </a:r>
            <a:br>
              <a:rPr lang="tr-TR" sz="3100" dirty="0" smtClean="0"/>
            </a:br>
            <a:r>
              <a:rPr lang="tr-TR" sz="3100" dirty="0"/>
              <a:t/>
            </a:r>
            <a:br>
              <a:rPr lang="tr-TR" sz="3100" dirty="0"/>
            </a:br>
            <a:r>
              <a:rPr lang="tr-TR" sz="3100" dirty="0" smtClean="0"/>
              <a:t>	KA+NİNDA</a:t>
            </a:r>
            <a:r>
              <a:rPr lang="tr-TR" sz="3100" dirty="0"/>
              <a:t>	</a:t>
            </a:r>
            <a:r>
              <a:rPr lang="tr-TR" sz="3100" dirty="0" err="1" smtClean="0"/>
              <a:t>ağız+ekmek</a:t>
            </a:r>
            <a:r>
              <a:rPr lang="tr-TR" sz="3100" dirty="0" smtClean="0"/>
              <a:t> </a:t>
            </a:r>
            <a:r>
              <a:rPr lang="tr-TR" sz="3100" dirty="0"/>
              <a:t>= </a:t>
            </a:r>
            <a:r>
              <a:rPr lang="tr-TR" sz="3100" b="1" i="1" dirty="0" err="1"/>
              <a:t>kú</a:t>
            </a:r>
            <a:r>
              <a:rPr lang="tr-TR" sz="3100" i="1" dirty="0"/>
              <a:t>/gu</a:t>
            </a:r>
            <a:r>
              <a:rPr lang="tr-TR" sz="3100" i="1" baseline="-25000" dirty="0"/>
              <a:t>7</a:t>
            </a:r>
            <a:r>
              <a:rPr lang="tr-TR" sz="3100" dirty="0"/>
              <a:t> “yemek </a:t>
            </a:r>
            <a:r>
              <a:rPr lang="tr-TR" sz="3100" dirty="0" smtClean="0"/>
              <a:t>					yemek</a:t>
            </a:r>
            <a:r>
              <a:rPr lang="tr-TR" sz="3100" dirty="0"/>
              <a:t>”</a:t>
            </a:r>
            <a:br>
              <a:rPr lang="tr-TR" sz="3100" dirty="0"/>
            </a:br>
            <a:r>
              <a:rPr lang="tr-TR" sz="3100" dirty="0" smtClean="0"/>
              <a:t>	A+AN</a:t>
            </a:r>
            <a:r>
              <a:rPr lang="tr-TR" sz="3100" dirty="0"/>
              <a:t>		</a:t>
            </a:r>
            <a:r>
              <a:rPr lang="tr-TR" sz="3100" dirty="0" err="1"/>
              <a:t>su+gökyüzü</a:t>
            </a:r>
            <a:r>
              <a:rPr lang="tr-TR" sz="3100" dirty="0"/>
              <a:t> = </a:t>
            </a:r>
            <a:r>
              <a:rPr lang="tr-TR" sz="3100" b="1" i="1" dirty="0" err="1"/>
              <a:t>šèg</a:t>
            </a:r>
            <a:r>
              <a:rPr lang="tr-TR" sz="3100" dirty="0"/>
              <a:t> “yağmur </a:t>
            </a:r>
            <a:r>
              <a:rPr lang="tr-TR" sz="3100" dirty="0" smtClean="0"/>
              <a:t>					yağmak</a:t>
            </a:r>
            <a:r>
              <a:rPr lang="tr-TR" sz="3100" dirty="0"/>
              <a:t>”</a:t>
            </a:r>
            <a:br>
              <a:rPr lang="tr-TR" sz="3100" dirty="0"/>
            </a:br>
            <a:r>
              <a:rPr lang="tr-TR" sz="3100" dirty="0" smtClean="0"/>
              <a:t>	NÍĜİN+A</a:t>
            </a:r>
            <a:r>
              <a:rPr lang="tr-TR" sz="3100" dirty="0"/>
              <a:t>	</a:t>
            </a:r>
            <a:r>
              <a:rPr lang="tr-TR" sz="3100" dirty="0" smtClean="0"/>
              <a:t>çevrilmiş </a:t>
            </a:r>
            <a:r>
              <a:rPr lang="tr-TR" sz="3100" dirty="0" err="1"/>
              <a:t>alan+su</a:t>
            </a:r>
            <a:r>
              <a:rPr lang="tr-TR" sz="3100" dirty="0"/>
              <a:t> = </a:t>
            </a:r>
            <a:r>
              <a:rPr lang="tr-TR" sz="3100" b="1" i="1" dirty="0"/>
              <a:t>ambar</a:t>
            </a:r>
            <a:r>
              <a:rPr lang="tr-TR" sz="3100" dirty="0"/>
              <a:t> </a:t>
            </a:r>
            <a:r>
              <a:rPr lang="tr-TR" sz="3100" dirty="0" smtClean="0"/>
              <a:t>					“</a:t>
            </a:r>
            <a:r>
              <a:rPr lang="tr-TR" sz="3100" dirty="0"/>
              <a:t>bataklık”</a:t>
            </a:r>
            <a:br>
              <a:rPr lang="tr-TR" sz="3100" dirty="0"/>
            </a:br>
            <a:r>
              <a:rPr lang="tr-TR" sz="3100" dirty="0" smtClean="0"/>
              <a:t>	NÍĜİN+BÙR</a:t>
            </a:r>
            <a:r>
              <a:rPr lang="tr-TR" sz="3100" dirty="0"/>
              <a:t>	</a:t>
            </a:r>
            <a:r>
              <a:rPr lang="tr-TR" sz="3100" dirty="0" smtClean="0"/>
              <a:t>çevrilmiş </a:t>
            </a:r>
            <a:r>
              <a:rPr lang="tr-TR" sz="3100" dirty="0" err="1"/>
              <a:t>alan+çukur</a:t>
            </a:r>
            <a:r>
              <a:rPr lang="tr-TR" sz="3100" dirty="0"/>
              <a:t>/delik = </a:t>
            </a:r>
            <a:r>
              <a:rPr lang="tr-TR" sz="3100" dirty="0" smtClean="0"/>
              <a:t>					</a:t>
            </a:r>
            <a:r>
              <a:rPr lang="tr-TR" sz="3100" b="1" i="1" dirty="0" err="1" smtClean="0"/>
              <a:t>pú</a:t>
            </a:r>
            <a:r>
              <a:rPr lang="tr-TR" sz="3100" dirty="0" smtClean="0"/>
              <a:t> </a:t>
            </a:r>
            <a:r>
              <a:rPr lang="tr-TR" sz="3100" dirty="0"/>
              <a:t>“kuyu”</a:t>
            </a:r>
            <a:br>
              <a:rPr lang="tr-TR" sz="3100" dirty="0"/>
            </a:br>
            <a:r>
              <a:rPr lang="tr-TR" sz="3100" dirty="0"/>
              <a:t> </a:t>
            </a:r>
            <a:r>
              <a:rPr lang="tr-TR" sz="3100" dirty="0" smtClean="0"/>
              <a:t>	MUNUS+UR</a:t>
            </a:r>
            <a:r>
              <a:rPr lang="tr-TR" sz="3100" dirty="0"/>
              <a:t>	</a:t>
            </a:r>
            <a:r>
              <a:rPr lang="tr-TR" sz="3100" dirty="0" err="1"/>
              <a:t>kadın+köpek</a:t>
            </a:r>
            <a:r>
              <a:rPr lang="tr-TR" sz="3100" dirty="0"/>
              <a:t> = </a:t>
            </a:r>
            <a:r>
              <a:rPr lang="tr-TR" sz="3100" b="1" i="1" dirty="0" err="1"/>
              <a:t>nig</a:t>
            </a:r>
            <a:r>
              <a:rPr lang="tr-TR" sz="3100" dirty="0"/>
              <a:t> “dişi </a:t>
            </a:r>
            <a:r>
              <a:rPr lang="tr-TR" sz="3100" dirty="0" smtClean="0"/>
              <a:t>						köpek</a:t>
            </a:r>
            <a:r>
              <a:rPr lang="tr-TR" sz="3100" dirty="0"/>
              <a:t>”</a:t>
            </a:r>
            <a:r>
              <a:rPr lang="tr-TR" dirty="0"/>
              <a:t/>
            </a:r>
            <a:br>
              <a:rPr lang="tr-TR" dirty="0"/>
            </a:br>
            <a:endParaRPr lang="tr-TR" dirty="0"/>
          </a:p>
        </p:txBody>
      </p:sp>
      <p:pic>
        <p:nvPicPr>
          <p:cNvPr id="3" name="Resim 2"/>
          <p:cNvPicPr/>
          <p:nvPr/>
        </p:nvPicPr>
        <p:blipFill>
          <a:blip r:embed="rId2" cstate="print"/>
          <a:srcRect/>
          <a:stretch>
            <a:fillRect/>
          </a:stretch>
        </p:blipFill>
        <p:spPr bwMode="auto">
          <a:xfrm>
            <a:off x="225431" y="1196752"/>
            <a:ext cx="792088" cy="612068"/>
          </a:xfrm>
          <a:prstGeom prst="rect">
            <a:avLst/>
          </a:prstGeom>
          <a:noFill/>
          <a:ln w="9525">
            <a:noFill/>
            <a:miter lim="800000"/>
            <a:headEnd/>
            <a:tailEnd/>
          </a:ln>
        </p:spPr>
      </p:pic>
      <p:pic>
        <p:nvPicPr>
          <p:cNvPr id="4" name="Resim 3"/>
          <p:cNvPicPr/>
          <p:nvPr/>
        </p:nvPicPr>
        <p:blipFill>
          <a:blip r:embed="rId3" cstate="print"/>
          <a:srcRect/>
          <a:stretch>
            <a:fillRect/>
          </a:stretch>
        </p:blipFill>
        <p:spPr bwMode="auto">
          <a:xfrm>
            <a:off x="225432" y="2132856"/>
            <a:ext cx="792088" cy="648072"/>
          </a:xfrm>
          <a:prstGeom prst="rect">
            <a:avLst/>
          </a:prstGeom>
          <a:noFill/>
          <a:ln w="9525">
            <a:noFill/>
            <a:miter lim="800000"/>
            <a:headEnd/>
            <a:tailEnd/>
          </a:ln>
        </p:spPr>
      </p:pic>
      <p:pic>
        <p:nvPicPr>
          <p:cNvPr id="5" name="Resim 4"/>
          <p:cNvPicPr/>
          <p:nvPr/>
        </p:nvPicPr>
        <p:blipFill>
          <a:blip r:embed="rId4" cstate="print"/>
          <a:srcRect/>
          <a:stretch>
            <a:fillRect/>
          </a:stretch>
        </p:blipFill>
        <p:spPr bwMode="auto">
          <a:xfrm>
            <a:off x="225433" y="2860312"/>
            <a:ext cx="792088" cy="694994"/>
          </a:xfrm>
          <a:prstGeom prst="rect">
            <a:avLst/>
          </a:prstGeom>
          <a:noFill/>
          <a:ln w="9525">
            <a:noFill/>
            <a:miter lim="800000"/>
            <a:headEnd/>
            <a:tailEnd/>
          </a:ln>
        </p:spPr>
      </p:pic>
      <p:pic>
        <p:nvPicPr>
          <p:cNvPr id="6" name="Resim 5"/>
          <p:cNvPicPr/>
          <p:nvPr/>
        </p:nvPicPr>
        <p:blipFill>
          <a:blip r:embed="rId5" cstate="print"/>
          <a:srcRect/>
          <a:stretch>
            <a:fillRect/>
          </a:stretch>
        </p:blipFill>
        <p:spPr bwMode="auto">
          <a:xfrm>
            <a:off x="302336" y="3717032"/>
            <a:ext cx="663688" cy="576064"/>
          </a:xfrm>
          <a:prstGeom prst="rect">
            <a:avLst/>
          </a:prstGeom>
          <a:noFill/>
          <a:ln w="9525">
            <a:noFill/>
            <a:miter lim="800000"/>
            <a:headEnd/>
            <a:tailEnd/>
          </a:ln>
        </p:spPr>
      </p:pic>
      <p:pic>
        <p:nvPicPr>
          <p:cNvPr id="7" name="Resim 6"/>
          <p:cNvPicPr/>
          <p:nvPr/>
        </p:nvPicPr>
        <p:blipFill>
          <a:blip r:embed="rId6" cstate="print"/>
          <a:srcRect/>
          <a:stretch>
            <a:fillRect/>
          </a:stretch>
        </p:blipFill>
        <p:spPr bwMode="auto">
          <a:xfrm>
            <a:off x="258090" y="4561660"/>
            <a:ext cx="687921" cy="562144"/>
          </a:xfrm>
          <a:prstGeom prst="rect">
            <a:avLst/>
          </a:prstGeom>
          <a:noFill/>
          <a:ln w="9525">
            <a:noFill/>
            <a:miter lim="800000"/>
            <a:headEnd/>
            <a:tailEnd/>
          </a:ln>
        </p:spPr>
      </p:pic>
      <p:pic>
        <p:nvPicPr>
          <p:cNvPr id="8" name="Resim 7"/>
          <p:cNvPicPr/>
          <p:nvPr/>
        </p:nvPicPr>
        <p:blipFill>
          <a:blip r:embed="rId7" cstate="print"/>
          <a:srcRect/>
          <a:stretch>
            <a:fillRect/>
          </a:stretch>
        </p:blipFill>
        <p:spPr bwMode="auto">
          <a:xfrm>
            <a:off x="302336" y="5496854"/>
            <a:ext cx="714258" cy="666365"/>
          </a:xfrm>
          <a:prstGeom prst="rect">
            <a:avLst/>
          </a:prstGeom>
          <a:noFill/>
          <a:ln w="9525">
            <a:noFill/>
            <a:miter lim="800000"/>
            <a:headEnd/>
            <a:tailEnd/>
          </a:ln>
        </p:spPr>
      </p:pic>
    </p:spTree>
    <p:extLst>
      <p:ext uri="{BB962C8B-B14F-4D97-AF65-F5344CB8AC3E}">
        <p14:creationId xmlns:p14="http://schemas.microsoft.com/office/powerpoint/2010/main" val="18500549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274638"/>
            <a:ext cx="8928992" cy="6583362"/>
          </a:xfrm>
        </p:spPr>
        <p:txBody>
          <a:bodyPr>
            <a:normAutofit fontScale="90000"/>
          </a:bodyPr>
          <a:lstStyle/>
          <a:p>
            <a:pPr lvl="0" algn="l"/>
            <a:r>
              <a:rPr lang="tr-TR" sz="3600" dirty="0"/>
              <a:t>Temel işaretin anlamıyla ilişkilendirilmiş bir kelimenin telaffuzuna işaret eden bir ses belirtecinin (fonetik </a:t>
            </a:r>
            <a:r>
              <a:rPr lang="tr-TR" sz="3600" dirty="0" smtClean="0"/>
              <a:t>gösterge) </a:t>
            </a:r>
            <a:r>
              <a:rPr lang="tr-TR" sz="3600" dirty="0"/>
              <a:t>temel işarete eklenmesi: </a:t>
            </a:r>
            <a:r>
              <a:rPr lang="tr-TR" sz="3600" dirty="0" smtClean="0"/>
              <a:t/>
            </a:r>
            <a:br>
              <a:rPr lang="tr-TR" sz="3600" dirty="0" smtClean="0"/>
            </a:br>
            <a:r>
              <a:rPr lang="tr-TR" sz="3600" dirty="0"/>
              <a:t/>
            </a:r>
            <a:br>
              <a:rPr lang="tr-TR" sz="3600" dirty="0"/>
            </a:br>
            <a:r>
              <a:rPr lang="tr-TR" sz="3600" dirty="0" smtClean="0"/>
              <a:t>	</a:t>
            </a:r>
            <a:r>
              <a:rPr lang="tr-TR" sz="3600" dirty="0" err="1" smtClean="0"/>
              <a:t>KAxME</a:t>
            </a:r>
            <a:r>
              <a:rPr lang="tr-TR" sz="3600" dirty="0"/>
              <a:t>	</a:t>
            </a:r>
            <a:r>
              <a:rPr lang="tr-TR" sz="3600" dirty="0" smtClean="0"/>
              <a:t>	</a:t>
            </a:r>
            <a:r>
              <a:rPr lang="tr-TR" sz="3600" dirty="0" err="1" smtClean="0"/>
              <a:t>ağız+</a:t>
            </a:r>
            <a:r>
              <a:rPr lang="tr-TR" sz="3600" i="1" dirty="0" err="1" smtClean="0"/>
              <a:t>me</a:t>
            </a:r>
            <a:r>
              <a:rPr lang="tr-TR" sz="3600" dirty="0" smtClean="0"/>
              <a:t> </a:t>
            </a:r>
            <a:r>
              <a:rPr lang="tr-TR" sz="3600" dirty="0"/>
              <a:t>= </a:t>
            </a:r>
            <a:r>
              <a:rPr lang="tr-TR" sz="3600" i="1" dirty="0"/>
              <a:t>eme</a:t>
            </a:r>
            <a:r>
              <a:rPr lang="tr-TR" sz="3600" dirty="0"/>
              <a:t> “dil, lisan</a:t>
            </a:r>
            <a:r>
              <a:rPr lang="tr-TR" sz="3600" dirty="0" smtClean="0"/>
              <a:t>”</a:t>
            </a:r>
            <a:br>
              <a:rPr lang="tr-TR" sz="3600" dirty="0" smtClean="0"/>
            </a:br>
            <a:r>
              <a:rPr lang="tr-TR" sz="3600" dirty="0"/>
              <a:t/>
            </a:r>
            <a:br>
              <a:rPr lang="tr-TR" sz="3600" dirty="0"/>
            </a:br>
            <a:r>
              <a:rPr lang="tr-TR" sz="3600" dirty="0" smtClean="0"/>
              <a:t>	</a:t>
            </a:r>
            <a:r>
              <a:rPr lang="tr-TR" sz="3600" dirty="0" err="1" smtClean="0"/>
              <a:t>KAxNUN</a:t>
            </a:r>
            <a:r>
              <a:rPr lang="tr-TR" sz="3600" dirty="0"/>
              <a:t>	</a:t>
            </a:r>
            <a:r>
              <a:rPr lang="tr-TR" sz="3600" dirty="0" smtClean="0"/>
              <a:t>	</a:t>
            </a:r>
            <a:r>
              <a:rPr lang="tr-TR" sz="3600" dirty="0" err="1" smtClean="0"/>
              <a:t>ağız+</a:t>
            </a:r>
            <a:r>
              <a:rPr lang="tr-TR" sz="3600" i="1" dirty="0" err="1" smtClean="0"/>
              <a:t>nun</a:t>
            </a:r>
            <a:r>
              <a:rPr lang="tr-TR" sz="3600" dirty="0" smtClean="0"/>
              <a:t> </a:t>
            </a:r>
            <a:r>
              <a:rPr lang="tr-TR" sz="3600" dirty="0"/>
              <a:t>= </a:t>
            </a:r>
            <a:r>
              <a:rPr lang="tr-TR" sz="3600" i="1" dirty="0" err="1"/>
              <a:t>nundum</a:t>
            </a:r>
            <a:r>
              <a:rPr lang="tr-TR" sz="3600" dirty="0"/>
              <a:t> “dudak</a:t>
            </a:r>
            <a:r>
              <a:rPr lang="tr-TR" sz="3600" dirty="0" smtClean="0"/>
              <a:t>”</a:t>
            </a:r>
            <a:br>
              <a:rPr lang="tr-TR" sz="3600" dirty="0" smtClean="0"/>
            </a:br>
            <a:r>
              <a:rPr lang="tr-TR" sz="3600" dirty="0"/>
              <a:t/>
            </a:r>
            <a:br>
              <a:rPr lang="tr-TR" sz="3600" dirty="0"/>
            </a:br>
            <a:r>
              <a:rPr lang="tr-TR" sz="3600" dirty="0" smtClean="0"/>
              <a:t>	</a:t>
            </a:r>
            <a:r>
              <a:rPr lang="tr-TR" sz="3600" dirty="0" err="1" smtClean="0"/>
              <a:t>EZENxBAD</a:t>
            </a:r>
            <a:r>
              <a:rPr lang="tr-TR" sz="3600" dirty="0" smtClean="0"/>
              <a:t> </a:t>
            </a:r>
            <a:r>
              <a:rPr lang="tr-TR" sz="3600" dirty="0"/>
              <a:t>	</a:t>
            </a:r>
            <a:r>
              <a:rPr lang="tr-TR" sz="3600" dirty="0" smtClean="0"/>
              <a:t>	duvarlı </a:t>
            </a:r>
            <a:r>
              <a:rPr lang="tr-TR" sz="3600" dirty="0" err="1"/>
              <a:t>alan+</a:t>
            </a:r>
            <a:r>
              <a:rPr lang="tr-TR" sz="3600" i="1" dirty="0" err="1"/>
              <a:t>bad</a:t>
            </a:r>
            <a:r>
              <a:rPr lang="tr-TR" sz="3600" dirty="0"/>
              <a:t> = </a:t>
            </a:r>
            <a:r>
              <a:rPr lang="tr-TR" sz="3600" i="1" dirty="0" err="1"/>
              <a:t>bàd</a:t>
            </a:r>
            <a:r>
              <a:rPr lang="tr-TR" sz="3600" dirty="0"/>
              <a:t> “şehir </a:t>
            </a:r>
            <a:r>
              <a:rPr lang="tr-TR" sz="3600" dirty="0" smtClean="0"/>
              <a:t>				duvarı</a:t>
            </a:r>
            <a:r>
              <a:rPr lang="tr-TR" sz="3600" dirty="0"/>
              <a:t>, sur</a:t>
            </a:r>
            <a:r>
              <a:rPr lang="tr-TR" sz="3600" dirty="0" smtClean="0"/>
              <a:t>”</a:t>
            </a:r>
            <a:br>
              <a:rPr lang="tr-TR" sz="3600" dirty="0" smtClean="0"/>
            </a:br>
            <a:r>
              <a:rPr lang="tr-TR" sz="3600" dirty="0"/>
              <a:t/>
            </a:r>
            <a:br>
              <a:rPr lang="tr-TR" sz="3600" dirty="0"/>
            </a:br>
            <a:r>
              <a:rPr lang="tr-TR" sz="3600" dirty="0"/>
              <a:t> </a:t>
            </a:r>
            <a:r>
              <a:rPr lang="tr-TR" sz="3600" dirty="0" smtClean="0"/>
              <a:t>	UD.ZÚ.BAR</a:t>
            </a:r>
            <a:r>
              <a:rPr lang="tr-TR" sz="3600" dirty="0"/>
              <a:t>	</a:t>
            </a:r>
            <a:r>
              <a:rPr lang="tr-TR" sz="3600" dirty="0" smtClean="0"/>
              <a:t>	</a:t>
            </a:r>
            <a:r>
              <a:rPr lang="tr-TR" sz="3600" dirty="0" err="1" smtClean="0"/>
              <a:t>güneş+</a:t>
            </a:r>
            <a:r>
              <a:rPr lang="tr-TR" sz="3600" i="1" dirty="0" err="1" smtClean="0"/>
              <a:t>zubar</a:t>
            </a:r>
            <a:r>
              <a:rPr lang="tr-TR" sz="3600" dirty="0" smtClean="0"/>
              <a:t> </a:t>
            </a:r>
            <a:r>
              <a:rPr lang="tr-TR" sz="3600" dirty="0"/>
              <a:t>= </a:t>
            </a:r>
            <a:r>
              <a:rPr lang="tr-TR" sz="3600" i="1" dirty="0" err="1"/>
              <a:t>zubar</a:t>
            </a:r>
            <a:r>
              <a:rPr lang="tr-TR" sz="3600" i="1" dirty="0"/>
              <a:t>/</a:t>
            </a:r>
            <a:r>
              <a:rPr lang="tr-TR" sz="3600" i="1" dirty="0" err="1"/>
              <a:t>zabar</a:t>
            </a:r>
            <a:r>
              <a:rPr lang="tr-TR" sz="3600" i="1" dirty="0"/>
              <a:t> </a:t>
            </a:r>
            <a:r>
              <a:rPr lang="tr-TR" sz="3600" dirty="0" smtClean="0"/>
              <a:t>				</a:t>
            </a:r>
            <a:r>
              <a:rPr lang="tr-TR" sz="3600" dirty="0"/>
              <a:t>“</a:t>
            </a:r>
            <a:r>
              <a:rPr lang="tr-TR" sz="3600" dirty="0" smtClean="0"/>
              <a:t>bronz</a:t>
            </a:r>
            <a:r>
              <a:rPr lang="tr-TR" sz="3600" dirty="0"/>
              <a:t>”</a:t>
            </a:r>
            <a:r>
              <a:rPr lang="tr-TR" dirty="0"/>
              <a:t/>
            </a:r>
            <a:br>
              <a:rPr lang="tr-TR" dirty="0"/>
            </a:br>
            <a:endParaRPr lang="tr-TR" dirty="0"/>
          </a:p>
        </p:txBody>
      </p:sp>
      <p:pic>
        <p:nvPicPr>
          <p:cNvPr id="3" name="Resim 2"/>
          <p:cNvPicPr/>
          <p:nvPr/>
        </p:nvPicPr>
        <p:blipFill>
          <a:blip r:embed="rId2" cstate="print"/>
          <a:srcRect/>
          <a:stretch>
            <a:fillRect/>
          </a:stretch>
        </p:blipFill>
        <p:spPr bwMode="auto">
          <a:xfrm>
            <a:off x="107504" y="1916832"/>
            <a:ext cx="936103" cy="698748"/>
          </a:xfrm>
          <a:prstGeom prst="rect">
            <a:avLst/>
          </a:prstGeom>
          <a:noFill/>
          <a:ln w="9525">
            <a:noFill/>
            <a:miter lim="800000"/>
            <a:headEnd/>
            <a:tailEnd/>
          </a:ln>
        </p:spPr>
      </p:pic>
      <p:pic>
        <p:nvPicPr>
          <p:cNvPr id="4" name="Resim 3"/>
          <p:cNvPicPr/>
          <p:nvPr/>
        </p:nvPicPr>
        <p:blipFill>
          <a:blip r:embed="rId3" cstate="print"/>
          <a:srcRect/>
          <a:stretch>
            <a:fillRect/>
          </a:stretch>
        </p:blipFill>
        <p:spPr bwMode="auto">
          <a:xfrm>
            <a:off x="107505" y="3068960"/>
            <a:ext cx="936103" cy="648072"/>
          </a:xfrm>
          <a:prstGeom prst="rect">
            <a:avLst/>
          </a:prstGeom>
          <a:noFill/>
          <a:ln w="9525">
            <a:noFill/>
            <a:miter lim="800000"/>
            <a:headEnd/>
            <a:tailEnd/>
          </a:ln>
        </p:spPr>
      </p:pic>
      <p:pic>
        <p:nvPicPr>
          <p:cNvPr id="5" name="Resim 4"/>
          <p:cNvPicPr/>
          <p:nvPr/>
        </p:nvPicPr>
        <p:blipFill>
          <a:blip r:embed="rId4" cstate="print"/>
          <a:srcRect/>
          <a:stretch>
            <a:fillRect/>
          </a:stretch>
        </p:blipFill>
        <p:spPr bwMode="auto">
          <a:xfrm>
            <a:off x="107505" y="3933056"/>
            <a:ext cx="936102" cy="648072"/>
          </a:xfrm>
          <a:prstGeom prst="rect">
            <a:avLst/>
          </a:prstGeom>
          <a:noFill/>
          <a:ln w="9525">
            <a:noFill/>
            <a:miter lim="800000"/>
            <a:headEnd/>
            <a:tailEnd/>
          </a:ln>
        </p:spPr>
      </p:pic>
      <p:pic>
        <p:nvPicPr>
          <p:cNvPr id="6" name="Resim 5"/>
          <p:cNvPicPr/>
          <p:nvPr/>
        </p:nvPicPr>
        <p:blipFill>
          <a:blip r:embed="rId5" cstate="print"/>
          <a:srcRect/>
          <a:stretch>
            <a:fillRect/>
          </a:stretch>
        </p:blipFill>
        <p:spPr bwMode="auto">
          <a:xfrm>
            <a:off x="107506" y="5373216"/>
            <a:ext cx="936102" cy="648072"/>
          </a:xfrm>
          <a:prstGeom prst="rect">
            <a:avLst/>
          </a:prstGeom>
          <a:noFill/>
          <a:ln w="9525">
            <a:noFill/>
            <a:miter lim="800000"/>
            <a:headEnd/>
            <a:tailEnd/>
          </a:ln>
        </p:spPr>
      </p:pic>
    </p:spTree>
    <p:extLst>
      <p:ext uri="{BB962C8B-B14F-4D97-AF65-F5344CB8AC3E}">
        <p14:creationId xmlns:p14="http://schemas.microsoft.com/office/powerpoint/2010/main" val="157717909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452</Words>
  <Application>Microsoft Office PowerPoint</Application>
  <PresentationFormat>Ekran Gösterisi (4:3)</PresentationFormat>
  <Paragraphs>47</Paragraphs>
  <Slides>15</Slides>
  <Notes>3</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ÇİVİ YAZISININ İÇERİKTE GELİŞİMİ</vt:lpstr>
      <vt:lpstr>PowerPoint Sunusu</vt:lpstr>
      <vt:lpstr>Somut nesneleri betimleyen işaretler arkaik yazı sisteminin temelini oluşturur.  Bir nesneyi bütünüyle temsil edebilirler:    kur   “dağ”   šu  “el”       še  “tahıl (başağı)” </vt:lpstr>
      <vt:lpstr>Bir nesnenin belirli bir kısmını temsil edebilirler:  gud “boğa, öküz”  áb “inek” Diğer bazı işaretler biraz daha soyut olsa da anlaşılabilirler: a “su”     gi6  “gece” </vt:lpstr>
      <vt:lpstr>Diğer birçok işaret, onları tanımlayabilmemiz bakımından ya çok fazla soyut ya da tam aksine, çok belirli ve detaylıdır. Arkaik metinlerdeki, genellikle (tanımladıkları nesneden) çok az farklılık gösteren birçok işaretin olması, işaretler ile onların tanımladıkları nesneler arasında birebir uygunluk yaratmanın amaçlandığını göstermektedir. Şüphesiz bu sistem kullanışsız olmuştur ve dahası bu sistemle daha soyut fikirler ve işlemler kolayca ifade edilememiştir. Bu yüzden işaret üretmenin alternatif yolları geliştirilmiştir. </vt:lpstr>
      <vt:lpstr>gunû ve šeššig İşaretler: Yeni işaret üretmenin bir metodu, anlatılmak istenen nesneyi belirtmek için temel işaretin bir kısmını işaretlemektir. Bu işaretler Akadlı kâtipler tarafından ya gunû çizgileri (Sumercedeki gùn-a “renklendirilmiş, süslenmiş”) ya da šeššig (köşe çengelleri) taramaları olarak adlandırılmıştır.    SAĜ     KA      DA     Á </vt:lpstr>
      <vt:lpstr>Bileşik İşaretler: İki ya da daha fazla işaretin bir araya getirilmesiyle yeni işaretler yaratılmıştır:  Aynı işaretin iki hatta bazen üç kez yazılması:   DU   su8 “gelmek, gitmek (çoğul)”  DU  AN AN mul “yıldız”;     AN   </vt:lpstr>
      <vt:lpstr>Fikirleri birleştirerek yeni bir fikir üretmek için iki (ya da daha fazla) farklı işaretin birleştirilmesi:    KA+A  ağız+su = nag “içmek”   KA+NİNDA ağız+ekmek = kú/gu7 “yemek      yemek”  A+AN  su+gökyüzü = šèg “yağmur      yağmak”  NÍĜİN+A çevrilmiş alan+su = ambar      “bataklık”  NÍĜİN+BÙR çevrilmiş alan+çukur/delik =      pú “kuyu”   MUNUS+UR kadın+köpek = nig “dişi       köpek” </vt:lpstr>
      <vt:lpstr>Temel işaretin anlamıyla ilişkilendirilmiş bir kelimenin telaffuzuna işaret eden bir ses belirtecinin (fonetik gösterge) temel işarete eklenmesi:    KAxME  ağız+me = eme “dil, lisan”   KAxNUN  ağız+nun = nundum “dudak”   EZENxBAD   duvarlı alan+bad = bàd “şehir     duvarı, sur”    UD.ZÚ.BAR  güneş+zubar = zubar/zabar     “bronz” </vt:lpstr>
      <vt:lpstr> Çokdeğerlilik (Polivalency): En önemli yeni gelişme çok değerlilik ilkesidir. Burada, her birinin ayrı telaffuzu olan ancak sadece belirli bir işaretle ilişkilendirilmiş “birçok değer” söz konusudur. Bu gelişme, yeni logografik değerler yaratılmasında çok üretken ve basit bir metot olmuştur.  </vt:lpstr>
      <vt:lpstr>  apin “saban” işareti, uru4 “toprağı sürmek”;  engar “çiftçi, saban sürücüsü”; àbsin “saban  izi, karık” kelimelerini de karşılamaktadır.  ka “ağız” işareti, kìri (kir4) “burun”; zú “diş”;  inim “kelime” kelimelerini de karşılamaktadır.  pa “dal” işareti, gidri “asa”; sìg “vurmak,  dövmek”; ugula “ustabaşı, reis” kelimelerini de  karşılamaktadır.  utu “güneş” işareti, ud “ışık, gün, zaman”;  babbar “parlak, beyaz”; àh “kurumuş, solgun”  kelimelerini de karşılamaktadır.   an “gökyüzü” işareti, diĝir “tanrı” kelimesini de  karşılamaktadır..  </vt:lpstr>
      <vt:lpstr>Belirleyiciler: Bir Sumerce metnin okuyucusunun, metinde geçen çokdeğerli (polivalent) bir işaretin hangi değerinin okunması gerektiğini belirlemesine yardımcı olmak için determinatif yani belirleyiciler kullanılmıştır. Sınırlı sayıda olan determinatifler bir işaretin ya da işaretler grubunun önüne ya da arkasına getirildiğinde belirtilmek istenen nesnenin, ağaç, kamış, bakır; insan, meslek, tanrı, yer gibi özel bir anlamsal kategoriye (gruba) ait olduğunu gösterirler. </vt:lpstr>
      <vt:lpstr>Örneğin çokdeğerli (polivalent) APİN işareti şöyle okunur: apin işareti ağaç determinatifi ile kullanıldığında gišapin “saban”;  kişi determinatifi ile kullanıldığında lúengar “çiftçi” olarak okunur.  Ancak, uru4 “çift sürmek” ve àbsin “karık açmak” kelimeleri metnin konteksine göre belirlenebilmektedir, (fiil olduklarından) her hangi bir determinatifle yazılmazlar.     </vt:lpstr>
      <vt:lpstr> Rebus Yazı Sistemi Rebus prensibi: Bir logogramın sessel olarak benzer ya da eş sesli başka bir logogram ya da kelime için de kullanılmasıdır.  </vt:lpstr>
      <vt:lpstr>Hece Yazısı / Fonotizasyon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ÇİVİ YAZISININ İÇERİKTE GELİŞİMİ</dc:title>
  <dc:creator>Pc-Hakan</dc:creator>
  <cp:lastModifiedBy>Pc-Hakan</cp:lastModifiedBy>
  <cp:revision>1</cp:revision>
  <dcterms:created xsi:type="dcterms:W3CDTF">2017-12-07T19:14:27Z</dcterms:created>
  <dcterms:modified xsi:type="dcterms:W3CDTF">2017-12-07T19:17:05Z</dcterms:modified>
</cp:coreProperties>
</file>