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79" r:id="rId4"/>
    <p:sldId id="281" r:id="rId5"/>
    <p:sldId id="282" r:id="rId6"/>
    <p:sldId id="285" r:id="rId7"/>
    <p:sldId id="287" r:id="rId8"/>
    <p:sldId id="288" r:id="rId9"/>
    <p:sldId id="295" r:id="rId10"/>
    <p:sldId id="293" r:id="rId11"/>
    <p:sldId id="299" r:id="rId12"/>
    <p:sldId id="318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7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982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879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679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7873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6607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4621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398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9145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681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935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452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93609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80701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04320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0728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231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5536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2280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3372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5783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28767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8053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/>
              <a:t>25.2.2018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95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D267B-2A23-44DB-B8B2-FAD891B4EDEA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25.2.2018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F70757-50CC-496E-AA11-D1221E9FAA4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569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EME 201</a:t>
            </a:r>
            <a:br>
              <a:rPr lang="tr-TR" dirty="0" smtClean="0"/>
            </a:br>
            <a:r>
              <a:rPr lang="tr-TR" dirty="0" smtClean="0"/>
              <a:t>Materials </a:t>
            </a:r>
            <a:r>
              <a:rPr lang="tr-TR" dirty="0" err="1" smtClean="0"/>
              <a:t>Science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en-US" sz="4000" dirty="0"/>
              <a:t>Atomic Structure </a:t>
            </a:r>
            <a:r>
              <a:rPr lang="en-US" sz="4000" dirty="0" smtClean="0"/>
              <a:t>and</a:t>
            </a:r>
            <a:r>
              <a:rPr lang="tr-TR" sz="4000" dirty="0" smtClean="0"/>
              <a:t> </a:t>
            </a:r>
            <a:r>
              <a:rPr lang="en-US" sz="4000" dirty="0" smtClean="0"/>
              <a:t>Interatomic </a:t>
            </a:r>
            <a:r>
              <a:rPr lang="en-US" sz="4000" dirty="0"/>
              <a:t>Bonding</a:t>
            </a:r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val="4216771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The </a:t>
            </a:r>
            <a:r>
              <a:rPr lang="tr-TR" dirty="0" err="1"/>
              <a:t>Ionic</a:t>
            </a:r>
            <a:r>
              <a:rPr lang="tr-TR" dirty="0"/>
              <a:t> Bond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When a material has more than one atom type, an atom can donate its valence electrons to a different atom that fills the outer energy level of the second atom.</a:t>
            </a:r>
          </a:p>
          <a:p>
            <a:r>
              <a:rPr lang="en-US" sz="2400" dirty="0"/>
              <a:t>Both atoms now fill or emptied external energy shells, but both have gained an electric charge and behave as ions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en-US" sz="2400" dirty="0" smtClean="0"/>
              <a:t>Ionic </a:t>
            </a:r>
            <a:r>
              <a:rPr lang="en-US" sz="2400" dirty="0"/>
              <a:t>binding is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</a:t>
            </a:r>
            <a:r>
              <a:rPr lang="en-US" sz="2400" dirty="0" smtClean="0"/>
              <a:t> non-directional</a:t>
            </a:r>
            <a:r>
              <a:rPr lang="tr-TR" sz="2400" dirty="0" smtClean="0"/>
              <a:t>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bonding</a:t>
            </a:r>
            <a:r>
              <a:rPr lang="en-US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means</a:t>
            </a:r>
            <a:r>
              <a:rPr lang="tr-TR" sz="2400" dirty="0" smtClean="0"/>
              <a:t> </a:t>
            </a:r>
            <a:r>
              <a:rPr lang="tr-TR" sz="2400" dirty="0" err="1" smtClean="0"/>
              <a:t>that</a:t>
            </a:r>
            <a:r>
              <a:rPr lang="en-US" sz="2400" dirty="0" smtClean="0"/>
              <a:t> </a:t>
            </a:r>
            <a:r>
              <a:rPr lang="en-US" sz="2400" dirty="0"/>
              <a:t>the </a:t>
            </a:r>
            <a:r>
              <a:rPr lang="tr-TR" sz="2400" dirty="0" err="1" smtClean="0"/>
              <a:t>magnitude</a:t>
            </a:r>
            <a:r>
              <a:rPr lang="en-US" sz="2400" dirty="0" smtClean="0"/>
              <a:t> </a:t>
            </a:r>
            <a:r>
              <a:rPr lang="en-US" sz="2400" dirty="0"/>
              <a:t>of the bond is equal in every direction of an ion.</a:t>
            </a:r>
          </a:p>
          <a:p>
            <a:r>
              <a:rPr lang="en-US" sz="2400" dirty="0"/>
              <a:t>In order for ionic materials to be balanced, all positive ions must have their nearest neighbors negatively charged in a </a:t>
            </a:r>
            <a:r>
              <a:rPr lang="en-US" sz="2400" dirty="0" smtClean="0"/>
              <a:t>three</a:t>
            </a:r>
            <a:r>
              <a:rPr lang="tr-TR" sz="2400" dirty="0" smtClean="0"/>
              <a:t> </a:t>
            </a:r>
            <a:r>
              <a:rPr lang="en-US" sz="2400" dirty="0" smtClean="0"/>
              <a:t>dimensional </a:t>
            </a:r>
            <a:r>
              <a:rPr lang="tr-TR" sz="2400" dirty="0" err="1" smtClean="0"/>
              <a:t>structure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Bonding</a:t>
            </a:r>
            <a:r>
              <a:rPr lang="en-US" sz="2400" dirty="0" smtClean="0"/>
              <a:t> </a:t>
            </a:r>
            <a:r>
              <a:rPr lang="en-US" sz="2400" dirty="0"/>
              <a:t>energies ranging from 600 to 1500 </a:t>
            </a:r>
            <a:r>
              <a:rPr lang="en-US" sz="2400" dirty="0" smtClean="0"/>
              <a:t>kJ/</a:t>
            </a:r>
            <a:r>
              <a:rPr lang="en-US" sz="2400" dirty="0" err="1" smtClean="0"/>
              <a:t>mol</a:t>
            </a:r>
            <a:r>
              <a:rPr lang="en-US" sz="2400" dirty="0" smtClean="0"/>
              <a:t> </a:t>
            </a:r>
            <a:r>
              <a:rPr lang="en-US" sz="2400" dirty="0"/>
              <a:t>are relatively </a:t>
            </a:r>
            <a:r>
              <a:rPr lang="en-US" sz="2400" dirty="0" smtClean="0"/>
              <a:t>large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gives</a:t>
            </a:r>
            <a:r>
              <a:rPr lang="tr-TR" sz="2400" dirty="0" smtClean="0"/>
              <a:t> </a:t>
            </a:r>
            <a:r>
              <a:rPr lang="tr-TR" sz="2400" dirty="0" err="1" smtClean="0"/>
              <a:t>rise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high </a:t>
            </a:r>
            <a:r>
              <a:rPr lang="en-US" sz="2400" dirty="0"/>
              <a:t>melting temperatures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761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REFERENCES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William D. Callister, ‘Materials Science and Engineering: An Introduction’, Seventh edition, John Wiley &amp; Sons, Inc., U.S.A.</a:t>
            </a:r>
          </a:p>
          <a:p>
            <a:r>
              <a:rPr lang="tr-TR" sz="2400" dirty="0" err="1"/>
              <a:t>Brian</a:t>
            </a:r>
            <a:r>
              <a:rPr lang="tr-TR" sz="2400" dirty="0"/>
              <a:t> S. </a:t>
            </a:r>
            <a:r>
              <a:rPr lang="tr-TR" sz="2400" dirty="0" err="1" smtClean="0"/>
              <a:t>Mitchell</a:t>
            </a:r>
            <a:r>
              <a:rPr lang="tr-TR" sz="2400" dirty="0" smtClean="0"/>
              <a:t>, ‘</a:t>
            </a:r>
            <a:r>
              <a:rPr lang="en-US" sz="2400" dirty="0" smtClean="0"/>
              <a:t>AN </a:t>
            </a:r>
            <a:r>
              <a:rPr lang="en-US" sz="2400" dirty="0"/>
              <a:t>INTRODUCTION </a:t>
            </a:r>
            <a:r>
              <a:rPr lang="en-US" sz="2400" dirty="0" smtClean="0"/>
              <a:t>TO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ENGINEERING</a:t>
            </a:r>
            <a:r>
              <a:rPr lang="tr-TR" sz="2400" dirty="0" smtClean="0"/>
              <a:t> </a:t>
            </a:r>
            <a:r>
              <a:rPr lang="en-US" sz="2400" dirty="0" smtClean="0"/>
              <a:t>AND SCIENCE</a:t>
            </a:r>
            <a:r>
              <a:rPr lang="tr-TR" sz="2400" dirty="0" smtClean="0"/>
              <a:t> </a:t>
            </a:r>
            <a:r>
              <a:rPr lang="en-US" sz="2400" dirty="0" smtClean="0"/>
              <a:t>FOR </a:t>
            </a:r>
            <a:r>
              <a:rPr lang="en-US" sz="2400" dirty="0"/>
              <a:t>CHEMICAL </a:t>
            </a:r>
            <a:r>
              <a:rPr lang="en-US" sz="2400" dirty="0" smtClean="0"/>
              <a:t>AND</a:t>
            </a:r>
            <a:r>
              <a:rPr lang="tr-TR" sz="2400" dirty="0" smtClean="0"/>
              <a:t> </a:t>
            </a:r>
            <a:r>
              <a:rPr lang="en-US" sz="2400" dirty="0" smtClean="0"/>
              <a:t>MATERIALS ENGINEERS</a:t>
            </a:r>
            <a:r>
              <a:rPr lang="tr-TR" sz="2400" dirty="0" smtClean="0"/>
              <a:t>’, </a:t>
            </a:r>
            <a:r>
              <a:rPr lang="en-US" sz="2400" dirty="0"/>
              <a:t>John Wiley &amp; Sons, Inc., </a:t>
            </a:r>
            <a:r>
              <a:rPr lang="en-US" sz="2400" dirty="0" smtClean="0"/>
              <a:t>U.S.A</a:t>
            </a:r>
            <a:r>
              <a:rPr lang="tr-TR" sz="2400" dirty="0" smtClean="0"/>
              <a:t>, 2004.</a:t>
            </a:r>
          </a:p>
          <a:p>
            <a:r>
              <a:rPr lang="tr-TR" sz="2400" dirty="0"/>
              <a:t>J. W. </a:t>
            </a:r>
            <a:r>
              <a:rPr lang="tr-TR" sz="2400" dirty="0" smtClean="0"/>
              <a:t>Martin,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Engineering</a:t>
            </a:r>
            <a:r>
              <a:rPr lang="tr-TR" sz="2400" dirty="0" smtClean="0"/>
              <a:t>’, Third Edition, </a:t>
            </a:r>
            <a:r>
              <a:rPr lang="en-US" sz="2400" dirty="0" smtClean="0"/>
              <a:t>WOODHEAD </a:t>
            </a:r>
            <a:r>
              <a:rPr lang="en-US" sz="2400" dirty="0"/>
              <a:t>PUBLISHING </a:t>
            </a:r>
            <a:r>
              <a:rPr lang="en-US" sz="2400" dirty="0" smtClean="0"/>
              <a:t>LIMITED</a:t>
            </a:r>
            <a:r>
              <a:rPr lang="tr-TR" sz="2400" dirty="0" smtClean="0"/>
              <a:t>, </a:t>
            </a:r>
            <a:r>
              <a:rPr lang="en-US" sz="2400" dirty="0" smtClean="0"/>
              <a:t>Cambridge</a:t>
            </a:r>
            <a:r>
              <a:rPr lang="tr-TR" sz="2400" dirty="0" smtClean="0"/>
              <a:t>,</a:t>
            </a:r>
            <a:r>
              <a:rPr lang="en-US" sz="2400" dirty="0" smtClean="0"/>
              <a:t> England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Donald R. </a:t>
            </a:r>
            <a:r>
              <a:rPr lang="en-US" sz="2400" dirty="0" err="1" smtClean="0"/>
              <a:t>Askeland</a:t>
            </a:r>
            <a:r>
              <a:rPr lang="tr-TR" sz="2400" dirty="0" smtClean="0"/>
              <a:t> &amp; </a:t>
            </a:r>
            <a:r>
              <a:rPr lang="en-US" sz="2400" dirty="0" smtClean="0"/>
              <a:t>Pradeep </a:t>
            </a:r>
            <a:r>
              <a:rPr lang="en-US" sz="2400" dirty="0"/>
              <a:t>P. </a:t>
            </a:r>
            <a:r>
              <a:rPr lang="en-US" sz="2400" dirty="0" err="1" smtClean="0"/>
              <a:t>Fulay</a:t>
            </a:r>
            <a:r>
              <a:rPr lang="tr-TR" sz="2400" dirty="0" smtClean="0"/>
              <a:t>, ‘</a:t>
            </a:r>
            <a:r>
              <a:rPr lang="en-US" sz="2400" dirty="0" smtClean="0"/>
              <a:t>Essentials</a:t>
            </a:r>
            <a:r>
              <a:rPr lang="tr-TR" sz="2400" dirty="0" smtClean="0"/>
              <a:t> </a:t>
            </a:r>
            <a:r>
              <a:rPr lang="en-US" sz="2400" dirty="0" smtClean="0"/>
              <a:t>of Materials</a:t>
            </a:r>
            <a:r>
              <a:rPr lang="tr-TR" sz="2400" dirty="0" smtClean="0"/>
              <a:t> </a:t>
            </a:r>
            <a:r>
              <a:rPr lang="en-US" sz="2400" dirty="0" smtClean="0"/>
              <a:t>Science and</a:t>
            </a:r>
            <a:r>
              <a:rPr lang="tr-TR" sz="2400" dirty="0" smtClean="0"/>
              <a:t> </a:t>
            </a:r>
            <a:r>
              <a:rPr lang="en-US" sz="2400" dirty="0" smtClean="0"/>
              <a:t>Engineering</a:t>
            </a:r>
            <a:r>
              <a:rPr lang="tr-TR" sz="2400" dirty="0" smtClean="0"/>
              <a:t>’, </a:t>
            </a:r>
            <a:r>
              <a:rPr lang="en-US" sz="2400" dirty="0" smtClean="0"/>
              <a:t>Second Edition</a:t>
            </a:r>
            <a:r>
              <a:rPr lang="tr-TR" sz="2400" dirty="0" smtClean="0"/>
              <a:t>, </a:t>
            </a:r>
            <a:r>
              <a:rPr lang="en-US" sz="2400" dirty="0"/>
              <a:t>Cengage </a:t>
            </a:r>
            <a:r>
              <a:rPr lang="en-US" sz="2400" dirty="0" smtClean="0"/>
              <a:t>Learning</a:t>
            </a:r>
            <a:r>
              <a:rPr lang="tr-TR" sz="2400" dirty="0" smtClean="0"/>
              <a:t>, </a:t>
            </a:r>
            <a:r>
              <a:rPr lang="en-US" sz="2400" dirty="0" smtClean="0"/>
              <a:t>Toronto</a:t>
            </a:r>
            <a:r>
              <a:rPr lang="tr-TR" sz="2400" dirty="0" smtClean="0"/>
              <a:t>, Cana</a:t>
            </a:r>
            <a:r>
              <a:rPr lang="en-US" sz="2400" dirty="0" smtClean="0"/>
              <a:t>da</a:t>
            </a:r>
            <a:r>
              <a:rPr lang="tr-TR" sz="2400" dirty="0" smtClean="0"/>
              <a:t>.</a:t>
            </a:r>
          </a:p>
          <a:p>
            <a:r>
              <a:rPr lang="tr-TR" sz="2400" dirty="0" smtClean="0"/>
              <a:t>G. S. </a:t>
            </a:r>
            <a:r>
              <a:rPr lang="tr-TR" sz="2400" dirty="0" err="1" smtClean="0"/>
              <a:t>Brady</a:t>
            </a:r>
            <a:r>
              <a:rPr lang="tr-TR" sz="2400" dirty="0" smtClean="0"/>
              <a:t>, H. R. </a:t>
            </a:r>
            <a:r>
              <a:rPr lang="tr-TR" sz="2400" dirty="0" err="1" smtClean="0"/>
              <a:t>Clauser</a:t>
            </a:r>
            <a:r>
              <a:rPr lang="tr-TR" sz="2400" dirty="0" smtClean="0"/>
              <a:t>, J. A. </a:t>
            </a:r>
            <a:r>
              <a:rPr lang="tr-TR" sz="2400" dirty="0" err="1" smtClean="0"/>
              <a:t>Vaccari</a:t>
            </a:r>
            <a:r>
              <a:rPr lang="tr-TR" sz="2400" dirty="0" smtClean="0"/>
              <a:t>, ‘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</a:t>
            </a:r>
            <a:r>
              <a:rPr lang="tr-TR" sz="2400" dirty="0" smtClean="0"/>
              <a:t>’, </a:t>
            </a:r>
            <a:r>
              <a:rPr lang="tr-TR" sz="2400" dirty="0" err="1" smtClean="0"/>
              <a:t>Fifteenth</a:t>
            </a:r>
            <a:r>
              <a:rPr lang="tr-TR" sz="2400" dirty="0" smtClean="0"/>
              <a:t> Edition, </a:t>
            </a:r>
            <a:r>
              <a:rPr lang="tr-TR" sz="2400" dirty="0" err="1" smtClean="0"/>
              <a:t>McGraw-Hill</a:t>
            </a:r>
            <a:r>
              <a:rPr lang="tr-TR" sz="2400" dirty="0" smtClean="0"/>
              <a:t> </a:t>
            </a:r>
            <a:r>
              <a:rPr lang="tr-TR" sz="2400" dirty="0" err="1" smtClean="0"/>
              <a:t>Handbooks</a:t>
            </a:r>
            <a:r>
              <a:rPr lang="tr-TR" sz="2400" dirty="0" smtClean="0"/>
              <a:t>.</a:t>
            </a:r>
            <a:endParaRPr lang="en-US" sz="2400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46363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The </a:t>
            </a:r>
            <a:r>
              <a:rPr lang="tr-TR" dirty="0" err="1"/>
              <a:t>Periodic</a:t>
            </a:r>
            <a:r>
              <a:rPr lang="tr-TR" dirty="0"/>
              <a:t> </a:t>
            </a:r>
            <a:r>
              <a:rPr lang="tr-TR" dirty="0" err="1"/>
              <a:t>Table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The periodic table </a:t>
            </a:r>
            <a:r>
              <a:rPr lang="tr-TR" sz="2400" dirty="0" smtClean="0"/>
              <a:t>is a </a:t>
            </a:r>
            <a:r>
              <a:rPr lang="tr-TR" sz="2400" dirty="0" err="1" smtClean="0"/>
              <a:t>valuable</a:t>
            </a:r>
            <a:r>
              <a:rPr lang="tr-TR" sz="2400" dirty="0" smtClean="0"/>
              <a:t> </a:t>
            </a:r>
            <a:r>
              <a:rPr lang="tr-TR" sz="2400" dirty="0" err="1" smtClean="0"/>
              <a:t>tool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make</a:t>
            </a:r>
            <a:r>
              <a:rPr lang="tr-TR" sz="2400" dirty="0" smtClean="0"/>
              <a:t> </a:t>
            </a:r>
            <a:r>
              <a:rPr lang="tr-TR" sz="2400" dirty="0" err="1" smtClean="0"/>
              <a:t>comment</a:t>
            </a:r>
            <a:r>
              <a:rPr lang="tr-TR" sz="2400" dirty="0" smtClean="0"/>
              <a:t> on </a:t>
            </a:r>
            <a:r>
              <a:rPr lang="tr-TR" sz="2400" dirty="0" err="1" smtClean="0"/>
              <a:t>materials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periodic</a:t>
            </a:r>
            <a:r>
              <a:rPr lang="tr-TR" sz="2400" dirty="0" smtClean="0"/>
              <a:t> </a:t>
            </a:r>
            <a:r>
              <a:rPr lang="tr-TR" sz="2400" dirty="0" err="1" smtClean="0"/>
              <a:t>table</a:t>
            </a:r>
            <a:r>
              <a:rPr lang="tr-TR" sz="2400" dirty="0" smtClean="0"/>
              <a:t> </a:t>
            </a:r>
            <a:r>
              <a:rPr lang="tr-TR" sz="2400" dirty="0" err="1" smtClean="0"/>
              <a:t>includes</a:t>
            </a:r>
            <a:r>
              <a:rPr lang="en-US" sz="2400" dirty="0" smtClean="0"/>
              <a:t> </a:t>
            </a:r>
            <a:r>
              <a:rPr lang="en-US" sz="2400" dirty="0"/>
              <a:t>valuable information about certain elements and can also help determine the tendency of atomic size, melting </a:t>
            </a:r>
            <a:r>
              <a:rPr lang="en-US" sz="2400" dirty="0" smtClean="0"/>
              <a:t>point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en-US" sz="2400" dirty="0"/>
              <a:t>other properties.</a:t>
            </a:r>
          </a:p>
          <a:p>
            <a:r>
              <a:rPr lang="en-US" sz="2400" dirty="0"/>
              <a:t>The periodic table was </a:t>
            </a:r>
            <a:r>
              <a:rPr lang="tr-TR" sz="2400" dirty="0" err="1" smtClean="0"/>
              <a:t>designed</a:t>
            </a:r>
            <a:r>
              <a:rPr lang="en-US" sz="2400" dirty="0" smtClean="0"/>
              <a:t> </a:t>
            </a:r>
            <a:r>
              <a:rPr lang="en-US" sz="2400" dirty="0"/>
              <a:t>in accordance with the electronic structure of the elements.</a:t>
            </a:r>
          </a:p>
          <a:p>
            <a:r>
              <a:rPr lang="en-US" sz="2400" dirty="0"/>
              <a:t>The order in the periodic table corresponds to the quantum shells or the basic quantum numbers.</a:t>
            </a:r>
          </a:p>
          <a:p>
            <a:r>
              <a:rPr lang="en-US" sz="2400" dirty="0"/>
              <a:t>The columns typically correspond to the number of electrons in the outermost s and p energy </a:t>
            </a:r>
            <a:r>
              <a:rPr lang="en-US" sz="2400" dirty="0" smtClean="0"/>
              <a:t>levels.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2380315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The </a:t>
            </a:r>
            <a:r>
              <a:rPr lang="tr-TR" dirty="0" err="1"/>
              <a:t>Periodic</a:t>
            </a:r>
            <a:r>
              <a:rPr lang="tr-TR" dirty="0"/>
              <a:t> </a:t>
            </a:r>
            <a:r>
              <a:rPr lang="tr-TR" dirty="0" err="1"/>
              <a:t>Table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elements in Group </a:t>
            </a:r>
            <a:r>
              <a:rPr lang="en-US" sz="2400" dirty="0" smtClean="0"/>
              <a:t>0 </a:t>
            </a:r>
            <a:r>
              <a:rPr lang="en-US" sz="2400" dirty="0"/>
              <a:t>are inert gases filling the electron shells and stable electron configurations.</a:t>
            </a:r>
          </a:p>
          <a:p>
            <a:r>
              <a:rPr lang="en-US" sz="2400" dirty="0"/>
              <a:t>Group </a:t>
            </a:r>
            <a:r>
              <a:rPr lang="tr-TR" sz="2400" dirty="0" smtClean="0"/>
              <a:t>6</a:t>
            </a:r>
            <a:r>
              <a:rPr lang="en-US" sz="2400" dirty="0" smtClean="0"/>
              <a:t>A </a:t>
            </a:r>
            <a:r>
              <a:rPr lang="en-US" sz="2400" dirty="0"/>
              <a:t>and </a:t>
            </a:r>
            <a:r>
              <a:rPr lang="tr-TR" sz="2400" dirty="0" smtClean="0"/>
              <a:t>7</a:t>
            </a:r>
            <a:r>
              <a:rPr lang="en-US" sz="2400" dirty="0" smtClean="0"/>
              <a:t>A </a:t>
            </a:r>
            <a:r>
              <a:rPr lang="en-US" sz="2400" dirty="0"/>
              <a:t>elements, respectively, have </a:t>
            </a:r>
            <a:r>
              <a:rPr lang="tr-TR" sz="2400" dirty="0" err="1" smtClean="0"/>
              <a:t>two</a:t>
            </a:r>
            <a:r>
              <a:rPr lang="en-US" sz="2400" dirty="0" smtClean="0"/>
              <a:t> </a:t>
            </a:r>
            <a:r>
              <a:rPr lang="tr-TR" sz="2400" dirty="0" err="1" smtClean="0"/>
              <a:t>electrons</a:t>
            </a:r>
            <a:r>
              <a:rPr lang="tr-TR" sz="2400" dirty="0" smtClean="0"/>
              <a:t> </a:t>
            </a:r>
            <a:r>
              <a:rPr lang="en-US" sz="2400" dirty="0" smtClean="0"/>
              <a:t>and </a:t>
            </a:r>
            <a:r>
              <a:rPr lang="tr-TR" sz="2400" dirty="0" err="1" smtClean="0"/>
              <a:t>one</a:t>
            </a:r>
            <a:r>
              <a:rPr lang="en-US" sz="2400" dirty="0" smtClean="0"/>
              <a:t> electron </a:t>
            </a:r>
            <a:r>
              <a:rPr lang="tr-TR" sz="2400" dirty="0" err="1" smtClean="0"/>
              <a:t>deficient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Group</a:t>
            </a:r>
            <a:r>
              <a:rPr lang="tr-TR" sz="2400" dirty="0" smtClean="0"/>
              <a:t> 7 </a:t>
            </a:r>
            <a:r>
              <a:rPr lang="tr-TR" sz="2400" dirty="0" err="1" smtClean="0"/>
              <a:t>elements</a:t>
            </a:r>
            <a:r>
              <a:rPr lang="tr-TR" sz="2400" dirty="0" smtClean="0"/>
              <a:t> </a:t>
            </a:r>
            <a:r>
              <a:rPr lang="tr-TR" sz="2400" dirty="0" err="1" smtClean="0"/>
              <a:t>are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tr-TR" sz="2400" dirty="0" err="1" smtClean="0"/>
              <a:t>halogens</a:t>
            </a:r>
            <a:r>
              <a:rPr lang="tr-TR" sz="2400" dirty="0" smtClean="0"/>
              <a:t>.</a:t>
            </a:r>
          </a:p>
          <a:p>
            <a:r>
              <a:rPr lang="en-US" sz="2400" dirty="0" smtClean="0"/>
              <a:t>F</a:t>
            </a:r>
            <a:r>
              <a:rPr lang="tr-TR" sz="2400" dirty="0" err="1" smtClean="0"/>
              <a:t>lourine</a:t>
            </a:r>
            <a:r>
              <a:rPr lang="en-US" sz="2400" dirty="0" smtClean="0"/>
              <a:t>, C</a:t>
            </a:r>
            <a:r>
              <a:rPr lang="tr-TR" sz="2400" dirty="0" err="1" smtClean="0"/>
              <a:t>hlorine</a:t>
            </a:r>
            <a:r>
              <a:rPr lang="en-US" sz="2400" dirty="0" smtClean="0"/>
              <a:t>, Br</a:t>
            </a:r>
            <a:r>
              <a:rPr lang="tr-TR" sz="2400" dirty="0" err="1" smtClean="0"/>
              <a:t>omine</a:t>
            </a:r>
            <a:r>
              <a:rPr lang="tr-TR" sz="2400" dirty="0" smtClean="0"/>
              <a:t> can be </a:t>
            </a:r>
            <a:r>
              <a:rPr lang="tr-TR" sz="2400" dirty="0" err="1" smtClean="0"/>
              <a:t>shown</a:t>
            </a:r>
            <a:r>
              <a:rPr lang="tr-TR" sz="2400" dirty="0" smtClean="0"/>
              <a:t> as </a:t>
            </a:r>
            <a:r>
              <a:rPr lang="tr-TR" sz="2400" dirty="0" err="1" smtClean="0"/>
              <a:t>examles</a:t>
            </a:r>
            <a:r>
              <a:rPr lang="tr-TR" sz="2400" dirty="0" smtClean="0"/>
              <a:t> </a:t>
            </a:r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halogens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Alkaline and alkaline earth metals </a:t>
            </a:r>
            <a:r>
              <a:rPr lang="en-US" sz="2400" dirty="0" smtClean="0"/>
              <a:t>have </a:t>
            </a:r>
            <a:r>
              <a:rPr lang="en-US" sz="2400" dirty="0"/>
              <a:t>been labeled as Groups </a:t>
            </a:r>
            <a:r>
              <a:rPr lang="tr-TR" sz="2400" dirty="0" smtClean="0"/>
              <a:t>1</a:t>
            </a:r>
            <a:r>
              <a:rPr lang="en-US" sz="2400" dirty="0" smtClean="0"/>
              <a:t>A </a:t>
            </a:r>
            <a:r>
              <a:rPr lang="en-US" sz="2400" dirty="0"/>
              <a:t>and </a:t>
            </a:r>
            <a:r>
              <a:rPr lang="tr-TR" sz="2400" dirty="0"/>
              <a:t>2</a:t>
            </a:r>
            <a:r>
              <a:rPr lang="en-US" sz="2400" dirty="0" smtClean="0"/>
              <a:t>A </a:t>
            </a:r>
            <a:r>
              <a:rPr lang="en-US" sz="2400" dirty="0"/>
              <a:t>with one and two electrons </a:t>
            </a:r>
            <a:r>
              <a:rPr lang="tr-TR" sz="2400" dirty="0" smtClean="0"/>
              <a:t>in </a:t>
            </a:r>
            <a:r>
              <a:rPr lang="tr-TR" sz="2400" dirty="0" err="1" smtClean="0"/>
              <a:t>excess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The elements in the three long </a:t>
            </a:r>
            <a:r>
              <a:rPr lang="en-US" sz="2400" dirty="0" smtClean="0"/>
              <a:t>periods</a:t>
            </a:r>
            <a:r>
              <a:rPr lang="tr-TR" sz="2400" dirty="0" smtClean="0"/>
              <a:t> </a:t>
            </a:r>
            <a:r>
              <a:rPr lang="tr-TR" sz="2400" dirty="0" err="1" smtClean="0"/>
              <a:t>from</a:t>
            </a:r>
            <a:r>
              <a:rPr lang="en-US" sz="2400" dirty="0" smtClean="0"/>
              <a:t> </a:t>
            </a:r>
            <a:r>
              <a:rPr lang="en-US" sz="2400" dirty="0"/>
              <a:t>Group </a:t>
            </a:r>
            <a:r>
              <a:rPr lang="tr-TR" sz="2400" dirty="0"/>
              <a:t>3</a:t>
            </a:r>
            <a:r>
              <a:rPr lang="en-US" sz="2400" dirty="0" smtClean="0"/>
              <a:t>B </a:t>
            </a:r>
            <a:r>
              <a:rPr lang="en-US" sz="2400" dirty="0"/>
              <a:t>to </a:t>
            </a:r>
            <a:r>
              <a:rPr lang="tr-TR" sz="2400" dirty="0"/>
              <a:t>2</a:t>
            </a:r>
            <a:r>
              <a:rPr lang="en-US" sz="2400" dirty="0" smtClean="0"/>
              <a:t>B</a:t>
            </a:r>
            <a:r>
              <a:rPr lang="en-US" sz="2400" dirty="0"/>
              <a:t>, are </a:t>
            </a:r>
            <a:r>
              <a:rPr lang="tr-TR" sz="2400" dirty="0" err="1" smtClean="0"/>
              <a:t>called</a:t>
            </a:r>
            <a:r>
              <a:rPr lang="tr-TR" sz="2400" dirty="0" smtClean="0"/>
              <a:t> as</a:t>
            </a:r>
            <a:r>
              <a:rPr lang="en-US" sz="2400" dirty="0" smtClean="0"/>
              <a:t> </a:t>
            </a:r>
            <a:r>
              <a:rPr lang="en-US" sz="2400" dirty="0"/>
              <a:t>transition metals that partially fill the d electron states and, in some cases, one or two electrons in the next higher energy </a:t>
            </a:r>
            <a:r>
              <a:rPr lang="tr-TR" sz="2400" dirty="0" err="1" smtClean="0"/>
              <a:t>level</a:t>
            </a:r>
            <a:r>
              <a:rPr lang="en-US" sz="2400" dirty="0" smtClean="0"/>
              <a:t>.</a:t>
            </a:r>
            <a:endParaRPr lang="en-US" sz="2400" dirty="0"/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20048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The </a:t>
            </a:r>
            <a:r>
              <a:rPr lang="tr-TR" dirty="0" err="1"/>
              <a:t>Periodic</a:t>
            </a:r>
            <a:r>
              <a:rPr lang="tr-TR" dirty="0"/>
              <a:t> </a:t>
            </a:r>
            <a:r>
              <a:rPr lang="tr-TR" dirty="0" err="1"/>
              <a:t>Table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Most of the elements in the periodic table fall into the metal classification.</a:t>
            </a:r>
          </a:p>
          <a:p>
            <a:r>
              <a:rPr lang="en-US" sz="2400" dirty="0"/>
              <a:t>These are sometimes called electropositive elements; which indicates that a small number </a:t>
            </a:r>
            <a:r>
              <a:rPr lang="en-US" sz="2400" dirty="0" smtClean="0"/>
              <a:t>of </a:t>
            </a:r>
            <a:r>
              <a:rPr lang="en-US" sz="2400" dirty="0"/>
              <a:t>electrons can turn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material</a:t>
            </a:r>
            <a:r>
              <a:rPr lang="tr-TR" sz="2400" dirty="0" smtClean="0"/>
              <a:t> </a:t>
            </a:r>
            <a:r>
              <a:rPr lang="en-US" sz="2400" dirty="0" smtClean="0"/>
              <a:t>into </a:t>
            </a:r>
            <a:r>
              <a:rPr lang="en-US" sz="2400" dirty="0"/>
              <a:t>positively charged ions.</a:t>
            </a:r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en-US" sz="2400" dirty="0" smtClean="0"/>
              <a:t>, </a:t>
            </a:r>
            <a:r>
              <a:rPr lang="en-US" sz="2400" dirty="0"/>
              <a:t>the elements on the right side of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periodic</a:t>
            </a:r>
            <a:r>
              <a:rPr lang="en-US" sz="2400" dirty="0" smtClean="0"/>
              <a:t> </a:t>
            </a:r>
            <a:r>
              <a:rPr lang="en-US" sz="2400" dirty="0"/>
              <a:t>table are </a:t>
            </a:r>
            <a:r>
              <a:rPr lang="en-US" sz="2400" dirty="0" smtClean="0"/>
              <a:t>electronegative</a:t>
            </a:r>
            <a:r>
              <a:rPr lang="tr-TR" sz="2400" dirty="0" smtClean="0"/>
              <a:t>.</a:t>
            </a:r>
          </a:p>
          <a:p>
            <a:r>
              <a:rPr lang="tr-TR" sz="2400" dirty="0" err="1"/>
              <a:t>A</a:t>
            </a:r>
            <a:r>
              <a:rPr lang="tr-TR" sz="2400" dirty="0" err="1" smtClean="0"/>
              <a:t>toms</a:t>
            </a:r>
            <a:r>
              <a:rPr lang="tr-TR" sz="2400" dirty="0" smtClean="0"/>
              <a:t> of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elements</a:t>
            </a:r>
            <a:r>
              <a:rPr lang="en-US" sz="2400" dirty="0" smtClean="0"/>
              <a:t> </a:t>
            </a:r>
            <a:r>
              <a:rPr lang="en-US" sz="2400" dirty="0"/>
              <a:t>accept electrons easily to form negatively charged ions, or </a:t>
            </a:r>
            <a:r>
              <a:rPr lang="tr-TR" sz="2400" dirty="0" err="1" smtClean="0"/>
              <a:t>these</a:t>
            </a:r>
            <a:r>
              <a:rPr lang="tr-TR" sz="2400" dirty="0" smtClean="0"/>
              <a:t> </a:t>
            </a:r>
            <a:r>
              <a:rPr lang="tr-TR" sz="2400" dirty="0" err="1" smtClean="0"/>
              <a:t>atoms</a:t>
            </a:r>
            <a:r>
              <a:rPr lang="en-US" sz="2400" dirty="0" smtClean="0"/>
              <a:t> </a:t>
            </a:r>
            <a:r>
              <a:rPr lang="en-US" sz="2400" dirty="0"/>
              <a:t>share electrons with other atoms.</a:t>
            </a:r>
          </a:p>
          <a:p>
            <a:r>
              <a:rPr lang="tr-TR" sz="2400" dirty="0"/>
              <a:t>E</a:t>
            </a:r>
            <a:r>
              <a:rPr lang="en-US" sz="2400" dirty="0" err="1" smtClean="0"/>
              <a:t>lectronegativity</a:t>
            </a:r>
            <a:r>
              <a:rPr lang="en-US" sz="2400" dirty="0" smtClean="0"/>
              <a:t> </a:t>
            </a:r>
            <a:r>
              <a:rPr lang="en-US" sz="2400" dirty="0"/>
              <a:t>increases when you move from left to right and from bottom to </a:t>
            </a:r>
            <a:r>
              <a:rPr lang="en-US" sz="2400" dirty="0" smtClean="0"/>
              <a:t>top</a:t>
            </a:r>
            <a:r>
              <a:rPr lang="tr-TR" sz="2400" dirty="0" smtClean="0"/>
              <a:t>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periodic</a:t>
            </a:r>
            <a:r>
              <a:rPr lang="tr-TR" sz="2400" dirty="0" smtClean="0"/>
              <a:t> </a:t>
            </a:r>
            <a:r>
              <a:rPr lang="tr-TR" sz="2400" dirty="0" err="1" smtClean="0"/>
              <a:t>table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Atoms </a:t>
            </a:r>
            <a:r>
              <a:rPr lang="tr-TR" sz="2400" dirty="0" smtClean="0"/>
              <a:t>can </a:t>
            </a:r>
            <a:r>
              <a:rPr lang="tr-TR" sz="2400" dirty="0" err="1" smtClean="0"/>
              <a:t>gain</a:t>
            </a:r>
            <a:r>
              <a:rPr lang="en-US" sz="2400" dirty="0" smtClean="0"/>
              <a:t> </a:t>
            </a:r>
            <a:r>
              <a:rPr lang="en-US" sz="2400" dirty="0"/>
              <a:t>electrons if their </a:t>
            </a:r>
            <a:r>
              <a:rPr lang="tr-TR" sz="2400" dirty="0" err="1" smtClean="0"/>
              <a:t>outer</a:t>
            </a:r>
            <a:r>
              <a:rPr lang="tr-TR" sz="2400" dirty="0" smtClean="0"/>
              <a:t> </a:t>
            </a:r>
            <a:r>
              <a:rPr lang="tr-TR" sz="2400" dirty="0" err="1" smtClean="0"/>
              <a:t>energy</a:t>
            </a:r>
            <a:r>
              <a:rPr lang="tr-TR" sz="2400" dirty="0" smtClean="0"/>
              <a:t> </a:t>
            </a:r>
            <a:r>
              <a:rPr lang="tr-TR" sz="2400" dirty="0" err="1" smtClean="0"/>
              <a:t>levels</a:t>
            </a:r>
            <a:r>
              <a:rPr lang="en-US" sz="2400" dirty="0" smtClean="0"/>
              <a:t> </a:t>
            </a:r>
            <a:r>
              <a:rPr lang="en-US" sz="2400" dirty="0"/>
              <a:t>are nearly full and closer to the nucleus</a:t>
            </a:r>
            <a:r>
              <a:rPr lang="en-US" sz="2400" dirty="0" smtClean="0"/>
              <a:t>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77845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87851"/>
            <a:ext cx="10515600" cy="1325563"/>
          </a:xfrm>
        </p:spPr>
        <p:txBody>
          <a:bodyPr/>
          <a:lstStyle/>
          <a:p>
            <a:pPr algn="ctr"/>
            <a:r>
              <a:rPr lang="tr-TR" dirty="0" err="1" smtClean="0"/>
              <a:t>Atomic</a:t>
            </a:r>
            <a:r>
              <a:rPr lang="tr-TR" dirty="0" smtClean="0"/>
              <a:t> </a:t>
            </a:r>
            <a:r>
              <a:rPr lang="tr-TR" dirty="0" err="1" smtClean="0"/>
              <a:t>Bonding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593803"/>
            <a:ext cx="10515600" cy="4351338"/>
          </a:xfrm>
        </p:spPr>
        <p:txBody>
          <a:bodyPr>
            <a:noAutofit/>
          </a:bodyPr>
          <a:lstStyle/>
          <a:p>
            <a:r>
              <a:rPr lang="en-US" sz="2400" dirty="0"/>
              <a:t>In engineering materials there are four important mechanisms by which atoms </a:t>
            </a:r>
            <a:r>
              <a:rPr lang="en-US" sz="2400" dirty="0" smtClean="0"/>
              <a:t>a</a:t>
            </a:r>
            <a:r>
              <a:rPr lang="tr-TR" sz="2400" dirty="0" smtClean="0"/>
              <a:t>re </a:t>
            </a:r>
            <a:r>
              <a:rPr lang="tr-TR" sz="2400" dirty="0" err="1" smtClean="0"/>
              <a:t>bonded</a:t>
            </a:r>
            <a:r>
              <a:rPr lang="tr-TR" sz="2400" dirty="0" smtClean="0"/>
              <a:t> </a:t>
            </a:r>
            <a:r>
              <a:rPr lang="tr-TR" sz="2400" dirty="0" err="1" smtClean="0"/>
              <a:t>with</a:t>
            </a:r>
            <a:r>
              <a:rPr lang="tr-TR" sz="2400" dirty="0" smtClean="0"/>
              <a:t> </a:t>
            </a:r>
            <a:r>
              <a:rPr lang="tr-TR" sz="2400" dirty="0" err="1" smtClean="0"/>
              <a:t>each</a:t>
            </a:r>
            <a:r>
              <a:rPr lang="tr-TR" sz="2400" dirty="0" smtClean="0"/>
              <a:t> </a:t>
            </a:r>
            <a:r>
              <a:rPr lang="tr-TR" sz="2400" dirty="0" err="1" smtClean="0"/>
              <a:t>other</a:t>
            </a:r>
            <a:r>
              <a:rPr lang="tr-TR" sz="2400" dirty="0"/>
              <a:t>:</a:t>
            </a:r>
            <a:r>
              <a:rPr lang="tr-TR" sz="2400" dirty="0" smtClean="0"/>
              <a:t>	</a:t>
            </a:r>
            <a:endParaRPr lang="tr-TR" sz="2400" dirty="0" smtClean="0"/>
          </a:p>
          <a:p>
            <a:pPr marL="0" indent="0">
              <a:buNone/>
            </a:pPr>
            <a:r>
              <a:rPr lang="tr-TR" sz="2400" dirty="0"/>
              <a:t>	</a:t>
            </a:r>
            <a:r>
              <a:rPr lang="en-US" sz="2400" dirty="0" smtClean="0"/>
              <a:t>1</a:t>
            </a:r>
            <a:r>
              <a:rPr lang="en-US" sz="2400" dirty="0"/>
              <a:t>. </a:t>
            </a:r>
            <a:r>
              <a:rPr lang="tr-TR" sz="2400" dirty="0" smtClean="0"/>
              <a:t>M</a:t>
            </a:r>
            <a:r>
              <a:rPr lang="en-US" sz="2400" dirty="0" err="1" smtClean="0"/>
              <a:t>etallic</a:t>
            </a:r>
            <a:r>
              <a:rPr lang="en-US" sz="2400" dirty="0" smtClean="0"/>
              <a:t> bond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2</a:t>
            </a:r>
            <a:r>
              <a:rPr lang="en-US" sz="2400" dirty="0"/>
              <a:t>. </a:t>
            </a:r>
            <a:r>
              <a:rPr lang="tr-TR" sz="2400" dirty="0" smtClean="0"/>
              <a:t>C</a:t>
            </a:r>
            <a:r>
              <a:rPr lang="en-US" sz="2400" dirty="0" err="1" smtClean="0"/>
              <a:t>ovalent</a:t>
            </a:r>
            <a:r>
              <a:rPr lang="en-US" sz="2400" dirty="0" smtClean="0"/>
              <a:t> bond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3</a:t>
            </a:r>
            <a:r>
              <a:rPr lang="en-US" sz="2400" dirty="0"/>
              <a:t>. </a:t>
            </a:r>
            <a:r>
              <a:rPr lang="tr-TR" sz="2400" dirty="0" smtClean="0"/>
              <a:t>I</a:t>
            </a:r>
            <a:r>
              <a:rPr lang="en-US" sz="2400" dirty="0" err="1" smtClean="0"/>
              <a:t>onic</a:t>
            </a:r>
            <a:r>
              <a:rPr lang="en-US" sz="2400" dirty="0" smtClean="0"/>
              <a:t> bond</a:t>
            </a:r>
            <a:endParaRPr lang="en-US" sz="2400" dirty="0"/>
          </a:p>
          <a:p>
            <a:pPr marL="0" indent="0">
              <a:buNone/>
            </a:pPr>
            <a:r>
              <a:rPr lang="tr-TR" sz="2400" dirty="0" smtClean="0"/>
              <a:t>	</a:t>
            </a:r>
            <a:r>
              <a:rPr lang="en-US" sz="2400" dirty="0" smtClean="0"/>
              <a:t>4</a:t>
            </a:r>
            <a:r>
              <a:rPr lang="en-US" sz="2400" dirty="0"/>
              <a:t>. van der Waals </a:t>
            </a:r>
            <a:r>
              <a:rPr lang="en-US" sz="2400" dirty="0" smtClean="0"/>
              <a:t>bond</a:t>
            </a:r>
            <a:endParaRPr lang="en-US" sz="2400" dirty="0"/>
          </a:p>
          <a:p>
            <a:r>
              <a:rPr lang="en-US" sz="2400" dirty="0"/>
              <a:t>In </a:t>
            </a:r>
            <a:r>
              <a:rPr lang="en-US" sz="2400" dirty="0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metallic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tr-TR" sz="2400" dirty="0" err="1" smtClean="0"/>
              <a:t>covalent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ionic</a:t>
            </a:r>
            <a:r>
              <a:rPr lang="tr-TR" sz="2400" dirty="0" smtClean="0"/>
              <a:t> </a:t>
            </a:r>
            <a:r>
              <a:rPr lang="tr-TR" sz="2400" dirty="0" err="1" smtClean="0"/>
              <a:t>bonding</a:t>
            </a:r>
            <a:r>
              <a:rPr lang="tr-TR" sz="2400" dirty="0" smtClean="0"/>
              <a:t> </a:t>
            </a:r>
            <a:r>
              <a:rPr lang="en-US" sz="2400" dirty="0" smtClean="0"/>
              <a:t>mechanisms</a:t>
            </a:r>
            <a:r>
              <a:rPr lang="en-US" sz="2400" dirty="0"/>
              <a:t>, bonding is achieved when the atoms fill </a:t>
            </a:r>
            <a:r>
              <a:rPr lang="en-US" sz="2400" dirty="0" smtClean="0"/>
              <a:t>their</a:t>
            </a:r>
            <a:r>
              <a:rPr lang="tr-TR" sz="2400" dirty="0" smtClean="0"/>
              <a:t> </a:t>
            </a:r>
            <a:r>
              <a:rPr lang="en-US" sz="2400" dirty="0" smtClean="0"/>
              <a:t>outer </a:t>
            </a:r>
            <a:r>
              <a:rPr lang="en-US" sz="2400" dirty="0"/>
              <a:t>s and p levels. </a:t>
            </a:r>
            <a:endParaRPr lang="tr-TR" sz="2400" dirty="0" smtClean="0"/>
          </a:p>
          <a:p>
            <a:r>
              <a:rPr lang="tr-TR" sz="2400" dirty="0" smtClean="0"/>
              <a:t>M</a:t>
            </a:r>
            <a:r>
              <a:rPr lang="en-US" sz="2400" dirty="0" err="1" smtClean="0"/>
              <a:t>etallic</a:t>
            </a:r>
            <a:r>
              <a:rPr lang="en-US" sz="2400" dirty="0"/>
              <a:t>, covalent and ionic </a:t>
            </a:r>
            <a:r>
              <a:rPr lang="en-US" sz="2400" dirty="0"/>
              <a:t>bonds are relatively strong </a:t>
            </a:r>
            <a:r>
              <a:rPr lang="tr-TR" sz="2400" dirty="0" err="1" smtClean="0"/>
              <a:t>compared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tr-TR" sz="2400" dirty="0" smtClean="0"/>
              <a:t> </a:t>
            </a:r>
            <a:r>
              <a:rPr lang="tr-TR" sz="2400" dirty="0" err="1" smtClean="0"/>
              <a:t>van</a:t>
            </a:r>
            <a:r>
              <a:rPr lang="tr-TR" sz="2400" dirty="0" smtClean="0"/>
              <a:t> der </a:t>
            </a:r>
            <a:r>
              <a:rPr lang="tr-TR" sz="2400" dirty="0" err="1" smtClean="0"/>
              <a:t>Waals</a:t>
            </a:r>
            <a:r>
              <a:rPr lang="tr-TR" sz="2400" dirty="0" smtClean="0"/>
              <a:t> </a:t>
            </a:r>
            <a:r>
              <a:rPr lang="tr-TR" sz="2400" dirty="0" err="1" smtClean="0"/>
              <a:t>bond</a:t>
            </a:r>
            <a:r>
              <a:rPr lang="tr-TR" sz="2400" dirty="0" smtClean="0"/>
              <a:t> </a:t>
            </a:r>
            <a:r>
              <a:rPr lang="en-US" sz="2400" dirty="0"/>
              <a:t>and </a:t>
            </a:r>
            <a:r>
              <a:rPr lang="tr-TR" sz="2400" dirty="0" smtClean="0"/>
              <a:t>m</a:t>
            </a:r>
            <a:r>
              <a:rPr lang="en-US" sz="2400" dirty="0" err="1" smtClean="0"/>
              <a:t>etallic</a:t>
            </a:r>
            <a:r>
              <a:rPr lang="en-US" sz="2400" dirty="0"/>
              <a:t>, covalent and ionic bonds are </a:t>
            </a:r>
            <a:r>
              <a:rPr lang="en-US" sz="2400" dirty="0"/>
              <a:t>known as primary bonds </a:t>
            </a:r>
            <a:endParaRPr lang="tr-TR" sz="2400" dirty="0" smtClean="0"/>
          </a:p>
          <a:p>
            <a:r>
              <a:rPr lang="tr-TR" sz="2400" dirty="0"/>
              <a:t>V</a:t>
            </a:r>
            <a:r>
              <a:rPr lang="en-US" sz="2400" dirty="0" smtClean="0"/>
              <a:t>an </a:t>
            </a:r>
            <a:r>
              <a:rPr lang="en-US" sz="2400" dirty="0"/>
              <a:t>der Waals bonds are secondary bonds and </a:t>
            </a:r>
            <a:r>
              <a:rPr lang="tr-TR" sz="2400" dirty="0" err="1" smtClean="0"/>
              <a:t>results</a:t>
            </a:r>
            <a:r>
              <a:rPr lang="en-US" sz="2400" dirty="0" smtClean="0"/>
              <a:t> </a:t>
            </a:r>
            <a:r>
              <a:rPr lang="en-US" sz="2400" dirty="0"/>
              <a:t>from a different </a:t>
            </a:r>
            <a:r>
              <a:rPr lang="tr-TR" sz="2400" dirty="0" err="1" smtClean="0"/>
              <a:t>bonding</a:t>
            </a:r>
            <a:r>
              <a:rPr lang="tr-TR" sz="2400" dirty="0" smtClean="0"/>
              <a:t> </a:t>
            </a:r>
            <a:r>
              <a:rPr lang="en-US" sz="2400" dirty="0" smtClean="0"/>
              <a:t>mechanism </a:t>
            </a:r>
            <a:r>
              <a:rPr lang="tr-TR" sz="2400" dirty="0" smtClean="0"/>
              <a:t>.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840180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The </a:t>
            </a:r>
            <a:r>
              <a:rPr lang="tr-TR" dirty="0" err="1"/>
              <a:t>Metallic</a:t>
            </a:r>
            <a:r>
              <a:rPr lang="tr-TR" dirty="0"/>
              <a:t> Bond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3964" y="1666875"/>
            <a:ext cx="8502470" cy="411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Metin kutusu 5"/>
          <p:cNvSpPr txBox="1"/>
          <p:nvPr/>
        </p:nvSpPr>
        <p:spPr>
          <a:xfrm>
            <a:off x="3889420" y="6113102"/>
            <a:ext cx="52104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err="1" smtClean="0"/>
              <a:t>Figure</a:t>
            </a:r>
            <a:r>
              <a:rPr lang="tr-TR" dirty="0" smtClean="0"/>
              <a:t> 1. </a:t>
            </a:r>
            <a:r>
              <a:rPr lang="tr-TR" dirty="0" err="1" smtClean="0"/>
              <a:t>Bonding</a:t>
            </a:r>
            <a:r>
              <a:rPr lang="tr-TR" dirty="0" smtClean="0"/>
              <a:t> </a:t>
            </a:r>
            <a:r>
              <a:rPr lang="tr-TR" dirty="0" err="1" smtClean="0"/>
              <a:t>structure</a:t>
            </a:r>
            <a:r>
              <a:rPr lang="tr-TR" dirty="0" smtClean="0"/>
              <a:t> </a:t>
            </a:r>
            <a:r>
              <a:rPr lang="tr-TR" dirty="0" err="1" smtClean="0"/>
              <a:t>whithin</a:t>
            </a:r>
            <a:r>
              <a:rPr lang="tr-TR" dirty="0" smtClean="0"/>
              <a:t> </a:t>
            </a:r>
            <a:r>
              <a:rPr lang="tr-TR" dirty="0" err="1" smtClean="0"/>
              <a:t>metallic</a:t>
            </a:r>
            <a:r>
              <a:rPr lang="tr-TR" dirty="0" smtClean="0"/>
              <a:t> </a:t>
            </a:r>
            <a:r>
              <a:rPr lang="tr-TR" dirty="0" err="1" smtClean="0"/>
              <a:t>materials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404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The </a:t>
            </a:r>
            <a:r>
              <a:rPr lang="tr-TR" dirty="0" err="1"/>
              <a:t>Metallic</a:t>
            </a:r>
            <a:r>
              <a:rPr lang="tr-TR" dirty="0"/>
              <a:t> Bond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Valence electrons move freely in the </a:t>
            </a:r>
            <a:r>
              <a:rPr lang="en-US" sz="2400" dirty="0" smtClean="0"/>
              <a:t>electron</a:t>
            </a:r>
            <a:r>
              <a:rPr lang="tr-TR" sz="2400" dirty="0" smtClean="0"/>
              <a:t> </a:t>
            </a:r>
            <a:r>
              <a:rPr lang="tr-TR" sz="2400" dirty="0" err="1" smtClean="0"/>
              <a:t>cloud</a:t>
            </a:r>
            <a:r>
              <a:rPr lang="tr-TR" sz="2400" dirty="0" smtClean="0"/>
              <a:t>, </a:t>
            </a:r>
            <a:r>
              <a:rPr lang="tr-TR" sz="2400" dirty="0" err="1" smtClean="0"/>
              <a:t>which</a:t>
            </a:r>
            <a:r>
              <a:rPr lang="tr-TR" sz="2400" dirty="0" smtClean="0"/>
              <a:t> is </a:t>
            </a:r>
            <a:r>
              <a:rPr lang="tr-TR" sz="2400" dirty="0" err="1" smtClean="0"/>
              <a:t>also</a:t>
            </a:r>
            <a:r>
              <a:rPr lang="tr-TR" sz="2400" dirty="0" smtClean="0"/>
              <a:t> </a:t>
            </a:r>
            <a:r>
              <a:rPr lang="tr-TR" sz="2400" dirty="0" err="1" smtClean="0"/>
              <a:t>known</a:t>
            </a:r>
            <a:r>
              <a:rPr lang="tr-TR" sz="2400" dirty="0" smtClean="0"/>
              <a:t> as </a:t>
            </a:r>
            <a:r>
              <a:rPr lang="tr-TR" sz="2400" dirty="0" err="1" smtClean="0"/>
              <a:t>electron</a:t>
            </a:r>
            <a:r>
              <a:rPr lang="tr-TR" sz="2400" dirty="0" smtClean="0"/>
              <a:t> </a:t>
            </a:r>
            <a:r>
              <a:rPr lang="tr-TR" sz="2400" dirty="0" err="1" smtClean="0"/>
              <a:t>sea</a:t>
            </a:r>
            <a:r>
              <a:rPr lang="tr-TR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/>
              <a:t>and are associated with several atomic nuclei.</a:t>
            </a:r>
          </a:p>
          <a:p>
            <a:r>
              <a:rPr lang="en-US" sz="2400" dirty="0"/>
              <a:t>Positively charged ion nuclei are held together </a:t>
            </a:r>
            <a:r>
              <a:rPr lang="tr-TR" sz="2400" dirty="0" err="1" smtClean="0"/>
              <a:t>within</a:t>
            </a:r>
            <a:r>
              <a:rPr lang="tr-TR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crystal</a:t>
            </a:r>
            <a:r>
              <a:rPr lang="tr-TR" sz="2400" dirty="0" smtClean="0"/>
              <a:t> </a:t>
            </a:r>
            <a:r>
              <a:rPr lang="tr-TR" sz="2400" dirty="0" err="1" smtClean="0"/>
              <a:t>structure</a:t>
            </a:r>
            <a:r>
              <a:rPr lang="tr-TR" sz="2400" dirty="0" smtClean="0"/>
              <a:t> </a:t>
            </a:r>
            <a:r>
              <a:rPr lang="en-US" sz="2400" dirty="0" smtClean="0"/>
              <a:t>by attraction </a:t>
            </a:r>
            <a:r>
              <a:rPr lang="en-US" sz="2400" dirty="0"/>
              <a:t>to the electron</a:t>
            </a:r>
            <a:r>
              <a:rPr lang="en-US" sz="2400" dirty="0" smtClean="0"/>
              <a:t>,</a:t>
            </a:r>
            <a:r>
              <a:rPr lang="tr-TR" sz="2400" dirty="0" smtClean="0"/>
              <a:t> </a:t>
            </a:r>
            <a:r>
              <a:rPr lang="tr-TR" sz="2400" dirty="0" err="1" smtClean="0"/>
              <a:t>which</a:t>
            </a:r>
            <a:r>
              <a:rPr lang="tr-TR" sz="2400" dirty="0" smtClean="0"/>
              <a:t>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in</a:t>
            </a:r>
            <a:r>
              <a:rPr lang="en-US" sz="2400" dirty="0" smtClean="0"/>
              <a:t> </a:t>
            </a:r>
            <a:r>
              <a:rPr lang="en-US" sz="2400" dirty="0"/>
              <a:t>a strong metallic </a:t>
            </a:r>
            <a:r>
              <a:rPr lang="en-US" sz="2400" dirty="0" smtClean="0"/>
              <a:t>bond</a:t>
            </a:r>
            <a:r>
              <a:rPr lang="tr-TR" sz="2400" dirty="0" smtClean="0"/>
              <a:t> </a:t>
            </a:r>
            <a:r>
              <a:rPr lang="tr-TR" sz="2400" dirty="0" err="1" smtClean="0"/>
              <a:t>among</a:t>
            </a:r>
            <a:r>
              <a:rPr lang="tr-TR" sz="2400" dirty="0" smtClean="0"/>
              <a:t> </a:t>
            </a:r>
            <a:r>
              <a:rPr lang="tr-TR" sz="2400" dirty="0" err="1" smtClean="0"/>
              <a:t>metallic</a:t>
            </a:r>
            <a:r>
              <a:rPr lang="tr-TR" sz="2400" dirty="0" smtClean="0"/>
              <a:t> </a:t>
            </a:r>
            <a:r>
              <a:rPr lang="tr-TR" sz="2400" dirty="0" err="1" smtClean="0"/>
              <a:t>atoms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en-US" sz="2400" dirty="0"/>
              <a:t>Since the valence electrons are not constant in any position, most of the pure metals are good electrical conductors at relatively low </a:t>
            </a:r>
            <a:r>
              <a:rPr lang="en-US" sz="2400" dirty="0" smtClean="0"/>
              <a:t>temperatures.</a:t>
            </a:r>
            <a:endParaRPr lang="en-US" sz="2400" dirty="0"/>
          </a:p>
          <a:p>
            <a:r>
              <a:rPr lang="tr-TR" sz="2400" dirty="0" smtClean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valence electrons </a:t>
            </a:r>
            <a:r>
              <a:rPr lang="tr-TR" sz="2400" dirty="0" smtClean="0"/>
              <a:t>of </a:t>
            </a:r>
            <a:r>
              <a:rPr lang="tr-TR" sz="2400" dirty="0" err="1" smtClean="0"/>
              <a:t>metals</a:t>
            </a:r>
            <a:r>
              <a:rPr lang="tr-TR" sz="2400" dirty="0" smtClean="0"/>
              <a:t> </a:t>
            </a:r>
            <a:r>
              <a:rPr lang="en-US" sz="2400" dirty="0" smtClean="0"/>
              <a:t>move </a:t>
            </a:r>
            <a:r>
              <a:rPr lang="en-US" sz="2400" dirty="0"/>
              <a:t>and </a:t>
            </a:r>
            <a:r>
              <a:rPr lang="tr-TR" sz="2400" dirty="0" err="1" smtClean="0"/>
              <a:t>results</a:t>
            </a:r>
            <a:r>
              <a:rPr lang="tr-TR" sz="2400" dirty="0" smtClean="0"/>
              <a:t> in</a:t>
            </a:r>
            <a:r>
              <a:rPr lang="en-US" sz="2400" dirty="0" smtClean="0"/>
              <a:t> </a:t>
            </a:r>
            <a:r>
              <a:rPr lang="en-US" sz="2400" dirty="0"/>
              <a:t>a </a:t>
            </a:r>
            <a:r>
              <a:rPr lang="tr-TR" sz="2400" dirty="0" err="1" smtClean="0"/>
              <a:t>current</a:t>
            </a:r>
            <a:r>
              <a:rPr lang="tr-TR" sz="2400" dirty="0" smtClean="0"/>
              <a:t> </a:t>
            </a:r>
            <a:r>
              <a:rPr lang="en-US" sz="2400" dirty="0" smtClean="0"/>
              <a:t>flow </a:t>
            </a:r>
            <a:r>
              <a:rPr lang="en-US" sz="2400" dirty="0"/>
              <a:t>after the circuit is </a:t>
            </a:r>
            <a:r>
              <a:rPr lang="en-US" sz="2400" dirty="0" smtClean="0"/>
              <a:t>completed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Materials </a:t>
            </a:r>
            <a:r>
              <a:rPr lang="tr-TR" sz="2400" dirty="0" err="1" smtClean="0"/>
              <a:t>possessing</a:t>
            </a:r>
            <a:r>
              <a:rPr lang="en-US" sz="2400" dirty="0" smtClean="0"/>
              <a:t> </a:t>
            </a:r>
            <a:r>
              <a:rPr lang="en-US" sz="2400" dirty="0"/>
              <a:t>metallic </a:t>
            </a:r>
            <a:r>
              <a:rPr lang="en-US" sz="2400" dirty="0" smtClean="0"/>
              <a:t>bond</a:t>
            </a:r>
            <a:r>
              <a:rPr lang="tr-TR" sz="2400" dirty="0" smtClean="0"/>
              <a:t>s</a:t>
            </a:r>
            <a:r>
              <a:rPr lang="en-US" sz="2400" dirty="0" smtClean="0"/>
              <a:t> </a:t>
            </a:r>
            <a:r>
              <a:rPr lang="tr-TR" sz="2400" dirty="0" err="1" smtClean="0"/>
              <a:t>illustrate</a:t>
            </a:r>
            <a:r>
              <a:rPr lang="en-US" sz="2400" dirty="0" smtClean="0"/>
              <a:t> </a:t>
            </a:r>
            <a:r>
              <a:rPr lang="en-US" sz="2400" dirty="0"/>
              <a:t>relatively high </a:t>
            </a:r>
            <a:r>
              <a:rPr lang="tr-TR" sz="2400" dirty="0" err="1" smtClean="0"/>
              <a:t>elastic</a:t>
            </a:r>
            <a:r>
              <a:rPr lang="en-US" sz="2400" dirty="0" smtClean="0"/>
              <a:t> </a:t>
            </a:r>
            <a:r>
              <a:rPr lang="en-US" sz="2400" dirty="0"/>
              <a:t>modulus </a:t>
            </a:r>
            <a:r>
              <a:rPr lang="tr-TR" sz="2400" dirty="0" err="1" smtClean="0"/>
              <a:t>because</a:t>
            </a:r>
            <a:r>
              <a:rPr lang="tr-TR" sz="2400" dirty="0" smtClean="0"/>
              <a:t> of </a:t>
            </a:r>
            <a:r>
              <a:rPr lang="tr-TR" sz="2400" dirty="0" err="1" smtClean="0"/>
              <a:t>strong</a:t>
            </a:r>
            <a:r>
              <a:rPr lang="tr-TR" sz="2400" dirty="0" smtClean="0"/>
              <a:t> </a:t>
            </a:r>
            <a:r>
              <a:rPr lang="tr-TR" sz="2400" dirty="0" err="1" smtClean="0"/>
              <a:t>bonds</a:t>
            </a:r>
            <a:r>
              <a:rPr lang="en-US" sz="2400" dirty="0" smtClean="0"/>
              <a:t>. </a:t>
            </a:r>
            <a:endParaRPr lang="en-US" sz="2400" dirty="0"/>
          </a:p>
          <a:p>
            <a:r>
              <a:rPr lang="en-US" sz="2400" dirty="0" smtClean="0"/>
              <a:t>Metals</a:t>
            </a:r>
            <a:r>
              <a:rPr lang="tr-TR" sz="2400" dirty="0" smtClean="0"/>
              <a:t> </a:t>
            </a:r>
            <a:r>
              <a:rPr lang="tr-TR" sz="2400" dirty="0" err="1" smtClean="0"/>
              <a:t>exhibit</a:t>
            </a:r>
            <a:r>
              <a:rPr lang="tr-TR" sz="2400" dirty="0" smtClean="0"/>
              <a:t> </a:t>
            </a:r>
            <a:r>
              <a:rPr lang="en-US" sz="2400" dirty="0" smtClean="0"/>
              <a:t>good </a:t>
            </a:r>
            <a:r>
              <a:rPr lang="en-US" sz="2400" dirty="0"/>
              <a:t>ductility </a:t>
            </a:r>
            <a:r>
              <a:rPr lang="tr-TR" sz="2400" dirty="0" err="1" smtClean="0"/>
              <a:t>owing</a:t>
            </a:r>
            <a:r>
              <a:rPr lang="tr-TR" sz="2400" dirty="0" smtClean="0"/>
              <a:t> </a:t>
            </a:r>
            <a:r>
              <a:rPr lang="tr-TR" sz="2400" dirty="0" err="1" smtClean="0"/>
              <a:t>to</a:t>
            </a:r>
            <a:r>
              <a:rPr lang="en-US" sz="2400" dirty="0" smtClean="0"/>
              <a:t>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en-US" sz="2400" dirty="0" smtClean="0"/>
              <a:t>metallic bond</a:t>
            </a:r>
            <a:r>
              <a:rPr lang="tr-TR" sz="2400" dirty="0" smtClean="0"/>
              <a:t>s.</a:t>
            </a: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61575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The </a:t>
            </a:r>
            <a:r>
              <a:rPr lang="tr-TR" dirty="0" err="1"/>
              <a:t>Covalent</a:t>
            </a:r>
            <a:r>
              <a:rPr lang="tr-TR" dirty="0"/>
              <a:t> Bond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Each</a:t>
            </a:r>
            <a:r>
              <a:rPr lang="en-US" sz="2400" dirty="0" smtClean="0"/>
              <a:t> </a:t>
            </a:r>
            <a:r>
              <a:rPr lang="en-US" sz="2400" dirty="0"/>
              <a:t>hydrogen atom has </a:t>
            </a:r>
            <a:r>
              <a:rPr lang="tr-TR" sz="2400" dirty="0" err="1" smtClean="0"/>
              <a:t>one</a:t>
            </a:r>
            <a:r>
              <a:rPr lang="en-US" sz="2400" dirty="0" smtClean="0"/>
              <a:t> </a:t>
            </a:r>
            <a:r>
              <a:rPr lang="en-US" sz="2400" dirty="0"/>
              <a:t>1s electron. </a:t>
            </a:r>
            <a:endParaRPr lang="tr-TR" sz="2400" dirty="0" smtClean="0"/>
          </a:p>
          <a:p>
            <a:r>
              <a:rPr lang="en-US" sz="2400" dirty="0" smtClean="0"/>
              <a:t>Each </a:t>
            </a:r>
            <a:r>
              <a:rPr lang="en-US" sz="2400" dirty="0"/>
              <a:t>of the </a:t>
            </a:r>
            <a:r>
              <a:rPr lang="tr-TR" sz="2400" dirty="0" err="1" smtClean="0"/>
              <a:t>hydrogen</a:t>
            </a:r>
            <a:r>
              <a:rPr lang="tr-TR" sz="2400" dirty="0" smtClean="0"/>
              <a:t> </a:t>
            </a:r>
            <a:r>
              <a:rPr lang="en-US" sz="2400" dirty="0" smtClean="0"/>
              <a:t>atoms </a:t>
            </a:r>
            <a:r>
              <a:rPr lang="en-US" sz="2400" dirty="0" smtClean="0"/>
              <a:t>can</a:t>
            </a:r>
            <a:r>
              <a:rPr lang="tr-TR" sz="2400" dirty="0" smtClean="0"/>
              <a:t> </a:t>
            </a:r>
            <a:r>
              <a:rPr lang="en-US" sz="2400" dirty="0" smtClean="0"/>
              <a:t>acquire </a:t>
            </a:r>
            <a:r>
              <a:rPr lang="tr-TR" sz="2400" dirty="0" err="1" smtClean="0"/>
              <a:t>the</a:t>
            </a:r>
            <a:r>
              <a:rPr lang="en-US" sz="2400" dirty="0" smtClean="0"/>
              <a:t> </a:t>
            </a:r>
            <a:r>
              <a:rPr lang="tr-TR" sz="2400" dirty="0" err="1" smtClean="0"/>
              <a:t>stable</a:t>
            </a:r>
            <a:r>
              <a:rPr lang="tr-TR" sz="2400" dirty="0" smtClean="0"/>
              <a:t> </a:t>
            </a:r>
            <a:r>
              <a:rPr lang="en-US" sz="2400" dirty="0" smtClean="0"/>
              <a:t>electron configuration </a:t>
            </a:r>
            <a:r>
              <a:rPr lang="en-US" sz="2400" dirty="0"/>
              <a:t>when </a:t>
            </a:r>
            <a:r>
              <a:rPr lang="tr-TR" sz="2400" dirty="0" err="1" smtClean="0"/>
              <a:t>two</a:t>
            </a:r>
            <a:r>
              <a:rPr lang="tr-TR" sz="2400" dirty="0" smtClean="0"/>
              <a:t> </a:t>
            </a:r>
            <a:r>
              <a:rPr lang="tr-TR" sz="2400" dirty="0" err="1" smtClean="0"/>
              <a:t>hydrogen</a:t>
            </a:r>
            <a:r>
              <a:rPr lang="tr-TR" sz="2400" dirty="0" smtClean="0"/>
              <a:t> </a:t>
            </a:r>
            <a:r>
              <a:rPr lang="tr-TR" sz="2400" dirty="0" err="1" smtClean="0"/>
              <a:t>atoms</a:t>
            </a:r>
            <a:r>
              <a:rPr lang="en-US" sz="2400" dirty="0" smtClean="0"/>
              <a:t> </a:t>
            </a:r>
            <a:r>
              <a:rPr lang="en-US" sz="2400" dirty="0" smtClean="0"/>
              <a:t>share</a:t>
            </a:r>
            <a:r>
              <a:rPr lang="tr-TR" sz="2400" dirty="0" smtClean="0"/>
              <a:t> </a:t>
            </a:r>
            <a:r>
              <a:rPr lang="en-US" sz="2400" dirty="0" smtClean="0"/>
              <a:t>their </a:t>
            </a:r>
            <a:r>
              <a:rPr lang="en-US" sz="2400" dirty="0"/>
              <a:t>single </a:t>
            </a:r>
            <a:r>
              <a:rPr lang="en-US" sz="2400" dirty="0" smtClean="0"/>
              <a:t>electron</a:t>
            </a:r>
            <a:r>
              <a:rPr lang="tr-TR" sz="2400" dirty="0" smtClean="0"/>
              <a:t>s</a:t>
            </a:r>
            <a:r>
              <a:rPr lang="en-US" sz="2400" dirty="0" smtClean="0"/>
              <a:t>.</a:t>
            </a:r>
            <a:endParaRPr lang="tr-TR" sz="2400" dirty="0" smtClean="0"/>
          </a:p>
          <a:p>
            <a:r>
              <a:rPr lang="tr-TR" sz="2400" dirty="0" err="1" smtClean="0"/>
              <a:t>In</a:t>
            </a:r>
            <a:r>
              <a:rPr lang="tr-TR" sz="2400" dirty="0" smtClean="0"/>
              <a:t> </a:t>
            </a:r>
            <a:r>
              <a:rPr lang="tr-TR" sz="2400" dirty="0" err="1" smtClean="0"/>
              <a:t>addition</a:t>
            </a:r>
            <a:r>
              <a:rPr lang="en-US" sz="2400" dirty="0" smtClean="0"/>
              <a:t>, </a:t>
            </a:r>
            <a:r>
              <a:rPr lang="en-US" sz="2400" dirty="0"/>
              <a:t>there is an overlapping </a:t>
            </a:r>
            <a:r>
              <a:rPr lang="en-US" sz="2400" dirty="0" smtClean="0"/>
              <a:t>of</a:t>
            </a:r>
            <a:r>
              <a:rPr lang="tr-TR" sz="2400" dirty="0" smtClean="0"/>
              <a:t> </a:t>
            </a:r>
            <a:r>
              <a:rPr lang="tr-TR" sz="2400" dirty="0" smtClean="0"/>
              <a:t>1s</a:t>
            </a:r>
            <a:r>
              <a:rPr lang="en-US" sz="2400" dirty="0" smtClean="0"/>
              <a:t> </a:t>
            </a:r>
            <a:r>
              <a:rPr lang="en-US" sz="2400" dirty="0"/>
              <a:t>orbitals in the region between the two </a:t>
            </a:r>
            <a:r>
              <a:rPr lang="tr-TR" sz="2400" dirty="0" err="1" smtClean="0"/>
              <a:t>hydrogen</a:t>
            </a:r>
            <a:r>
              <a:rPr lang="en-US" sz="2400" dirty="0" smtClean="0"/>
              <a:t> </a:t>
            </a:r>
            <a:r>
              <a:rPr lang="en-US" sz="2400" dirty="0"/>
              <a:t>atoms.</a:t>
            </a:r>
            <a:endParaRPr lang="tr-TR" sz="2400" dirty="0"/>
          </a:p>
        </p:txBody>
      </p:sp>
      <p:sp>
        <p:nvSpPr>
          <p:cNvPr id="5" name="Metin kutusu 4"/>
          <p:cNvSpPr txBox="1"/>
          <p:nvPr/>
        </p:nvSpPr>
        <p:spPr>
          <a:xfrm>
            <a:off x="1517073" y="5746173"/>
            <a:ext cx="965315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Figure </a:t>
            </a:r>
            <a:r>
              <a:rPr lang="tr-TR" sz="2000" dirty="0"/>
              <a:t>2</a:t>
            </a:r>
            <a:r>
              <a:rPr lang="tr-TR" sz="2000" dirty="0" smtClean="0"/>
              <a:t>.</a:t>
            </a:r>
            <a:r>
              <a:rPr lang="en-US" sz="2000" dirty="0" smtClean="0"/>
              <a:t> </a:t>
            </a:r>
            <a:r>
              <a:rPr lang="en-US" sz="2000" dirty="0"/>
              <a:t>Schematic </a:t>
            </a:r>
            <a:r>
              <a:rPr lang="tr-TR" sz="2000" dirty="0" err="1" smtClean="0"/>
              <a:t>illustration</a:t>
            </a:r>
            <a:r>
              <a:rPr lang="tr-TR" sz="2000" dirty="0" smtClean="0"/>
              <a:t> </a:t>
            </a:r>
            <a:r>
              <a:rPr lang="en-US" sz="2000" dirty="0" smtClean="0"/>
              <a:t>of </a:t>
            </a:r>
            <a:r>
              <a:rPr lang="en-US" sz="2000" dirty="0" smtClean="0"/>
              <a:t>covalent</a:t>
            </a:r>
            <a:r>
              <a:rPr lang="tr-TR" sz="2000" dirty="0" smtClean="0"/>
              <a:t> </a:t>
            </a:r>
            <a:r>
              <a:rPr lang="en-US" sz="2000" dirty="0" smtClean="0"/>
              <a:t>bonding </a:t>
            </a:r>
            <a:r>
              <a:rPr lang="tr-TR" sz="2000" dirty="0" smtClean="0"/>
              <a:t> </a:t>
            </a:r>
            <a:r>
              <a:rPr lang="tr-TR" sz="2000" dirty="0" err="1" smtClean="0"/>
              <a:t>for</a:t>
            </a:r>
            <a:r>
              <a:rPr lang="tr-TR" sz="2000" dirty="0" smtClean="0"/>
              <a:t> </a:t>
            </a:r>
            <a:r>
              <a:rPr lang="tr-TR" sz="2000" dirty="0" err="1" smtClean="0"/>
              <a:t>hydrogen</a:t>
            </a:r>
            <a:r>
              <a:rPr lang="tr-TR" sz="2000" dirty="0" smtClean="0"/>
              <a:t> </a:t>
            </a:r>
            <a:r>
              <a:rPr lang="tr-TR" sz="2000" dirty="0" err="1" smtClean="0"/>
              <a:t>gas</a:t>
            </a:r>
            <a:r>
              <a:rPr lang="en-US" sz="2000" dirty="0" smtClean="0"/>
              <a:t>.</a:t>
            </a:r>
            <a:endParaRPr lang="tr-TR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712" y="4028575"/>
            <a:ext cx="6631077" cy="1457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07233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The </a:t>
            </a:r>
            <a:r>
              <a:rPr lang="tr-TR" dirty="0" err="1"/>
              <a:t>Covalent</a:t>
            </a:r>
            <a:r>
              <a:rPr lang="tr-TR" dirty="0"/>
              <a:t> Bond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/>
              <a:t>Covalent bonds are </a:t>
            </a:r>
            <a:r>
              <a:rPr lang="tr-TR" sz="2400" dirty="0" err="1" smtClean="0"/>
              <a:t>among</a:t>
            </a:r>
            <a:r>
              <a:rPr lang="en-US" sz="2400" dirty="0" smtClean="0"/>
              <a:t> strong</a:t>
            </a:r>
            <a:r>
              <a:rPr lang="tr-TR" sz="2400" dirty="0" smtClean="0"/>
              <a:t> </a:t>
            </a:r>
            <a:r>
              <a:rPr lang="tr-TR" sz="2400" dirty="0" err="1" smtClean="0"/>
              <a:t>bonding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smtClean="0"/>
              <a:t>But</a:t>
            </a:r>
            <a:r>
              <a:rPr lang="en-US" sz="2400" dirty="0" smtClean="0"/>
              <a:t> </a:t>
            </a:r>
            <a:r>
              <a:rPr lang="en-US" sz="2400" dirty="0"/>
              <a:t>it is </a:t>
            </a:r>
            <a:r>
              <a:rPr lang="tr-TR" sz="2400" dirty="0" smtClean="0"/>
              <a:t>not </a:t>
            </a:r>
            <a:r>
              <a:rPr lang="tr-TR" sz="2400" dirty="0" err="1" smtClean="0"/>
              <a:t>easy</a:t>
            </a:r>
            <a:r>
              <a:rPr lang="en-US" sz="2400" dirty="0" smtClean="0"/>
              <a:t> </a:t>
            </a:r>
            <a:r>
              <a:rPr lang="en-US" sz="2400" dirty="0"/>
              <a:t>to </a:t>
            </a:r>
            <a:r>
              <a:rPr lang="tr-TR" sz="2400" dirty="0" err="1" smtClean="0"/>
              <a:t>predict</a:t>
            </a:r>
            <a:r>
              <a:rPr lang="en-US" sz="2400" dirty="0" smtClean="0"/>
              <a:t> </a:t>
            </a:r>
            <a:r>
              <a:rPr lang="en-US" sz="2400" dirty="0"/>
              <a:t>the mechanical properties of covalently bonded materials based on </a:t>
            </a:r>
            <a:r>
              <a:rPr lang="tr-TR" sz="2400" dirty="0" err="1" smtClean="0"/>
              <a:t>the</a:t>
            </a:r>
            <a:r>
              <a:rPr lang="tr-TR" sz="2400" dirty="0" smtClean="0"/>
              <a:t> </a:t>
            </a:r>
            <a:r>
              <a:rPr lang="tr-TR" sz="2400" dirty="0" err="1" smtClean="0"/>
              <a:t>bonding</a:t>
            </a:r>
            <a:r>
              <a:rPr lang="tr-TR" sz="2400" dirty="0" smtClean="0"/>
              <a:t> </a:t>
            </a:r>
            <a:r>
              <a:rPr lang="en-US" sz="2400" dirty="0" smtClean="0"/>
              <a:t>properties</a:t>
            </a:r>
            <a:r>
              <a:rPr lang="en-US" sz="2400" dirty="0"/>
              <a:t>.</a:t>
            </a:r>
          </a:p>
          <a:p>
            <a:r>
              <a:rPr lang="en-US" sz="2400" dirty="0"/>
              <a:t>The mechanical behaviors of covalently bonded materials are very </a:t>
            </a:r>
            <a:r>
              <a:rPr lang="en-US" sz="2400" dirty="0" smtClean="0"/>
              <a:t>diverse</a:t>
            </a:r>
            <a:r>
              <a:rPr lang="tr-TR" sz="2400" dirty="0" smtClean="0"/>
              <a:t>.</a:t>
            </a:r>
          </a:p>
          <a:p>
            <a:r>
              <a:rPr lang="tr-TR" sz="2400" dirty="0" err="1" smtClean="0"/>
              <a:t>Certain</a:t>
            </a:r>
            <a:r>
              <a:rPr lang="tr-TR" sz="2400" dirty="0" smtClean="0"/>
              <a:t> </a:t>
            </a:r>
            <a:r>
              <a:rPr lang="tr-TR" sz="2400" dirty="0" err="1" smtClean="0"/>
              <a:t>types</a:t>
            </a:r>
            <a:r>
              <a:rPr lang="tr-TR" sz="2400" dirty="0" smtClean="0"/>
              <a:t> of </a:t>
            </a:r>
            <a:r>
              <a:rPr lang="en-US" sz="2400" dirty="0"/>
              <a:t>covalently bonded materials are relatively strong, </a:t>
            </a:r>
            <a:r>
              <a:rPr lang="tr-TR" sz="2400" dirty="0" err="1" smtClean="0"/>
              <a:t>some</a:t>
            </a:r>
            <a:r>
              <a:rPr lang="en-US" sz="2400" dirty="0" smtClean="0"/>
              <a:t> </a:t>
            </a:r>
            <a:r>
              <a:rPr lang="en-US" sz="2400" dirty="0"/>
              <a:t>are </a:t>
            </a:r>
            <a:r>
              <a:rPr lang="en-US" sz="2400" dirty="0" smtClean="0"/>
              <a:t>weak</a:t>
            </a:r>
            <a:r>
              <a:rPr lang="tr-TR" sz="2400" dirty="0" smtClean="0"/>
              <a:t>.</a:t>
            </a:r>
          </a:p>
          <a:p>
            <a:r>
              <a:rPr lang="en-US" sz="2400" dirty="0"/>
              <a:t>Certain types of covalently bonded materials  fail fragile, while </a:t>
            </a:r>
            <a:r>
              <a:rPr lang="tr-TR" sz="2400" dirty="0" err="1" smtClean="0"/>
              <a:t>some</a:t>
            </a:r>
            <a:r>
              <a:rPr lang="en-US" sz="2400" dirty="0" smtClean="0"/>
              <a:t> </a:t>
            </a:r>
            <a:r>
              <a:rPr lang="en-US" sz="2400" dirty="0"/>
              <a:t>experience significant amounts of deformation before failure.</a:t>
            </a:r>
          </a:p>
          <a:p>
            <a:r>
              <a:rPr lang="tr-TR" sz="2400" dirty="0" err="1" smtClean="0"/>
              <a:t>For</a:t>
            </a:r>
            <a:r>
              <a:rPr lang="tr-TR" sz="2400" dirty="0" smtClean="0"/>
              <a:t> </a:t>
            </a:r>
            <a:r>
              <a:rPr lang="tr-TR" sz="2400" dirty="0" err="1" smtClean="0"/>
              <a:t>example</a:t>
            </a:r>
            <a:r>
              <a:rPr lang="tr-TR" sz="2400" dirty="0" smtClean="0"/>
              <a:t>, </a:t>
            </a:r>
            <a:r>
              <a:rPr lang="tr-TR" sz="2400" dirty="0"/>
              <a:t>d</a:t>
            </a:r>
            <a:r>
              <a:rPr lang="en-US" sz="2400" dirty="0" err="1" smtClean="0"/>
              <a:t>iamond</a:t>
            </a:r>
            <a:r>
              <a:rPr lang="tr-TR" sz="2400" dirty="0" smtClean="0"/>
              <a:t>, </a:t>
            </a:r>
            <a:r>
              <a:rPr lang="en-US" sz="2400" dirty="0" smtClean="0"/>
              <a:t>boron nitride </a:t>
            </a:r>
            <a:r>
              <a:rPr lang="tr-TR" sz="2400" dirty="0" err="1" smtClean="0"/>
              <a:t>and</a:t>
            </a:r>
            <a:r>
              <a:rPr lang="tr-TR" sz="2400" dirty="0" smtClean="0"/>
              <a:t> </a:t>
            </a:r>
            <a:r>
              <a:rPr lang="tr-TR" sz="2400" dirty="0" err="1" smtClean="0"/>
              <a:t>silicon</a:t>
            </a:r>
            <a:r>
              <a:rPr lang="tr-TR" sz="2400" dirty="0" smtClean="0"/>
              <a:t> </a:t>
            </a:r>
            <a:r>
              <a:rPr lang="tr-TR" sz="2400" dirty="0" err="1" smtClean="0"/>
              <a:t>carbide</a:t>
            </a:r>
            <a:r>
              <a:rPr lang="tr-TR" sz="2400" dirty="0" smtClean="0"/>
              <a:t> </a:t>
            </a:r>
            <a:r>
              <a:rPr lang="tr-TR" sz="2400" dirty="0" err="1" smtClean="0"/>
              <a:t>illustrate</a:t>
            </a:r>
            <a:r>
              <a:rPr lang="en-US" sz="2400" dirty="0" smtClean="0"/>
              <a:t> </a:t>
            </a:r>
            <a:r>
              <a:rPr lang="en-US" sz="2400" dirty="0" err="1" smtClean="0"/>
              <a:t>covalen</a:t>
            </a:r>
            <a:r>
              <a:rPr lang="tr-TR" sz="2400" dirty="0" smtClean="0"/>
              <a:t>t </a:t>
            </a:r>
            <a:r>
              <a:rPr lang="tr-TR" sz="2400" dirty="0" err="1" smtClean="0"/>
              <a:t>type</a:t>
            </a:r>
            <a:r>
              <a:rPr lang="tr-TR" sz="2400" dirty="0" smtClean="0"/>
              <a:t> of </a:t>
            </a:r>
            <a:r>
              <a:rPr lang="tr-TR" sz="2400" dirty="0" err="1" smtClean="0"/>
              <a:t>boding</a:t>
            </a:r>
            <a:r>
              <a:rPr lang="en-US" sz="2400" dirty="0" smtClean="0"/>
              <a:t>.</a:t>
            </a:r>
            <a:endParaRPr lang="en-US" sz="2400" dirty="0"/>
          </a:p>
          <a:p>
            <a:r>
              <a:rPr lang="tr-TR" sz="2400" dirty="0" err="1" smtClean="0"/>
              <a:t>States</a:t>
            </a:r>
            <a:r>
              <a:rPr lang="tr-TR" sz="2400" dirty="0" smtClean="0"/>
              <a:t> c</a:t>
            </a:r>
            <a:r>
              <a:rPr lang="en-US" sz="2400" dirty="0" err="1" smtClean="0"/>
              <a:t>ovalently</a:t>
            </a:r>
            <a:r>
              <a:rPr lang="en-US" sz="2400" dirty="0" smtClean="0"/>
              <a:t> </a:t>
            </a:r>
            <a:r>
              <a:rPr lang="en-US" sz="2400" dirty="0"/>
              <a:t>bonded </a:t>
            </a:r>
            <a:r>
              <a:rPr lang="en-US" sz="2400" dirty="0" smtClean="0"/>
              <a:t>materials </a:t>
            </a:r>
            <a:r>
              <a:rPr lang="en-US" sz="2400" dirty="0"/>
              <a:t>also </a:t>
            </a:r>
            <a:r>
              <a:rPr lang="tr-TR" sz="2400" dirty="0" err="1" smtClean="0"/>
              <a:t>illustrate</a:t>
            </a:r>
            <a:r>
              <a:rPr lang="en-US" sz="2400" dirty="0" smtClean="0"/>
              <a:t> </a:t>
            </a:r>
            <a:r>
              <a:rPr lang="en-US" sz="2400" dirty="0"/>
              <a:t>very high melting </a:t>
            </a:r>
            <a:r>
              <a:rPr lang="en-US" sz="2400" dirty="0" smtClean="0"/>
              <a:t>points</a:t>
            </a:r>
            <a:r>
              <a:rPr lang="tr-TR" sz="2400" dirty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3462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936</Words>
  <Application>Microsoft Office PowerPoint</Application>
  <PresentationFormat>Özel</PresentationFormat>
  <Paragraphs>66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Slayt Başlıkları</vt:lpstr>
      </vt:variant>
      <vt:variant>
        <vt:i4>11</vt:i4>
      </vt:variant>
    </vt:vector>
  </HeadingPairs>
  <TitlesOfParts>
    <vt:vector size="13" baseType="lpstr">
      <vt:lpstr>Office Teması</vt:lpstr>
      <vt:lpstr>1_Office Teması</vt:lpstr>
      <vt:lpstr>EME 201 Materials Science</vt:lpstr>
      <vt:lpstr>The Periodic Table</vt:lpstr>
      <vt:lpstr>The Periodic Table</vt:lpstr>
      <vt:lpstr>The Periodic Table</vt:lpstr>
      <vt:lpstr>Atomic Bonding</vt:lpstr>
      <vt:lpstr>The Metallic Bond</vt:lpstr>
      <vt:lpstr>The Metallic Bond</vt:lpstr>
      <vt:lpstr>The Covalent Bond</vt:lpstr>
      <vt:lpstr>The Covalent Bond</vt:lpstr>
      <vt:lpstr>The Ionic Bond 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EME 201 Materials Science</dc:title>
  <dc:creator>pc205</dc:creator>
  <cp:lastModifiedBy>ew1</cp:lastModifiedBy>
  <cp:revision>248</cp:revision>
  <dcterms:created xsi:type="dcterms:W3CDTF">2016-07-27T06:35:54Z</dcterms:created>
  <dcterms:modified xsi:type="dcterms:W3CDTF">2018-02-25T21:33:18Z</dcterms:modified>
</cp:coreProperties>
</file>