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1" r:id="rId5"/>
    <p:sldId id="282" r:id="rId6"/>
    <p:sldId id="285" r:id="rId7"/>
    <p:sldId id="287" r:id="rId8"/>
    <p:sldId id="288" r:id="rId9"/>
    <p:sldId id="295" r:id="rId10"/>
    <p:sldId id="293" r:id="rId11"/>
    <p:sldId id="299" r:id="rId12"/>
    <p:sldId id="31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873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60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62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339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914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968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935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04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070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432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72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56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sz="4000" dirty="0"/>
              <a:t>Atomic Structure </a:t>
            </a:r>
            <a:r>
              <a:rPr lang="en-US" sz="4000" dirty="0" smtClean="0"/>
              <a:t>and</a:t>
            </a:r>
            <a:r>
              <a:rPr lang="tr-TR" sz="4000" dirty="0" smtClean="0"/>
              <a:t> </a:t>
            </a:r>
            <a:r>
              <a:rPr lang="en-US" sz="4000" dirty="0" smtClean="0"/>
              <a:t>Interatomic </a:t>
            </a:r>
            <a:r>
              <a:rPr lang="en-US" sz="4000" dirty="0"/>
              <a:t>Bonding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Ionic</a:t>
            </a:r>
            <a:r>
              <a:rPr lang="tr-TR" dirty="0"/>
              <a:t> Bond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When a material has more than one atom type, an atom can donate its valence electrons to a different atom that fills the outer energy level of the second atom.</a:t>
            </a:r>
          </a:p>
          <a:p>
            <a:r>
              <a:rPr lang="en-US" sz="2400" dirty="0"/>
              <a:t>Both atoms now fill or emptied external energy shells, but both have gained an electric charge and behave as ions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/>
              <a:t>Ionic </a:t>
            </a:r>
            <a:r>
              <a:rPr lang="en-US" sz="2400" dirty="0"/>
              <a:t>binding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</a:t>
            </a:r>
            <a:r>
              <a:rPr lang="en-US" sz="2400" dirty="0" smtClean="0"/>
              <a:t> non-directional</a:t>
            </a:r>
            <a:r>
              <a:rPr lang="tr-TR" sz="2400" dirty="0" smtClean="0"/>
              <a:t>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bonding</a:t>
            </a:r>
            <a:r>
              <a:rPr lang="en-US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magnitude</a:t>
            </a:r>
            <a:r>
              <a:rPr lang="en-US" sz="2400" dirty="0" smtClean="0"/>
              <a:t> </a:t>
            </a:r>
            <a:r>
              <a:rPr lang="en-US" sz="2400" dirty="0"/>
              <a:t>of the bond is equal in every direction of an ion.</a:t>
            </a:r>
          </a:p>
          <a:p>
            <a:r>
              <a:rPr lang="en-US" sz="2400" dirty="0"/>
              <a:t>In order for ionic materials to be balanced, all positive ions must have their nearest neighbors negatively charged in a </a:t>
            </a:r>
            <a:r>
              <a:rPr lang="en-US" sz="2400" dirty="0" smtClean="0"/>
              <a:t>three</a:t>
            </a:r>
            <a:r>
              <a:rPr lang="tr-TR" sz="2400" dirty="0" smtClean="0"/>
              <a:t> </a:t>
            </a:r>
            <a:r>
              <a:rPr lang="en-US" sz="2400" dirty="0" smtClean="0"/>
              <a:t>dimensional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Bonding</a:t>
            </a:r>
            <a:r>
              <a:rPr lang="en-US" sz="2400" dirty="0" smtClean="0"/>
              <a:t> </a:t>
            </a:r>
            <a:r>
              <a:rPr lang="en-US" sz="2400" dirty="0"/>
              <a:t>energies ranging from 600 to 1500 </a:t>
            </a:r>
            <a:r>
              <a:rPr lang="en-US" sz="2400" dirty="0" smtClean="0"/>
              <a:t>kJ/</a:t>
            </a:r>
            <a:r>
              <a:rPr lang="en-US" sz="2400" dirty="0" err="1" smtClean="0"/>
              <a:t>mol</a:t>
            </a:r>
            <a:r>
              <a:rPr lang="en-US" sz="2400" dirty="0" smtClean="0"/>
              <a:t> </a:t>
            </a:r>
            <a:r>
              <a:rPr lang="en-US" sz="2400" dirty="0"/>
              <a:t>are relatively </a:t>
            </a:r>
            <a:r>
              <a:rPr lang="en-US" sz="2400" dirty="0" smtClean="0"/>
              <a:t>large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gives</a:t>
            </a:r>
            <a:r>
              <a:rPr lang="tr-TR" sz="2400" dirty="0" smtClean="0"/>
              <a:t> </a:t>
            </a:r>
            <a:r>
              <a:rPr lang="tr-TR" sz="2400" dirty="0" err="1" smtClean="0"/>
              <a:t>rise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high </a:t>
            </a:r>
            <a:r>
              <a:rPr lang="en-US" sz="2400" dirty="0"/>
              <a:t>melting temperatures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761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3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Periodic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periodic table </a:t>
            </a:r>
            <a:r>
              <a:rPr lang="tr-TR" sz="2400" dirty="0" smtClean="0"/>
              <a:t>is a </a:t>
            </a:r>
            <a:r>
              <a:rPr lang="tr-TR" sz="2400" dirty="0" err="1" smtClean="0"/>
              <a:t>valuable</a:t>
            </a:r>
            <a:r>
              <a:rPr lang="tr-TR" sz="2400" dirty="0" smtClean="0"/>
              <a:t> </a:t>
            </a:r>
            <a:r>
              <a:rPr lang="tr-TR" sz="2400" dirty="0" err="1" smtClean="0"/>
              <a:t>tool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make</a:t>
            </a:r>
            <a:r>
              <a:rPr lang="tr-TR" sz="2400" dirty="0" smtClean="0"/>
              <a:t> </a:t>
            </a:r>
            <a:r>
              <a:rPr lang="tr-TR" sz="2400" dirty="0" err="1" smtClean="0"/>
              <a:t>comment</a:t>
            </a:r>
            <a:r>
              <a:rPr lang="tr-TR" sz="2400" dirty="0" smtClean="0"/>
              <a:t> on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periodic</a:t>
            </a:r>
            <a:r>
              <a:rPr lang="tr-TR" sz="2400" dirty="0" smtClean="0"/>
              <a:t> </a:t>
            </a:r>
            <a:r>
              <a:rPr lang="tr-TR" sz="2400" dirty="0" err="1" smtClean="0"/>
              <a:t>table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includes</a:t>
            </a:r>
            <a:r>
              <a:rPr lang="en-US" sz="2400" dirty="0" smtClean="0"/>
              <a:t> </a:t>
            </a:r>
            <a:r>
              <a:rPr lang="en-US" sz="2400" dirty="0"/>
              <a:t>valuable information about certain elements and can also help determine the tendency of atomic size, melting </a:t>
            </a:r>
            <a:r>
              <a:rPr lang="en-US" sz="2400" dirty="0" smtClean="0"/>
              <a:t>point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other properties.</a:t>
            </a:r>
          </a:p>
          <a:p>
            <a:r>
              <a:rPr lang="en-US" sz="2400" dirty="0"/>
              <a:t>The periodic table was </a:t>
            </a:r>
            <a:r>
              <a:rPr lang="tr-TR" sz="2400" dirty="0" err="1" smtClean="0"/>
              <a:t>designed</a:t>
            </a:r>
            <a:r>
              <a:rPr lang="en-US" sz="2400" dirty="0" smtClean="0"/>
              <a:t> </a:t>
            </a:r>
            <a:r>
              <a:rPr lang="en-US" sz="2400" dirty="0"/>
              <a:t>in accordance with the electronic structure of the elements.</a:t>
            </a:r>
          </a:p>
          <a:p>
            <a:r>
              <a:rPr lang="en-US" sz="2400" dirty="0"/>
              <a:t>The order in the periodic table corresponds to the quantum shells or the basic quantum numbers.</a:t>
            </a:r>
          </a:p>
          <a:p>
            <a:r>
              <a:rPr lang="en-US" sz="2400" dirty="0"/>
              <a:t>The columns typically correspond to the number of electrons in the outermost s and p energy </a:t>
            </a:r>
            <a:r>
              <a:rPr lang="en-US" sz="2400" dirty="0" smtClean="0"/>
              <a:t>levels.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38031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Periodic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elements in Group </a:t>
            </a:r>
            <a:r>
              <a:rPr lang="en-US" sz="2400" dirty="0" smtClean="0"/>
              <a:t>0 </a:t>
            </a:r>
            <a:r>
              <a:rPr lang="en-US" sz="2400" dirty="0"/>
              <a:t>are inert gases filling the electron shells and stable electron configurations.</a:t>
            </a:r>
          </a:p>
          <a:p>
            <a:r>
              <a:rPr lang="en-US" sz="2400" dirty="0"/>
              <a:t>Group </a:t>
            </a:r>
            <a:r>
              <a:rPr lang="tr-TR" sz="2400" dirty="0" smtClean="0"/>
              <a:t>6</a:t>
            </a:r>
            <a:r>
              <a:rPr lang="en-US" sz="2400" dirty="0" smtClean="0"/>
              <a:t>A </a:t>
            </a:r>
            <a:r>
              <a:rPr lang="en-US" sz="2400" dirty="0"/>
              <a:t>and </a:t>
            </a:r>
            <a:r>
              <a:rPr lang="tr-TR" sz="2400" dirty="0" smtClean="0"/>
              <a:t>7</a:t>
            </a:r>
            <a:r>
              <a:rPr lang="en-US" sz="2400" dirty="0" smtClean="0"/>
              <a:t>A </a:t>
            </a:r>
            <a:r>
              <a:rPr lang="en-US" sz="2400" dirty="0"/>
              <a:t>elements, respectively, have </a:t>
            </a:r>
            <a:r>
              <a:rPr lang="tr-TR" sz="2400" dirty="0" err="1" smtClean="0"/>
              <a:t>two</a:t>
            </a:r>
            <a:r>
              <a:rPr lang="en-US" sz="2400" dirty="0" smtClean="0"/>
              <a:t>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err="1" smtClean="0"/>
              <a:t>one</a:t>
            </a:r>
            <a:r>
              <a:rPr lang="en-US" sz="2400" dirty="0" smtClean="0"/>
              <a:t> electron </a:t>
            </a:r>
            <a:r>
              <a:rPr lang="tr-TR" sz="2400" dirty="0" err="1" smtClean="0"/>
              <a:t>deficient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Group</a:t>
            </a:r>
            <a:r>
              <a:rPr lang="tr-TR" sz="2400" dirty="0" smtClean="0"/>
              <a:t> 7 </a:t>
            </a:r>
            <a:r>
              <a:rPr lang="tr-TR" sz="2400" dirty="0" err="1" smtClean="0"/>
              <a:t>elements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halogens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F</a:t>
            </a:r>
            <a:r>
              <a:rPr lang="tr-TR" sz="2400" dirty="0" err="1" smtClean="0"/>
              <a:t>lourine</a:t>
            </a:r>
            <a:r>
              <a:rPr lang="en-US" sz="2400" dirty="0" smtClean="0"/>
              <a:t>, C</a:t>
            </a:r>
            <a:r>
              <a:rPr lang="tr-TR" sz="2400" dirty="0" err="1" smtClean="0"/>
              <a:t>hlorine</a:t>
            </a:r>
            <a:r>
              <a:rPr lang="en-US" sz="2400" dirty="0" smtClean="0"/>
              <a:t>, Br</a:t>
            </a:r>
            <a:r>
              <a:rPr lang="tr-TR" sz="2400" dirty="0" err="1" smtClean="0"/>
              <a:t>omine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shown</a:t>
            </a:r>
            <a:r>
              <a:rPr lang="tr-TR" sz="2400" dirty="0" smtClean="0"/>
              <a:t> as </a:t>
            </a:r>
            <a:r>
              <a:rPr lang="tr-TR" sz="2400" dirty="0" err="1" smtClean="0"/>
              <a:t>examles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halogens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Alkaline and alkaline earth metals </a:t>
            </a:r>
            <a:r>
              <a:rPr lang="en-US" sz="2400" dirty="0" smtClean="0"/>
              <a:t>have </a:t>
            </a:r>
            <a:r>
              <a:rPr lang="en-US" sz="2400" dirty="0"/>
              <a:t>been labeled as Groups </a:t>
            </a:r>
            <a:r>
              <a:rPr lang="tr-TR" sz="2400" dirty="0" smtClean="0"/>
              <a:t>1</a:t>
            </a:r>
            <a:r>
              <a:rPr lang="en-US" sz="2400" dirty="0" smtClean="0"/>
              <a:t>A </a:t>
            </a:r>
            <a:r>
              <a:rPr lang="en-US" sz="2400" dirty="0"/>
              <a:t>and </a:t>
            </a:r>
            <a:r>
              <a:rPr lang="tr-TR" sz="2400" dirty="0"/>
              <a:t>2</a:t>
            </a:r>
            <a:r>
              <a:rPr lang="en-US" sz="2400" dirty="0" smtClean="0"/>
              <a:t>A </a:t>
            </a:r>
            <a:r>
              <a:rPr lang="en-US" sz="2400" dirty="0"/>
              <a:t>with one and two electrons </a:t>
            </a:r>
            <a:r>
              <a:rPr lang="tr-TR" sz="2400" dirty="0" smtClean="0"/>
              <a:t>in </a:t>
            </a:r>
            <a:r>
              <a:rPr lang="tr-TR" sz="2400" dirty="0" err="1" smtClean="0"/>
              <a:t>excess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elements in the three long </a:t>
            </a:r>
            <a:r>
              <a:rPr lang="en-US" sz="2400" dirty="0" smtClean="0"/>
              <a:t>periods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en-US" sz="2400" dirty="0" smtClean="0"/>
              <a:t> </a:t>
            </a:r>
            <a:r>
              <a:rPr lang="en-US" sz="2400" dirty="0"/>
              <a:t>Group </a:t>
            </a:r>
            <a:r>
              <a:rPr lang="tr-TR" sz="2400" dirty="0"/>
              <a:t>3</a:t>
            </a:r>
            <a:r>
              <a:rPr lang="en-US" sz="2400" dirty="0" smtClean="0"/>
              <a:t>B </a:t>
            </a:r>
            <a:r>
              <a:rPr lang="en-US" sz="2400" dirty="0"/>
              <a:t>to </a:t>
            </a:r>
            <a:r>
              <a:rPr lang="tr-TR" sz="2400" dirty="0"/>
              <a:t>2</a:t>
            </a:r>
            <a:r>
              <a:rPr lang="en-US" sz="2400" dirty="0" smtClean="0"/>
              <a:t>B</a:t>
            </a:r>
            <a:r>
              <a:rPr lang="en-US" sz="2400" dirty="0"/>
              <a:t>, are </a:t>
            </a:r>
            <a:r>
              <a:rPr lang="tr-TR" sz="2400" dirty="0" err="1" smtClean="0"/>
              <a:t>called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/>
              <a:t>transition metals that partially fill the d electron states and, in some cases, one or two electrons in the next higher energy </a:t>
            </a:r>
            <a:r>
              <a:rPr lang="tr-TR" sz="2400" dirty="0" err="1" smtClean="0"/>
              <a:t>level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0481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Periodic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Most of the elements in the periodic table fall into the metal classification.</a:t>
            </a:r>
          </a:p>
          <a:p>
            <a:r>
              <a:rPr lang="en-US" sz="2400" dirty="0"/>
              <a:t>These are sometimes called electropositive elements; which indicates that a small number </a:t>
            </a:r>
            <a:r>
              <a:rPr lang="en-US" sz="2400" dirty="0" smtClean="0"/>
              <a:t>of </a:t>
            </a:r>
            <a:r>
              <a:rPr lang="en-US" sz="2400" dirty="0"/>
              <a:t>electrons can turn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en-US" sz="2400" dirty="0" smtClean="0"/>
              <a:t>into </a:t>
            </a:r>
            <a:r>
              <a:rPr lang="en-US" sz="2400" dirty="0"/>
              <a:t>positively charged ions.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en-US" sz="2400" dirty="0" smtClean="0"/>
              <a:t>, </a:t>
            </a:r>
            <a:r>
              <a:rPr lang="en-US" sz="2400" dirty="0"/>
              <a:t>the elements on the right side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periodic</a:t>
            </a:r>
            <a:r>
              <a:rPr lang="en-US" sz="2400" dirty="0" smtClean="0"/>
              <a:t> </a:t>
            </a:r>
            <a:r>
              <a:rPr lang="en-US" sz="2400" dirty="0"/>
              <a:t>table are </a:t>
            </a:r>
            <a:r>
              <a:rPr lang="en-US" sz="2400" dirty="0" smtClean="0"/>
              <a:t>electronegative</a:t>
            </a:r>
            <a:r>
              <a:rPr lang="tr-TR" sz="2400" dirty="0" smtClean="0"/>
              <a:t>.</a:t>
            </a:r>
          </a:p>
          <a:p>
            <a:r>
              <a:rPr lang="tr-TR" sz="2400" dirty="0" err="1"/>
              <a:t>A</a:t>
            </a:r>
            <a:r>
              <a:rPr lang="tr-TR" sz="2400" dirty="0" err="1" smtClean="0"/>
              <a:t>toms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elements</a:t>
            </a:r>
            <a:r>
              <a:rPr lang="en-US" sz="2400" dirty="0" smtClean="0"/>
              <a:t> </a:t>
            </a:r>
            <a:r>
              <a:rPr lang="en-US" sz="2400" dirty="0"/>
              <a:t>accept electrons easily to form negatively charged ions, or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atoms</a:t>
            </a:r>
            <a:r>
              <a:rPr lang="en-US" sz="2400" dirty="0" smtClean="0"/>
              <a:t> </a:t>
            </a:r>
            <a:r>
              <a:rPr lang="en-US" sz="2400" dirty="0"/>
              <a:t>share electrons with other atoms.</a:t>
            </a:r>
          </a:p>
          <a:p>
            <a:r>
              <a:rPr lang="tr-TR" sz="2400" dirty="0"/>
              <a:t>E</a:t>
            </a:r>
            <a:r>
              <a:rPr lang="en-US" sz="2400" dirty="0" err="1" smtClean="0"/>
              <a:t>lectronegativity</a:t>
            </a:r>
            <a:r>
              <a:rPr lang="en-US" sz="2400" dirty="0" smtClean="0"/>
              <a:t> </a:t>
            </a:r>
            <a:r>
              <a:rPr lang="en-US" sz="2400" dirty="0"/>
              <a:t>increases when you move from left to right and from bottom to </a:t>
            </a:r>
            <a:r>
              <a:rPr lang="en-US" sz="2400" dirty="0" smtClean="0"/>
              <a:t>top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periodic</a:t>
            </a:r>
            <a:r>
              <a:rPr lang="tr-TR" sz="2400" dirty="0" smtClean="0"/>
              <a:t> </a:t>
            </a:r>
            <a:r>
              <a:rPr lang="tr-TR" sz="2400" dirty="0" err="1" smtClean="0"/>
              <a:t>table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Atoms </a:t>
            </a:r>
            <a:r>
              <a:rPr lang="tr-TR" sz="2400" dirty="0" smtClean="0"/>
              <a:t>can </a:t>
            </a:r>
            <a:r>
              <a:rPr lang="tr-TR" sz="2400" dirty="0" err="1" smtClean="0"/>
              <a:t>gain</a:t>
            </a:r>
            <a:r>
              <a:rPr lang="en-US" sz="2400" dirty="0" smtClean="0"/>
              <a:t> </a:t>
            </a:r>
            <a:r>
              <a:rPr lang="en-US" sz="2400" dirty="0"/>
              <a:t>electrons if their </a:t>
            </a:r>
            <a:r>
              <a:rPr lang="tr-TR" sz="2400" dirty="0" err="1" smtClean="0"/>
              <a:t>outer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 err="1" smtClean="0"/>
              <a:t>levels</a:t>
            </a:r>
            <a:r>
              <a:rPr lang="en-US" sz="2400" dirty="0" smtClean="0"/>
              <a:t> </a:t>
            </a:r>
            <a:r>
              <a:rPr lang="en-US" sz="2400" dirty="0"/>
              <a:t>are nearly full and closer to the nucleus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7784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7851"/>
            <a:ext cx="10515600" cy="1325563"/>
          </a:xfrm>
        </p:spPr>
        <p:txBody>
          <a:bodyPr/>
          <a:lstStyle/>
          <a:p>
            <a:pPr algn="ctr"/>
            <a:r>
              <a:rPr lang="tr-TR" dirty="0" err="1" smtClean="0"/>
              <a:t>Atomic</a:t>
            </a:r>
            <a:r>
              <a:rPr lang="tr-TR" dirty="0" smtClean="0"/>
              <a:t> </a:t>
            </a:r>
            <a:r>
              <a:rPr lang="tr-TR" dirty="0" err="1" smtClean="0"/>
              <a:t>Bonding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93803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In engineering materials there are four important mechanisms by which atoms </a:t>
            </a:r>
            <a:r>
              <a:rPr lang="en-US" sz="2400" dirty="0" smtClean="0"/>
              <a:t>a</a:t>
            </a:r>
            <a:r>
              <a:rPr lang="tr-TR" sz="2400" dirty="0" smtClean="0"/>
              <a:t>re </a:t>
            </a:r>
            <a:r>
              <a:rPr lang="tr-TR" sz="2400" dirty="0" err="1" smtClean="0"/>
              <a:t>bonded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/>
              <a:t>:</a:t>
            </a:r>
            <a:r>
              <a:rPr lang="tr-TR" sz="2400" dirty="0" smtClean="0"/>
              <a:t>	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tr-TR" sz="2400" dirty="0" smtClean="0"/>
              <a:t>M</a:t>
            </a:r>
            <a:r>
              <a:rPr lang="en-US" sz="2400" dirty="0" err="1" smtClean="0"/>
              <a:t>etallic</a:t>
            </a:r>
            <a:r>
              <a:rPr lang="en-US" sz="2400" dirty="0" smtClean="0"/>
              <a:t> bond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tr-TR" sz="2400" dirty="0" smtClean="0"/>
              <a:t>C</a:t>
            </a:r>
            <a:r>
              <a:rPr lang="en-US" sz="2400" dirty="0" err="1" smtClean="0"/>
              <a:t>ovalent</a:t>
            </a:r>
            <a:r>
              <a:rPr lang="en-US" sz="2400" dirty="0" smtClean="0"/>
              <a:t> bond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tr-TR" sz="2400" dirty="0" smtClean="0"/>
              <a:t>I</a:t>
            </a:r>
            <a:r>
              <a:rPr lang="en-US" sz="2400" dirty="0" err="1" smtClean="0"/>
              <a:t>onic</a:t>
            </a:r>
            <a:r>
              <a:rPr lang="en-US" sz="2400" dirty="0" smtClean="0"/>
              <a:t> bond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</a:t>
            </a:r>
            <a:r>
              <a:rPr lang="en-US" sz="2400" dirty="0" smtClean="0"/>
              <a:t>4</a:t>
            </a:r>
            <a:r>
              <a:rPr lang="en-US" sz="2400" dirty="0"/>
              <a:t>. van der Waals </a:t>
            </a:r>
            <a:r>
              <a:rPr lang="en-US" sz="2400" dirty="0" smtClean="0"/>
              <a:t>bond</a:t>
            </a:r>
            <a:endParaRPr lang="en-US" sz="2400" dirty="0"/>
          </a:p>
          <a:p>
            <a:r>
              <a:rPr lang="en-US" sz="2400" dirty="0"/>
              <a:t>In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metallic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covalent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ionic</a:t>
            </a:r>
            <a:r>
              <a:rPr lang="tr-TR" sz="2400" dirty="0" smtClean="0"/>
              <a:t> </a:t>
            </a:r>
            <a:r>
              <a:rPr lang="tr-TR" sz="2400" dirty="0" err="1" smtClean="0"/>
              <a:t>bonding</a:t>
            </a:r>
            <a:r>
              <a:rPr lang="tr-TR" sz="2400" dirty="0" smtClean="0"/>
              <a:t> </a:t>
            </a:r>
            <a:r>
              <a:rPr lang="en-US" sz="2400" dirty="0" smtClean="0"/>
              <a:t>mechanisms</a:t>
            </a:r>
            <a:r>
              <a:rPr lang="en-US" sz="2400" dirty="0"/>
              <a:t>, bonding is achieved when the atoms fill </a:t>
            </a:r>
            <a:r>
              <a:rPr lang="en-US" sz="2400" dirty="0" smtClean="0"/>
              <a:t>their</a:t>
            </a:r>
            <a:r>
              <a:rPr lang="tr-TR" sz="2400" dirty="0" smtClean="0"/>
              <a:t> </a:t>
            </a:r>
            <a:r>
              <a:rPr lang="en-US" sz="2400" dirty="0" smtClean="0"/>
              <a:t>outer </a:t>
            </a:r>
            <a:r>
              <a:rPr lang="en-US" sz="2400" dirty="0"/>
              <a:t>s and p levels. </a:t>
            </a:r>
            <a:endParaRPr lang="tr-TR" sz="2400" dirty="0" smtClean="0"/>
          </a:p>
          <a:p>
            <a:r>
              <a:rPr lang="tr-TR" sz="2400" dirty="0" smtClean="0"/>
              <a:t>M</a:t>
            </a:r>
            <a:r>
              <a:rPr lang="en-US" sz="2400" dirty="0" err="1" smtClean="0"/>
              <a:t>etallic</a:t>
            </a:r>
            <a:r>
              <a:rPr lang="en-US" sz="2400" dirty="0"/>
              <a:t>, covalent and ionic </a:t>
            </a:r>
            <a:r>
              <a:rPr lang="en-US" sz="2400" dirty="0"/>
              <a:t>bonds are relatively strong </a:t>
            </a:r>
            <a:r>
              <a:rPr lang="tr-TR" sz="2400" dirty="0" err="1" smtClean="0"/>
              <a:t>compared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van</a:t>
            </a:r>
            <a:r>
              <a:rPr lang="tr-TR" sz="2400" dirty="0" smtClean="0"/>
              <a:t> der </a:t>
            </a:r>
            <a:r>
              <a:rPr lang="tr-TR" sz="2400" dirty="0" err="1" smtClean="0"/>
              <a:t>Waals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tr-TR" sz="2400" dirty="0" smtClean="0"/>
              <a:t> </a:t>
            </a:r>
            <a:r>
              <a:rPr lang="en-US" sz="2400" dirty="0"/>
              <a:t>and </a:t>
            </a:r>
            <a:r>
              <a:rPr lang="tr-TR" sz="2400" dirty="0" smtClean="0"/>
              <a:t>m</a:t>
            </a:r>
            <a:r>
              <a:rPr lang="en-US" sz="2400" dirty="0" err="1" smtClean="0"/>
              <a:t>etallic</a:t>
            </a:r>
            <a:r>
              <a:rPr lang="en-US" sz="2400" dirty="0"/>
              <a:t>, covalent and ionic bonds are </a:t>
            </a:r>
            <a:r>
              <a:rPr lang="en-US" sz="2400" dirty="0"/>
              <a:t>known as primary bonds </a:t>
            </a:r>
            <a:endParaRPr lang="tr-TR" sz="2400" dirty="0" smtClean="0"/>
          </a:p>
          <a:p>
            <a:r>
              <a:rPr lang="tr-TR" sz="2400" dirty="0"/>
              <a:t>V</a:t>
            </a:r>
            <a:r>
              <a:rPr lang="en-US" sz="2400" dirty="0" smtClean="0"/>
              <a:t>an </a:t>
            </a:r>
            <a:r>
              <a:rPr lang="en-US" sz="2400" dirty="0"/>
              <a:t>der Waals bonds are secondary bonds and </a:t>
            </a:r>
            <a:r>
              <a:rPr lang="tr-TR" sz="2400" dirty="0" err="1" smtClean="0"/>
              <a:t>results</a:t>
            </a:r>
            <a:r>
              <a:rPr lang="en-US" sz="2400" dirty="0" smtClean="0"/>
              <a:t> </a:t>
            </a:r>
            <a:r>
              <a:rPr lang="en-US" sz="2400" dirty="0"/>
              <a:t>from a different </a:t>
            </a:r>
            <a:r>
              <a:rPr lang="tr-TR" sz="2400" dirty="0" err="1" smtClean="0"/>
              <a:t>bonding</a:t>
            </a:r>
            <a:r>
              <a:rPr lang="tr-TR" sz="2400" dirty="0" smtClean="0"/>
              <a:t> </a:t>
            </a:r>
            <a:r>
              <a:rPr lang="en-US" sz="2400" dirty="0" smtClean="0"/>
              <a:t>mechanism 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4018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Metallic</a:t>
            </a:r>
            <a:r>
              <a:rPr lang="tr-TR" dirty="0"/>
              <a:t> Bond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964" y="1666875"/>
            <a:ext cx="8502470" cy="411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3889420" y="6113102"/>
            <a:ext cx="5210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Figure</a:t>
            </a:r>
            <a:r>
              <a:rPr lang="tr-TR" dirty="0" smtClean="0"/>
              <a:t> 1. </a:t>
            </a:r>
            <a:r>
              <a:rPr lang="tr-TR" dirty="0" err="1" smtClean="0"/>
              <a:t>Bonding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whithin</a:t>
            </a:r>
            <a:r>
              <a:rPr lang="tr-TR" dirty="0" smtClean="0"/>
              <a:t> </a:t>
            </a:r>
            <a:r>
              <a:rPr lang="tr-TR" dirty="0" err="1" smtClean="0"/>
              <a:t>metallic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04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Metallic</a:t>
            </a:r>
            <a:r>
              <a:rPr lang="tr-TR" dirty="0"/>
              <a:t> Bond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Valence electrons move freely in the </a:t>
            </a:r>
            <a:r>
              <a:rPr lang="en-US" sz="2400" dirty="0" smtClean="0"/>
              <a:t>electron</a:t>
            </a:r>
            <a:r>
              <a:rPr lang="tr-TR" sz="2400" dirty="0" smtClean="0"/>
              <a:t> </a:t>
            </a:r>
            <a:r>
              <a:rPr lang="tr-TR" sz="2400" dirty="0" err="1" smtClean="0"/>
              <a:t>cloud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dirty="0" err="1" smtClean="0"/>
              <a:t>electron</a:t>
            </a:r>
            <a:r>
              <a:rPr lang="tr-TR" sz="2400" dirty="0" smtClean="0"/>
              <a:t> </a:t>
            </a:r>
            <a:r>
              <a:rPr lang="tr-TR" sz="2400" dirty="0" err="1" smtClean="0"/>
              <a:t>sea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and are associated with several atomic nuclei.</a:t>
            </a:r>
          </a:p>
          <a:p>
            <a:r>
              <a:rPr lang="en-US" sz="2400" dirty="0"/>
              <a:t>Positively charged ion nuclei are held together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</a:t>
            </a:r>
            <a:r>
              <a:rPr lang="en-US" sz="2400" dirty="0" smtClean="0"/>
              <a:t>by attraction </a:t>
            </a:r>
            <a:r>
              <a:rPr lang="en-US" sz="2400" dirty="0"/>
              <a:t>to the electron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/>
              <a:t>a strong metallic </a:t>
            </a:r>
            <a:r>
              <a:rPr lang="en-US" sz="2400" dirty="0" smtClean="0"/>
              <a:t>bond</a:t>
            </a:r>
            <a:r>
              <a:rPr lang="tr-TR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metallic</a:t>
            </a:r>
            <a:r>
              <a:rPr lang="tr-TR" sz="2400" dirty="0" smtClean="0"/>
              <a:t> </a:t>
            </a:r>
            <a:r>
              <a:rPr lang="tr-TR" sz="2400" dirty="0" err="1" smtClean="0"/>
              <a:t>atoms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Since the valence electrons are not constant in any position, most of the pure metals are good electrical conductors at relatively low </a:t>
            </a:r>
            <a:r>
              <a:rPr lang="en-US" sz="2400" dirty="0" smtClean="0"/>
              <a:t>temperatures.</a:t>
            </a:r>
            <a:endParaRPr lang="en-US" sz="2400" dirty="0"/>
          </a:p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valence electrons </a:t>
            </a:r>
            <a:r>
              <a:rPr lang="tr-TR" sz="2400" dirty="0" smtClean="0"/>
              <a:t>of </a:t>
            </a:r>
            <a:r>
              <a:rPr lang="tr-TR" sz="2400" dirty="0" err="1" smtClean="0"/>
              <a:t>metals</a:t>
            </a:r>
            <a:r>
              <a:rPr lang="tr-TR" sz="2400" dirty="0" smtClean="0"/>
              <a:t> </a:t>
            </a:r>
            <a:r>
              <a:rPr lang="en-US" sz="2400" dirty="0" smtClean="0"/>
              <a:t>move </a:t>
            </a:r>
            <a:r>
              <a:rPr lang="en-US" sz="2400" dirty="0"/>
              <a:t>and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tr-TR" sz="2400" dirty="0" err="1" smtClean="0"/>
              <a:t>current</a:t>
            </a:r>
            <a:r>
              <a:rPr lang="tr-TR" sz="2400" dirty="0" smtClean="0"/>
              <a:t> </a:t>
            </a:r>
            <a:r>
              <a:rPr lang="en-US" sz="2400" dirty="0" smtClean="0"/>
              <a:t>flow </a:t>
            </a:r>
            <a:r>
              <a:rPr lang="en-US" sz="2400" dirty="0"/>
              <a:t>after the circuit is </a:t>
            </a:r>
            <a:r>
              <a:rPr lang="en-US" sz="2400" dirty="0" smtClean="0"/>
              <a:t>completed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Materials </a:t>
            </a:r>
            <a:r>
              <a:rPr lang="tr-TR" sz="2400" dirty="0" err="1" smtClean="0"/>
              <a:t>possessing</a:t>
            </a:r>
            <a:r>
              <a:rPr lang="en-US" sz="2400" dirty="0" smtClean="0"/>
              <a:t> </a:t>
            </a:r>
            <a:r>
              <a:rPr lang="en-US" sz="2400" dirty="0"/>
              <a:t>metallic </a:t>
            </a:r>
            <a:r>
              <a:rPr lang="en-US" sz="2400" dirty="0" smtClean="0"/>
              <a:t>bond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</a:t>
            </a:r>
            <a:r>
              <a:rPr lang="en-US" sz="2400" dirty="0"/>
              <a:t>relatively high </a:t>
            </a:r>
            <a:r>
              <a:rPr lang="tr-TR" sz="2400" dirty="0" err="1" smtClean="0"/>
              <a:t>elastic</a:t>
            </a:r>
            <a:r>
              <a:rPr lang="en-US" sz="2400" dirty="0" smtClean="0"/>
              <a:t> </a:t>
            </a:r>
            <a:r>
              <a:rPr lang="en-US" sz="2400" dirty="0"/>
              <a:t>modulus </a:t>
            </a:r>
            <a:r>
              <a:rPr lang="tr-TR" sz="2400" dirty="0" err="1" smtClean="0"/>
              <a:t>because</a:t>
            </a:r>
            <a:r>
              <a:rPr lang="tr-TR" sz="2400" dirty="0" smtClean="0"/>
              <a:t> of </a:t>
            </a:r>
            <a:r>
              <a:rPr lang="tr-TR" sz="2400" dirty="0" err="1" smtClean="0"/>
              <a:t>strong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 smtClean="0"/>
              <a:t>Metals</a:t>
            </a:r>
            <a:r>
              <a:rPr lang="tr-TR" sz="2400" dirty="0" smtClean="0"/>
              <a:t> </a:t>
            </a:r>
            <a:r>
              <a:rPr lang="tr-TR" sz="2400" dirty="0" err="1" smtClean="0"/>
              <a:t>exhibit</a:t>
            </a:r>
            <a:r>
              <a:rPr lang="tr-TR" sz="2400" dirty="0" smtClean="0"/>
              <a:t> </a:t>
            </a:r>
            <a:r>
              <a:rPr lang="en-US" sz="2400" dirty="0" smtClean="0"/>
              <a:t>good </a:t>
            </a:r>
            <a:r>
              <a:rPr lang="en-US" sz="2400" dirty="0"/>
              <a:t>ductility </a:t>
            </a:r>
            <a:r>
              <a:rPr lang="tr-TR" sz="2400" dirty="0" err="1" smtClean="0"/>
              <a:t>owing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metallic bond</a:t>
            </a:r>
            <a:r>
              <a:rPr lang="tr-TR" sz="2400" dirty="0" smtClean="0"/>
              <a:t>s.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1575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Covalent</a:t>
            </a:r>
            <a:r>
              <a:rPr lang="tr-TR" dirty="0"/>
              <a:t> Bond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Each</a:t>
            </a:r>
            <a:r>
              <a:rPr lang="en-US" sz="2400" dirty="0" smtClean="0"/>
              <a:t> </a:t>
            </a:r>
            <a:r>
              <a:rPr lang="en-US" sz="2400" dirty="0"/>
              <a:t>hydrogen atom has </a:t>
            </a:r>
            <a:r>
              <a:rPr lang="tr-TR" sz="2400" dirty="0" err="1" smtClean="0"/>
              <a:t>one</a:t>
            </a:r>
            <a:r>
              <a:rPr lang="en-US" sz="2400" dirty="0" smtClean="0"/>
              <a:t> </a:t>
            </a:r>
            <a:r>
              <a:rPr lang="en-US" sz="2400" dirty="0"/>
              <a:t>1s electron. </a:t>
            </a:r>
            <a:endParaRPr lang="tr-TR" sz="2400" dirty="0" smtClean="0"/>
          </a:p>
          <a:p>
            <a:r>
              <a:rPr lang="en-US" sz="2400" dirty="0" smtClean="0"/>
              <a:t>Each </a:t>
            </a:r>
            <a:r>
              <a:rPr lang="en-US" sz="2400" dirty="0"/>
              <a:t>of the </a:t>
            </a:r>
            <a:r>
              <a:rPr lang="tr-TR" sz="2400" dirty="0" err="1" smtClean="0"/>
              <a:t>hydrogen</a:t>
            </a:r>
            <a:r>
              <a:rPr lang="tr-TR" sz="2400" dirty="0" smtClean="0"/>
              <a:t> </a:t>
            </a:r>
            <a:r>
              <a:rPr lang="en-US" sz="2400" dirty="0" smtClean="0"/>
              <a:t>atoms </a:t>
            </a:r>
            <a:r>
              <a:rPr lang="en-US" sz="2400" dirty="0" smtClean="0"/>
              <a:t>can</a:t>
            </a:r>
            <a:r>
              <a:rPr lang="tr-TR" sz="2400" dirty="0" smtClean="0"/>
              <a:t> </a:t>
            </a:r>
            <a:r>
              <a:rPr lang="en-US" sz="2400" dirty="0" smtClean="0"/>
              <a:t>acquire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tr-TR" sz="2400" dirty="0" err="1" smtClean="0"/>
              <a:t>stable</a:t>
            </a:r>
            <a:r>
              <a:rPr lang="tr-TR" sz="2400" dirty="0" smtClean="0"/>
              <a:t> </a:t>
            </a:r>
            <a:r>
              <a:rPr lang="en-US" sz="2400" dirty="0" smtClean="0"/>
              <a:t>electron configuration </a:t>
            </a:r>
            <a:r>
              <a:rPr lang="en-US" sz="2400" dirty="0"/>
              <a:t>when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hydrogen</a:t>
            </a:r>
            <a:r>
              <a:rPr lang="tr-TR" sz="2400" dirty="0" smtClean="0"/>
              <a:t> </a:t>
            </a:r>
            <a:r>
              <a:rPr lang="tr-TR" sz="2400" dirty="0" err="1" smtClean="0"/>
              <a:t>atoms</a:t>
            </a:r>
            <a:r>
              <a:rPr lang="en-US" sz="2400" dirty="0" smtClean="0"/>
              <a:t> </a:t>
            </a:r>
            <a:r>
              <a:rPr lang="en-US" sz="2400" dirty="0" smtClean="0"/>
              <a:t>share</a:t>
            </a:r>
            <a:r>
              <a:rPr lang="tr-TR" sz="2400" dirty="0" smtClean="0"/>
              <a:t> </a:t>
            </a:r>
            <a:r>
              <a:rPr lang="en-US" sz="2400" dirty="0" smtClean="0"/>
              <a:t>their </a:t>
            </a:r>
            <a:r>
              <a:rPr lang="en-US" sz="2400" dirty="0"/>
              <a:t>single </a:t>
            </a:r>
            <a:r>
              <a:rPr lang="en-US" sz="2400" dirty="0" smtClean="0"/>
              <a:t>electron</a:t>
            </a:r>
            <a:r>
              <a:rPr lang="tr-TR" sz="2400" dirty="0" smtClean="0"/>
              <a:t>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en-US" sz="2400" dirty="0" smtClean="0"/>
              <a:t>, </a:t>
            </a:r>
            <a:r>
              <a:rPr lang="en-US" sz="2400" dirty="0"/>
              <a:t>there is an overlapping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tr-TR" sz="2400" dirty="0" smtClean="0"/>
              <a:t>1s</a:t>
            </a:r>
            <a:r>
              <a:rPr lang="en-US" sz="2400" dirty="0" smtClean="0"/>
              <a:t> </a:t>
            </a:r>
            <a:r>
              <a:rPr lang="en-US" sz="2400" dirty="0"/>
              <a:t>orbitals in the region between the two </a:t>
            </a:r>
            <a:r>
              <a:rPr lang="tr-TR" sz="2400" dirty="0" err="1" smtClean="0"/>
              <a:t>hydrogen</a:t>
            </a:r>
            <a:r>
              <a:rPr lang="en-US" sz="2400" dirty="0" smtClean="0"/>
              <a:t> </a:t>
            </a:r>
            <a:r>
              <a:rPr lang="en-US" sz="2400" dirty="0"/>
              <a:t>atoms.</a:t>
            </a:r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517073" y="5746173"/>
            <a:ext cx="9653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2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en-US" sz="2000" dirty="0"/>
              <a:t>Schematic </a:t>
            </a:r>
            <a:r>
              <a:rPr lang="tr-TR" sz="2000" dirty="0" err="1" smtClean="0"/>
              <a:t>illustration</a:t>
            </a:r>
            <a:r>
              <a:rPr lang="tr-TR" sz="2000" dirty="0" smtClean="0"/>
              <a:t> </a:t>
            </a:r>
            <a:r>
              <a:rPr lang="en-US" sz="2000" dirty="0" smtClean="0"/>
              <a:t>of </a:t>
            </a:r>
            <a:r>
              <a:rPr lang="en-US" sz="2000" dirty="0" smtClean="0"/>
              <a:t>covalent</a:t>
            </a:r>
            <a:r>
              <a:rPr lang="tr-TR" sz="2000" dirty="0" smtClean="0"/>
              <a:t> </a:t>
            </a:r>
            <a:r>
              <a:rPr lang="en-US" sz="2000" dirty="0" smtClean="0"/>
              <a:t>bonding 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hydrogen</a:t>
            </a:r>
            <a:r>
              <a:rPr lang="tr-TR" sz="2000" dirty="0" smtClean="0"/>
              <a:t> </a:t>
            </a:r>
            <a:r>
              <a:rPr lang="tr-TR" sz="2000" dirty="0" err="1" smtClean="0"/>
              <a:t>gas</a:t>
            </a:r>
            <a:r>
              <a:rPr lang="en-US" sz="2000" dirty="0" smtClean="0"/>
              <a:t>.</a:t>
            </a:r>
            <a:endParaRPr lang="tr-TR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712" y="4028575"/>
            <a:ext cx="6631077" cy="1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723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The </a:t>
            </a:r>
            <a:r>
              <a:rPr lang="tr-TR" dirty="0" err="1"/>
              <a:t>Covalent</a:t>
            </a:r>
            <a:r>
              <a:rPr lang="tr-TR" dirty="0"/>
              <a:t> Bond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Covalent bonds are </a:t>
            </a:r>
            <a:r>
              <a:rPr lang="tr-TR" sz="2400" dirty="0" err="1" smtClean="0"/>
              <a:t>among</a:t>
            </a:r>
            <a:r>
              <a:rPr lang="en-US" sz="2400" dirty="0" smtClean="0"/>
              <a:t> strong</a:t>
            </a:r>
            <a:r>
              <a:rPr lang="tr-TR" sz="2400" dirty="0" smtClean="0"/>
              <a:t> </a:t>
            </a:r>
            <a:r>
              <a:rPr lang="tr-TR" sz="2400" dirty="0" err="1" smtClean="0"/>
              <a:t>bonding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smtClean="0"/>
              <a:t>But</a:t>
            </a:r>
            <a:r>
              <a:rPr lang="en-US" sz="2400" dirty="0" smtClean="0"/>
              <a:t> </a:t>
            </a:r>
            <a:r>
              <a:rPr lang="en-US" sz="2400" dirty="0"/>
              <a:t>it is </a:t>
            </a:r>
            <a:r>
              <a:rPr lang="tr-TR" sz="2400" dirty="0" smtClean="0"/>
              <a:t>not </a:t>
            </a:r>
            <a:r>
              <a:rPr lang="tr-TR" sz="2400" dirty="0" err="1" smtClean="0"/>
              <a:t>easy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predict</a:t>
            </a:r>
            <a:r>
              <a:rPr lang="en-US" sz="2400" dirty="0" smtClean="0"/>
              <a:t> </a:t>
            </a:r>
            <a:r>
              <a:rPr lang="en-US" sz="2400" dirty="0"/>
              <a:t>the mechanical properties of covalently bonded materials based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bonding</a:t>
            </a:r>
            <a:r>
              <a:rPr lang="tr-TR" sz="2400" dirty="0" smtClean="0"/>
              <a:t> </a:t>
            </a:r>
            <a:r>
              <a:rPr lang="en-US" sz="2400" dirty="0" smtClean="0"/>
              <a:t>properties</a:t>
            </a:r>
            <a:r>
              <a:rPr lang="en-US" sz="2400" dirty="0"/>
              <a:t>.</a:t>
            </a:r>
          </a:p>
          <a:p>
            <a:r>
              <a:rPr lang="en-US" sz="2400" dirty="0"/>
              <a:t>The mechanical behaviors of covalently bonded materials are very </a:t>
            </a:r>
            <a:r>
              <a:rPr lang="en-US" sz="2400" dirty="0" smtClean="0"/>
              <a:t>diverse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 of </a:t>
            </a:r>
            <a:r>
              <a:rPr lang="en-US" sz="2400" dirty="0"/>
              <a:t>covalently bonded materials are relatively strong, </a:t>
            </a:r>
            <a:r>
              <a:rPr lang="tr-TR" sz="2400" dirty="0" err="1" smtClean="0"/>
              <a:t>some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en-US" sz="2400" dirty="0" smtClean="0"/>
              <a:t>weak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Certain types of covalently bonded materials  fail fragile, while </a:t>
            </a:r>
            <a:r>
              <a:rPr lang="tr-TR" sz="2400" dirty="0" err="1" smtClean="0"/>
              <a:t>some</a:t>
            </a:r>
            <a:r>
              <a:rPr lang="en-US" sz="2400" dirty="0" smtClean="0"/>
              <a:t> </a:t>
            </a:r>
            <a:r>
              <a:rPr lang="en-US" sz="2400" dirty="0"/>
              <a:t>experience significant amounts of deformation before failure.</a:t>
            </a:r>
          </a:p>
          <a:p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, </a:t>
            </a:r>
            <a:r>
              <a:rPr lang="tr-TR" sz="2400" dirty="0"/>
              <a:t>d</a:t>
            </a:r>
            <a:r>
              <a:rPr lang="en-US" sz="2400" dirty="0" err="1" smtClean="0"/>
              <a:t>iamond</a:t>
            </a:r>
            <a:r>
              <a:rPr lang="tr-TR" sz="2400" dirty="0" smtClean="0"/>
              <a:t>, </a:t>
            </a:r>
            <a:r>
              <a:rPr lang="en-US" sz="2400" dirty="0" smtClean="0"/>
              <a:t>boron nitride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silicon</a:t>
            </a:r>
            <a:r>
              <a:rPr lang="tr-TR" sz="2400" dirty="0" smtClean="0"/>
              <a:t> </a:t>
            </a:r>
            <a:r>
              <a:rPr lang="tr-TR" sz="2400" dirty="0" err="1" smtClean="0"/>
              <a:t>carbide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</a:t>
            </a:r>
            <a:r>
              <a:rPr lang="en-US" sz="2400" dirty="0" err="1" smtClean="0"/>
              <a:t>covalen</a:t>
            </a:r>
            <a:r>
              <a:rPr lang="tr-TR" sz="2400" dirty="0" smtClean="0"/>
              <a:t>t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 </a:t>
            </a:r>
            <a:r>
              <a:rPr lang="tr-TR" sz="2400" dirty="0" err="1" smtClean="0"/>
              <a:t>boding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States</a:t>
            </a:r>
            <a:r>
              <a:rPr lang="tr-TR" sz="2400" dirty="0" smtClean="0"/>
              <a:t> c</a:t>
            </a:r>
            <a:r>
              <a:rPr lang="en-US" sz="2400" dirty="0" err="1" smtClean="0"/>
              <a:t>ovalently</a:t>
            </a:r>
            <a:r>
              <a:rPr lang="en-US" sz="2400" dirty="0" smtClean="0"/>
              <a:t> </a:t>
            </a:r>
            <a:r>
              <a:rPr lang="en-US" sz="2400" dirty="0"/>
              <a:t>bonded </a:t>
            </a:r>
            <a:r>
              <a:rPr lang="en-US" sz="2400" dirty="0" smtClean="0"/>
              <a:t>materials </a:t>
            </a:r>
            <a:r>
              <a:rPr lang="en-US" sz="2400" dirty="0"/>
              <a:t>also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</a:t>
            </a:r>
            <a:r>
              <a:rPr lang="en-US" sz="2400" dirty="0"/>
              <a:t>very high melting </a:t>
            </a:r>
            <a:r>
              <a:rPr lang="en-US" sz="2400" dirty="0" smtClean="0"/>
              <a:t>points</a:t>
            </a:r>
            <a:r>
              <a:rPr lang="tr-T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46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936</Words>
  <Application>Microsoft Office PowerPoint</Application>
  <PresentationFormat>Özel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Office Teması</vt:lpstr>
      <vt:lpstr>1_Office Teması</vt:lpstr>
      <vt:lpstr>EME 201 Materials Science</vt:lpstr>
      <vt:lpstr>The Periodic Table</vt:lpstr>
      <vt:lpstr>The Periodic Table</vt:lpstr>
      <vt:lpstr>The Periodic Table</vt:lpstr>
      <vt:lpstr>Atomic Bonding</vt:lpstr>
      <vt:lpstr>The Metallic Bond</vt:lpstr>
      <vt:lpstr>The Metallic Bond</vt:lpstr>
      <vt:lpstr>The Covalent Bond</vt:lpstr>
      <vt:lpstr>The Covalent Bond</vt:lpstr>
      <vt:lpstr>The Ionic Bond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248</cp:revision>
  <dcterms:created xsi:type="dcterms:W3CDTF">2016-07-27T06:35:54Z</dcterms:created>
  <dcterms:modified xsi:type="dcterms:W3CDTF">2018-02-25T21:33:18Z</dcterms:modified>
</cp:coreProperties>
</file>