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60" r:id="rId1"/>
  </p:sldMasterIdLst>
  <p:notesMasterIdLst>
    <p:notesMasterId r:id="rId11"/>
  </p:notesMasterIdLst>
  <p:sldIdLst>
    <p:sldId id="595" r:id="rId2"/>
    <p:sldId id="461" r:id="rId3"/>
    <p:sldId id="462" r:id="rId4"/>
    <p:sldId id="495" r:id="rId5"/>
    <p:sldId id="496" r:id="rId6"/>
    <p:sldId id="463" r:id="rId7"/>
    <p:sldId id="605" r:id="rId8"/>
    <p:sldId id="464" r:id="rId9"/>
    <p:sldId id="607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  <a:srgbClr val="0014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Açık Stil 1 - Vurgu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Orta Stil 4 - Vurgu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D113A9D2-9D6B-4929-AA2D-F23B5EE8CBE7}" styleName="Tema Uygulanmış Stil 2 - Vurgu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24" autoAdjust="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E13994-30AF-47AB-9AE9-BBDCDBE0CBA6}" type="datetimeFigureOut">
              <a:rPr lang="tr-TR" smtClean="0"/>
              <a:pPr/>
              <a:t>12.05.2020</a:t>
            </a:fld>
            <a:endParaRPr lang="tr-TR" dirty="0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 dirty="0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3E5B85-6C5A-42C2-98FC-D65C088BC86D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175910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E651E-FD33-42A8-ADDD-5E41CCA25CE5}" type="datetime1">
              <a:rPr lang="tr-TR" smtClean="0"/>
              <a:pPr/>
              <a:t>12.05.2020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93EEF-5FEB-4F91-8402-245DF9A954B4}" type="datetime1">
              <a:rPr lang="tr-TR" smtClean="0"/>
              <a:pPr/>
              <a:t>12.05.2020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AB41A-7824-411D-AF58-4FA7B998A58B}" type="datetime1">
              <a:rPr lang="tr-TR" smtClean="0"/>
              <a:pPr/>
              <a:t>12.05.2020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 dirty="0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6570B-8D22-492B-8338-008433A7E923}" type="datetime1">
              <a:rPr lang="tr-TR" smtClean="0"/>
              <a:pPr/>
              <a:t>12.05.2020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0E79A-BAD9-447F-83AE-4CCD68DD987E}" type="datetime1">
              <a:rPr lang="tr-TR" smtClean="0"/>
              <a:pPr/>
              <a:t>12.05.2020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FA889-AD2A-48F9-8217-6F87E3C869C4}" type="datetime1">
              <a:rPr lang="tr-TR" smtClean="0"/>
              <a:pPr/>
              <a:t>12.05.2020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089DF-6726-4B26-8188-F0FDDF0538F5}" type="datetime1">
              <a:rPr lang="tr-TR" smtClean="0"/>
              <a:pPr/>
              <a:t>12.05.2020</a:t>
            </a:fld>
            <a:endParaRPr lang="tr-T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0D3B0-6A4B-4030-9A7D-70DA3E38815D}" type="datetime1">
              <a:rPr lang="tr-TR" smtClean="0"/>
              <a:pPr/>
              <a:t>12.05.2020</a:t>
            </a:fld>
            <a:endParaRPr lang="tr-T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591C2-C5F5-4A3A-BB92-01B6AED6A02F}" type="datetime1">
              <a:rPr lang="tr-TR" smtClean="0"/>
              <a:pPr/>
              <a:t>12.05.2020</a:t>
            </a:fld>
            <a:endParaRPr lang="tr-T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C6C86-EBE7-4D87-9461-68EF3F0CB5F9}" type="datetime1">
              <a:rPr lang="tr-TR" smtClean="0"/>
              <a:pPr/>
              <a:t>12.05.2020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35063-CCEC-42B1-A0CA-2D5FE7222A82}" type="datetime1">
              <a:rPr lang="tr-TR" smtClean="0"/>
              <a:pPr/>
              <a:t>12.05.2020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dirty="0" smtClean="0"/>
              <a:t>Resim eklemek için simgeyi tıklatın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7168676-C2FF-4DD2-8FA3-79A4615BE075}" type="datetime1">
              <a:rPr lang="tr-TR" smtClean="0"/>
              <a:pPr/>
              <a:t>12.05.2020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6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2195736" y="-171400"/>
            <a:ext cx="4752528" cy="309634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6" name="Başlık 1"/>
          <p:cNvSpPr txBox="1">
            <a:spLocks/>
          </p:cNvSpPr>
          <p:nvPr/>
        </p:nvSpPr>
        <p:spPr>
          <a:xfrm>
            <a:off x="251520" y="3429000"/>
            <a:ext cx="8640960" cy="23042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tr-TR" sz="4000" b="1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r>
              <a:rPr lang="tr-TR" sz="24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ARAŞTIRMA SÜRECİ: KAVRAMLAR, İLKELER VE TEKNİKLER</a:t>
            </a:r>
            <a:br>
              <a:rPr lang="tr-TR" sz="2400" b="1" dirty="0" smtClean="0">
                <a:solidFill>
                  <a:schemeClr val="tx1"/>
                </a:solidFill>
                <a:latin typeface="Calibri" panose="020F0502020204030204" pitchFamily="34" charset="0"/>
              </a:rPr>
            </a:br>
            <a:endParaRPr lang="tr-TR" sz="2400" b="1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r>
              <a:rPr lang="tr-TR" sz="2000" b="1" smtClean="0">
                <a:solidFill>
                  <a:schemeClr val="tx1"/>
                </a:solidFill>
                <a:latin typeface="Calibri" panose="020F0502020204030204" pitchFamily="34" charset="0"/>
              </a:rPr>
              <a:t>                                                                                                   </a:t>
            </a:r>
            <a:endParaRPr lang="tr-TR" sz="2000" b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pic>
        <p:nvPicPr>
          <p:cNvPr id="7" name="Picture 4" descr="https://upload.wikimedia.org/wikipedia/tr/5/5f/Ankara_%C3%9Cniversitesi_logosu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5805264"/>
            <a:ext cx="1080120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Resim 7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5805264"/>
            <a:ext cx="1080120" cy="10081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11355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>
          <a:xfrm>
            <a:off x="3991088" y="6448251"/>
            <a:ext cx="1161826" cy="365125"/>
          </a:xfrm>
        </p:spPr>
        <p:txBody>
          <a:bodyPr/>
          <a:lstStyle/>
          <a:p>
            <a:fld id="{F302176B-0E47-46AC-8F43-DAB4B8A37D06}" type="slidenum">
              <a:rPr lang="tr-TR" smtClean="0"/>
              <a:pPr/>
              <a:t>2</a:t>
            </a:fld>
            <a:endParaRPr lang="tr-TR" dirty="0"/>
          </a:p>
        </p:txBody>
      </p:sp>
      <p:sp>
        <p:nvSpPr>
          <p:cNvPr id="3" name="Metin kutusu 2"/>
          <p:cNvSpPr txBox="1"/>
          <p:nvPr/>
        </p:nvSpPr>
        <p:spPr>
          <a:xfrm>
            <a:off x="611560" y="1556792"/>
            <a:ext cx="799288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800" dirty="0" smtClean="0">
                <a:latin typeface="Arial" pitchFamily="34" charset="0"/>
                <a:cs typeface="Arial" pitchFamily="34" charset="0"/>
              </a:rPr>
              <a:t>Değişkenler, kontrol şekillerine ve aldıkları değerlere göre iki şekilde sınıflandırılır.</a:t>
            </a:r>
          </a:p>
          <a:p>
            <a:r>
              <a:rPr lang="tr-TR" sz="2800" b="1" dirty="0" smtClean="0">
                <a:latin typeface="Arial" pitchFamily="34" charset="0"/>
                <a:cs typeface="Arial" pitchFamily="34" charset="0"/>
              </a:rPr>
              <a:t>Kontrol şekillerine göre değişkenler üç gruba ayrılır. </a:t>
            </a:r>
            <a:endParaRPr lang="tr-TR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tr-TR" sz="2800" dirty="0" smtClean="0">
                <a:latin typeface="Arial" pitchFamily="34" charset="0"/>
                <a:cs typeface="Arial" pitchFamily="34" charset="0"/>
              </a:rPr>
              <a:t>Bunlar </a:t>
            </a:r>
          </a:p>
          <a:p>
            <a:r>
              <a:rPr lang="tr-TR" sz="2800" b="1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. Bağımlı (açıklanan) değişken.</a:t>
            </a:r>
          </a:p>
          <a:p>
            <a:r>
              <a:rPr lang="tr-TR" sz="2800" dirty="0" smtClean="0">
                <a:latin typeface="Arial" pitchFamily="34" charset="0"/>
                <a:cs typeface="Arial" pitchFamily="34" charset="0"/>
              </a:rPr>
              <a:t> </a:t>
            </a:r>
            <a:r>
              <a:rPr lang="tr-TR" sz="2800" b="1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. Bağımsız (açıklayan) değişken ve</a:t>
            </a:r>
          </a:p>
          <a:p>
            <a:r>
              <a:rPr lang="tr-TR" sz="2800" dirty="0" smtClean="0">
                <a:latin typeface="Arial" pitchFamily="34" charset="0"/>
                <a:cs typeface="Arial" pitchFamily="34" charset="0"/>
              </a:rPr>
              <a:t> </a:t>
            </a:r>
            <a:r>
              <a:rPr lang="tr-TR" sz="2800" b="1" dirty="0" smtClean="0">
                <a:latin typeface="Arial" pitchFamily="34" charset="0"/>
                <a:cs typeface="Arial" pitchFamily="34" charset="0"/>
              </a:rPr>
              <a:t>3.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 Kontrol değişkenleridir. </a:t>
            </a:r>
          </a:p>
          <a:p>
            <a:pPr algn="just"/>
            <a:endParaRPr lang="tr-TR" sz="2800" dirty="0" smtClean="0"/>
          </a:p>
          <a:p>
            <a:pPr algn="just"/>
            <a:endParaRPr lang="tr-TR" sz="2800" dirty="0">
              <a:latin typeface="Calibri" panose="020F0502020204030204" pitchFamily="34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1187624" y="6024732"/>
            <a:ext cx="3636404" cy="428604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just">
              <a:buNone/>
            </a:pPr>
            <a:endParaRPr lang="tr-TR" sz="1000" kern="0" dirty="0">
              <a:latin typeface="Calibri" panose="020F0502020204030204" pitchFamily="34" charset="0"/>
            </a:endParaRPr>
          </a:p>
        </p:txBody>
      </p:sp>
      <p:pic>
        <p:nvPicPr>
          <p:cNvPr id="6" name="Resim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5805264"/>
            <a:ext cx="1080120" cy="100811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4" descr="https://upload.wikimedia.org/wikipedia/tr/5/5f/Ankara_%C3%9Cniversitesi_logosu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5805264"/>
            <a:ext cx="1080120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0704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>
          <a:xfrm>
            <a:off x="3991088" y="6448251"/>
            <a:ext cx="1161826" cy="365125"/>
          </a:xfrm>
        </p:spPr>
        <p:txBody>
          <a:bodyPr/>
          <a:lstStyle/>
          <a:p>
            <a:fld id="{F302176B-0E47-46AC-8F43-DAB4B8A37D06}" type="slidenum">
              <a:rPr lang="tr-TR" smtClean="0"/>
              <a:pPr/>
              <a:t>3</a:t>
            </a:fld>
            <a:endParaRPr lang="tr-TR" dirty="0"/>
          </a:p>
        </p:txBody>
      </p:sp>
      <p:sp>
        <p:nvSpPr>
          <p:cNvPr id="3" name="Metin kutusu 2"/>
          <p:cNvSpPr txBox="1"/>
          <p:nvPr/>
        </p:nvSpPr>
        <p:spPr>
          <a:xfrm>
            <a:off x="467544" y="1556792"/>
            <a:ext cx="828092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latin typeface="Arial" pitchFamily="34" charset="0"/>
                <a:cs typeface="Arial" pitchFamily="34" charset="0"/>
              </a:rPr>
              <a:t>Bağımlı değişken, 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araştırmacıyı </a:t>
            </a:r>
            <a:r>
              <a:rPr lang="tr-TR" sz="2800" b="1" dirty="0" smtClean="0">
                <a:latin typeface="Arial" pitchFamily="34" charset="0"/>
                <a:cs typeface="Arial" pitchFamily="34" charset="0"/>
              </a:rPr>
              <a:t>rahatsız 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eden, </a:t>
            </a:r>
            <a:r>
              <a:rPr lang="tr-TR" sz="2800" b="1" dirty="0" smtClean="0">
                <a:latin typeface="Arial" pitchFamily="34" charset="0"/>
                <a:cs typeface="Arial" pitchFamily="34" charset="0"/>
              </a:rPr>
              <a:t>açıklanması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 ve </a:t>
            </a:r>
            <a:r>
              <a:rPr lang="tr-TR" sz="2800" b="1" dirty="0" smtClean="0">
                <a:latin typeface="Arial" pitchFamily="34" charset="0"/>
                <a:cs typeface="Arial" pitchFamily="34" charset="0"/>
              </a:rPr>
              <a:t>mümkünse değiştirilmesi 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istenen durumdur yani problemdir. </a:t>
            </a:r>
          </a:p>
          <a:p>
            <a:endParaRPr lang="tr-TR" sz="2800" b="1" dirty="0" smtClean="0">
              <a:latin typeface="Arial" pitchFamily="34" charset="0"/>
              <a:cs typeface="Arial" pitchFamily="34" charset="0"/>
            </a:endParaRPr>
          </a:p>
          <a:p>
            <a:r>
              <a:rPr lang="tr-TR" sz="2800" b="1" dirty="0" smtClean="0">
                <a:latin typeface="Arial" pitchFamily="34" charset="0"/>
                <a:cs typeface="Arial" pitchFamily="34" charset="0"/>
              </a:rPr>
              <a:t>Örneğin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, öğrenci başarısızlığı üzerine yapılan bir araştırmada öğrenci başarısı" (başarı ve başarısızlık ya da düzeyleri olarak) bağımlı değişkendir;</a:t>
            </a:r>
            <a:r>
              <a:rPr lang="tr-TR" sz="2800" b="1" dirty="0" smtClean="0">
                <a:latin typeface="Arial" pitchFamily="34" charset="0"/>
                <a:cs typeface="Arial" pitchFamily="34" charset="0"/>
              </a:rPr>
              <a:t>nedeni ve </a:t>
            </a:r>
            <a:r>
              <a:rPr lang="tr-TR" sz="2800" b="1" dirty="0" err="1" smtClean="0">
                <a:latin typeface="Arial" pitchFamily="34" charset="0"/>
                <a:cs typeface="Arial" pitchFamily="34" charset="0"/>
              </a:rPr>
              <a:t>niçini</a:t>
            </a:r>
            <a:r>
              <a:rPr lang="tr-TR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bilinmek istenen değişkendir.Bağımlı değişken, genellikle </a:t>
            </a:r>
            <a:r>
              <a:rPr lang="tr-TR" sz="2800" b="1" dirty="0" smtClean="0">
                <a:latin typeface="Arial" pitchFamily="34" charset="0"/>
                <a:cs typeface="Arial" pitchFamily="34" charset="0"/>
              </a:rPr>
              <a:t>"Y" 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harfi ile gösterilir.</a:t>
            </a:r>
          </a:p>
          <a:p>
            <a:r>
              <a:rPr lang="tr-TR" sz="2800" dirty="0" smtClean="0">
                <a:latin typeface="Arial" pitchFamily="34" charset="0"/>
                <a:cs typeface="Arial" pitchFamily="34" charset="0"/>
              </a:rPr>
              <a:t> </a:t>
            </a:r>
          </a:p>
          <a:p>
            <a:pPr algn="just"/>
            <a:endParaRPr lang="tr-TR" sz="2800" dirty="0">
              <a:latin typeface="Calibri" panose="020F0502020204030204" pitchFamily="34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1187624" y="6024732"/>
            <a:ext cx="3636404" cy="428604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just">
              <a:buNone/>
            </a:pPr>
            <a:endParaRPr lang="tr-TR" sz="1000" kern="0" dirty="0">
              <a:latin typeface="Calibri" panose="020F0502020204030204" pitchFamily="34" charset="0"/>
            </a:endParaRPr>
          </a:p>
        </p:txBody>
      </p:sp>
      <p:pic>
        <p:nvPicPr>
          <p:cNvPr id="7" name="Resim 6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5805264"/>
            <a:ext cx="1080120" cy="1008112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4" descr="https://upload.wikimedia.org/wikipedia/tr/5/5f/Ankara_%C3%9Cniversitesi_logosu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5805264"/>
            <a:ext cx="1080120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2244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4</a:t>
            </a:fld>
            <a:endParaRPr lang="tr-TR" dirty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6876256" y="6456780"/>
            <a:ext cx="2268252" cy="428604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just">
              <a:buNone/>
            </a:pPr>
            <a:endParaRPr lang="tr-TR" sz="1800" kern="0" dirty="0">
              <a:latin typeface="Calibri" panose="020F0502020204030204" pitchFamily="34" charset="0"/>
            </a:endParaRPr>
          </a:p>
        </p:txBody>
      </p:sp>
      <p:sp>
        <p:nvSpPr>
          <p:cNvPr id="107521" name="Rectangle 1"/>
          <p:cNvSpPr>
            <a:spLocks noChangeArrowheads="1"/>
          </p:cNvSpPr>
          <p:nvPr/>
        </p:nvSpPr>
        <p:spPr bwMode="auto">
          <a:xfrm>
            <a:off x="395536" y="1477743"/>
            <a:ext cx="8424936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4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Bağımsız değişken,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bağımlı değişkeni </a:t>
            </a:r>
            <a:r>
              <a:rPr kumimoji="0" lang="tr-TR" sz="24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etkilediği 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(probleme neden olduğu) tahmin edilen ve </a:t>
            </a:r>
            <a:r>
              <a:rPr kumimoji="0" lang="tr-TR" sz="24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etkisinin öğrenilmek 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istendiği değişkendir.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4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Örneğin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"öğrenci başarısı" bağımlı değişken ise, araştırmacı, öğrenci başarısını etkileyen değişkenleri bilmek isteyecektir; bunun i</a:t>
            </a:r>
            <a:r>
              <a:rPr lang="tr-TR" sz="2400" dirty="0" smtClean="0">
                <a:solidFill>
                  <a:srgbClr val="22222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ç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in </a:t>
            </a:r>
            <a:r>
              <a:rPr kumimoji="0" lang="tr-TR" sz="240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olası bağımsız değişkenleri tahmin etmeye 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çalışacaktır.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Bunlar, öğrencilerin zekâ düzeyi, çalışma alışkanlıkları, program, öğretici ve benzerleri olarak belirlenebilir. Bunlar, bu araştırma için, araştırmacının seçtiği bağımsız değişkenlerdir. </a:t>
            </a:r>
            <a:endParaRPr kumimoji="0" lang="tr-T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3081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6696236" y="6456780"/>
            <a:ext cx="2412268" cy="428604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just">
              <a:buNone/>
            </a:pPr>
            <a:endParaRPr lang="tr-TR" sz="1800" kern="0" dirty="0">
              <a:latin typeface="Calibri" panose="020F0502020204030204" pitchFamily="34" charset="0"/>
            </a:endParaRPr>
          </a:p>
        </p:txBody>
      </p:sp>
      <p:sp>
        <p:nvSpPr>
          <p:cNvPr id="106497" name="Rectangle 1"/>
          <p:cNvSpPr>
            <a:spLocks noChangeArrowheads="1"/>
          </p:cNvSpPr>
          <p:nvPr/>
        </p:nvSpPr>
        <p:spPr bwMode="auto">
          <a:xfrm>
            <a:off x="251520" y="2131115"/>
            <a:ext cx="8640960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8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Kontrol değişkenleri</a:t>
            </a:r>
            <a:r>
              <a:rPr kumimoji="0" lang="tr-TR" sz="28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ele alınan </a:t>
            </a:r>
            <a:r>
              <a:rPr kumimoji="0" lang="tr-TR" sz="28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bağımsız değişkenlerin dışında</a:t>
            </a:r>
            <a:r>
              <a:rPr kumimoji="0" lang="tr-TR" sz="28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fakat bağımsız değişkenler gibi bağımlı değişkeni şu veya bu şekilde </a:t>
            </a:r>
            <a:r>
              <a:rPr kumimoji="0" lang="tr-TR" sz="28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etkileme olasılığının kuvvetli </a:t>
            </a:r>
            <a:r>
              <a:rPr kumimoji="0" lang="tr-TR" sz="28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olduğu tahmin edilen ve bu </a:t>
            </a:r>
            <a:r>
              <a:rPr kumimoji="0" lang="tr-TR" sz="28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etkinin </a:t>
            </a:r>
            <a:r>
              <a:rPr kumimoji="0" lang="tr-TR" sz="28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ö</a:t>
            </a:r>
            <a:r>
              <a:rPr kumimoji="0" lang="tr-TR" sz="28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nlenmeye </a:t>
            </a:r>
            <a:r>
              <a:rPr kumimoji="0" lang="tr-TR" sz="28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ç</a:t>
            </a:r>
            <a:r>
              <a:rPr kumimoji="0" lang="tr-TR" sz="28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alışıldığı değişkenlerdir. Bunlara, </a:t>
            </a:r>
            <a:r>
              <a:rPr kumimoji="0" lang="tr-TR" sz="28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etkileri istenmediği </a:t>
            </a:r>
            <a:r>
              <a:rPr kumimoji="0" lang="tr-TR" sz="28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i</a:t>
            </a:r>
            <a:r>
              <a:rPr kumimoji="0" lang="tr-TR" sz="28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ç</a:t>
            </a:r>
            <a:r>
              <a:rPr kumimoji="0" lang="tr-TR" sz="28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in, "</a:t>
            </a:r>
            <a:r>
              <a:rPr kumimoji="0" lang="tr-TR" sz="28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şaşırtıcı değişkenler</a:t>
            </a:r>
            <a:r>
              <a:rPr kumimoji="0" lang="tr-TR" sz="28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” de denir. </a:t>
            </a:r>
            <a:endParaRPr kumimoji="0" lang="tr-T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0691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6</a:t>
            </a:fld>
            <a:endParaRPr lang="tr-TR" dirty="0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6660232" y="6456780"/>
            <a:ext cx="2520280" cy="428604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just">
              <a:buNone/>
            </a:pPr>
            <a:endParaRPr lang="tr-TR" sz="1800" kern="0" dirty="0">
              <a:latin typeface="Calibri" panose="020F0502020204030204" pitchFamily="34" charset="0"/>
            </a:endParaRPr>
          </a:p>
        </p:txBody>
      </p:sp>
      <p:sp>
        <p:nvSpPr>
          <p:cNvPr id="104449" name="Rectangle 1"/>
          <p:cNvSpPr>
            <a:spLocks noChangeArrowheads="1"/>
          </p:cNvSpPr>
          <p:nvPr/>
        </p:nvSpPr>
        <p:spPr bwMode="auto">
          <a:xfrm>
            <a:off x="323528" y="1837314"/>
            <a:ext cx="8568952" cy="289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6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Değişkenler aldıkları değerlere </a:t>
            </a:r>
            <a:r>
              <a:rPr kumimoji="0" lang="tr-TR" sz="260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g</a:t>
            </a:r>
            <a:r>
              <a:rPr kumimoji="0" lang="tr-TR" sz="260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ö</a:t>
            </a:r>
            <a:r>
              <a:rPr kumimoji="0" lang="tr-TR" sz="260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re de sınıflandırılabilmektedir</a:t>
            </a:r>
            <a:r>
              <a:rPr kumimoji="0" lang="tr-TR" sz="2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Buna </a:t>
            </a:r>
            <a:r>
              <a:rPr lang="tr-TR" sz="2600" dirty="0" smtClean="0">
                <a:solidFill>
                  <a:srgbClr val="22222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gö</a:t>
            </a:r>
            <a:r>
              <a:rPr kumimoji="0" lang="tr-TR" sz="2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re </a:t>
            </a:r>
            <a:r>
              <a:rPr kumimoji="0" lang="tr-TR" sz="26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</a:t>
            </a:r>
            <a:r>
              <a:rPr kumimoji="0" lang="tr-TR" sz="26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ü</a:t>
            </a:r>
            <a:r>
              <a:rPr kumimoji="0" lang="tr-TR" sz="26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reksiz (ge</a:t>
            </a:r>
            <a:r>
              <a:rPr kumimoji="0" lang="tr-TR" sz="26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ç</a:t>
            </a:r>
            <a:r>
              <a:rPr kumimoji="0" lang="tr-TR" sz="26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işsiz) </a:t>
            </a:r>
            <a:r>
              <a:rPr kumimoji="0" lang="tr-TR" sz="2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ve </a:t>
            </a:r>
            <a:r>
              <a:rPr kumimoji="0" lang="tr-TR" sz="26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sürekli (ge</a:t>
            </a:r>
            <a:r>
              <a:rPr kumimoji="0" lang="tr-TR" sz="26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ç</a:t>
            </a:r>
            <a:r>
              <a:rPr kumimoji="0" lang="tr-TR" sz="26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işli)değişkenler</a:t>
            </a:r>
            <a:r>
              <a:rPr kumimoji="0" lang="tr-TR" sz="260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den</a:t>
            </a:r>
            <a:r>
              <a:rPr kumimoji="0" lang="tr-TR" sz="26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2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</a:t>
            </a:r>
            <a:r>
              <a:rPr kumimoji="0" lang="tr-TR" sz="2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ö</a:t>
            </a:r>
            <a:r>
              <a:rPr kumimoji="0" lang="tr-TR" sz="2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z edilebilir.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Bir değişken, alt ve </a:t>
            </a:r>
            <a:r>
              <a:rPr kumimoji="0" lang="tr-TR" sz="2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ü</a:t>
            </a:r>
            <a:r>
              <a:rPr kumimoji="0" lang="tr-TR" sz="2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st sınırları i</a:t>
            </a:r>
            <a:r>
              <a:rPr lang="tr-TR" sz="2600" dirty="0" smtClean="0">
                <a:solidFill>
                  <a:srgbClr val="222222"/>
                </a:solidFill>
                <a:latin typeface="Calibri"/>
                <a:ea typeface="Times New Roman" pitchFamily="18" charset="0"/>
                <a:cs typeface="Arial" pitchFamily="34" charset="0"/>
              </a:rPr>
              <a:t>ç</a:t>
            </a:r>
            <a:r>
              <a:rPr kumimoji="0" lang="tr-TR" sz="2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inde, belli değerlerden, belli se</a:t>
            </a:r>
            <a:r>
              <a:rPr kumimoji="0" lang="tr-TR" sz="2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ç</a:t>
            </a:r>
            <a:r>
              <a:rPr kumimoji="0" lang="tr-TR" sz="2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eneklerden başkasını alamıyor ise, yalnızca </a:t>
            </a:r>
            <a:r>
              <a:rPr kumimoji="0" lang="tr-TR" sz="26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tam saylarla </a:t>
            </a:r>
            <a:r>
              <a:rPr kumimoji="0" lang="tr-TR" sz="2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ifade edilebiliyorsa bu değişkene </a:t>
            </a:r>
            <a:r>
              <a:rPr kumimoji="0" lang="tr-TR" sz="26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</a:t>
            </a:r>
            <a:r>
              <a:rPr kumimoji="0" lang="tr-TR" sz="26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ü</a:t>
            </a:r>
            <a:r>
              <a:rPr kumimoji="0" lang="tr-TR" sz="26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reksiz değişken </a:t>
            </a:r>
            <a:r>
              <a:rPr kumimoji="0" lang="tr-TR" sz="2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denir. </a:t>
            </a:r>
            <a:endParaRPr kumimoji="0" lang="tr-TR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2526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7</a:t>
            </a:fld>
            <a:endParaRPr lang="tr-TR" dirty="0"/>
          </a:p>
        </p:txBody>
      </p:sp>
      <p:sp>
        <p:nvSpPr>
          <p:cNvPr id="3" name="2 Dikdörtgen"/>
          <p:cNvSpPr/>
          <p:nvPr/>
        </p:nvSpPr>
        <p:spPr>
          <a:xfrm>
            <a:off x="611560" y="1988840"/>
            <a:ext cx="7344816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tr-TR" sz="2600" b="1" dirty="0" smtClean="0">
                <a:solidFill>
                  <a:srgbClr val="22222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Örneğin</a:t>
            </a:r>
            <a:r>
              <a:rPr lang="tr-TR" sz="2600" dirty="0" smtClean="0">
                <a:solidFill>
                  <a:srgbClr val="22222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,cinsiyet değişkeni i</a:t>
            </a:r>
            <a:r>
              <a:rPr lang="tr-TR" sz="2600" dirty="0" smtClean="0">
                <a:solidFill>
                  <a:srgbClr val="222222"/>
                </a:solidFill>
                <a:latin typeface="Calibri"/>
                <a:ea typeface="Times New Roman" pitchFamily="18" charset="0"/>
                <a:cs typeface="Arial" pitchFamily="34" charset="0"/>
              </a:rPr>
              <a:t>ç</a:t>
            </a:r>
            <a:r>
              <a:rPr lang="tr-TR" sz="2600" dirty="0" smtClean="0">
                <a:solidFill>
                  <a:srgbClr val="22222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in yalnızca kız ve erkek olmak </a:t>
            </a:r>
            <a:r>
              <a:rPr lang="tr-TR" sz="2600" dirty="0" smtClean="0">
                <a:solidFill>
                  <a:srgbClr val="222222"/>
                </a:solidFill>
                <a:latin typeface="Calibri"/>
                <a:ea typeface="Times New Roman" pitchFamily="18" charset="0"/>
                <a:cs typeface="Arial" pitchFamily="34" charset="0"/>
              </a:rPr>
              <a:t>ü</a:t>
            </a:r>
            <a:r>
              <a:rPr lang="tr-TR" sz="2600" dirty="0" smtClean="0">
                <a:solidFill>
                  <a:srgbClr val="22222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zere, iki değer verilebilir.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tr-TR" sz="2600" dirty="0" smtClean="0">
                <a:solidFill>
                  <a:srgbClr val="22222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Normal olarak bunlar arasında </a:t>
            </a:r>
            <a:r>
              <a:rPr lang="tr-TR" sz="2600" dirty="0" smtClean="0">
                <a:solidFill>
                  <a:srgbClr val="222222"/>
                </a:solidFill>
                <a:latin typeface="Calibri"/>
                <a:ea typeface="Times New Roman" pitchFamily="18" charset="0"/>
                <a:cs typeface="Arial" pitchFamily="34" charset="0"/>
              </a:rPr>
              <a:t>üçü</a:t>
            </a:r>
            <a:r>
              <a:rPr lang="tr-TR" sz="2600" dirty="0" smtClean="0">
                <a:solidFill>
                  <a:srgbClr val="22222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nc</a:t>
            </a:r>
            <a:r>
              <a:rPr lang="tr-TR" sz="2600" dirty="0" smtClean="0">
                <a:solidFill>
                  <a:srgbClr val="222222"/>
                </a:solidFill>
                <a:latin typeface="Calibri"/>
                <a:ea typeface="Times New Roman" pitchFamily="18" charset="0"/>
                <a:cs typeface="Arial" pitchFamily="34" charset="0"/>
              </a:rPr>
              <a:t>ü</a:t>
            </a:r>
            <a:r>
              <a:rPr lang="tr-TR" sz="2600" dirty="0" smtClean="0">
                <a:solidFill>
                  <a:srgbClr val="22222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bir değer "verilemez".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tr-TR" sz="2600" dirty="0" smtClean="0">
                <a:solidFill>
                  <a:srgbClr val="22222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Bu t</a:t>
            </a:r>
            <a:r>
              <a:rPr lang="tr-TR" sz="2600" dirty="0" smtClean="0">
                <a:solidFill>
                  <a:srgbClr val="222222"/>
                </a:solidFill>
                <a:latin typeface="Calibri"/>
                <a:ea typeface="Times New Roman" pitchFamily="18" charset="0"/>
                <a:cs typeface="Arial" pitchFamily="34" charset="0"/>
              </a:rPr>
              <a:t>ü</a:t>
            </a:r>
            <a:r>
              <a:rPr lang="tr-TR" sz="2600" dirty="0" smtClean="0">
                <a:solidFill>
                  <a:srgbClr val="22222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r değişkenlere </a:t>
            </a:r>
            <a:r>
              <a:rPr lang="tr-TR" sz="2600" b="1" dirty="0" smtClean="0">
                <a:solidFill>
                  <a:srgbClr val="22222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nitel değişkenler </a:t>
            </a:r>
            <a:r>
              <a:rPr lang="tr-TR" sz="2600" dirty="0" smtClean="0">
                <a:solidFill>
                  <a:srgbClr val="22222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de denir.</a:t>
            </a:r>
            <a:endParaRPr lang="tr-TR" sz="26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>
          <a:xfrm>
            <a:off x="3991088" y="6448251"/>
            <a:ext cx="1161826" cy="365125"/>
          </a:xfrm>
        </p:spPr>
        <p:txBody>
          <a:bodyPr/>
          <a:lstStyle/>
          <a:p>
            <a:fld id="{F302176B-0E47-46AC-8F43-DAB4B8A37D06}" type="slidenum">
              <a:rPr lang="tr-TR" smtClean="0"/>
              <a:pPr/>
              <a:t>8</a:t>
            </a:fld>
            <a:endParaRPr lang="tr-TR" dirty="0"/>
          </a:p>
        </p:txBody>
      </p:sp>
      <p:sp>
        <p:nvSpPr>
          <p:cNvPr id="3" name="Metin kutusu 2"/>
          <p:cNvSpPr txBox="1"/>
          <p:nvPr/>
        </p:nvSpPr>
        <p:spPr>
          <a:xfrm>
            <a:off x="539552" y="1629375"/>
            <a:ext cx="7992888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Alt ve üst sınırları arasında herhangi bir </a:t>
            </a:r>
            <a:r>
              <a:rPr lang="tr-TR" sz="2800" b="1" dirty="0" smtClean="0"/>
              <a:t>ara değer alabilme </a:t>
            </a:r>
            <a:r>
              <a:rPr lang="tr-TR" sz="2800" dirty="0" smtClean="0"/>
              <a:t>olasılığına sahip değişkenler, bir başka deyişle kesirli olarak ifade edilebilen değişkenler </a:t>
            </a:r>
            <a:r>
              <a:rPr lang="tr-TR" sz="2800" b="1" dirty="0" smtClean="0"/>
              <a:t>sürekli değişken</a:t>
            </a:r>
            <a:r>
              <a:rPr lang="tr-TR" sz="2800" dirty="0" smtClean="0"/>
              <a:t>lerdir.</a:t>
            </a:r>
          </a:p>
          <a:p>
            <a:r>
              <a:rPr lang="tr-TR" sz="2800" dirty="0" smtClean="0"/>
              <a:t> </a:t>
            </a:r>
          </a:p>
          <a:p>
            <a:r>
              <a:rPr lang="tr-TR" sz="2800" b="1" dirty="0" smtClean="0"/>
              <a:t>Örneğin,</a:t>
            </a:r>
            <a:r>
              <a:rPr lang="tr-TR" sz="2800" dirty="0" smtClean="0"/>
              <a:t> ağırlık değişkenine kuramsal olarak sıfırdan başlayıp sonsuza kadar değişebilen çeşitli değerler verilebilir. Bu tür değişkenlere </a:t>
            </a:r>
            <a:r>
              <a:rPr lang="tr-TR" sz="2800" b="1" dirty="0" smtClean="0"/>
              <a:t>nicel değişken</a:t>
            </a:r>
            <a:r>
              <a:rPr lang="tr-TR" sz="2800" dirty="0" smtClean="0"/>
              <a:t>ler de denir.</a:t>
            </a:r>
          </a:p>
          <a:p>
            <a:r>
              <a:rPr lang="tr-TR" sz="2800" dirty="0" smtClean="0"/>
              <a:t> </a:t>
            </a:r>
          </a:p>
          <a:p>
            <a:pPr marL="457200" indent="-457200" algn="just" fontAlgn="auto">
              <a:buFont typeface="Wingdings" panose="05000000000000000000" pitchFamily="2" charset="2"/>
              <a:buChar char="Ø"/>
              <a:defRPr/>
            </a:pPr>
            <a:endParaRPr lang="tr-TR" sz="2800" dirty="0">
              <a:latin typeface="Calibri" panose="020F0502020204030204" pitchFamily="34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1187624" y="6093296"/>
            <a:ext cx="3636404" cy="428604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just">
              <a:buNone/>
            </a:pPr>
            <a:endParaRPr lang="tr-TR" sz="1000" kern="0" dirty="0">
              <a:latin typeface="Calibri" panose="020F0502020204030204" pitchFamily="34" charset="0"/>
            </a:endParaRPr>
          </a:p>
        </p:txBody>
      </p:sp>
      <p:pic>
        <p:nvPicPr>
          <p:cNvPr id="6" name="Resim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5805264"/>
            <a:ext cx="1080120" cy="100811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4" descr="https://upload.wikimedia.org/wikipedia/tr/5/5f/Ankara_%C3%9Cniversitesi_logosu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5805264"/>
            <a:ext cx="1080120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8861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>
          <a:xfrm>
            <a:off x="3991088" y="6448251"/>
            <a:ext cx="1161826" cy="365125"/>
          </a:xfrm>
        </p:spPr>
        <p:txBody>
          <a:bodyPr/>
          <a:lstStyle/>
          <a:p>
            <a:fld id="{F302176B-0E47-46AC-8F43-DAB4B8A37D06}" type="slidenum">
              <a:rPr lang="tr-TR" smtClean="0"/>
              <a:pPr/>
              <a:t>9</a:t>
            </a:fld>
            <a:endParaRPr lang="tr-TR" dirty="0"/>
          </a:p>
        </p:txBody>
      </p:sp>
      <p:sp>
        <p:nvSpPr>
          <p:cNvPr id="3" name="Metin kutusu 2"/>
          <p:cNvSpPr txBox="1"/>
          <p:nvPr/>
        </p:nvSpPr>
        <p:spPr>
          <a:xfrm>
            <a:off x="539552" y="2060848"/>
            <a:ext cx="792088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latin typeface="Calibri" panose="020F0502020204030204" pitchFamily="34" charset="0"/>
              </a:rPr>
              <a:t>KAYNAKÇA </a:t>
            </a:r>
          </a:p>
          <a:p>
            <a:pPr algn="ctr"/>
            <a:endParaRPr lang="tr-TR" sz="3200" b="1" dirty="0" smtClean="0">
              <a:latin typeface="Calibri" panose="020F0502020204030204" pitchFamily="34" charset="0"/>
            </a:endParaRPr>
          </a:p>
          <a:p>
            <a:pPr algn="ctr"/>
            <a:r>
              <a:rPr lang="tr-TR" sz="2400" dirty="0" err="1" smtClean="0">
                <a:latin typeface="Calibri" panose="020F0502020204030204" pitchFamily="34" charset="0"/>
              </a:rPr>
              <a:t>Prof.Dr</a:t>
            </a:r>
            <a:r>
              <a:rPr lang="tr-TR" sz="2400" dirty="0" smtClean="0">
                <a:latin typeface="Calibri" panose="020F0502020204030204" pitchFamily="34" charset="0"/>
              </a:rPr>
              <a:t>.Niyazi KARASAR  Bilimsel Araştırma Yöntemi</a:t>
            </a:r>
          </a:p>
        </p:txBody>
      </p:sp>
      <p:pic>
        <p:nvPicPr>
          <p:cNvPr id="4" name="Resim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5805264"/>
            <a:ext cx="1080120" cy="100811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4" descr="https://upload.wikimedia.org/wikipedia/tr/5/5f/Ankara_%C3%9Cniversitesi_logosu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5805264"/>
            <a:ext cx="1080120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5476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lga Biçimi">
  <a:themeElements>
    <a:clrScheme name="Dalga Biçimi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Dalga Biçimi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alga Biçimi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0</TotalTime>
  <Words>344</Words>
  <Application>Microsoft Office PowerPoint</Application>
  <PresentationFormat>Ekran Gösterisi (4:3)</PresentationFormat>
  <Paragraphs>36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6" baseType="lpstr">
      <vt:lpstr>Arial</vt:lpstr>
      <vt:lpstr>Calibri</vt:lpstr>
      <vt:lpstr>Candara</vt:lpstr>
      <vt:lpstr>Symbol</vt:lpstr>
      <vt:lpstr>Times New Roman</vt:lpstr>
      <vt:lpstr>Wingdings</vt:lpstr>
      <vt:lpstr>Dalga Biçimi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2017-10-13T08:07:21Z</dcterms:created>
  <dcterms:modified xsi:type="dcterms:W3CDTF">2020-05-11T21:30:18Z</dcterms:modified>
</cp:coreProperties>
</file>