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514" r:id="rId3"/>
    <p:sldId id="587" r:id="rId4"/>
    <p:sldId id="576" r:id="rId5"/>
    <p:sldId id="581" r:id="rId6"/>
    <p:sldId id="588" r:id="rId7"/>
    <p:sldId id="535" r:id="rId8"/>
    <p:sldId id="589" r:id="rId9"/>
    <p:sldId id="590" r:id="rId10"/>
    <p:sldId id="591" r:id="rId11"/>
    <p:sldId id="592" r:id="rId12"/>
    <p:sldId id="593" r:id="rId13"/>
    <p:sldId id="594" r:id="rId14"/>
    <p:sldId id="595" r:id="rId15"/>
    <p:sldId id="596" r:id="rId16"/>
    <p:sldId id="597" r:id="rId17"/>
    <p:sldId id="598" r:id="rId18"/>
    <p:sldId id="599" r:id="rId19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686CE2-6163-4ED4-A3E0-1FD3D1BB68B1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52BEAC-D305-4971-85C8-7E2010788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3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s-MY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rtl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2E7E3C67-3D27-46DD-BF56-DAE5512F19A0}" type="slidenum">
              <a:rPr lang="en-US" smtClean="0"/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212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s-MY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rtl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38D34777-9FE1-40C2-834C-121FED1C6022}" type="slidenum">
              <a:rPr lang="en-US" smtClean="0"/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04329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F09A7B-2583-4056-BB52-411588F16CFC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0070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s-MY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rtl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BB4D1C86-5D02-4AFE-A4D9-919075A3B936}" type="slidenum">
              <a:rPr lang="en-US" smtClean="0"/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4179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62565-1346-44D3-B5F5-53EA6B61A842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62881-5457-44EB-A576-842B16A7F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D926A-7654-4665-9881-5BA93DB665EF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E4B98-B4F9-4182-97F1-A0DBDBDEE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1093F-92FB-499D-9FB0-ED9FB71D8EE9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56AE-B7DA-41CF-9131-906205533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C4E5D-90D6-48C2-AC41-C9D50E02DDD1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E1AB4-C0CF-4E54-A346-5B1A21DF0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222F9-8AEF-46E0-93EF-F1B84E122AB5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F76F8-6125-4856-9F05-E7D2A5891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2BF88-4DAA-4F35-ACF6-367F1AA91855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5FE01-14D1-4CAE-9A64-0BF6CDE44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3515F-5E7F-4825-86B7-00663CA29F6B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ECCFB-6521-46C0-8F57-34AAC93F8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AE5F3-1E49-498A-B014-2E37FBA46ED8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DFF04-3B0E-4010-B89C-1C893C1CF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A8E72-219F-48E9-B73E-F7DB646CCD49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CFE78-75CA-45E1-B4FA-2684C5012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8E394-2F39-4DA0-AED2-5757BABCBD00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415E-87CD-4264-89C6-7BED62986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9987E-52E7-4E59-BD98-3E730BBF4F8D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33EF4-C4C3-45B5-8704-5C5E7FDA7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DEF7A6-CA7A-423E-86CA-C7B5DE05C47A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133665-9EA0-4372-B2C0-BA062D17C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990600"/>
            <a:ext cx="8763000" cy="2209801"/>
          </a:xfrm>
        </p:spPr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Kronik </a:t>
            </a:r>
            <a:r>
              <a:rPr lang="tr-TR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obstrüktif</a:t>
            </a:r>
            <a: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akciğer hastalığı (KOAH</a:t>
            </a: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-20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Bahar Dönemi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Farmakoterapi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Dersi</a:t>
            </a:r>
            <a:b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Prof.Dr.A.Tanju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ÖZÇELİKAY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52400" y="304800"/>
            <a:ext cx="8991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tr-TR" sz="2400" dirty="0" err="1" smtClean="0">
                <a:solidFill>
                  <a:srgbClr val="0070C0"/>
                </a:solidFill>
              </a:rPr>
              <a:t>Antikolinerjikler</a:t>
            </a:r>
            <a:r>
              <a:rPr lang="tr-TR" sz="2400" dirty="0" smtClean="0">
                <a:solidFill>
                  <a:srgbClr val="0070C0"/>
                </a:solidFill>
              </a:rPr>
              <a:t> (</a:t>
            </a:r>
            <a:r>
              <a:rPr lang="tr-TR" sz="2400" dirty="0" err="1" smtClean="0">
                <a:solidFill>
                  <a:srgbClr val="0070C0"/>
                </a:solidFill>
              </a:rPr>
              <a:t>Muskarinik</a:t>
            </a:r>
            <a:r>
              <a:rPr lang="tr-TR" sz="2400" dirty="0" smtClean="0">
                <a:solidFill>
                  <a:srgbClr val="0070C0"/>
                </a:solidFill>
              </a:rPr>
              <a:t> Antagonistler)</a:t>
            </a:r>
            <a:endParaRPr lang="tr-TR" sz="2400" dirty="0">
              <a:solidFill>
                <a:srgbClr val="0070C0"/>
              </a:solidFill>
            </a:endParaRPr>
          </a:p>
          <a:p>
            <a:endParaRPr lang="tr-TR" sz="2400" dirty="0"/>
          </a:p>
          <a:p>
            <a:pPr algn="l"/>
            <a:r>
              <a:rPr lang="tr-TR" sz="2400" dirty="0"/>
              <a:t>	</a:t>
            </a:r>
            <a:r>
              <a:rPr lang="tr-TR" sz="2400" dirty="0" err="1"/>
              <a:t>İnhalasyon</a:t>
            </a:r>
            <a:r>
              <a:rPr lang="tr-TR" sz="2400" dirty="0"/>
              <a:t> şeklinde verildiklerinde, </a:t>
            </a:r>
            <a:r>
              <a:rPr lang="tr-TR" sz="2400" dirty="0" smtClean="0"/>
              <a:t>bronş </a:t>
            </a:r>
            <a:r>
              <a:rPr lang="tr-TR" sz="2400" dirty="0"/>
              <a:t>düz kasındaki </a:t>
            </a:r>
            <a:r>
              <a:rPr lang="tr-TR" sz="2400" dirty="0" err="1"/>
              <a:t>kolinerjik</a:t>
            </a:r>
            <a:r>
              <a:rPr lang="tr-TR" sz="2400" dirty="0"/>
              <a:t> reseptörleri kompetitif olarak </a:t>
            </a:r>
            <a:r>
              <a:rPr lang="tr-TR" sz="2400" dirty="0" err="1"/>
              <a:t>inhibe</a:t>
            </a:r>
            <a:r>
              <a:rPr lang="tr-TR" sz="2400" dirty="0"/>
              <a:t> ederek </a:t>
            </a:r>
            <a:r>
              <a:rPr lang="tr-TR" sz="2400" dirty="0" err="1"/>
              <a:t>bronkodilatasyon</a:t>
            </a:r>
            <a:r>
              <a:rPr lang="tr-TR" sz="2400" dirty="0"/>
              <a:t> oluştururlar</a:t>
            </a:r>
            <a:r>
              <a:rPr lang="tr-TR" sz="2400" dirty="0" smtClean="0"/>
              <a:t>.</a:t>
            </a:r>
          </a:p>
          <a:p>
            <a:pPr algn="l"/>
            <a:r>
              <a:rPr lang="tr-TR" sz="2400" dirty="0" smtClean="0"/>
              <a:t> </a:t>
            </a:r>
            <a:r>
              <a:rPr lang="tr-TR" sz="2400" dirty="0"/>
              <a:t>	</a:t>
            </a:r>
            <a:endParaRPr lang="tr-TR" sz="2400" dirty="0" smtClean="0"/>
          </a:p>
          <a:p>
            <a:pPr algn="l"/>
            <a:r>
              <a:rPr lang="tr-TR" sz="2400" dirty="0" smtClean="0"/>
              <a:t> </a:t>
            </a:r>
            <a:r>
              <a:rPr lang="tr-TR" sz="2400" dirty="0" smtClean="0">
                <a:solidFill>
                  <a:srgbClr val="00B050"/>
                </a:solidFill>
              </a:rPr>
              <a:t>Kısa </a:t>
            </a:r>
            <a:r>
              <a:rPr lang="tr-TR" sz="2400" dirty="0">
                <a:solidFill>
                  <a:srgbClr val="00B050"/>
                </a:solidFill>
              </a:rPr>
              <a:t>etkili </a:t>
            </a:r>
            <a:r>
              <a:rPr lang="tr-TR" sz="2400" dirty="0" err="1">
                <a:solidFill>
                  <a:srgbClr val="00B050"/>
                </a:solidFill>
              </a:rPr>
              <a:t>muskarinik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antagonisler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/>
              <a:t>(SAMA) </a:t>
            </a:r>
            <a:endParaRPr lang="tr-TR" sz="2400" dirty="0" smtClean="0"/>
          </a:p>
          <a:p>
            <a:pPr algn="l"/>
            <a:r>
              <a:rPr lang="tr-TR" sz="2400" dirty="0"/>
              <a:t> </a:t>
            </a:r>
            <a:r>
              <a:rPr lang="tr-TR" sz="2400" b="1" dirty="0" err="1"/>
              <a:t>İ</a:t>
            </a:r>
            <a:r>
              <a:rPr lang="tr-TR" sz="2400" b="1" dirty="0" err="1" smtClean="0"/>
              <a:t>pratropiyum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bromid</a:t>
            </a:r>
            <a:r>
              <a:rPr lang="tr-TR" sz="2400" b="1" dirty="0"/>
              <a:t> </a:t>
            </a:r>
            <a:r>
              <a:rPr lang="tr-TR" sz="2400" dirty="0" err="1" smtClean="0"/>
              <a:t>aeresol</a:t>
            </a:r>
            <a:r>
              <a:rPr lang="tr-TR" sz="2400" dirty="0" smtClean="0"/>
              <a:t> yada </a:t>
            </a:r>
            <a:r>
              <a:rPr lang="tr-TR" sz="2400" dirty="0" err="1" smtClean="0"/>
              <a:t>nebulizasyon</a:t>
            </a:r>
            <a:r>
              <a:rPr lang="tr-TR" sz="2400" dirty="0" smtClean="0"/>
              <a:t> çözeltisi</a:t>
            </a:r>
          </a:p>
          <a:p>
            <a:pPr algn="l"/>
            <a:endParaRPr lang="tr-TR" sz="2400" dirty="0"/>
          </a:p>
          <a:p>
            <a:pPr algn="l"/>
            <a:r>
              <a:rPr lang="tr-TR" sz="2400" dirty="0" smtClean="0">
                <a:solidFill>
                  <a:srgbClr val="FF0000"/>
                </a:solidFill>
              </a:rPr>
              <a:t>En </a:t>
            </a:r>
            <a:r>
              <a:rPr lang="tr-TR" sz="2400" dirty="0">
                <a:solidFill>
                  <a:srgbClr val="FF0000"/>
                </a:solidFill>
              </a:rPr>
              <a:t>sık hasta şikayetleri ağız kuruluğu, bulantı ve genellikle metalik tattır.</a:t>
            </a:r>
          </a:p>
        </p:txBody>
      </p:sp>
    </p:spTree>
    <p:extLst>
      <p:ext uri="{BB962C8B-B14F-4D97-AF65-F5344CB8AC3E}">
        <p14:creationId xmlns:p14="http://schemas.microsoft.com/office/powerpoint/2010/main" val="3467025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8600" y="1456473"/>
            <a:ext cx="8839200" cy="296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Uzun-etkili </a:t>
            </a:r>
            <a:r>
              <a:rPr lang="tr-TR" sz="2400" b="1" dirty="0" err="1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muskarinik</a:t>
            </a:r>
            <a:r>
              <a:rPr lang="tr-TR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antagonisler</a:t>
            </a:r>
            <a:r>
              <a:rPr lang="tr-TR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(LAMA)</a:t>
            </a:r>
            <a:r>
              <a:rPr lang="tr-TR" sz="240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tr-TR" sz="2400" dirty="0" smtClean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tr-TR" sz="24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Tiotropiyum</a:t>
            </a:r>
            <a:r>
              <a:rPr lang="tr-TR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bromid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spreyi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veya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tozu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tr-TR" sz="2400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Umeklidiniyum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tozu</a:t>
            </a: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tr-TR" sz="24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Aklidiniyum</a:t>
            </a:r>
            <a:r>
              <a:rPr lang="tr-TR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bromid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tozu</a:t>
            </a: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50000"/>
              </a:lnSpc>
              <a:spcAft>
                <a:spcPts val="800"/>
              </a:spcAft>
            </a:pPr>
            <a:r>
              <a:rPr lang="tr-TR" sz="24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Glikopirolat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tozu </a:t>
            </a:r>
            <a:endParaRPr lang="tr-T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607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6200" y="609600"/>
            <a:ext cx="9067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</a:pPr>
            <a:r>
              <a:rPr lang="tr-TR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Kombine </a:t>
            </a:r>
            <a:r>
              <a:rPr lang="tr-TR" sz="2400" b="1" dirty="0" err="1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Antikolinerjikler</a:t>
            </a:r>
            <a:r>
              <a:rPr lang="tr-TR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</a:t>
            </a:r>
            <a:r>
              <a:rPr lang="tr-TR" sz="24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Sempatomimetikler</a:t>
            </a:r>
            <a:endParaRPr lang="tr-TR" sz="2400" b="1" dirty="0" smtClean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</a:pPr>
            <a:endParaRPr lang="tr-TR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</a:pP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Eğer belirtiler tek 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başına yeterince kontrol altına alınamazsa kısa 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uzun etkili </a:t>
            </a:r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bronkodilatör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ilaçlar </a:t>
            </a:r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yoluyla kombine olarak kullanılabilirler.</a:t>
            </a:r>
            <a:endParaRPr lang="tr-T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</a:pPr>
            <a:endParaRPr lang="tr-TR" sz="2400" dirty="0" smtClean="0">
              <a:solidFill>
                <a:srgbClr val="00B05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50000"/>
              </a:lnSpc>
            </a:pPr>
            <a:r>
              <a:rPr lang="tr-TR" sz="2400" b="1" dirty="0" err="1" smtClean="0"/>
              <a:t>Albuterol+İpratropiyum</a:t>
            </a:r>
            <a:r>
              <a:rPr lang="tr-TR" sz="2400" dirty="0" smtClean="0"/>
              <a:t> </a:t>
            </a:r>
          </a:p>
          <a:p>
            <a:pPr lvl="0" algn="l">
              <a:lnSpc>
                <a:spcPct val="150000"/>
              </a:lnSpc>
            </a:pPr>
            <a:r>
              <a:rPr lang="tr-TR" sz="2400" b="1" dirty="0" err="1" smtClean="0"/>
              <a:t>Vilanterol</a:t>
            </a:r>
            <a:r>
              <a:rPr lang="tr-TR" sz="2400" b="1" dirty="0" smtClean="0"/>
              <a:t>/</a:t>
            </a:r>
            <a:r>
              <a:rPr lang="tr-TR" sz="2400" b="1" dirty="0" err="1" smtClean="0"/>
              <a:t>Umeklidiyum</a:t>
            </a:r>
            <a:r>
              <a:rPr lang="tr-TR" sz="2400" dirty="0" smtClean="0"/>
              <a:t> </a:t>
            </a:r>
          </a:p>
          <a:p>
            <a:pPr lvl="0" algn="l">
              <a:lnSpc>
                <a:spcPct val="150000"/>
              </a:lnSpc>
            </a:pPr>
            <a:r>
              <a:rPr lang="tr-TR" sz="2400" b="1" dirty="0" err="1" smtClean="0"/>
              <a:t>Olodaterol</a:t>
            </a:r>
            <a:r>
              <a:rPr lang="tr-TR" sz="2400" b="1" dirty="0" smtClean="0"/>
              <a:t>/</a:t>
            </a:r>
            <a:r>
              <a:rPr lang="tr-TR" sz="2400" b="1" dirty="0" err="1" smtClean="0"/>
              <a:t>tiotropiyum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bromid</a:t>
            </a:r>
            <a:endParaRPr lang="tr-TR" sz="2400" dirty="0"/>
          </a:p>
          <a:p>
            <a:pPr algn="l">
              <a:lnSpc>
                <a:spcPct val="150000"/>
              </a:lnSpc>
            </a:pPr>
            <a:r>
              <a:rPr lang="tr-TR" sz="2400" b="1" dirty="0" err="1" smtClean="0"/>
              <a:t>İndikaterol</a:t>
            </a:r>
            <a:r>
              <a:rPr lang="tr-TR" sz="2400" b="1" dirty="0" smtClean="0"/>
              <a:t>/</a:t>
            </a:r>
            <a:r>
              <a:rPr lang="tr-TR" sz="2400" b="1" dirty="0" err="1" smtClean="0"/>
              <a:t>glikopirolat</a:t>
            </a:r>
            <a:endParaRPr lang="tr-TR" sz="2400" dirty="0">
              <a:solidFill>
                <a:srgbClr val="00B05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36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228600"/>
            <a:ext cx="8991600" cy="7176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</a:pPr>
            <a:r>
              <a:rPr lang="tr-TR" sz="2400" b="1" dirty="0" err="1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Metilksantinler</a:t>
            </a:r>
            <a:endParaRPr lang="tr-TR" sz="2400" dirty="0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50000"/>
              </a:lnSpc>
              <a:spcAft>
                <a:spcPts val="800"/>
              </a:spcAft>
            </a:pPr>
            <a:r>
              <a:rPr lang="tr-TR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tr-TR" sz="2400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Teofilin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</a:t>
            </a:r>
            <a:r>
              <a:rPr lang="tr-TR" sz="24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aminofilin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fosfodiesteraz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diğer mekanizmaları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inhibe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ederek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bronkodilatasyon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oluşturur.</a:t>
            </a:r>
          </a:p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lang="tr-TR" sz="2400" b="1" dirty="0" smtClean="0"/>
              <a:t>-</a:t>
            </a:r>
            <a:r>
              <a:rPr lang="tr-TR" sz="2400" dirty="0" smtClean="0"/>
              <a:t> </a:t>
            </a:r>
            <a:r>
              <a:rPr lang="tr-TR" sz="2400" dirty="0" err="1" smtClean="0"/>
              <a:t>İnhale</a:t>
            </a:r>
            <a:r>
              <a:rPr lang="tr-TR" sz="2400" dirty="0" smtClean="0"/>
              <a:t> </a:t>
            </a:r>
            <a:r>
              <a:rPr lang="tr-TR" sz="2400" dirty="0" err="1"/>
              <a:t>bronkodilatörlere</a:t>
            </a:r>
            <a:r>
              <a:rPr lang="tr-TR" sz="2400" dirty="0"/>
              <a:t> optimal yanıtın alınamadığı hastaların rejimine eklenebilir. </a:t>
            </a:r>
          </a:p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lang="tr-TR" sz="2400" b="1" dirty="0" smtClean="0"/>
              <a:t>-</a:t>
            </a:r>
            <a:r>
              <a:rPr lang="tr-TR" sz="2400" dirty="0" smtClean="0"/>
              <a:t> Gecikmeli-salım </a:t>
            </a:r>
            <a:r>
              <a:rPr lang="tr-TR" sz="2400" dirty="0"/>
              <a:t>yapan </a:t>
            </a:r>
            <a:r>
              <a:rPr lang="tr-TR" sz="2400" dirty="0" err="1"/>
              <a:t>teofilin</a:t>
            </a:r>
            <a:r>
              <a:rPr lang="tr-TR" sz="2400" dirty="0"/>
              <a:t> preparatları </a:t>
            </a:r>
            <a:r>
              <a:rPr lang="tr-TR" sz="2400" dirty="0" err="1"/>
              <a:t>uyuncu</a:t>
            </a:r>
            <a:r>
              <a:rPr lang="tr-TR" sz="2400" dirty="0"/>
              <a:t> iyileştirir ve hızlı-salım yapan ürünlerle karşılaştırıldığında daha kararlı serum konsantrasyonu sağlanır</a:t>
            </a:r>
            <a:r>
              <a:rPr lang="tr-TR" sz="2400" dirty="0" smtClean="0"/>
              <a:t>.</a:t>
            </a:r>
          </a:p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lang="tr-TR" sz="2400" b="1" dirty="0" smtClean="0"/>
              <a:t>-</a:t>
            </a:r>
            <a:r>
              <a:rPr lang="tr-TR" sz="2400" dirty="0" smtClean="0"/>
              <a:t> Gecikmeli-salım </a:t>
            </a:r>
            <a:r>
              <a:rPr lang="tr-TR" sz="2400" dirty="0"/>
              <a:t>özelliklerindeki farklılıklar nedeniyle bir gecikmeli-salım yapan preparattan diğerine geçerken dikkatli olunmalıdır.</a:t>
            </a: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87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8007" y="228600"/>
            <a:ext cx="8991600" cy="495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Serum konsantrasyonuna dayanarak doz ayarlamaları yapılır. </a:t>
            </a: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Toksisite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riskini en aza indirmek için sıklıkla  8 ile 15mcg/</a:t>
            </a: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lik</a:t>
            </a: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terapötik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aralık hedeflenir. </a:t>
            </a:r>
            <a:endParaRPr lang="tr-TR" sz="2400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Teofilinin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sık gözlenen yan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etkileri:</a:t>
            </a: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Dispepsi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Bulantı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kusma,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diyare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Başağrısı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Yorgunluk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taşikardi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Toksik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konsantrasyonlarda aritmiler</a:t>
            </a:r>
            <a:endParaRPr lang="tr-T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53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" y="304800"/>
            <a:ext cx="8229600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Teofilin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klerensini</a:t>
            </a:r>
            <a:r>
              <a:rPr lang="tr-TR" sz="2400" u="sng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azaltan ve 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doz azaltılmasına neden olan faktörler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u="sng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İleri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yaş,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Bakteriyel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 da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viral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pnömoni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Kalp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yetmezliği, karaciğer yetmezliği,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Akut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dekompensasyon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kaynaklı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hipoksemi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Simetidin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makrolidler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florokinolon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antibiyotikleri 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Teofilin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u="sng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klerensini</a:t>
            </a:r>
            <a:r>
              <a:rPr lang="tr-TR" sz="2400" u="sng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artıran ve </a:t>
            </a:r>
            <a:r>
              <a:rPr lang="tr-TR" sz="2400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doz yükseltilmesine neden olan faktörler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u="sng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Sigara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marihuana kullanımı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Hipertiroidizm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Fenitoin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fenobarbital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rifambin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gibi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ilaçlar</a:t>
            </a:r>
            <a:endParaRPr lang="tr-T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6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198" y="76200"/>
            <a:ext cx="9123802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l">
              <a:lnSpc>
                <a:spcPct val="107000"/>
              </a:lnSpc>
              <a:spcAft>
                <a:spcPts val="0"/>
              </a:spcAft>
            </a:pP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Kortikosteroidler</a:t>
            </a:r>
            <a:r>
              <a:rPr lang="tr-TR" sz="2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457200" algn="l">
              <a:lnSpc>
                <a:spcPct val="107000"/>
              </a:lnSpc>
              <a:spcAft>
                <a:spcPts val="0"/>
              </a:spcAft>
            </a:pPr>
            <a:endParaRPr lang="tr-TR" sz="24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Kortikosteroidler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mukus salgısını azaltarak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kapiller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geçirgenliği azaltırlar, lökositlerden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proteolitik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enzimlerin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salgılanmasını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prostaglandinleri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inhibe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ederler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KOAH’da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kortikosteroidler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için uygun durumlar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 akut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alevlenmeler için kısa-süreli sistemik kullanım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seçilmiş hastalarda uzun-süreli stabil KOAH için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terapisi  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 smtClean="0"/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İnhale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kortikosteroidlerin</a:t>
            </a:r>
            <a:r>
              <a:rPr lang="tr-TR" sz="2400" dirty="0">
                <a:solidFill>
                  <a:srgbClr val="FF0000"/>
                </a:solidFill>
              </a:rPr>
              <a:t> yan etkileri </a:t>
            </a:r>
            <a:endParaRPr lang="tr-TR" sz="2400" dirty="0" smtClean="0">
              <a:solidFill>
                <a:srgbClr val="FF0000"/>
              </a:solidFill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tr-TR" sz="2400" dirty="0"/>
              <a:t>  </a:t>
            </a:r>
            <a:r>
              <a:rPr lang="tr-TR" sz="2400" dirty="0" smtClean="0"/>
              <a:t>- Ses </a:t>
            </a:r>
            <a:r>
              <a:rPr lang="tr-TR" sz="2400" dirty="0"/>
              <a:t>kısıklığı, boğaz ağrısı, oral </a:t>
            </a:r>
            <a:r>
              <a:rPr lang="tr-TR" sz="2400" dirty="0" err="1"/>
              <a:t>kandiyazis</a:t>
            </a:r>
            <a:r>
              <a:rPr lang="tr-TR" sz="2400" dirty="0"/>
              <a:t> ve ciltte </a:t>
            </a:r>
            <a:r>
              <a:rPr lang="tr-TR" sz="2400" dirty="0" smtClean="0"/>
              <a:t>morarma          	  - Adrenal </a:t>
            </a:r>
            <a:r>
              <a:rPr lang="tr-TR" sz="2400" dirty="0" err="1"/>
              <a:t>supresyon</a:t>
            </a:r>
            <a:r>
              <a:rPr lang="tr-TR" sz="2400" dirty="0"/>
              <a:t>, osteoporoz ve katarakt gibi şiddetli yan etkiler sistemik </a:t>
            </a:r>
            <a:r>
              <a:rPr lang="tr-TR" sz="2400" dirty="0" err="1"/>
              <a:t>kortikosteroidlerle</a:t>
            </a:r>
            <a:r>
              <a:rPr lang="tr-TR" sz="2400" dirty="0"/>
              <a:t> karşılaştırıldığında daha az sıklıkla </a:t>
            </a:r>
            <a:r>
              <a:rPr lang="tr-TR" sz="2400" dirty="0" smtClean="0"/>
              <a:t>gözlenir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691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" y="381000"/>
            <a:ext cx="7848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tr-TR" sz="2400" dirty="0" err="1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İnhale</a:t>
            </a:r>
            <a:r>
              <a:rPr lang="tr-TR" sz="240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kortikosteroidler</a:t>
            </a:r>
            <a:r>
              <a:rPr lang="tr-TR" sz="240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ile uzun-etkili </a:t>
            </a:r>
            <a:r>
              <a:rPr lang="tr-TR" sz="2400" dirty="0" err="1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bronkodilatörlerin</a:t>
            </a:r>
            <a:r>
              <a:rPr lang="tr-TR" sz="240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kombinasyonu</a:t>
            </a:r>
          </a:p>
          <a:p>
            <a:pPr algn="l"/>
            <a:endParaRPr lang="tr-TR" sz="2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tr-TR" sz="2400" dirty="0" smtClean="0"/>
              <a:t> - </a:t>
            </a:r>
            <a:r>
              <a:rPr lang="tr-TR" sz="2400" dirty="0" err="1" smtClean="0"/>
              <a:t>Budesonid+formoterol</a:t>
            </a:r>
            <a:r>
              <a:rPr lang="tr-TR" sz="2400" dirty="0" smtClean="0"/>
              <a:t> </a:t>
            </a:r>
            <a:r>
              <a:rPr lang="tr-TR" sz="2400" dirty="0" err="1"/>
              <a:t>inhalasyon</a:t>
            </a:r>
            <a:r>
              <a:rPr lang="tr-TR" sz="2400" dirty="0"/>
              <a:t> </a:t>
            </a:r>
            <a:r>
              <a:rPr lang="tr-TR" sz="2400" dirty="0" err="1" smtClean="0"/>
              <a:t>aerosolü</a:t>
            </a:r>
            <a:endParaRPr lang="tr-TR" sz="2400" dirty="0" smtClean="0"/>
          </a:p>
          <a:p>
            <a:pPr lvl="0" algn="l"/>
            <a:endParaRPr lang="tr-TR" sz="2400" dirty="0"/>
          </a:p>
          <a:p>
            <a:pPr lvl="0" algn="l"/>
            <a:r>
              <a:rPr lang="tr-TR" sz="2400" dirty="0" smtClean="0"/>
              <a:t> - </a:t>
            </a:r>
            <a:r>
              <a:rPr lang="tr-TR" sz="2400" dirty="0" err="1" smtClean="0"/>
              <a:t>Flutikazon+salmeterol</a:t>
            </a:r>
            <a:r>
              <a:rPr lang="tr-TR" sz="2400" dirty="0" smtClean="0"/>
              <a:t> </a:t>
            </a:r>
            <a:r>
              <a:rPr lang="tr-TR" sz="2400" dirty="0" err="1"/>
              <a:t>inhalasyon</a:t>
            </a:r>
            <a:r>
              <a:rPr lang="tr-TR" sz="2400" dirty="0"/>
              <a:t> </a:t>
            </a:r>
            <a:r>
              <a:rPr lang="tr-TR" sz="2400" dirty="0" smtClean="0"/>
              <a:t>tozu</a:t>
            </a:r>
          </a:p>
          <a:p>
            <a:pPr lvl="0" algn="l"/>
            <a:endParaRPr lang="tr-TR" sz="2400" dirty="0"/>
          </a:p>
          <a:p>
            <a:pPr lvl="0" algn="l"/>
            <a:r>
              <a:rPr lang="tr-TR" sz="2400" dirty="0" smtClean="0"/>
              <a:t> - </a:t>
            </a:r>
            <a:r>
              <a:rPr lang="tr-TR" sz="2400" dirty="0" err="1" smtClean="0"/>
              <a:t>Flutikazon+vilanterol</a:t>
            </a:r>
            <a:r>
              <a:rPr lang="tr-TR" sz="2400" dirty="0" smtClean="0"/>
              <a:t> </a:t>
            </a:r>
            <a:r>
              <a:rPr lang="tr-TR" sz="2400" dirty="0" err="1" smtClean="0"/>
              <a:t>inhalasyon</a:t>
            </a:r>
            <a:r>
              <a:rPr lang="tr-TR" sz="2400" dirty="0" smtClean="0"/>
              <a:t> </a:t>
            </a:r>
            <a:r>
              <a:rPr lang="tr-TR" sz="2400" dirty="0"/>
              <a:t>tozu </a:t>
            </a:r>
            <a:endParaRPr lang="tr-TR" sz="2400" dirty="0" smtClean="0"/>
          </a:p>
          <a:p>
            <a:pPr lvl="0" algn="l"/>
            <a:endParaRPr lang="tr-TR" sz="2400" dirty="0" smtClean="0"/>
          </a:p>
          <a:p>
            <a:pPr lvl="0" algn="l"/>
            <a:r>
              <a:rPr lang="tr-TR" sz="2400" dirty="0" smtClean="0"/>
              <a:t> </a:t>
            </a:r>
            <a:r>
              <a:rPr lang="tr-TR" sz="2400" dirty="0"/>
              <a:t> </a:t>
            </a:r>
            <a:r>
              <a:rPr lang="tr-TR" sz="2400" dirty="0" smtClean="0"/>
              <a:t>- Yüksek </a:t>
            </a:r>
            <a:r>
              <a:rPr lang="tr-TR" sz="2400" dirty="0"/>
              <a:t>alevlenme riski </a:t>
            </a:r>
            <a:r>
              <a:rPr lang="tr-TR" sz="2400" dirty="0" smtClean="0"/>
              <a:t>taşıyan </a:t>
            </a:r>
            <a:r>
              <a:rPr lang="tr-TR" sz="2400" dirty="0"/>
              <a:t>hastalar için üçlü tedavi (</a:t>
            </a:r>
            <a:r>
              <a:rPr lang="tr-TR" sz="2400" dirty="0" err="1"/>
              <a:t>LABA+LAMA+inhale</a:t>
            </a:r>
            <a:r>
              <a:rPr lang="tr-TR" sz="2400" dirty="0"/>
              <a:t> </a:t>
            </a:r>
            <a:r>
              <a:rPr lang="tr-TR" sz="2400" dirty="0" err="1"/>
              <a:t>kortikosteroid</a:t>
            </a:r>
            <a:r>
              <a:rPr lang="tr-TR" sz="2400" dirty="0"/>
              <a:t>) ilk ya da ikinci tercih olarak değerlendirilebilir.</a:t>
            </a:r>
          </a:p>
          <a:p>
            <a:pPr algn="l"/>
            <a:endParaRPr lang="tr-TR" sz="2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66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228600"/>
            <a:ext cx="9144000" cy="7908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 err="1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Fosfodiesteraz</a:t>
            </a:r>
            <a:r>
              <a:rPr lang="tr-TR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İnhibitörleri:</a:t>
            </a:r>
            <a:endParaRPr lang="tr-TR" sz="2400" dirty="0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Roflumilast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şiddetli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KOAH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hastalarında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alevlenme riskini azaltmak için kullanılan bir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fosfodiesteraz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(PDE4) inhibitörüdür.</a:t>
            </a: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Önemli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yan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etkileri: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kilo kaybı ile intihar etme düşüncesi, uykusuzluk,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anksiyete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yeni gelişen ya da kötüleşen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depresyon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Roflumilast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CYP3A4 ve 1A2 ile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metabolize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edilir; 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güçlü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CYP P450 indükleyicileri ile birlikte kullanılmaları önerilmez.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Roflumilastın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güçlü CYP P450 inhibitörleri ile birlikte kullanımı sırasında potansiyel yan etkiler nedeniyle dikkatli olunmalıdır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Roflumilastın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teofilinle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birlikte kullanımı önerilmez çünkü her iki ilaç da benzer mekanizmaları paylaşır.</a:t>
            </a: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endParaRPr lang="tr-T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endParaRPr lang="tr-T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0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360" y="381000"/>
            <a:ext cx="8897039" cy="56388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tr-TR" sz="2800" b="1" dirty="0">
                <a:solidFill>
                  <a:srgbClr val="FF0000"/>
                </a:solidFill>
              </a:rPr>
              <a:t> </a:t>
            </a:r>
            <a:r>
              <a:rPr lang="tr-TR" sz="2800" b="1" dirty="0" smtClean="0">
                <a:solidFill>
                  <a:srgbClr val="FF0000"/>
                </a:solidFill>
              </a:rPr>
              <a:t>   </a:t>
            </a:r>
            <a:r>
              <a:rPr lang="tr-TR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Tanımı</a:t>
            </a:r>
            <a:r>
              <a:rPr lang="tr-T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KOAH, solunum yolu hava akımının tam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olarak geri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dönüşümü olmaksızın ilerleyici kısıtlanması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olarak tanımlanmaktadır. </a:t>
            </a: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Kronik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bronşit ve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amfizem KOAH gelişimine yol açan iki önemli faktördür.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tr-TR" sz="2800" i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tr-TR" sz="28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Kronik </a:t>
            </a:r>
            <a:r>
              <a:rPr lang="tr-TR" sz="28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bronşit</a:t>
            </a:r>
            <a:r>
              <a:rPr lang="tr-TR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En az arka arkaya iki yıl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olmak 	üzere yılın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en az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ayı öksürükle birlikte kronik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 da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tekrarlayan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aşırı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mukus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sekresyonu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tr-TR" sz="28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Anfizem</a:t>
            </a:r>
            <a:r>
              <a:rPr lang="tr-TR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Bronşiyol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duvarlarında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fibrozis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olmaksızın 	gözlenen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hasar.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9906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ms-MY" b="1" dirty="0" smtClean="0">
                <a:solidFill>
                  <a:srgbClr val="C00000"/>
                </a:solidFill>
              </a:rPr>
              <a:t>Pa</a:t>
            </a:r>
            <a:r>
              <a:rPr lang="tr-TR" b="1" dirty="0" err="1" smtClean="0">
                <a:solidFill>
                  <a:srgbClr val="C00000"/>
                </a:solidFill>
              </a:rPr>
              <a:t>tofizyolojisi</a:t>
            </a:r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endParaRPr lang="ms-MY" b="1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838200"/>
            <a:ext cx="9144000" cy="60198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Özellikle sigara dumanına maruz kalınması  sonucu solunum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yolunda oluşan kronik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inflamasyon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hava yolunda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yıkıcı değişikliklere ve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kısıtlamaya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yol açar.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Zararlı gazların ve partiküllerin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inhalasyonu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nötrofiller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makrofajlar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ve CD8</a:t>
            </a:r>
            <a:r>
              <a:rPr lang="tr-T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lenfositleri aktive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ederek onlardan tümör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nekroz faktör-α, interlökin-8 ve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lökotrien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gibi kimyasal 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mediatörlerin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salgılanmasına neden olur. Bu durum havayollarında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çok geniş çaplı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hasara yol açar. 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Aynı zamanda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akciğerlerde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agresif ve koruyucu savunma sistemi (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proteazlar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antiproteazlar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 dengesizlik ve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oksidatif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stres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ortaya çıkabilir.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Sigara dumanından oluşan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oksidanlar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proteinler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lipitlerle reaksiyona girerek doku hasarı oluşturur.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5275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381000" y="653535"/>
            <a:ext cx="8305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KLİNİK GÖRÜNÜM</a:t>
            </a:r>
            <a:endParaRPr lang="tr-TR" sz="2400" dirty="0">
              <a:solidFill>
                <a:srgbClr val="C00000"/>
              </a:solidFill>
            </a:endParaRPr>
          </a:p>
          <a:p>
            <a:pPr lvl="0" algn="l"/>
            <a:endParaRPr lang="tr-TR" sz="2400" dirty="0" smtClean="0"/>
          </a:p>
          <a:p>
            <a:pPr lvl="0" algn="l"/>
            <a:endParaRPr lang="tr-TR" sz="2400" dirty="0"/>
          </a:p>
          <a:p>
            <a:pPr lvl="0" algn="l"/>
            <a:r>
              <a:rPr lang="tr-TR" sz="2400" dirty="0" smtClean="0"/>
              <a:t>Başlangıç </a:t>
            </a:r>
            <a:r>
              <a:rPr lang="tr-TR" sz="2400" dirty="0"/>
              <a:t>semptomları kronik öksürük ve balgam </a:t>
            </a:r>
            <a:r>
              <a:rPr lang="tr-TR" sz="2400" dirty="0" smtClean="0"/>
              <a:t>üretimi        içerir</a:t>
            </a:r>
            <a:r>
              <a:rPr lang="tr-TR" sz="2400" dirty="0"/>
              <a:t>; hastalar solunum güçlüğü ortaya çıkmadan önce yıllarca öksürük yaşayabilirler</a:t>
            </a:r>
            <a:r>
              <a:rPr lang="tr-TR" sz="2400" dirty="0" smtClean="0"/>
              <a:t>.</a:t>
            </a:r>
          </a:p>
          <a:p>
            <a:pPr lvl="0" algn="l"/>
            <a:endParaRPr lang="tr-TR" sz="2400" dirty="0"/>
          </a:p>
          <a:p>
            <a:pPr lvl="0" algn="l"/>
            <a:r>
              <a:rPr lang="tr-TR" sz="2400" dirty="0" smtClean="0"/>
              <a:t>Hastalığın ileri düzeyinde solunum güçlüğü, balgam </a:t>
            </a:r>
            <a:r>
              <a:rPr lang="tr-TR" sz="2400" dirty="0" err="1" smtClean="0"/>
              <a:t>hacmide</a:t>
            </a:r>
            <a:r>
              <a:rPr lang="tr-TR" sz="2400" dirty="0" smtClean="0"/>
              <a:t> artış, göğüste sıkışma, </a:t>
            </a:r>
            <a:r>
              <a:rPr lang="tr-TR" sz="2400" dirty="0" err="1" smtClean="0"/>
              <a:t>bronkodilatör</a:t>
            </a:r>
            <a:r>
              <a:rPr lang="tr-TR" sz="2400" dirty="0" err="1" smtClean="0"/>
              <a:t>lere</a:t>
            </a:r>
            <a:r>
              <a:rPr lang="tr-TR" sz="2400" dirty="0" smtClean="0"/>
              <a:t> artan ihtiyaç, halsizlik ve yorgunluk görülmektedir.</a:t>
            </a:r>
            <a:endParaRPr lang="tr-TR" sz="2400" dirty="0" smtClean="0"/>
          </a:p>
          <a:p>
            <a:pPr marL="342900" lvl="0" indent="-342900" algn="l">
              <a:buFontTx/>
              <a:buChar char="-"/>
            </a:pPr>
            <a:endParaRPr lang="tr-TR" sz="2400" dirty="0"/>
          </a:p>
          <a:p>
            <a:pPr algn="ctr"/>
            <a:endParaRPr lang="tr-TR" sz="2400" b="1" dirty="0" smtClean="0">
              <a:solidFill>
                <a:srgbClr val="C00000"/>
              </a:solidFill>
            </a:endParaRPr>
          </a:p>
          <a:p>
            <a:pPr algn="l"/>
            <a:endParaRPr lang="tr-TR" sz="2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116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52400" y="381000"/>
            <a:ext cx="8610600" cy="5330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Tanı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kısmen hasta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semptomları ile sigara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dumanı ve mesleki maddeler gibi risk faktörlerine maruz kalma geçmişine bağlıdır. </a:t>
            </a:r>
          </a:p>
          <a:p>
            <a:pPr algn="l"/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Hastalığın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sınıflandırması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spirometri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testi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alevlenme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sıklığının değerlendirilmesiyle yapılmaktadır.</a:t>
            </a:r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Şiddetli KOAH görülen hastalarda, düşük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arteriyel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oksijen basıncı (O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[Pao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parsiyel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basıncı 45–60 mm Hg)  ve artmış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arteriyel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karbondioksit basıncı (CO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[Paco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parsiyel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basıncı 50–60 mm Hg) görülebilir.</a:t>
            </a:r>
            <a:endParaRPr lang="tr-T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11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81000" y="228600"/>
            <a:ext cx="8382000" cy="6032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TEDAVİ</a:t>
            </a:r>
            <a:endParaRPr lang="tr-TR" sz="24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Tedavi </a:t>
            </a:r>
            <a:r>
              <a:rPr lang="tr-TR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hedefleri: </a:t>
            </a:r>
            <a:endParaRPr lang="tr-TR" sz="2400" b="1" dirty="0" smtClean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</a:pP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Hastalığın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ilerlemesini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engellemek ya da yavaşlatmak, </a:t>
            </a:r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</a:pP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-Belirtileri iyileştirmek                                                      </a:t>
            </a:r>
          </a:p>
          <a:p>
            <a:pPr lvl="0" algn="l">
              <a:lnSpc>
                <a:spcPct val="200000"/>
              </a:lnSpc>
              <a:spcAft>
                <a:spcPts val="800"/>
              </a:spcAft>
            </a:pP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-Egzersiz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toleransını iyileştirmek, </a:t>
            </a:r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</a:pP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-Alevlenmelerin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önlenmesi ve tedavi edilmesi, </a:t>
            </a:r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</a:pP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-Komplikasyonların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önlenmesi ve tedavi edilmesi </a:t>
            </a:r>
            <a:endParaRPr lang="tr-T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</a:pP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tr-TR" sz="2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Morbidite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mortalitenin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azalması</a:t>
            </a:r>
            <a:endParaRPr lang="tr-T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85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563880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FARMAKOLOJİK </a:t>
            </a:r>
            <a:r>
              <a:rPr lang="tr-T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OLMAYAN 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TERAPİ</a:t>
            </a:r>
          </a:p>
          <a:p>
            <a:pPr marL="0" indent="0">
              <a:buNone/>
            </a:pPr>
            <a:endParaRPr lang="tr-TR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Tedavi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planları ve stratejiler hakkında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hasta eğitimi </a:t>
            </a:r>
          </a:p>
          <a:p>
            <a:pPr marL="0" lv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Sigara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kullanımının bırakılması,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Mesleki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toz ve duman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çevresel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toksinlere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maruziyetin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azaltılması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Nefes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egzersizleri,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psikososyal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destek</a:t>
            </a:r>
          </a:p>
          <a:p>
            <a:pPr marL="0" lv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İnfluenza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sezonunda yıllık olarak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influenza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aşısı uygulanmalıdır.</a:t>
            </a:r>
          </a:p>
          <a:p>
            <a:pPr marL="0" indent="0" algn="ctr" eaLnBrk="1" hangingPunct="1">
              <a:buNone/>
            </a:pP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66800" y="152400"/>
            <a:ext cx="6857999" cy="45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FARMAKOLOJİK TERAPİ</a:t>
            </a:r>
            <a:endParaRPr lang="tr-TR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0" y="762000"/>
            <a:ext cx="9144000" cy="4919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tr-TR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SEMPATOMİMETİKLER </a:t>
            </a:r>
            <a:r>
              <a:rPr lang="tr-TR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β2- </a:t>
            </a:r>
            <a:r>
              <a:rPr lang="tr-TR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SELEKTİF AGONİSLER) </a:t>
            </a:r>
          </a:p>
          <a:p>
            <a:pPr algn="l"/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β2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selektif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agonisler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bronş düz kasının gevşemesine ve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bronkodilatasyona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neden olurlar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Ölçülü-doz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inhaler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(MDI) ya da kuru-toz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inhaler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(DPI) ile uygulama en az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nebulizasyon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tedavisi kadar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etkindir.</a:t>
            </a:r>
          </a:p>
          <a:p>
            <a:pPr algn="l"/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tr-T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Kısa-etkili β2 </a:t>
            </a:r>
            <a:r>
              <a:rPr lang="tr-TR" sz="24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agonisler</a:t>
            </a:r>
            <a:r>
              <a:rPr lang="tr-T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(SABA</a:t>
            </a:r>
            <a:r>
              <a:rPr lang="tr-TR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: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Etki süreleri 4-6 saat</a:t>
            </a:r>
          </a:p>
          <a:p>
            <a:pPr algn="l"/>
            <a:r>
              <a:rPr lang="tr-TR" sz="2400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Albuterol</a:t>
            </a:r>
            <a:r>
              <a:rPr lang="tr-TR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sz="2400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salbutamol</a:t>
            </a:r>
            <a:r>
              <a:rPr lang="tr-TR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aerosol,inhalasyon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tozu </a:t>
            </a:r>
          </a:p>
          <a:p>
            <a:pPr algn="l"/>
            <a:r>
              <a:rPr lang="tr-TR" sz="2400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Levalbuterol</a:t>
            </a:r>
            <a:r>
              <a:rPr lang="tr-T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inhalasyon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aerosol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tr-TR" sz="2400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Terbutalin</a:t>
            </a:r>
            <a:r>
              <a:rPr lang="tr-TR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oral tablet </a:t>
            </a:r>
            <a:endParaRPr lang="tr-TR" sz="2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0"/>
              </a:spcAft>
            </a:pPr>
            <a:endParaRPr lang="tr-TR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77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400" y="762000"/>
            <a:ext cx="8915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tr-TR" sz="2400" dirty="0" smtClean="0">
                <a:solidFill>
                  <a:srgbClr val="00B050"/>
                </a:solidFill>
              </a:rPr>
              <a:t>Uzun-etkili </a:t>
            </a:r>
            <a:r>
              <a:rPr lang="el-GR" sz="2400" dirty="0">
                <a:solidFill>
                  <a:srgbClr val="00B050"/>
                </a:solidFill>
              </a:rPr>
              <a:t>β2 </a:t>
            </a:r>
            <a:r>
              <a:rPr lang="tr-TR" sz="2400" dirty="0" err="1">
                <a:solidFill>
                  <a:srgbClr val="00B050"/>
                </a:solidFill>
              </a:rPr>
              <a:t>agonisler</a:t>
            </a:r>
            <a:r>
              <a:rPr lang="tr-TR" sz="2400" dirty="0">
                <a:solidFill>
                  <a:srgbClr val="00B050"/>
                </a:solidFill>
              </a:rPr>
              <a:t> (LABA) </a:t>
            </a:r>
            <a:endParaRPr lang="tr-TR" sz="2400" dirty="0" smtClean="0">
              <a:solidFill>
                <a:srgbClr val="00B050"/>
              </a:solidFill>
            </a:endParaRPr>
          </a:p>
          <a:p>
            <a:pPr algn="l"/>
            <a:r>
              <a:rPr lang="tr-TR" sz="2400" dirty="0" smtClean="0"/>
              <a:t>-Planlı olarak her </a:t>
            </a:r>
            <a:r>
              <a:rPr lang="tr-TR" sz="2400" dirty="0"/>
              <a:t>12 ila 24 saatte </a:t>
            </a:r>
            <a:r>
              <a:rPr lang="tr-TR" sz="2400" dirty="0" err="1" smtClean="0"/>
              <a:t>dozlanırlar</a:t>
            </a:r>
            <a:r>
              <a:rPr lang="tr-TR" sz="2400" dirty="0" smtClean="0"/>
              <a:t>. </a:t>
            </a:r>
            <a:r>
              <a:rPr lang="tr-TR" sz="2400" dirty="0"/>
              <a:t>Bu ajanlar belirtilerin akut iyileşmesi için </a:t>
            </a:r>
            <a:r>
              <a:rPr lang="tr-TR" sz="2400" dirty="0" smtClean="0"/>
              <a:t>önerilmemektedir.</a:t>
            </a:r>
          </a:p>
          <a:p>
            <a:pPr algn="l"/>
            <a:endParaRPr lang="tr-TR" sz="2400" dirty="0" smtClean="0"/>
          </a:p>
          <a:p>
            <a:pPr algn="l">
              <a:lnSpc>
                <a:spcPct val="150000"/>
              </a:lnSpc>
            </a:pPr>
            <a:r>
              <a:rPr lang="tr-TR" sz="2400" dirty="0" smtClean="0"/>
              <a:t>-</a:t>
            </a:r>
            <a:r>
              <a:rPr lang="tr-TR" sz="2400" b="1" dirty="0" err="1" smtClean="0"/>
              <a:t>Salmeterol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inhalasyon</a:t>
            </a:r>
            <a:r>
              <a:rPr lang="tr-TR" sz="2400" b="1" dirty="0" smtClean="0"/>
              <a:t> tozu </a:t>
            </a:r>
          </a:p>
          <a:p>
            <a:pPr algn="l">
              <a:lnSpc>
                <a:spcPct val="150000"/>
              </a:lnSpc>
            </a:pPr>
            <a:r>
              <a:rPr lang="tr-TR" sz="2400" b="1" dirty="0" smtClean="0"/>
              <a:t>-</a:t>
            </a:r>
            <a:r>
              <a:rPr lang="tr-TR" sz="2400" b="1" dirty="0" err="1" smtClean="0"/>
              <a:t>Formoterol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inhalasyon</a:t>
            </a:r>
            <a:r>
              <a:rPr lang="tr-TR" sz="2400" b="1" dirty="0" smtClean="0"/>
              <a:t> tozu</a:t>
            </a:r>
          </a:p>
          <a:p>
            <a:pPr algn="l">
              <a:lnSpc>
                <a:spcPct val="150000"/>
              </a:lnSpc>
            </a:pPr>
            <a:r>
              <a:rPr lang="tr-TR" sz="2400" b="1" dirty="0" smtClean="0"/>
              <a:t>-</a:t>
            </a:r>
            <a:r>
              <a:rPr lang="tr-TR" sz="2400" b="1" dirty="0" err="1" smtClean="0"/>
              <a:t>Arformoterol</a:t>
            </a:r>
            <a:r>
              <a:rPr lang="tr-TR" sz="2400" b="1" dirty="0" smtClean="0"/>
              <a:t> </a:t>
            </a:r>
            <a:r>
              <a:rPr lang="tr-TR" sz="2400" b="1" dirty="0" err="1"/>
              <a:t>inhalasyon</a:t>
            </a:r>
            <a:r>
              <a:rPr lang="tr-TR" sz="2400" b="1" dirty="0"/>
              <a:t> çözeltisi </a:t>
            </a:r>
            <a:endParaRPr lang="tr-TR" sz="2400" b="1" dirty="0" smtClean="0"/>
          </a:p>
          <a:p>
            <a:pPr algn="l">
              <a:lnSpc>
                <a:spcPct val="150000"/>
              </a:lnSpc>
            </a:pPr>
            <a:r>
              <a:rPr lang="tr-TR" sz="2400" b="1" dirty="0"/>
              <a:t>	</a:t>
            </a:r>
            <a:r>
              <a:rPr lang="tr-TR" sz="2400" b="1" dirty="0" smtClean="0"/>
              <a:t>-</a:t>
            </a:r>
            <a:r>
              <a:rPr lang="tr-TR" sz="2400" b="1" dirty="0" err="1" smtClean="0"/>
              <a:t>Indakaterol</a:t>
            </a:r>
            <a:r>
              <a:rPr lang="tr-TR" sz="2400" b="1" dirty="0" smtClean="0"/>
              <a:t> </a:t>
            </a:r>
            <a:r>
              <a:rPr lang="tr-TR" sz="2400" b="1" dirty="0" err="1"/>
              <a:t>inhalasyon</a:t>
            </a:r>
            <a:r>
              <a:rPr lang="tr-TR" sz="2400" b="1" dirty="0"/>
              <a:t> </a:t>
            </a:r>
            <a:r>
              <a:rPr lang="tr-TR" sz="2400" b="1" dirty="0" smtClean="0"/>
              <a:t>tozu</a:t>
            </a:r>
            <a:endParaRPr lang="tr-TR" sz="2400" b="1" dirty="0"/>
          </a:p>
          <a:p>
            <a:pPr algn="l">
              <a:lnSpc>
                <a:spcPct val="150000"/>
              </a:lnSpc>
            </a:pPr>
            <a:r>
              <a:rPr lang="tr-TR" sz="2400" b="1" dirty="0"/>
              <a:t>	</a:t>
            </a:r>
            <a:r>
              <a:rPr lang="tr-TR" sz="2400" b="1" dirty="0" smtClean="0"/>
              <a:t>-</a:t>
            </a:r>
            <a:r>
              <a:rPr lang="tr-TR" sz="2400" b="1" dirty="0" err="1" smtClean="0"/>
              <a:t>Olodaterol</a:t>
            </a:r>
            <a:r>
              <a:rPr lang="tr-TR" sz="2400" b="1" dirty="0" smtClean="0"/>
              <a:t> </a:t>
            </a:r>
            <a:r>
              <a:rPr lang="tr-TR" sz="2400" b="1" dirty="0" err="1"/>
              <a:t>inhalasyon</a:t>
            </a:r>
            <a:r>
              <a:rPr lang="tr-TR" sz="2400" b="1" dirty="0"/>
              <a:t> </a:t>
            </a:r>
            <a:r>
              <a:rPr lang="tr-TR" sz="2400" b="1" dirty="0" smtClean="0"/>
              <a:t>spreyi</a:t>
            </a:r>
          </a:p>
          <a:p>
            <a:pPr algn="l">
              <a:lnSpc>
                <a:spcPct val="150000"/>
              </a:lnSpc>
            </a:pPr>
            <a:r>
              <a:rPr lang="tr-TR" sz="2400" b="1" dirty="0" smtClean="0"/>
              <a:t>-</a:t>
            </a:r>
            <a:r>
              <a:rPr lang="tr-TR" sz="2400" b="1" dirty="0" err="1" smtClean="0"/>
              <a:t>Vilanterol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inhalasyon</a:t>
            </a:r>
            <a:r>
              <a:rPr lang="tr-TR" sz="2400" b="1" dirty="0" smtClean="0"/>
              <a:t> tozu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65541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4500</TotalTime>
  <Words>825</Words>
  <Application>Microsoft Office PowerPoint</Application>
  <PresentationFormat>Ekran Gösterisi (4:3)</PresentationFormat>
  <Paragraphs>151</Paragraphs>
  <Slides>18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     Kronik obstrüktif akciğer hastalığı (KOAH)   2019-20 Bahar Dönemi Farmakoterapi  Dersi  Prof.Dr.A.Tanju ÖZÇELİKAY</vt:lpstr>
      <vt:lpstr>PowerPoint Sunusu</vt:lpstr>
      <vt:lpstr> Patofizyolojisi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Parkinsonism</dc:title>
  <dc:creator>saad</dc:creator>
  <cp:lastModifiedBy>Reviewer</cp:lastModifiedBy>
  <cp:revision>359</cp:revision>
  <dcterms:created xsi:type="dcterms:W3CDTF">2006-08-16T00:00:00Z</dcterms:created>
  <dcterms:modified xsi:type="dcterms:W3CDTF">2020-05-11T10:26:02Z</dcterms:modified>
</cp:coreProperties>
</file>