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D593C7-4416-4E29-9100-2AE021B654B7}" v="1" dt="2026-04-01T08:45:49.685"/>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1" autoAdjust="0"/>
    <p:restoredTop sz="94660"/>
  </p:normalViewPr>
  <p:slideViewPr>
    <p:cSldViewPr snapToGrid="0">
      <p:cViewPr varScale="1">
        <p:scale>
          <a:sx n="75" d="100"/>
          <a:sy n="75" d="100"/>
        </p:scale>
        <p:origin x="9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pc:chgData name="Oğuz Özbek" userId="3b5392101ca4e401" providerId="LiveId" clId="{5BE88E52-E907-4C43-BBCB-13D4B516CB9A}" dt="2026-04-01T08:53:04.070" v="109" actId="255"/>
      <pc:docMkLst>
        <pc:docMk/>
      </pc:docMkLst>
      <pc:sldChg chg="addSp delSp modSp add del mod modClrScheme chgLayout">
        <pc:chgData name="Oğuz Özbek" userId="3b5392101ca4e401" providerId="LiveId" clId="{5BE88E52-E907-4C43-BBCB-13D4B516CB9A}" dt="2026-04-01T08:45:06.408" v="36" actId="20577"/>
        <pc:sldMkLst>
          <pc:docMk/>
          <pc:sldMk cId="153191823" sldId="256"/>
        </pc:sldMkLst>
        <pc:spChg chg="add mod">
          <ac:chgData name="Oğuz Özbek" userId="3b5392101ca4e401" providerId="LiveId" clId="{5BE88E52-E907-4C43-BBCB-13D4B516CB9A}" dt="2026-04-01T08:45:06.408" v="36" actId="20577"/>
          <ac:spMkLst>
            <pc:docMk/>
            <pc:sldMk cId="153191823" sldId="256"/>
            <ac:spMk id="3" creationId="{68CCAC62-BE76-68B4-1C69-7A02D0CFEEF5}"/>
          </ac:spMkLst>
        </pc:spChg>
        <pc:spChg chg="del mod">
          <ac:chgData name="Oğuz Özbek" userId="3b5392101ca4e401" providerId="LiveId" clId="{5BE88E52-E907-4C43-BBCB-13D4B516CB9A}" dt="2026-04-01T08:44:30.872" v="18" actId="700"/>
          <ac:spMkLst>
            <pc:docMk/>
            <pc:sldMk cId="153191823" sldId="256"/>
            <ac:spMk id="4" creationId="{00000000-0000-0000-0000-000000000000}"/>
          </ac:spMkLst>
        </pc:spChg>
        <pc:spChg chg="mod ord">
          <ac:chgData name="Oğuz Özbek" userId="3b5392101ca4e401" providerId="LiveId" clId="{5BE88E52-E907-4C43-BBCB-13D4B516CB9A}" dt="2026-04-01T08:44:30.872" v="18" actId="700"/>
          <ac:spMkLst>
            <pc:docMk/>
            <pc:sldMk cId="153191823" sldId="256"/>
            <ac:spMk id="5" creationId="{00000000-0000-0000-0000-000000000000}"/>
          </ac:spMkLst>
        </pc:spChg>
      </pc:sldChg>
      <pc:sldChg chg="del">
        <pc:chgData name="Oğuz Özbek" userId="3b5392101ca4e401" providerId="LiveId" clId="{5BE88E52-E907-4C43-BBCB-13D4B516CB9A}" dt="2026-04-01T08:43:06.520" v="2" actId="47"/>
        <pc:sldMkLst>
          <pc:docMk/>
          <pc:sldMk cId="1151473780" sldId="257"/>
        </pc:sldMkLst>
      </pc:sldChg>
      <pc:sldChg chg="new del">
        <pc:chgData name="Oğuz Özbek" userId="3b5392101ca4e401" providerId="LiveId" clId="{5BE88E52-E907-4C43-BBCB-13D4B516CB9A}" dt="2026-04-01T08:44:37.466" v="20" actId="47"/>
        <pc:sldMkLst>
          <pc:docMk/>
          <pc:sldMk cId="1865824185" sldId="257"/>
        </pc:sldMkLst>
      </pc:sldChg>
      <pc:sldChg chg="addSp modSp new mod">
        <pc:chgData name="Oğuz Özbek" userId="3b5392101ca4e401" providerId="LiveId" clId="{5BE88E52-E907-4C43-BBCB-13D4B516CB9A}" dt="2026-04-01T08:50:08.590" v="86" actId="1076"/>
        <pc:sldMkLst>
          <pc:docMk/>
          <pc:sldMk cId="3555746980" sldId="257"/>
        </pc:sldMkLst>
        <pc:spChg chg="add mod">
          <ac:chgData name="Oğuz Özbek" userId="3b5392101ca4e401" providerId="LiveId" clId="{5BE88E52-E907-4C43-BBCB-13D4B516CB9A}" dt="2026-04-01T08:48:39.931" v="76" actId="207"/>
          <ac:spMkLst>
            <pc:docMk/>
            <pc:sldMk cId="3555746980" sldId="257"/>
            <ac:spMk id="4" creationId="{976EAFF4-23FC-13C2-872B-62500225359A}"/>
          </ac:spMkLst>
        </pc:spChg>
        <pc:graphicFrameChg chg="add mod modGraphic">
          <ac:chgData name="Oğuz Özbek" userId="3b5392101ca4e401" providerId="LiveId" clId="{5BE88E52-E907-4C43-BBCB-13D4B516CB9A}" dt="2026-04-01T08:50:08.590" v="86" actId="1076"/>
          <ac:graphicFrameMkLst>
            <pc:docMk/>
            <pc:sldMk cId="3555746980" sldId="257"/>
            <ac:graphicFrameMk id="2" creationId="{17D5AEB2-2F15-55B6-3B15-07163F8ACAB9}"/>
          </ac:graphicFrameMkLst>
        </pc:graphicFrameChg>
      </pc:sldChg>
      <pc:sldChg chg="new del">
        <pc:chgData name="Oğuz Özbek" userId="3b5392101ca4e401" providerId="LiveId" clId="{5BE88E52-E907-4C43-BBCB-13D4B516CB9A}" dt="2026-04-01T08:44:37.687" v="21" actId="47"/>
        <pc:sldMkLst>
          <pc:docMk/>
          <pc:sldMk cId="1363376354" sldId="258"/>
        </pc:sldMkLst>
      </pc:sldChg>
      <pc:sldChg chg="addSp modSp new mod">
        <pc:chgData name="Oğuz Özbek" userId="3b5392101ca4e401" providerId="LiveId" clId="{5BE88E52-E907-4C43-BBCB-13D4B516CB9A}" dt="2026-04-01T08:51:56.579" v="96" actId="1076"/>
        <pc:sldMkLst>
          <pc:docMk/>
          <pc:sldMk cId="2187964543" sldId="258"/>
        </pc:sldMkLst>
        <pc:spChg chg="add mod">
          <ac:chgData name="Oğuz Özbek" userId="3b5392101ca4e401" providerId="LiveId" clId="{5BE88E52-E907-4C43-BBCB-13D4B516CB9A}" dt="2026-04-01T08:51:56.579" v="96" actId="1076"/>
          <ac:spMkLst>
            <pc:docMk/>
            <pc:sldMk cId="2187964543" sldId="258"/>
            <ac:spMk id="3" creationId="{D5096040-6C5F-1AFA-BC49-BA387722853C}"/>
          </ac:spMkLst>
        </pc:spChg>
      </pc:sldChg>
      <pc:sldChg chg="del">
        <pc:chgData name="Oğuz Özbek" userId="3b5392101ca4e401" providerId="LiveId" clId="{5BE88E52-E907-4C43-BBCB-13D4B516CB9A}" dt="2026-04-01T08:43:07.060" v="4" actId="47"/>
        <pc:sldMkLst>
          <pc:docMk/>
          <pc:sldMk cId="4146481623" sldId="258"/>
        </pc:sldMkLst>
      </pc:sldChg>
      <pc:sldChg chg="addSp modSp new mod">
        <pc:chgData name="Oğuz Özbek" userId="3b5392101ca4e401" providerId="LiveId" clId="{5BE88E52-E907-4C43-BBCB-13D4B516CB9A}" dt="2026-04-01T08:52:08.976" v="99" actId="14100"/>
        <pc:sldMkLst>
          <pc:docMk/>
          <pc:sldMk cId="2455897495" sldId="259"/>
        </pc:sldMkLst>
        <pc:spChg chg="add mod">
          <ac:chgData name="Oğuz Özbek" userId="3b5392101ca4e401" providerId="LiveId" clId="{5BE88E52-E907-4C43-BBCB-13D4B516CB9A}" dt="2026-04-01T08:52:08.976" v="99" actId="14100"/>
          <ac:spMkLst>
            <pc:docMk/>
            <pc:sldMk cId="2455897495" sldId="259"/>
            <ac:spMk id="3" creationId="{6C541EEF-B77C-1688-41F3-0F389EBDC843}"/>
          </ac:spMkLst>
        </pc:spChg>
      </pc:sldChg>
      <pc:sldChg chg="new del">
        <pc:chgData name="Oğuz Özbek" userId="3b5392101ca4e401" providerId="LiveId" clId="{5BE88E52-E907-4C43-BBCB-13D4B516CB9A}" dt="2026-04-01T08:44:37.845" v="22" actId="47"/>
        <pc:sldMkLst>
          <pc:docMk/>
          <pc:sldMk cId="3815913736" sldId="259"/>
        </pc:sldMkLst>
      </pc:sldChg>
      <pc:sldChg chg="del">
        <pc:chgData name="Oğuz Özbek" userId="3b5392101ca4e401" providerId="LiveId" clId="{5BE88E52-E907-4C43-BBCB-13D4B516CB9A}" dt="2026-04-01T08:43:07.265" v="5" actId="47"/>
        <pc:sldMkLst>
          <pc:docMk/>
          <pc:sldMk cId="2368496421" sldId="260"/>
        </pc:sldMkLst>
      </pc:sldChg>
      <pc:sldChg chg="addSp modSp new mod">
        <pc:chgData name="Oğuz Özbek" userId="3b5392101ca4e401" providerId="LiveId" clId="{5BE88E52-E907-4C43-BBCB-13D4B516CB9A}" dt="2026-04-01T08:52:24.256" v="102" actId="255"/>
        <pc:sldMkLst>
          <pc:docMk/>
          <pc:sldMk cId="3714276441" sldId="260"/>
        </pc:sldMkLst>
        <pc:spChg chg="add mod">
          <ac:chgData name="Oğuz Özbek" userId="3b5392101ca4e401" providerId="LiveId" clId="{5BE88E52-E907-4C43-BBCB-13D4B516CB9A}" dt="2026-04-01T08:52:24.256" v="102" actId="255"/>
          <ac:spMkLst>
            <pc:docMk/>
            <pc:sldMk cId="3714276441" sldId="260"/>
            <ac:spMk id="3" creationId="{6763925D-E1E3-30EE-FE95-94BF1D06B9B9}"/>
          </ac:spMkLst>
        </pc:spChg>
      </pc:sldChg>
      <pc:sldChg chg="new del">
        <pc:chgData name="Oğuz Özbek" userId="3b5392101ca4e401" providerId="LiveId" clId="{5BE88E52-E907-4C43-BBCB-13D4B516CB9A}" dt="2026-04-01T08:44:38.020" v="23" actId="47"/>
        <pc:sldMkLst>
          <pc:docMk/>
          <pc:sldMk cId="4027294546" sldId="260"/>
        </pc:sldMkLst>
      </pc:sldChg>
      <pc:sldChg chg="new del">
        <pc:chgData name="Oğuz Özbek" userId="3b5392101ca4e401" providerId="LiveId" clId="{5BE88E52-E907-4C43-BBCB-13D4B516CB9A}" dt="2026-04-01T08:44:38.204" v="24" actId="47"/>
        <pc:sldMkLst>
          <pc:docMk/>
          <pc:sldMk cId="199799402" sldId="261"/>
        </pc:sldMkLst>
      </pc:sldChg>
      <pc:sldChg chg="addSp modSp new mod">
        <pc:chgData name="Oğuz Özbek" userId="3b5392101ca4e401" providerId="LiveId" clId="{5BE88E52-E907-4C43-BBCB-13D4B516CB9A}" dt="2026-04-01T08:52:39.070" v="105" actId="1076"/>
        <pc:sldMkLst>
          <pc:docMk/>
          <pc:sldMk cId="3200277218" sldId="261"/>
        </pc:sldMkLst>
        <pc:spChg chg="add mod">
          <ac:chgData name="Oğuz Özbek" userId="3b5392101ca4e401" providerId="LiveId" clId="{5BE88E52-E907-4C43-BBCB-13D4B516CB9A}" dt="2026-04-01T08:52:39.070" v="105" actId="1076"/>
          <ac:spMkLst>
            <pc:docMk/>
            <pc:sldMk cId="3200277218" sldId="261"/>
            <ac:spMk id="3" creationId="{AFFC3D09-0A73-B174-B546-3A73B130E7CE}"/>
          </ac:spMkLst>
        </pc:spChg>
      </pc:sldChg>
      <pc:sldChg chg="addSp modSp new mod">
        <pc:chgData name="Oğuz Özbek" userId="3b5392101ca4e401" providerId="LiveId" clId="{5BE88E52-E907-4C43-BBCB-13D4B516CB9A}" dt="2026-04-01T08:53:04.070" v="109" actId="255"/>
        <pc:sldMkLst>
          <pc:docMk/>
          <pc:sldMk cId="50507441" sldId="262"/>
        </pc:sldMkLst>
        <pc:spChg chg="add mod">
          <ac:chgData name="Oğuz Özbek" userId="3b5392101ca4e401" providerId="LiveId" clId="{5BE88E52-E907-4C43-BBCB-13D4B516CB9A}" dt="2026-04-01T08:53:04.070" v="109" actId="255"/>
          <ac:spMkLst>
            <pc:docMk/>
            <pc:sldMk cId="50507441" sldId="262"/>
            <ac:spMk id="3" creationId="{9701F8B0-97F5-DDB3-9171-E16D332F323E}"/>
          </ac:spMkLst>
        </pc:spChg>
      </pc:sldChg>
      <pc:sldChg chg="new del">
        <pc:chgData name="Oğuz Özbek" userId="3b5392101ca4e401" providerId="LiveId" clId="{5BE88E52-E907-4C43-BBCB-13D4B516CB9A}" dt="2026-04-01T08:44:38.409" v="25" actId="47"/>
        <pc:sldMkLst>
          <pc:docMk/>
          <pc:sldMk cId="1358767252" sldId="262"/>
        </pc:sldMkLst>
      </pc:sldChg>
      <pc:sldChg chg="del">
        <pc:chgData name="Oğuz Özbek" userId="3b5392101ca4e401" providerId="LiveId" clId="{5BE88E52-E907-4C43-BBCB-13D4B516CB9A}" dt="2026-04-01T08:43:07.667" v="7" actId="47"/>
        <pc:sldMkLst>
          <pc:docMk/>
          <pc:sldMk cId="2781479927" sldId="262"/>
        </pc:sldMkLst>
      </pc:sldChg>
      <pc:sldChg chg="del">
        <pc:chgData name="Oğuz Özbek" userId="3b5392101ca4e401" providerId="LiveId" clId="{5BE88E52-E907-4C43-BBCB-13D4B516CB9A}" dt="2026-04-01T08:43:07.447" v="6" actId="47"/>
        <pc:sldMkLst>
          <pc:docMk/>
          <pc:sldMk cId="985164260" sldId="263"/>
        </pc:sldMkLst>
      </pc:sldChg>
      <pc:sldChg chg="del">
        <pc:chgData name="Oğuz Özbek" userId="3b5392101ca4e401" providerId="LiveId" clId="{5BE88E52-E907-4C43-BBCB-13D4B516CB9A}" dt="2026-04-01T08:43:08.092" v="9" actId="47"/>
        <pc:sldMkLst>
          <pc:docMk/>
          <pc:sldMk cId="66047991" sldId="264"/>
        </pc:sldMkLst>
      </pc:sldChg>
      <pc:sldChg chg="del">
        <pc:chgData name="Oğuz Özbek" userId="3b5392101ca4e401" providerId="LiveId" clId="{5BE88E52-E907-4C43-BBCB-13D4B516CB9A}" dt="2026-04-01T08:43:06.837" v="3" actId="47"/>
        <pc:sldMkLst>
          <pc:docMk/>
          <pc:sldMk cId="2413185842" sldId="265"/>
        </pc:sldMkLst>
      </pc:sldChg>
      <pc:sldChg chg="del">
        <pc:chgData name="Oğuz Özbek" userId="3b5392101ca4e401" providerId="LiveId" clId="{5BE88E52-E907-4C43-BBCB-13D4B516CB9A}" dt="2026-04-01T08:43:07.889" v="8" actId="47"/>
        <pc:sldMkLst>
          <pc:docMk/>
          <pc:sldMk cId="1476725040" sldId="26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E6336B1-4666-4573-921F-97B353AF6ADD}" type="datetimeFigureOut">
              <a:rPr lang="tr-TR" smtClean="0"/>
              <a:t>1.04.2026</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22221668-29CE-4E41-AD28-8DCF93C7E22E}"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963093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6336B1-4666-4573-921F-97B353AF6AD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2753249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6336B1-4666-4573-921F-97B353AF6AD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79452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6336B1-4666-4573-921F-97B353AF6AD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341199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E6336B1-4666-4573-921F-97B353AF6ADD}" type="datetimeFigureOut">
              <a:rPr lang="tr-TR" smtClean="0"/>
              <a:t>1.04.2026</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22221668-29CE-4E41-AD28-8DCF93C7E22E}"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385747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E6336B1-4666-4573-921F-97B353AF6AD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426598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E6336B1-4666-4573-921F-97B353AF6ADD}" type="datetimeFigureOut">
              <a:rPr lang="tr-TR" smtClean="0"/>
              <a:t>1.04.2026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228113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6336B1-4666-4573-921F-97B353AF6ADD}" type="datetimeFigureOut">
              <a:rPr lang="tr-TR" smtClean="0"/>
              <a:t>1.04.2026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710140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6336B1-4666-4573-921F-97B353AF6ADD}" type="datetimeFigureOut">
              <a:rPr lang="tr-TR" smtClean="0"/>
              <a:t>1.04.2026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203043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E6336B1-4666-4573-921F-97B353AF6ADD}" type="datetimeFigureOut">
              <a:rPr lang="tr-TR" smtClean="0"/>
              <a:t>1.04.2026</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2221668-29CE-4E41-AD28-8DCF93C7E22E}"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660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E6336B1-4666-4573-921F-97B353AF6ADD}" type="datetimeFigureOut">
              <a:rPr lang="tr-TR" smtClean="0"/>
              <a:t>1.04.2026</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2221668-29CE-4E41-AD28-8DCF93C7E22E}"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04225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E6336B1-4666-4573-921F-97B353AF6ADD}" type="datetimeFigureOut">
              <a:rPr lang="tr-TR" smtClean="0"/>
              <a:t>1.04.2026</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22221668-29CE-4E41-AD28-8DCF93C7E22E}"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20075060"/>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4294967295"/>
          </p:nvPr>
        </p:nvSpPr>
        <p:spPr>
          <a:xfrm>
            <a:off x="2590800" y="2286000"/>
            <a:ext cx="9601200" cy="3581400"/>
          </a:xfrm>
        </p:spPr>
        <p:txBody>
          <a:bodyPr/>
          <a:lstStyle/>
          <a:p>
            <a:endParaRPr lang="tr-TR" dirty="0"/>
          </a:p>
          <a:p>
            <a:endParaRPr lang="tr-TR" dirty="0"/>
          </a:p>
        </p:txBody>
      </p:sp>
      <p:sp>
        <p:nvSpPr>
          <p:cNvPr id="3" name="Metin kutusu 2">
            <a:extLst>
              <a:ext uri="{FF2B5EF4-FFF2-40B4-BE49-F238E27FC236}">
                <a16:creationId xmlns:a16="http://schemas.microsoft.com/office/drawing/2014/main" id="{68CCAC62-BE76-68B4-1C69-7A02D0CFEEF5}"/>
              </a:ext>
            </a:extLst>
          </p:cNvPr>
          <p:cNvSpPr txBox="1"/>
          <p:nvPr/>
        </p:nvSpPr>
        <p:spPr>
          <a:xfrm>
            <a:off x="1432560" y="741740"/>
            <a:ext cx="9966960" cy="3785652"/>
          </a:xfrm>
          <a:prstGeom prst="rect">
            <a:avLst/>
          </a:prstGeom>
          <a:noFill/>
        </p:spPr>
        <p:txBody>
          <a:bodyPr wrap="square">
            <a:spAutoFit/>
          </a:bodyPr>
          <a:lstStyle/>
          <a:p>
            <a:pPr algn="ctr">
              <a:buNone/>
            </a:pPr>
            <a:r>
              <a:rPr lang="tr-TR" sz="2400" b="1" dirty="0">
                <a:effectLst/>
                <a:latin typeface="Times New Roman" panose="02020603050405020304" pitchFamily="18" charset="0"/>
                <a:ea typeface="Times New Roman" panose="02020603050405020304" pitchFamily="18" charset="0"/>
              </a:rPr>
              <a:t>ULUSLARARASI SPOR MÜSABAKALARINDA BAŞARI DÜZEYİ</a:t>
            </a:r>
            <a:endParaRPr lang="tr-TR" sz="2400" dirty="0">
              <a:effectLst/>
              <a:latin typeface="Times New Roman" panose="02020603050405020304" pitchFamily="18" charset="0"/>
              <a:ea typeface="Times New Roman" panose="02020603050405020304" pitchFamily="18" charset="0"/>
            </a:endParaRPr>
          </a:p>
          <a:p>
            <a:pPr algn="just">
              <a:buNone/>
            </a:pPr>
            <a:r>
              <a:rPr lang="tr-TR" sz="2400" dirty="0">
                <a:effectLst/>
                <a:latin typeface="Times New Roman" panose="02020603050405020304" pitchFamily="18" charset="0"/>
                <a:ea typeface="Times New Roman" panose="02020603050405020304" pitchFamily="18" charset="0"/>
              </a:rPr>
              <a:t>        </a:t>
            </a:r>
          </a:p>
          <a:p>
            <a:pPr algn="just">
              <a:buNone/>
            </a:pPr>
            <a:endParaRPr lang="tr-TR" sz="2400" dirty="0">
              <a:latin typeface="Times New Roman" panose="02020603050405020304" pitchFamily="18" charset="0"/>
              <a:ea typeface="Times New Roman" panose="02020603050405020304" pitchFamily="18" charset="0"/>
            </a:endParaRPr>
          </a:p>
          <a:p>
            <a:pPr algn="just">
              <a:buNone/>
            </a:pPr>
            <a:r>
              <a:rPr lang="tr-TR" sz="2400" dirty="0">
                <a:effectLst/>
                <a:latin typeface="Times New Roman" panose="02020603050405020304" pitchFamily="18" charset="0"/>
                <a:ea typeface="Times New Roman" panose="02020603050405020304" pitchFamily="18" charset="0"/>
              </a:rPr>
              <a:t> Avrupa ve Dünya Şampiyonalarında alınan altın, gümüş ve bronz madalya sayıları son on yılda artış gösterirken, Olimpiyatlarda alınan madalya sayısında artış olmamıştır (Çizelge 12). Ekonomileri gelişmiş ülkelerin Olimpiyatlarda diğer ülkelere göre daha fazla madalya aldıkları görülmüştür (</a:t>
            </a:r>
            <a:r>
              <a:rPr lang="tr-TR" sz="2400" dirty="0" err="1">
                <a:effectLst/>
                <a:latin typeface="Times New Roman" panose="02020603050405020304" pitchFamily="18" charset="0"/>
                <a:ea typeface="Times New Roman" panose="02020603050405020304" pitchFamily="18" charset="0"/>
              </a:rPr>
              <a:t>Moosa</a:t>
            </a:r>
            <a:r>
              <a:rPr lang="tr-TR" sz="2400" dirty="0">
                <a:effectLst/>
                <a:latin typeface="Times New Roman" panose="02020603050405020304" pitchFamily="18" charset="0"/>
                <a:ea typeface="Times New Roman" panose="02020603050405020304" pitchFamily="18" charset="0"/>
              </a:rPr>
              <a:t> ve Smith 2004; </a:t>
            </a:r>
            <a:r>
              <a:rPr lang="tr-TR" sz="2400" dirty="0">
                <a:effectLst/>
                <a:latin typeface="Times New Roman" panose="02020603050405020304" pitchFamily="18" charset="0"/>
                <a:ea typeface="Calibri" panose="020F0502020204030204" pitchFamily="34" charset="0"/>
              </a:rPr>
              <a:t>Bernard ve </a:t>
            </a:r>
            <a:r>
              <a:rPr lang="tr-TR" sz="2400" dirty="0" err="1">
                <a:effectLst/>
                <a:latin typeface="Times New Roman" panose="02020603050405020304" pitchFamily="18" charset="0"/>
                <a:ea typeface="Calibri" panose="020F0502020204030204" pitchFamily="34" charset="0"/>
              </a:rPr>
              <a:t>Busse</a:t>
            </a:r>
            <a:r>
              <a:rPr lang="tr-TR" sz="2400" dirty="0">
                <a:effectLst/>
                <a:latin typeface="Times New Roman" panose="02020603050405020304" pitchFamily="18" charset="0"/>
                <a:ea typeface="Calibri" panose="020F0502020204030204" pitchFamily="34" charset="0"/>
              </a:rPr>
              <a:t> 2004). Ancak </a:t>
            </a:r>
            <a:r>
              <a:rPr lang="tr-TR" sz="2400" dirty="0">
                <a:effectLst/>
                <a:latin typeface="Times New Roman" panose="02020603050405020304" pitchFamily="18" charset="0"/>
                <a:ea typeface="Times New Roman" panose="02020603050405020304" pitchFamily="18" charset="0"/>
              </a:rPr>
              <a:t>Türkiye’de son yıllarda başarılı sporculara verilecek ödül miktarının artmasına karşın Olimpiyatlarda elde edilen başarılar düşük düzeyde kalmıştır. </a:t>
            </a:r>
          </a:p>
        </p:txBody>
      </p:sp>
    </p:spTree>
    <p:extLst>
      <p:ext uri="{BB962C8B-B14F-4D97-AF65-F5344CB8AC3E}">
        <p14:creationId xmlns:p14="http://schemas.microsoft.com/office/powerpoint/2010/main" val="153191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7D5AEB2-2F15-55B6-3B15-07163F8ACAB9}"/>
              </a:ext>
            </a:extLst>
          </p:cNvPr>
          <p:cNvGraphicFramePr>
            <a:graphicFrameLocks noGrp="1"/>
          </p:cNvGraphicFramePr>
          <p:nvPr>
            <p:extLst>
              <p:ext uri="{D42A27DB-BD31-4B8C-83A1-F6EECF244321}">
                <p14:modId xmlns:p14="http://schemas.microsoft.com/office/powerpoint/2010/main" val="2717210206"/>
              </p:ext>
            </p:extLst>
          </p:nvPr>
        </p:nvGraphicFramePr>
        <p:xfrm>
          <a:off x="853440" y="705544"/>
          <a:ext cx="10363200" cy="5622544"/>
        </p:xfrm>
        <a:graphic>
          <a:graphicData uri="http://schemas.openxmlformats.org/drawingml/2006/table">
            <a:tbl>
              <a:tblPr firstRow="1" firstCol="1" bandRow="1">
                <a:tableStyleId>{5C22544A-7EE6-4342-B048-85BDC9FD1C3A}</a:tableStyleId>
              </a:tblPr>
              <a:tblGrid>
                <a:gridCol w="801364">
                  <a:extLst>
                    <a:ext uri="{9D8B030D-6E8A-4147-A177-3AD203B41FA5}">
                      <a16:colId xmlns:a16="http://schemas.microsoft.com/office/drawing/2014/main" val="3924925436"/>
                    </a:ext>
                  </a:extLst>
                </a:gridCol>
                <a:gridCol w="938237">
                  <a:extLst>
                    <a:ext uri="{9D8B030D-6E8A-4147-A177-3AD203B41FA5}">
                      <a16:colId xmlns:a16="http://schemas.microsoft.com/office/drawing/2014/main" val="3002054937"/>
                    </a:ext>
                  </a:extLst>
                </a:gridCol>
                <a:gridCol w="938237">
                  <a:extLst>
                    <a:ext uri="{9D8B030D-6E8A-4147-A177-3AD203B41FA5}">
                      <a16:colId xmlns:a16="http://schemas.microsoft.com/office/drawing/2014/main" val="2728556517"/>
                    </a:ext>
                  </a:extLst>
                </a:gridCol>
                <a:gridCol w="827855">
                  <a:extLst>
                    <a:ext uri="{9D8B030D-6E8A-4147-A177-3AD203B41FA5}">
                      <a16:colId xmlns:a16="http://schemas.microsoft.com/office/drawing/2014/main" val="4139060729"/>
                    </a:ext>
                  </a:extLst>
                </a:gridCol>
                <a:gridCol w="781493">
                  <a:extLst>
                    <a:ext uri="{9D8B030D-6E8A-4147-A177-3AD203B41FA5}">
                      <a16:colId xmlns:a16="http://schemas.microsoft.com/office/drawing/2014/main" val="1419592885"/>
                    </a:ext>
                  </a:extLst>
                </a:gridCol>
                <a:gridCol w="781493">
                  <a:extLst>
                    <a:ext uri="{9D8B030D-6E8A-4147-A177-3AD203B41FA5}">
                      <a16:colId xmlns:a16="http://schemas.microsoft.com/office/drawing/2014/main" val="3022044495"/>
                    </a:ext>
                  </a:extLst>
                </a:gridCol>
                <a:gridCol w="673320">
                  <a:extLst>
                    <a:ext uri="{9D8B030D-6E8A-4147-A177-3AD203B41FA5}">
                      <a16:colId xmlns:a16="http://schemas.microsoft.com/office/drawing/2014/main" val="479448392"/>
                    </a:ext>
                  </a:extLst>
                </a:gridCol>
                <a:gridCol w="704521">
                  <a:extLst>
                    <a:ext uri="{9D8B030D-6E8A-4147-A177-3AD203B41FA5}">
                      <a16:colId xmlns:a16="http://schemas.microsoft.com/office/drawing/2014/main" val="3471357985"/>
                    </a:ext>
                  </a:extLst>
                </a:gridCol>
                <a:gridCol w="772160">
                  <a:extLst>
                    <a:ext uri="{9D8B030D-6E8A-4147-A177-3AD203B41FA5}">
                      <a16:colId xmlns:a16="http://schemas.microsoft.com/office/drawing/2014/main" val="1687554789"/>
                    </a:ext>
                  </a:extLst>
                </a:gridCol>
                <a:gridCol w="731520">
                  <a:extLst>
                    <a:ext uri="{9D8B030D-6E8A-4147-A177-3AD203B41FA5}">
                      <a16:colId xmlns:a16="http://schemas.microsoft.com/office/drawing/2014/main" val="957018815"/>
                    </a:ext>
                  </a:extLst>
                </a:gridCol>
                <a:gridCol w="731520">
                  <a:extLst>
                    <a:ext uri="{9D8B030D-6E8A-4147-A177-3AD203B41FA5}">
                      <a16:colId xmlns:a16="http://schemas.microsoft.com/office/drawing/2014/main" val="123424675"/>
                    </a:ext>
                  </a:extLst>
                </a:gridCol>
                <a:gridCol w="792480">
                  <a:extLst>
                    <a:ext uri="{9D8B030D-6E8A-4147-A177-3AD203B41FA5}">
                      <a16:colId xmlns:a16="http://schemas.microsoft.com/office/drawing/2014/main" val="3366664398"/>
                    </a:ext>
                  </a:extLst>
                </a:gridCol>
                <a:gridCol w="889000">
                  <a:extLst>
                    <a:ext uri="{9D8B030D-6E8A-4147-A177-3AD203B41FA5}">
                      <a16:colId xmlns:a16="http://schemas.microsoft.com/office/drawing/2014/main" val="901814269"/>
                    </a:ext>
                  </a:extLst>
                </a:gridCol>
              </a:tblGrid>
              <a:tr h="365377">
                <a:tc>
                  <a:txBody>
                    <a:bodyPr/>
                    <a:lstStyle/>
                    <a:p>
                      <a:pPr algn="ctr">
                        <a:lnSpc>
                          <a:spcPct val="115000"/>
                        </a:lnSpc>
                        <a:buNone/>
                      </a:pPr>
                      <a:r>
                        <a:rPr lang="tr-TR" sz="1200" dirty="0">
                          <a:solidFill>
                            <a:schemeClr val="tx1"/>
                          </a:solidFill>
                          <a:effectLst/>
                        </a:rPr>
                        <a:t>YIL</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gridSpan="3">
                  <a:txBody>
                    <a:bodyPr/>
                    <a:lstStyle/>
                    <a:p>
                      <a:pPr algn="ctr">
                        <a:lnSpc>
                          <a:spcPct val="115000"/>
                        </a:lnSpc>
                        <a:buNone/>
                      </a:pPr>
                      <a:r>
                        <a:rPr lang="tr-TR" sz="1200" dirty="0">
                          <a:solidFill>
                            <a:schemeClr val="tx1"/>
                          </a:solidFill>
                          <a:effectLst/>
                        </a:rPr>
                        <a:t>DÜNYA </a:t>
                      </a:r>
                    </a:p>
                    <a:p>
                      <a:pPr algn="ctr">
                        <a:lnSpc>
                          <a:spcPct val="115000"/>
                        </a:lnSpc>
                        <a:buNone/>
                      </a:pPr>
                      <a:r>
                        <a:rPr lang="tr-TR" sz="1200" dirty="0">
                          <a:solidFill>
                            <a:schemeClr val="tx1"/>
                          </a:solidFill>
                          <a:effectLst/>
                        </a:rPr>
                        <a:t>ŞAMPİYONASI</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200" dirty="0">
                          <a:solidFill>
                            <a:schemeClr val="tx1"/>
                          </a:solidFill>
                          <a:effectLst/>
                        </a:rPr>
                        <a:t>AVRUPA </a:t>
                      </a:r>
                    </a:p>
                    <a:p>
                      <a:pPr algn="ctr">
                        <a:lnSpc>
                          <a:spcPct val="115000"/>
                        </a:lnSpc>
                        <a:buNone/>
                      </a:pPr>
                      <a:r>
                        <a:rPr lang="tr-TR" sz="1200" dirty="0">
                          <a:solidFill>
                            <a:schemeClr val="tx1"/>
                          </a:solidFill>
                          <a:effectLst/>
                        </a:rPr>
                        <a:t>ŞAMPİYONASI</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200" dirty="0">
                          <a:solidFill>
                            <a:schemeClr val="tx1"/>
                          </a:solidFill>
                          <a:effectLst/>
                        </a:rPr>
                        <a:t>OLİMPİYAT</a:t>
                      </a:r>
                    </a:p>
                    <a:p>
                      <a:pPr algn="ctr">
                        <a:lnSpc>
                          <a:spcPct val="115000"/>
                        </a:lnSpc>
                        <a:buNone/>
                      </a:pPr>
                      <a:r>
                        <a:rPr lang="tr-TR" sz="1200" dirty="0">
                          <a:solidFill>
                            <a:schemeClr val="tx1"/>
                          </a:solidFill>
                          <a:effectLst/>
                        </a:rPr>
                        <a:t>OYUNLARI</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200" dirty="0">
                          <a:solidFill>
                            <a:schemeClr val="tx1"/>
                          </a:solidFill>
                          <a:effectLst/>
                        </a:rPr>
                        <a:t>ÖZEL OLİMPİYAT</a:t>
                      </a:r>
                    </a:p>
                    <a:p>
                      <a:pPr algn="ctr">
                        <a:lnSpc>
                          <a:spcPct val="115000"/>
                        </a:lnSpc>
                        <a:buNone/>
                      </a:pPr>
                      <a:r>
                        <a:rPr lang="tr-TR" sz="1200" dirty="0">
                          <a:solidFill>
                            <a:schemeClr val="tx1"/>
                          </a:solidFill>
                          <a:effectLst/>
                        </a:rPr>
                        <a:t>OYUNLARI</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073195814"/>
                  </a:ext>
                </a:extLst>
              </a:tr>
              <a:tr h="179957">
                <a:tc rowSpan="2">
                  <a:txBody>
                    <a:bodyPr/>
                    <a:lstStyle/>
                    <a:p>
                      <a:pPr>
                        <a:lnSpc>
                          <a:spcPct val="115000"/>
                        </a:lnSpc>
                        <a:buNone/>
                      </a:pPr>
                      <a:r>
                        <a:rPr lang="tr-TR" sz="1200" dirty="0">
                          <a:solidFill>
                            <a:schemeClr val="tx1"/>
                          </a:solidFill>
                          <a:effectLst/>
                        </a:rPr>
                        <a:t>2000</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nSpc>
                          <a:spcPct val="115000"/>
                        </a:lnSpc>
                        <a:buNone/>
                      </a:pPr>
                      <a:r>
                        <a:rPr lang="tr-TR" sz="1200" dirty="0">
                          <a:effectLst/>
                        </a:rPr>
                        <a:t>Altın</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nSpc>
                          <a:spcPct val="115000"/>
                        </a:lnSpc>
                        <a:buNone/>
                      </a:pPr>
                      <a:r>
                        <a:rPr lang="tr-TR" sz="1200">
                          <a:effectLst/>
                        </a:rPr>
                        <a:t>Gümüş</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nSpc>
                          <a:spcPct val="115000"/>
                        </a:lnSpc>
                        <a:buNone/>
                      </a:pPr>
                      <a:r>
                        <a:rPr lang="tr-TR" sz="1200">
                          <a:effectLst/>
                        </a:rPr>
                        <a:t>Bronz</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nSpc>
                          <a:spcPct val="115000"/>
                        </a:lnSpc>
                        <a:buNone/>
                      </a:pPr>
                      <a:r>
                        <a:rPr lang="tr-TR" sz="1200">
                          <a:effectLst/>
                        </a:rPr>
                        <a:t>Altın</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nSpc>
                          <a:spcPct val="115000"/>
                        </a:lnSpc>
                        <a:buNone/>
                      </a:pPr>
                      <a:r>
                        <a:rPr lang="tr-TR" sz="1200">
                          <a:effectLst/>
                        </a:rPr>
                        <a:t>Gümüş</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nSpc>
                          <a:spcPct val="115000"/>
                        </a:lnSpc>
                        <a:buNone/>
                      </a:pPr>
                      <a:r>
                        <a:rPr lang="tr-TR" sz="1200">
                          <a:effectLst/>
                        </a:rPr>
                        <a:t>Bronz</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Altın</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Gümüş</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Bronz</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Altın</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Gümüş</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Bronz</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2476763441"/>
                  </a:ext>
                </a:extLst>
              </a:tr>
              <a:tr h="0">
                <a:tc vMerge="1">
                  <a:txBody>
                    <a:bodyPr/>
                    <a:lstStyle/>
                    <a:p>
                      <a:endParaRPr lang="tr-TR"/>
                    </a:p>
                  </a:txBody>
                  <a:tcPr/>
                </a:tc>
                <a:tc>
                  <a:txBody>
                    <a:bodyPr/>
                    <a:lstStyle/>
                    <a:p>
                      <a:pPr algn="ctr">
                        <a:lnSpc>
                          <a:spcPct val="115000"/>
                        </a:lnSpc>
                        <a:buNone/>
                      </a:pPr>
                      <a:r>
                        <a:rPr lang="tr-TR" sz="1200" dirty="0">
                          <a:effectLst/>
                        </a:rPr>
                        <a:t>20</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72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2553856642"/>
                  </a:ext>
                </a:extLst>
              </a:tr>
              <a:tr h="179360">
                <a:tc>
                  <a:txBody>
                    <a:bodyPr/>
                    <a:lstStyle/>
                    <a:p>
                      <a:pPr>
                        <a:lnSpc>
                          <a:spcPct val="115000"/>
                        </a:lnSpc>
                        <a:buNone/>
                      </a:pPr>
                      <a:r>
                        <a:rPr lang="tr-TR" sz="1200">
                          <a:solidFill>
                            <a:schemeClr val="tx1"/>
                          </a:solidFill>
                          <a:effectLst/>
                        </a:rPr>
                        <a:t>2001</a:t>
                      </a:r>
                      <a:endParaRPr lang="tr-TR"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41</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35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3901329835"/>
                  </a:ext>
                </a:extLst>
              </a:tr>
              <a:tr h="179360">
                <a:tc>
                  <a:txBody>
                    <a:bodyPr/>
                    <a:lstStyle/>
                    <a:p>
                      <a:pPr>
                        <a:lnSpc>
                          <a:spcPct val="115000"/>
                        </a:lnSpc>
                        <a:buNone/>
                      </a:pPr>
                      <a:r>
                        <a:rPr lang="tr-TR" sz="1200" dirty="0">
                          <a:solidFill>
                            <a:schemeClr val="tx1"/>
                          </a:solidFill>
                          <a:effectLst/>
                        </a:rPr>
                        <a:t>2002</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2025969719"/>
                  </a:ext>
                </a:extLst>
              </a:tr>
              <a:tr h="179360">
                <a:tc>
                  <a:txBody>
                    <a:bodyPr/>
                    <a:lstStyle/>
                    <a:p>
                      <a:pPr>
                        <a:lnSpc>
                          <a:spcPct val="115000"/>
                        </a:lnSpc>
                        <a:buNone/>
                      </a:pPr>
                      <a:r>
                        <a:rPr lang="tr-TR" sz="1200">
                          <a:solidFill>
                            <a:schemeClr val="tx1"/>
                          </a:solidFill>
                          <a:effectLst/>
                        </a:rPr>
                        <a:t>2003</a:t>
                      </a:r>
                      <a:endParaRPr lang="tr-TR"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55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75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93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3732326894"/>
                  </a:ext>
                </a:extLst>
              </a:tr>
              <a:tr h="179360">
                <a:tc>
                  <a:txBody>
                    <a:bodyPr/>
                    <a:lstStyle/>
                    <a:p>
                      <a:pPr>
                        <a:lnSpc>
                          <a:spcPct val="115000"/>
                        </a:lnSpc>
                        <a:buNone/>
                      </a:pPr>
                      <a:r>
                        <a:rPr lang="tr-TR" sz="1200" dirty="0">
                          <a:solidFill>
                            <a:schemeClr val="tx1"/>
                          </a:solidFill>
                          <a:effectLst/>
                        </a:rPr>
                        <a:t>2004</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38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34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46</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73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2820667930"/>
                  </a:ext>
                </a:extLst>
              </a:tr>
              <a:tr h="179360">
                <a:tc>
                  <a:txBody>
                    <a:bodyPr/>
                    <a:lstStyle/>
                    <a:p>
                      <a:pPr>
                        <a:lnSpc>
                          <a:spcPct val="115000"/>
                        </a:lnSpc>
                        <a:buNone/>
                      </a:pPr>
                      <a:r>
                        <a:rPr lang="tr-TR" sz="1200">
                          <a:solidFill>
                            <a:schemeClr val="tx1"/>
                          </a:solidFill>
                          <a:effectLst/>
                        </a:rPr>
                        <a:t>2005</a:t>
                      </a:r>
                      <a:endParaRPr lang="tr-TR"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38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73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2130600057"/>
                  </a:ext>
                </a:extLst>
              </a:tr>
              <a:tr h="179360">
                <a:tc>
                  <a:txBody>
                    <a:bodyPr/>
                    <a:lstStyle/>
                    <a:p>
                      <a:pPr>
                        <a:lnSpc>
                          <a:spcPct val="115000"/>
                        </a:lnSpc>
                        <a:buNone/>
                      </a:pPr>
                      <a:r>
                        <a:rPr lang="tr-TR" sz="1200" dirty="0">
                          <a:solidFill>
                            <a:schemeClr val="tx1"/>
                          </a:solidFill>
                          <a:effectLst/>
                        </a:rPr>
                        <a:t>2006</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40</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59</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81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1961560662"/>
                  </a:ext>
                </a:extLst>
              </a:tr>
              <a:tr h="179360">
                <a:tc>
                  <a:txBody>
                    <a:bodyPr/>
                    <a:lstStyle/>
                    <a:p>
                      <a:pPr>
                        <a:lnSpc>
                          <a:spcPct val="115000"/>
                        </a:lnSpc>
                        <a:buNone/>
                      </a:pPr>
                      <a:r>
                        <a:rPr lang="tr-TR" sz="1200" dirty="0">
                          <a:solidFill>
                            <a:schemeClr val="tx1"/>
                          </a:solidFill>
                          <a:effectLst/>
                        </a:rPr>
                        <a:t>2007</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34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44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91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3257583878"/>
                  </a:ext>
                </a:extLst>
              </a:tr>
              <a:tr h="179360">
                <a:tc>
                  <a:txBody>
                    <a:bodyPr/>
                    <a:lstStyle/>
                    <a:p>
                      <a:pPr>
                        <a:lnSpc>
                          <a:spcPct val="115000"/>
                        </a:lnSpc>
                        <a:buNone/>
                      </a:pPr>
                      <a:r>
                        <a:rPr lang="tr-TR" sz="1200">
                          <a:solidFill>
                            <a:schemeClr val="tx1"/>
                          </a:solidFill>
                          <a:effectLst/>
                        </a:rPr>
                        <a:t>2008</a:t>
                      </a:r>
                      <a:endParaRPr lang="tr-TR"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40</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39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82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72</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2182720575"/>
                  </a:ext>
                </a:extLst>
              </a:tr>
              <a:tr h="179360">
                <a:tc>
                  <a:txBody>
                    <a:bodyPr/>
                    <a:lstStyle/>
                    <a:p>
                      <a:pPr>
                        <a:lnSpc>
                          <a:spcPct val="115000"/>
                        </a:lnSpc>
                        <a:buNone/>
                      </a:pPr>
                      <a:r>
                        <a:rPr lang="tr-TR" sz="1200" dirty="0">
                          <a:solidFill>
                            <a:schemeClr val="tx1"/>
                          </a:solidFill>
                          <a:effectLst/>
                        </a:rPr>
                        <a:t>2009</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63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132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475029681"/>
                  </a:ext>
                </a:extLst>
              </a:tr>
              <a:tr h="179360">
                <a:tc>
                  <a:txBody>
                    <a:bodyPr/>
                    <a:lstStyle/>
                    <a:p>
                      <a:pPr>
                        <a:lnSpc>
                          <a:spcPct val="115000"/>
                        </a:lnSpc>
                        <a:buNone/>
                      </a:pPr>
                      <a:r>
                        <a:rPr lang="tr-TR" sz="1200" dirty="0">
                          <a:solidFill>
                            <a:schemeClr val="tx1"/>
                          </a:solidFill>
                          <a:effectLst/>
                        </a:rPr>
                        <a:t>2010</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44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112</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122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150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2615898172"/>
                  </a:ext>
                </a:extLst>
              </a:tr>
              <a:tr h="179360">
                <a:tc>
                  <a:txBody>
                    <a:bodyPr/>
                    <a:lstStyle/>
                    <a:p>
                      <a:pPr>
                        <a:lnSpc>
                          <a:spcPct val="115000"/>
                        </a:lnSpc>
                        <a:buNone/>
                      </a:pPr>
                      <a:r>
                        <a:rPr lang="tr-TR" sz="1200" dirty="0">
                          <a:solidFill>
                            <a:schemeClr val="tx1"/>
                          </a:solidFill>
                          <a:effectLst/>
                        </a:rPr>
                        <a:t>2011</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44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189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417833680"/>
                  </a:ext>
                </a:extLst>
              </a:tr>
              <a:tr h="179360">
                <a:tc>
                  <a:txBody>
                    <a:bodyPr/>
                    <a:lstStyle/>
                    <a:p>
                      <a:pPr>
                        <a:lnSpc>
                          <a:spcPct val="115000"/>
                        </a:lnSpc>
                        <a:buNone/>
                      </a:pPr>
                      <a:r>
                        <a:rPr lang="tr-TR" sz="1200" dirty="0">
                          <a:solidFill>
                            <a:schemeClr val="tx1"/>
                          </a:solidFill>
                          <a:effectLst/>
                        </a:rPr>
                        <a:t>2012</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62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82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124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105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153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171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extLst>
                  <a:ext uri="{0D108BD9-81ED-4DB2-BD59-A6C34878D82A}">
                    <a16:rowId xmlns:a16="http://schemas.microsoft.com/office/drawing/2014/main" val="1125492329"/>
                  </a:ext>
                </a:extLst>
              </a:tr>
              <a:tr h="179360">
                <a:tc>
                  <a:txBody>
                    <a:bodyPr/>
                    <a:lstStyle/>
                    <a:p>
                      <a:pPr>
                        <a:lnSpc>
                          <a:spcPct val="115000"/>
                        </a:lnSpc>
                        <a:buNone/>
                      </a:pPr>
                      <a:r>
                        <a:rPr lang="tr-TR" sz="1200">
                          <a:solidFill>
                            <a:schemeClr val="tx1"/>
                          </a:solidFill>
                          <a:effectLst/>
                        </a:rPr>
                        <a:t>2013</a:t>
                      </a:r>
                      <a:endParaRPr lang="tr-TR"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69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140</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141</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190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373416447"/>
                  </a:ext>
                </a:extLst>
              </a:tr>
              <a:tr h="179360">
                <a:tc>
                  <a:txBody>
                    <a:bodyPr/>
                    <a:lstStyle/>
                    <a:p>
                      <a:pPr>
                        <a:lnSpc>
                          <a:spcPct val="115000"/>
                        </a:lnSpc>
                        <a:buNone/>
                      </a:pPr>
                      <a:r>
                        <a:rPr lang="tr-TR" sz="1200" dirty="0">
                          <a:solidFill>
                            <a:schemeClr val="tx1"/>
                          </a:solidFill>
                          <a:effectLst/>
                        </a:rPr>
                        <a:t>2014</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73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96</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138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146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194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321914985"/>
                  </a:ext>
                </a:extLst>
              </a:tr>
              <a:tr h="179360">
                <a:tc>
                  <a:txBody>
                    <a:bodyPr/>
                    <a:lstStyle/>
                    <a:p>
                      <a:pPr>
                        <a:lnSpc>
                          <a:spcPct val="115000"/>
                        </a:lnSpc>
                        <a:buNone/>
                      </a:pPr>
                      <a:r>
                        <a:rPr lang="tr-TR" sz="1200" dirty="0">
                          <a:solidFill>
                            <a:schemeClr val="tx1"/>
                          </a:solidFill>
                          <a:effectLst/>
                        </a:rPr>
                        <a:t>2015</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51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63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194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195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234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941243318"/>
                  </a:ext>
                </a:extLst>
              </a:tr>
              <a:tr h="179360">
                <a:tc>
                  <a:txBody>
                    <a:bodyPr/>
                    <a:lstStyle/>
                    <a:p>
                      <a:pPr>
                        <a:lnSpc>
                          <a:spcPct val="115000"/>
                        </a:lnSpc>
                        <a:buNone/>
                      </a:pPr>
                      <a:r>
                        <a:rPr lang="tr-TR" sz="1200" dirty="0">
                          <a:solidFill>
                            <a:schemeClr val="tx1"/>
                          </a:solidFill>
                          <a:effectLst/>
                        </a:rPr>
                        <a:t>2016</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106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172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185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194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255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4202643486"/>
                  </a:ext>
                </a:extLst>
              </a:tr>
              <a:tr h="179360">
                <a:tc>
                  <a:txBody>
                    <a:bodyPr/>
                    <a:lstStyle/>
                    <a:p>
                      <a:pPr>
                        <a:lnSpc>
                          <a:spcPct val="115000"/>
                        </a:lnSpc>
                        <a:buNone/>
                      </a:pPr>
                      <a:r>
                        <a:rPr lang="tr-TR" sz="1200" dirty="0">
                          <a:solidFill>
                            <a:schemeClr val="tx1"/>
                          </a:solidFill>
                          <a:effectLst/>
                        </a:rPr>
                        <a:t>2017</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93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102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174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239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261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377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2153857441"/>
                  </a:ext>
                </a:extLst>
              </a:tr>
              <a:tr h="179360">
                <a:tc>
                  <a:txBody>
                    <a:bodyPr/>
                    <a:lstStyle/>
                    <a:p>
                      <a:pPr>
                        <a:lnSpc>
                          <a:spcPct val="115000"/>
                        </a:lnSpc>
                        <a:buNone/>
                      </a:pPr>
                      <a:r>
                        <a:rPr lang="tr-TR" sz="1200" dirty="0">
                          <a:solidFill>
                            <a:schemeClr val="tx1"/>
                          </a:solidFill>
                          <a:effectLst/>
                        </a:rPr>
                        <a:t>2018</a:t>
                      </a:r>
                      <a:endParaRPr lang="tr-TR"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94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119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171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203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214</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a:effectLst/>
                        </a:rPr>
                        <a:t>316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b"/>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3795484014"/>
                  </a:ext>
                </a:extLst>
              </a:tr>
              <a:tr h="179360">
                <a:tc>
                  <a:txBody>
                    <a:bodyPr/>
                    <a:lstStyle/>
                    <a:p>
                      <a:pPr>
                        <a:lnSpc>
                          <a:spcPct val="115000"/>
                        </a:lnSpc>
                        <a:buNone/>
                      </a:pPr>
                      <a:r>
                        <a:rPr lang="tr-TR" sz="1200" b="1" dirty="0">
                          <a:solidFill>
                            <a:schemeClr val="tx1"/>
                          </a:solidFill>
                          <a:effectLst/>
                        </a:rPr>
                        <a:t>2019</a:t>
                      </a:r>
                      <a:endParaRPr lang="tr-TR" sz="1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121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143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184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238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277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345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2776026202"/>
                  </a:ext>
                </a:extLst>
              </a:tr>
              <a:tr h="179360">
                <a:tc>
                  <a:txBody>
                    <a:bodyPr/>
                    <a:lstStyle/>
                    <a:p>
                      <a:pPr>
                        <a:lnSpc>
                          <a:spcPct val="115000"/>
                        </a:lnSpc>
                        <a:buNone/>
                      </a:pPr>
                      <a:r>
                        <a:rPr lang="tr-TR" sz="1200" b="1" dirty="0">
                          <a:solidFill>
                            <a:schemeClr val="tx1"/>
                          </a:solidFill>
                          <a:effectLst/>
                        </a:rPr>
                        <a:t>2020</a:t>
                      </a:r>
                      <a:endParaRPr lang="tr-TR" sz="1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103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103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188</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2</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9</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extLst>
                  <a:ext uri="{0D108BD9-81ED-4DB2-BD59-A6C34878D82A}">
                    <a16:rowId xmlns:a16="http://schemas.microsoft.com/office/drawing/2014/main" val="3935433126"/>
                  </a:ext>
                </a:extLst>
              </a:tr>
              <a:tr h="179360">
                <a:tc>
                  <a:txBody>
                    <a:bodyPr/>
                    <a:lstStyle/>
                    <a:p>
                      <a:pPr>
                        <a:lnSpc>
                          <a:spcPct val="115000"/>
                        </a:lnSpc>
                        <a:buNone/>
                      </a:pPr>
                      <a:r>
                        <a:rPr lang="tr-TR" sz="1200" b="1" dirty="0">
                          <a:solidFill>
                            <a:schemeClr val="tx1"/>
                          </a:solidFill>
                          <a:effectLst/>
                        </a:rPr>
                        <a:t>2021</a:t>
                      </a:r>
                      <a:endParaRPr lang="tr-TR" sz="1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109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134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192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146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156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220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2921194587"/>
                  </a:ext>
                </a:extLst>
              </a:tr>
              <a:tr h="179360">
                <a:tc>
                  <a:txBody>
                    <a:bodyPr/>
                    <a:lstStyle/>
                    <a:p>
                      <a:pPr>
                        <a:lnSpc>
                          <a:spcPct val="115000"/>
                        </a:lnSpc>
                        <a:buNone/>
                      </a:pPr>
                      <a:r>
                        <a:rPr lang="tr-TR" sz="1200" b="1" dirty="0">
                          <a:solidFill>
                            <a:schemeClr val="tx1"/>
                          </a:solidFill>
                          <a:effectLst/>
                        </a:rPr>
                        <a:t>2022</a:t>
                      </a:r>
                      <a:endParaRPr lang="tr-TR" sz="1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169</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162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220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322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324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302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1450609579"/>
                  </a:ext>
                </a:extLst>
              </a:tr>
              <a:tr h="179360">
                <a:tc>
                  <a:txBody>
                    <a:bodyPr/>
                    <a:lstStyle/>
                    <a:p>
                      <a:pPr>
                        <a:lnSpc>
                          <a:spcPct val="115000"/>
                        </a:lnSpc>
                        <a:buNone/>
                      </a:pPr>
                      <a:r>
                        <a:rPr lang="tr-TR" sz="1200" b="1" dirty="0">
                          <a:solidFill>
                            <a:schemeClr val="tx1"/>
                          </a:solidFill>
                          <a:effectLst/>
                        </a:rPr>
                        <a:t>2023</a:t>
                      </a:r>
                      <a:endParaRPr lang="tr-TR" sz="1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138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219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204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400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403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440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tc>
                <a:extLst>
                  <a:ext uri="{0D108BD9-81ED-4DB2-BD59-A6C34878D82A}">
                    <a16:rowId xmlns:a16="http://schemas.microsoft.com/office/drawing/2014/main" val="1925373947"/>
                  </a:ext>
                </a:extLst>
              </a:tr>
              <a:tr h="179360">
                <a:tc>
                  <a:txBody>
                    <a:bodyPr/>
                    <a:lstStyle/>
                    <a:p>
                      <a:pPr>
                        <a:lnSpc>
                          <a:spcPct val="115000"/>
                        </a:lnSpc>
                        <a:buNone/>
                      </a:pPr>
                      <a:r>
                        <a:rPr lang="tr-TR" sz="1200" b="1">
                          <a:solidFill>
                            <a:schemeClr val="tx1"/>
                          </a:solidFill>
                          <a:effectLst/>
                        </a:rPr>
                        <a:t>2024</a:t>
                      </a:r>
                      <a:endParaRPr lang="tr-TR" sz="12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143</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191</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245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320</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308</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345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3</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6</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10</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12</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extLst>
                  <a:ext uri="{0D108BD9-81ED-4DB2-BD59-A6C34878D82A}">
                    <a16:rowId xmlns:a16="http://schemas.microsoft.com/office/drawing/2014/main" val="465332066"/>
                  </a:ext>
                </a:extLst>
              </a:tr>
              <a:tr h="179360">
                <a:tc>
                  <a:txBody>
                    <a:bodyPr/>
                    <a:lstStyle/>
                    <a:p>
                      <a:pPr>
                        <a:lnSpc>
                          <a:spcPct val="115000"/>
                        </a:lnSpc>
                        <a:buNone/>
                      </a:pPr>
                      <a:r>
                        <a:rPr lang="tr-TR" sz="1200" b="1" dirty="0">
                          <a:solidFill>
                            <a:schemeClr val="tx1"/>
                          </a:solidFill>
                          <a:effectLst/>
                        </a:rPr>
                        <a:t>2025</a:t>
                      </a:r>
                      <a:endParaRPr lang="tr-TR" sz="1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149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205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217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446</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386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423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2</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a:effectLst/>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tc>
                  <a:txBody>
                    <a:bodyPr/>
                    <a:lstStyle/>
                    <a:p>
                      <a:pPr algn="ctr">
                        <a:lnSpc>
                          <a:spcPct val="115000"/>
                        </a:lnSpc>
                        <a:buNone/>
                      </a:pPr>
                      <a:r>
                        <a:rPr lang="tr-TR" sz="1200" dirty="0">
                          <a:effectLst/>
                        </a:rPr>
                        <a:t>16</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676" marR="34676" marT="0" marB="0" anchor="ctr"/>
                </a:tc>
                <a:extLst>
                  <a:ext uri="{0D108BD9-81ED-4DB2-BD59-A6C34878D82A}">
                    <a16:rowId xmlns:a16="http://schemas.microsoft.com/office/drawing/2014/main" val="1702577130"/>
                  </a:ext>
                </a:extLst>
              </a:tr>
            </a:tbl>
          </a:graphicData>
        </a:graphic>
      </p:graphicFrame>
      <p:sp>
        <p:nvSpPr>
          <p:cNvPr id="4" name="Metin kutusu 3">
            <a:extLst>
              <a:ext uri="{FF2B5EF4-FFF2-40B4-BE49-F238E27FC236}">
                <a16:creationId xmlns:a16="http://schemas.microsoft.com/office/drawing/2014/main" id="{976EAFF4-23FC-13C2-872B-62500225359A}"/>
              </a:ext>
            </a:extLst>
          </p:cNvPr>
          <p:cNvSpPr txBox="1"/>
          <p:nvPr/>
        </p:nvSpPr>
        <p:spPr>
          <a:xfrm>
            <a:off x="853440" y="133310"/>
            <a:ext cx="11216640" cy="338554"/>
          </a:xfrm>
          <a:prstGeom prst="rect">
            <a:avLst/>
          </a:prstGeom>
          <a:noFill/>
        </p:spPr>
        <p:txBody>
          <a:bodyPr wrap="square">
            <a:spAutoFit/>
          </a:bodyPr>
          <a:lstStyle/>
          <a:p>
            <a:pPr algn="just">
              <a:buNone/>
            </a:pPr>
            <a:r>
              <a:rPr lang="tr-TR" sz="1600" b="1" dirty="0">
                <a:effectLst/>
                <a:latin typeface="Times New Roman" panose="02020603050405020304" pitchFamily="18" charset="0"/>
                <a:ea typeface="Times New Roman" panose="02020603050405020304" pitchFamily="18" charset="0"/>
              </a:rPr>
              <a:t>Çizelge 12. 2000-2018 Yılları arasında Dünya ve Avrupa Şampiyonaları ve Olimpiyatlarda Alınan Madalya Sayıları</a:t>
            </a:r>
            <a:endParaRPr lang="tr-TR"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5574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5096040-6C5F-1AFA-BC49-BA387722853C}"/>
              </a:ext>
            </a:extLst>
          </p:cNvPr>
          <p:cNvSpPr txBox="1"/>
          <p:nvPr/>
        </p:nvSpPr>
        <p:spPr>
          <a:xfrm>
            <a:off x="1645920" y="1577539"/>
            <a:ext cx="9469120" cy="2677656"/>
          </a:xfrm>
          <a:prstGeom prst="rect">
            <a:avLst/>
          </a:prstGeom>
          <a:noFill/>
        </p:spPr>
        <p:txBody>
          <a:bodyPr wrap="square">
            <a:spAutoFit/>
          </a:bodyPr>
          <a:lstStyle/>
          <a:p>
            <a:pPr algn="just">
              <a:buNone/>
            </a:pPr>
            <a:r>
              <a:rPr lang="tr-TR" sz="2400" dirty="0">
                <a:effectLst/>
                <a:latin typeface="Times New Roman" panose="02020603050405020304" pitchFamily="18" charset="0"/>
                <a:ea typeface="Times New Roman" panose="02020603050405020304" pitchFamily="18" charset="0"/>
              </a:rPr>
              <a:t>Bir ülkede düzenlenen uluslararası spor organizasyonlarının büyüklüğü ve sayısı ülkenin geldiği spor düzeyinin bir göstergesi olarak kabul edilebilir. Çünkü çok farklı branşlarda spor tesisine sahip olmak, bu tesisleri dünya standardına uygun inşa edebilmek ve işletebilmek belli bir gelişme düzeyini gösterir. Ayrıca bu uluslararası organizasyonlar için yeni yapılan spor tesisleri, ülkenin spor kültürüne ve spor altyapısına katkısı sağlayarak ülkedeki spor faaliyetlerinin itici gücü olabilmektedir. </a:t>
            </a:r>
          </a:p>
        </p:txBody>
      </p:sp>
    </p:spTree>
    <p:extLst>
      <p:ext uri="{BB962C8B-B14F-4D97-AF65-F5344CB8AC3E}">
        <p14:creationId xmlns:p14="http://schemas.microsoft.com/office/powerpoint/2010/main" val="2187964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C541EEF-B77C-1688-41F3-0F389EBDC843}"/>
              </a:ext>
            </a:extLst>
          </p:cNvPr>
          <p:cNvSpPr txBox="1"/>
          <p:nvPr/>
        </p:nvSpPr>
        <p:spPr>
          <a:xfrm>
            <a:off x="1940560" y="1305342"/>
            <a:ext cx="9956800" cy="4431983"/>
          </a:xfrm>
          <a:prstGeom prst="rect">
            <a:avLst/>
          </a:prstGeom>
          <a:noFill/>
        </p:spPr>
        <p:txBody>
          <a:bodyPr wrap="square">
            <a:spAutoFit/>
          </a:bodyPr>
          <a:lstStyle/>
          <a:p>
            <a:pPr algn="just">
              <a:buNone/>
            </a:pPr>
            <a:r>
              <a:rPr lang="tr-TR" sz="2400" dirty="0">
                <a:effectLst/>
                <a:latin typeface="Times New Roman" panose="02020603050405020304" pitchFamily="18" charset="0"/>
                <a:ea typeface="Times New Roman" panose="02020603050405020304" pitchFamily="18" charset="0"/>
              </a:rPr>
              <a:t> Son yıllarda Türkiye’de büyük spor organizasyonları düzenlenerek başarılı şekilde gerçekleştirilmiştir. Bu spor organizasyonlarının bazıları şunlardır: 2003 yılında Avrupa Kadınlar Voleybol Şampiyonası, 2005 yılında 23. Dünya Üniversite Yaz Oyunları, 2007 yılında </a:t>
            </a:r>
            <a:r>
              <a:rPr lang="tr-TR" sz="2400" dirty="0">
                <a:effectLst/>
                <a:latin typeface="Times New Roman" panose="02020603050405020304" pitchFamily="18" charset="0"/>
                <a:ea typeface="Calibri" panose="020F0502020204030204" pitchFamily="34" charset="0"/>
              </a:rPr>
              <a:t>I. Karadeniz Oyunları, 2008 yılında Avrupa Atletizm Milletler Kupası, 2010 yılında Dünya Basketbol Şampiyonası, 2011 yılında Kış Üniversite Oyunları, Avrupa Olimpik Gençlik Yaz Oyunları ve Dünya Güreş Şampiyonası, 2012 yılında Dünya Salon Atletizm Şampiyonası, 2013 yılında Dünya Kadınlar Tenis Şampiyonası, I. Akdeniz Oyunları, U20 Dünya Futbol Kupası ve Dünya Okçuluk Şampiyonası, 2014 yılında Kadınlar Dünya Basketbol Şampiyonası ve Ritmik </a:t>
            </a:r>
            <a:r>
              <a:rPr lang="tr-TR" sz="2400" dirty="0" err="1">
                <a:effectLst/>
                <a:latin typeface="Times New Roman" panose="02020603050405020304" pitchFamily="18" charset="0"/>
                <a:ea typeface="Calibri" panose="020F0502020204030204" pitchFamily="34" charset="0"/>
              </a:rPr>
              <a:t>Cimnastik</a:t>
            </a:r>
            <a:r>
              <a:rPr lang="tr-TR" sz="2400" dirty="0">
                <a:effectLst/>
                <a:latin typeface="Times New Roman" panose="02020603050405020304" pitchFamily="18" charset="0"/>
                <a:ea typeface="Calibri" panose="020F0502020204030204" pitchFamily="34" charset="0"/>
              </a:rPr>
              <a:t> Dünya Şampiyonası (GSB, 2016; TBMM, 2011).</a:t>
            </a:r>
            <a:endParaRPr lang="tr-TR" sz="2400" dirty="0">
              <a:effectLst/>
              <a:latin typeface="Times New Roman" panose="02020603050405020304" pitchFamily="18" charset="0"/>
              <a:ea typeface="Times New Roman" panose="02020603050405020304" pitchFamily="18" charset="0"/>
            </a:endParaRPr>
          </a:p>
          <a:p>
            <a:pPr algn="just">
              <a:buNone/>
            </a:pPr>
            <a:r>
              <a:rPr lang="tr-TR" sz="1800" dirty="0">
                <a:effectLst/>
                <a:latin typeface="Times New Roman" panose="02020603050405020304" pitchFamily="18" charset="0"/>
                <a:ea typeface="Calibri" panose="020F0502020204030204" pitchFamily="34" charset="0"/>
              </a:rPr>
              <a:t> </a:t>
            </a:r>
            <a:endParaRPr lang="tr-TR" dirty="0"/>
          </a:p>
        </p:txBody>
      </p:sp>
    </p:spTree>
    <p:extLst>
      <p:ext uri="{BB962C8B-B14F-4D97-AF65-F5344CB8AC3E}">
        <p14:creationId xmlns:p14="http://schemas.microsoft.com/office/powerpoint/2010/main" val="2455897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763925D-E1E3-30EE-FE95-94BF1D06B9B9}"/>
              </a:ext>
            </a:extLst>
          </p:cNvPr>
          <p:cNvSpPr txBox="1"/>
          <p:nvPr/>
        </p:nvSpPr>
        <p:spPr>
          <a:xfrm>
            <a:off x="2214880" y="816045"/>
            <a:ext cx="9337040" cy="4708981"/>
          </a:xfrm>
          <a:prstGeom prst="rect">
            <a:avLst/>
          </a:prstGeom>
          <a:noFill/>
        </p:spPr>
        <p:txBody>
          <a:bodyPr wrap="square">
            <a:spAutoFit/>
          </a:bodyPr>
          <a:lstStyle/>
          <a:p>
            <a:pPr algn="ctr">
              <a:buNone/>
            </a:pPr>
            <a:r>
              <a:rPr lang="tr-TR" sz="2000" b="1" dirty="0">
                <a:effectLst/>
                <a:latin typeface="Times New Roman" panose="02020603050405020304" pitchFamily="18" charset="0"/>
                <a:ea typeface="Calibri" panose="020F0502020204030204" pitchFamily="34" charset="0"/>
              </a:rPr>
              <a:t>SPORUN GENİŞ KİTLELERE YAYILMASI</a:t>
            </a:r>
            <a:endParaRPr lang="tr-TR" sz="2000" dirty="0">
              <a:effectLst/>
              <a:latin typeface="Times New Roman" panose="02020603050405020304" pitchFamily="18" charset="0"/>
              <a:ea typeface="Times New Roman" panose="02020603050405020304" pitchFamily="18" charset="0"/>
            </a:endParaRPr>
          </a:p>
          <a:p>
            <a:pPr algn="ctr">
              <a:buNone/>
            </a:pPr>
            <a:r>
              <a:rPr lang="tr-TR" sz="2000" b="1"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algn="just">
              <a:buNone/>
            </a:pPr>
            <a:r>
              <a:rPr lang="tr-TR" sz="2000" b="1" dirty="0">
                <a:effectLst/>
                <a:latin typeface="Times New Roman" panose="02020603050405020304" pitchFamily="18" charset="0"/>
                <a:ea typeface="Times New Roman" panose="02020603050405020304" pitchFamily="18" charset="0"/>
              </a:rPr>
              <a:t>       Ülkemizde sağlıklı yaşam sürdürmek ve boş zamanları değerlendirmek için fiziksel aktivitenin önemli olduğu geç anlaşılmıştır</a:t>
            </a:r>
            <a:r>
              <a:rPr lang="tr-TR" sz="2000" dirty="0">
                <a:effectLst/>
                <a:latin typeface="Times New Roman" panose="02020603050405020304" pitchFamily="18" charset="0"/>
                <a:ea typeface="Times New Roman" panose="02020603050405020304" pitchFamily="18" charset="0"/>
              </a:rPr>
              <a:t>. Son yıllarda sağlıklı yaşam için sporun gerekli olduğu konusunda, basın yayın organlarında yer alan programlar sayesinde kitle sporu önem kazanmıştır. Özel spor salonlarında, halı sahalarda sporla uğraşan ya da sağlıklı yaşam için koşu ve yürüyüş yapan kişi sayısının küçümsenemeyecek ölçüde arttığı gözlenmektedir. Kitle sporu yapan kişiler hakkında bazı istatistikî veriler bulunmakla birlikte bu veriler yeterli değildir. </a:t>
            </a:r>
            <a:r>
              <a:rPr lang="tr-TR" sz="2000" b="1" dirty="0">
                <a:effectLst/>
                <a:latin typeface="Times New Roman" panose="02020603050405020304" pitchFamily="18" charset="0"/>
                <a:ea typeface="Times New Roman" panose="02020603050405020304" pitchFamily="18" charset="0"/>
              </a:rPr>
              <a:t>Ülkemizde </a:t>
            </a:r>
            <a:r>
              <a:rPr lang="tr-TR" sz="2000" b="1" dirty="0">
                <a:effectLst/>
                <a:latin typeface="Times New Roman" panose="02020603050405020304" pitchFamily="18" charset="0"/>
                <a:ea typeface="Calibri" panose="020F0502020204030204" pitchFamily="34" charset="0"/>
              </a:rPr>
              <a:t>Türkiye İstatistik Kurumu (TÜİK) tarafından, 2006 yılı boyunca yapılan Zaman Kullanımı Araştırması sonuçlarına göre, 15 yaş ve üzeri kadınların %18,3’ü, erkeklerin ise %27,9’u bir spor faaliyetine katılmıştır.  Spor faaliyetine katılanların %16,6’sı yürüyüş ve koşuyu, % 6’sı futbol, basketbol, voleybol vb. branşları,  % 2,3’ü ise yüzmeyi tercih etmiştir (TBMM, 2011). </a:t>
            </a:r>
            <a:endParaRPr lang="tr-TR" sz="2000" dirty="0">
              <a:effectLst/>
              <a:latin typeface="Times New Roman" panose="02020603050405020304" pitchFamily="18" charset="0"/>
              <a:ea typeface="Times New Roman" panose="02020603050405020304" pitchFamily="18" charset="0"/>
            </a:endParaRPr>
          </a:p>
          <a:p>
            <a:pPr algn="just">
              <a:buNone/>
            </a:pPr>
            <a:r>
              <a:rPr lang="tr-TR" sz="2000" b="1" dirty="0">
                <a:effectLst/>
                <a:latin typeface="Times New Roman" panose="02020603050405020304" pitchFamily="18" charset="0"/>
                <a:ea typeface="Calibri" panose="020F0502020204030204" pitchFamily="34" charset="0"/>
              </a:rPr>
              <a:t> </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4276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FFC3D09-0A73-B174-B546-3A73B130E7CE}"/>
              </a:ext>
            </a:extLst>
          </p:cNvPr>
          <p:cNvSpPr txBox="1"/>
          <p:nvPr/>
        </p:nvSpPr>
        <p:spPr>
          <a:xfrm>
            <a:off x="2092960" y="1351508"/>
            <a:ext cx="8564880" cy="4154984"/>
          </a:xfrm>
          <a:prstGeom prst="rect">
            <a:avLst/>
          </a:prstGeom>
          <a:noFill/>
        </p:spPr>
        <p:txBody>
          <a:bodyPr wrap="square">
            <a:spAutoFit/>
          </a:bodyPr>
          <a:lstStyle/>
          <a:p>
            <a:pPr algn="just">
              <a:buNone/>
            </a:pPr>
            <a:r>
              <a:rPr lang="tr-TR" sz="2400" dirty="0">
                <a:effectLst/>
                <a:latin typeface="Times New Roman" panose="02020603050405020304" pitchFamily="18" charset="0"/>
                <a:ea typeface="Times New Roman" panose="02020603050405020304" pitchFamily="18" charset="0"/>
              </a:rPr>
              <a:t>TÜİK’in 2014-2015 yıllarını kapsayan Zaman Kullanım Araştırması’na göre, </a:t>
            </a:r>
            <a:r>
              <a:rPr lang="tr-TR" sz="2400" dirty="0">
                <a:solidFill>
                  <a:srgbClr val="000000"/>
                </a:solidFill>
                <a:effectLst/>
                <a:latin typeface="Times New Roman" panose="02020603050405020304" pitchFamily="18" charset="0"/>
                <a:ea typeface="Times New Roman" panose="02020603050405020304" pitchFamily="18" charset="0"/>
              </a:rPr>
              <a:t>10 yaşından büyük kişilerin boş zamanlarını değerlendirmek amacıyla yaptıkları sportif faaliyetler içinde, ilk sırayı yürüyüş veya koşu (% 9.9), ikinci sırayı futbol (% 5.2), üçüncü sırayı bisiklet sürmek    (% 2,2) almıştır.</a:t>
            </a:r>
            <a:r>
              <a:rPr lang="tr-TR" sz="2400" dirty="0">
                <a:effectLst/>
                <a:latin typeface="Times New Roman" panose="02020603050405020304" pitchFamily="18" charset="0"/>
                <a:ea typeface="Calibri" panose="020F0502020204030204" pitchFamily="34" charset="0"/>
              </a:rPr>
              <a:t> Araştırma sonuçlarına göre, 10 yaş üstü nüfusun % 24’ü, erkeklerin % 32,2’si, kadınların ise % 15,8’i bir spor faaliyetine katılmıştır </a:t>
            </a:r>
            <a:r>
              <a:rPr lang="tr-TR" sz="2400" dirty="0">
                <a:solidFill>
                  <a:srgbClr val="000000"/>
                </a:solidFill>
                <a:effectLst/>
                <a:latin typeface="Times New Roman" panose="02020603050405020304" pitchFamily="18" charset="0"/>
                <a:ea typeface="Times New Roman" panose="02020603050405020304" pitchFamily="18" charset="0"/>
              </a:rPr>
              <a:t>(TÜİK, 2015). 2014-2015 yılı verileri ile 2006 yılı verileri karşılaştırıldığında, boş zamanlarını değerlendirmek amacıyla sportif faaliyet yapan kişi oranının erkeklerde artığı, kadınlarda ise bir miktar düştüğü görülmüştür.</a:t>
            </a:r>
            <a:r>
              <a:rPr lang="tr-TR" sz="24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200277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701F8B0-97F5-DDB3-9171-E16D332F323E}"/>
              </a:ext>
            </a:extLst>
          </p:cNvPr>
          <p:cNvSpPr txBox="1"/>
          <p:nvPr/>
        </p:nvSpPr>
        <p:spPr>
          <a:xfrm>
            <a:off x="2174240" y="1680200"/>
            <a:ext cx="8636000" cy="2862322"/>
          </a:xfrm>
          <a:prstGeom prst="rect">
            <a:avLst/>
          </a:prstGeom>
          <a:noFill/>
        </p:spPr>
        <p:txBody>
          <a:bodyPr wrap="square">
            <a:spAutoFit/>
          </a:bodyPr>
          <a:lstStyle/>
          <a:p>
            <a:pPr algn="just"/>
            <a:r>
              <a:rPr lang="tr-TR" sz="1800" b="1" dirty="0">
                <a:effectLst/>
                <a:latin typeface="Times New Roman" panose="02020603050405020304" pitchFamily="18" charset="0"/>
                <a:ea typeface="Times New Roman" panose="02020603050405020304" pitchFamily="18" charset="0"/>
              </a:rPr>
              <a:t> </a:t>
            </a:r>
            <a:r>
              <a:rPr lang="tr-TR" sz="2000" b="1" dirty="0" err="1">
                <a:effectLst/>
                <a:latin typeface="Times New Roman" panose="02020603050405020304" pitchFamily="18" charset="0"/>
                <a:ea typeface="Times New Roman" panose="02020603050405020304" pitchFamily="18" charset="0"/>
              </a:rPr>
              <a:t>GSGM’den</a:t>
            </a:r>
            <a:r>
              <a:rPr lang="tr-TR" sz="2000" b="1" dirty="0">
                <a:effectLst/>
                <a:latin typeface="Times New Roman" panose="02020603050405020304" pitchFamily="18" charset="0"/>
                <a:ea typeface="Times New Roman" panose="02020603050405020304" pitchFamily="18" charset="0"/>
              </a:rPr>
              <a:t> izinli 1745 spor tesisinde bilardodan halı saha futboluna kadar farklı branşta spor yapan kişi sayısının 350.000 olduğu</a:t>
            </a:r>
            <a:r>
              <a:rPr lang="tr-TR" sz="2000" dirty="0">
                <a:effectLst/>
                <a:latin typeface="Times New Roman" panose="02020603050405020304" pitchFamily="18" charset="0"/>
                <a:ea typeface="Times New Roman" panose="02020603050405020304" pitchFamily="18" charset="0"/>
              </a:rPr>
              <a:t>, özel spor tesislerinde ve koşu parkurlarında spor yapan  kişi sayısın 100-150 bin dolayında olduğu tahmin edilmektedir (</a:t>
            </a:r>
            <a:r>
              <a:rPr lang="tr-TR" sz="2000" dirty="0" err="1">
                <a:effectLst/>
                <a:latin typeface="Times New Roman" panose="02020603050405020304" pitchFamily="18" charset="0"/>
                <a:ea typeface="Times New Roman" panose="02020603050405020304" pitchFamily="18" charset="0"/>
              </a:rPr>
              <a:t>Karahüseyinoğlu</a:t>
            </a:r>
            <a:r>
              <a:rPr lang="tr-TR" sz="2000" dirty="0">
                <a:effectLst/>
                <a:latin typeface="Times New Roman" panose="02020603050405020304" pitchFamily="18" charset="0"/>
                <a:ea typeface="Times New Roman" panose="02020603050405020304" pitchFamily="18" charset="0"/>
              </a:rPr>
              <a:t> ve ark., 2005). Dünya Sağlık Örgütü’nün 2008 yılı verilerine göre, Türkiye’de 15 yaş üzeri nüfusun tahmini olarak %56.4’sı hiç fiziksel aktivite yapmamaktadır (WHO, 2013). Ülkemizde tesis, kulüp, sporcu sayısı ve sağlık ya da rekreatif amaçla spor yapanların sayısına ilişkin sürekli ve ayrıntılı bilgi eksikliği söz konusudur.   Bu konuda ayrıntılı ve sürekli veri elde etmek için TÜİK tarafından bir istatistik planı uygulanmalıdır.  </a:t>
            </a:r>
            <a:endParaRPr lang="tr-TR" sz="2000" dirty="0"/>
          </a:p>
        </p:txBody>
      </p:sp>
    </p:spTree>
    <p:extLst>
      <p:ext uri="{BB962C8B-B14F-4D97-AF65-F5344CB8AC3E}">
        <p14:creationId xmlns:p14="http://schemas.microsoft.com/office/powerpoint/2010/main" val="5050744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TM10001105[[fn=kırpılmış]]</Template>
  <TotalTime>109</TotalTime>
  <Words>1001</Words>
  <Application>Microsoft Office PowerPoint</Application>
  <PresentationFormat>Geniş ekran</PresentationFormat>
  <Paragraphs>373</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Franklin Gothic Book</vt:lpstr>
      <vt:lpstr>Times New Roman</vt:lpstr>
      <vt:lpstr>Crop</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EĞİTİMİ POLİTİKALARI</dc:title>
  <dc:creator>Oğuz Özbek</dc:creator>
  <cp:lastModifiedBy>Oğuz Özbek</cp:lastModifiedBy>
  <cp:revision>25</cp:revision>
  <dcterms:created xsi:type="dcterms:W3CDTF">2017-12-02T08:46:12Z</dcterms:created>
  <dcterms:modified xsi:type="dcterms:W3CDTF">2026-04-01T08:53:06Z</dcterms:modified>
</cp:coreProperties>
</file>