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sldIdLst>
    <p:sldId id="256" r:id="rId2"/>
    <p:sldId id="257" r:id="rId3"/>
    <p:sldId id="265" r:id="rId4"/>
    <p:sldId id="258" r:id="rId5"/>
    <p:sldId id="260" r:id="rId6"/>
    <p:sldId id="263" r:id="rId7"/>
    <p:sldId id="262" r:id="rId8"/>
    <p:sldId id="266"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4660"/>
  </p:normalViewPr>
  <p:slideViewPr>
    <p:cSldViewPr snapToGrid="0">
      <p:cViewPr varScale="1">
        <p:scale>
          <a:sx n="68" d="100"/>
          <a:sy n="68"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E6336B1-4666-4573-921F-97B353AF6ADD}" type="datetimeFigureOut">
              <a:rPr lang="tr-TR" smtClean="0"/>
              <a:t>29.04.2020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2221668-29CE-4E41-AD28-8DCF93C7E22E}"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963093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E6336B1-4666-4573-921F-97B353AF6AD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221668-29CE-4E41-AD28-8DCF93C7E22E}" type="slidenum">
              <a:rPr lang="tr-TR" smtClean="0"/>
              <a:t>‹#›</a:t>
            </a:fld>
            <a:endParaRPr lang="tr-TR"/>
          </a:p>
        </p:txBody>
      </p:sp>
    </p:spTree>
    <p:extLst>
      <p:ext uri="{BB962C8B-B14F-4D97-AF65-F5344CB8AC3E}">
        <p14:creationId xmlns:p14="http://schemas.microsoft.com/office/powerpoint/2010/main" val="275324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E6336B1-4666-4573-921F-97B353AF6AD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221668-29CE-4E41-AD28-8DCF93C7E22E}" type="slidenum">
              <a:rPr lang="tr-TR" smtClean="0"/>
              <a:t>‹#›</a:t>
            </a:fld>
            <a:endParaRPr lang="tr-TR"/>
          </a:p>
        </p:txBody>
      </p:sp>
    </p:spTree>
    <p:extLst>
      <p:ext uri="{BB962C8B-B14F-4D97-AF65-F5344CB8AC3E}">
        <p14:creationId xmlns:p14="http://schemas.microsoft.com/office/powerpoint/2010/main" val="7945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E6336B1-4666-4573-921F-97B353AF6AD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2221668-29CE-4E41-AD28-8DCF93C7E22E}" type="slidenum">
              <a:rPr lang="tr-TR" smtClean="0"/>
              <a:t>‹#›</a:t>
            </a:fld>
            <a:endParaRPr lang="tr-TR"/>
          </a:p>
        </p:txBody>
      </p:sp>
    </p:spTree>
    <p:extLst>
      <p:ext uri="{BB962C8B-B14F-4D97-AF65-F5344CB8AC3E}">
        <p14:creationId xmlns:p14="http://schemas.microsoft.com/office/powerpoint/2010/main" val="341199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E6336B1-4666-4573-921F-97B353AF6ADD}" type="datetimeFigureOut">
              <a:rPr lang="tr-TR" smtClean="0"/>
              <a:t>29.04.2020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2221668-29CE-4E41-AD28-8DCF93C7E22E}"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385747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E6336B1-4666-4573-921F-97B353AF6ADD}"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2221668-29CE-4E41-AD28-8DCF93C7E22E}" type="slidenum">
              <a:rPr lang="tr-TR" smtClean="0"/>
              <a:t>‹#›</a:t>
            </a:fld>
            <a:endParaRPr lang="tr-TR"/>
          </a:p>
        </p:txBody>
      </p:sp>
    </p:spTree>
    <p:extLst>
      <p:ext uri="{BB962C8B-B14F-4D97-AF65-F5344CB8AC3E}">
        <p14:creationId xmlns:p14="http://schemas.microsoft.com/office/powerpoint/2010/main" val="426598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E6336B1-4666-4573-921F-97B353AF6ADD}" type="datetimeFigureOut">
              <a:rPr lang="tr-TR" smtClean="0"/>
              <a:t>29.04.2020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2221668-29CE-4E41-AD28-8DCF93C7E22E}" type="slidenum">
              <a:rPr lang="tr-TR" smtClean="0"/>
              <a:t>‹#›</a:t>
            </a:fld>
            <a:endParaRPr lang="tr-TR"/>
          </a:p>
        </p:txBody>
      </p:sp>
    </p:spTree>
    <p:extLst>
      <p:ext uri="{BB962C8B-B14F-4D97-AF65-F5344CB8AC3E}">
        <p14:creationId xmlns:p14="http://schemas.microsoft.com/office/powerpoint/2010/main" val="228113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6336B1-4666-4573-921F-97B353AF6ADD}" type="datetimeFigureOut">
              <a:rPr lang="tr-TR" smtClean="0"/>
              <a:t>29.04.2020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2221668-29CE-4E41-AD28-8DCF93C7E22E}" type="slidenum">
              <a:rPr lang="tr-TR" smtClean="0"/>
              <a:t>‹#›</a:t>
            </a:fld>
            <a:endParaRPr lang="tr-TR"/>
          </a:p>
        </p:txBody>
      </p:sp>
    </p:spTree>
    <p:extLst>
      <p:ext uri="{BB962C8B-B14F-4D97-AF65-F5344CB8AC3E}">
        <p14:creationId xmlns:p14="http://schemas.microsoft.com/office/powerpoint/2010/main" val="71014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336B1-4666-4573-921F-97B353AF6ADD}" type="datetimeFigureOut">
              <a:rPr lang="tr-TR" smtClean="0"/>
              <a:t>29.04.2020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2221668-29CE-4E41-AD28-8DCF93C7E22E}" type="slidenum">
              <a:rPr lang="tr-TR" smtClean="0"/>
              <a:t>‹#›</a:t>
            </a:fld>
            <a:endParaRPr lang="tr-TR"/>
          </a:p>
        </p:txBody>
      </p:sp>
    </p:spTree>
    <p:extLst>
      <p:ext uri="{BB962C8B-B14F-4D97-AF65-F5344CB8AC3E}">
        <p14:creationId xmlns:p14="http://schemas.microsoft.com/office/powerpoint/2010/main" val="20304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E6336B1-4666-4573-921F-97B353AF6ADD}" type="datetimeFigureOut">
              <a:rPr lang="tr-TR" smtClean="0"/>
              <a:t>29.04.2020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2221668-29CE-4E41-AD28-8DCF93C7E22E}"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660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E6336B1-4666-4573-921F-97B353AF6ADD}" type="datetimeFigureOut">
              <a:rPr lang="tr-TR" smtClean="0"/>
              <a:t>29.04.2020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2221668-29CE-4E41-AD28-8DCF93C7E22E}"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422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E6336B1-4666-4573-921F-97B353AF6ADD}" type="datetimeFigureOut">
              <a:rPr lang="tr-TR" smtClean="0"/>
              <a:t>29.04.2020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2221668-29CE-4E41-AD28-8DCF93C7E22E}"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0075060"/>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a:t>SPOR EĞİTİMİ POLİTİKALARI</a:t>
            </a:r>
            <a:endParaRPr lang="tr-TR" dirty="0"/>
          </a:p>
        </p:txBody>
      </p:sp>
      <p:sp>
        <p:nvSpPr>
          <p:cNvPr id="5" name="İçerik Yer Tutucusu 4"/>
          <p:cNvSpPr>
            <a:spLocks noGrp="1"/>
          </p:cNvSpPr>
          <p:nvPr>
            <p:ph idx="1"/>
          </p:nvPr>
        </p:nvSpPr>
        <p:spPr/>
        <p:txBody>
          <a:bodyPr/>
          <a:lstStyle/>
          <a:p>
            <a:endParaRPr lang="tr-TR" dirty="0"/>
          </a:p>
          <a:p>
            <a:r>
              <a:rPr lang="tr-TR" dirty="0"/>
              <a:t>Spor eğitiminin temel amacı, bireylere rekreatif amaçlı ve düzenli spor yapma alışkanlığının kazandırılmak, spora yetenekli çocuk ve gençleri altyapıdan başlayarak  yetiştirmek ve uluslararası yarışmalara katılacak düzeyde elit sporcu haline getirmektir. </a:t>
            </a:r>
          </a:p>
          <a:p>
            <a:endParaRPr lang="tr-TR" dirty="0"/>
          </a:p>
        </p:txBody>
      </p:sp>
    </p:spTree>
    <p:extLst>
      <p:ext uri="{BB962C8B-B14F-4D97-AF65-F5344CB8AC3E}">
        <p14:creationId xmlns:p14="http://schemas.microsoft.com/office/powerpoint/2010/main" val="15319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 Eğitimcilerinin Yetiştirilmesi </a:t>
            </a:r>
            <a:br>
              <a:rPr lang="tr-TR" dirty="0"/>
            </a:br>
            <a:endParaRPr lang="tr-TR" dirty="0"/>
          </a:p>
        </p:txBody>
      </p:sp>
      <p:sp>
        <p:nvSpPr>
          <p:cNvPr id="3" name="İçerik Yer Tutucusu 2"/>
          <p:cNvSpPr>
            <a:spLocks noGrp="1"/>
          </p:cNvSpPr>
          <p:nvPr>
            <p:ph idx="1"/>
          </p:nvPr>
        </p:nvSpPr>
        <p:spPr/>
        <p:txBody>
          <a:bodyPr>
            <a:normAutofit/>
          </a:bodyPr>
          <a:lstStyle/>
          <a:p>
            <a:r>
              <a:rPr lang="tr-TR" dirty="0"/>
              <a:t>Nitelikli spor eğitimcilerinin yetiştirilmesi.</a:t>
            </a:r>
          </a:p>
          <a:p>
            <a:r>
              <a:rPr lang="tr-TR" dirty="0"/>
              <a:t>Spor antrenörleri, spor Hizmetleri Genel Müdürlüğü Spor Eğitim Daire başkanlığı  ve Federasyonlar işbirliği ile planlanan kurslarla</a:t>
            </a:r>
          </a:p>
          <a:p>
            <a:r>
              <a:rPr lang="tr-TR" dirty="0"/>
              <a:t>BESYO ve Spor Bilimleri Fakültesinden mezun olan beden eğitimi öğretmenleri ve antrenörler. </a:t>
            </a:r>
          </a:p>
          <a:p>
            <a:endParaRPr lang="tr-TR" dirty="0"/>
          </a:p>
        </p:txBody>
      </p:sp>
    </p:spTree>
    <p:extLst>
      <p:ext uri="{BB962C8B-B14F-4D97-AF65-F5344CB8AC3E}">
        <p14:creationId xmlns:p14="http://schemas.microsoft.com/office/powerpoint/2010/main" val="1151473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Antrenör Eğitimi</a:t>
            </a:r>
            <a:br>
              <a:rPr lang="tr-TR" b="1" dirty="0"/>
            </a:br>
            <a:endParaRPr lang="tr-TR" dirty="0"/>
          </a:p>
        </p:txBody>
      </p:sp>
      <p:sp>
        <p:nvSpPr>
          <p:cNvPr id="3" name="İçerik Yer Tutucusu 2"/>
          <p:cNvSpPr>
            <a:spLocks noGrp="1"/>
          </p:cNvSpPr>
          <p:nvPr>
            <p:ph idx="1"/>
          </p:nvPr>
        </p:nvSpPr>
        <p:spPr/>
        <p:txBody>
          <a:bodyPr>
            <a:normAutofit/>
          </a:bodyPr>
          <a:lstStyle/>
          <a:p>
            <a:r>
              <a:rPr lang="tr-TR" dirty="0"/>
              <a:t>1. Antrenör eğitim kursları: Federasyonlar ve Spor Hizmetleri genel Müdürlüğü’nün (ilgili federasyon ile) beş farklı kademede açtığı kurslar </a:t>
            </a:r>
          </a:p>
          <a:p>
            <a:r>
              <a:rPr lang="tr-TR" dirty="0"/>
              <a:t>2. Spor bilimleri fakülteleri veya </a:t>
            </a:r>
            <a:r>
              <a:rPr lang="tr-TR" dirty="0" err="1"/>
              <a:t>BESYO’lardan</a:t>
            </a:r>
            <a:r>
              <a:rPr lang="tr-TR" dirty="0"/>
              <a:t>  mezun olan çeşitli kademelerdeki antrenörler</a:t>
            </a:r>
          </a:p>
          <a:p>
            <a:r>
              <a:rPr lang="tr-TR" dirty="0"/>
              <a:t>3.TFF’nin FIFA ve UEFA ile işbirliği ile düzenlediği antrenörlük eğitim programları</a:t>
            </a:r>
          </a:p>
        </p:txBody>
      </p:sp>
    </p:spTree>
    <p:extLst>
      <p:ext uri="{BB962C8B-B14F-4D97-AF65-F5344CB8AC3E}">
        <p14:creationId xmlns:p14="http://schemas.microsoft.com/office/powerpoint/2010/main" val="241318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 Eğiticilerinin Yetiştirilmesi </a:t>
            </a:r>
            <a:endParaRPr lang="tr-TR" dirty="0"/>
          </a:p>
        </p:txBody>
      </p:sp>
      <p:sp>
        <p:nvSpPr>
          <p:cNvPr id="3" name="İçerik Yer Tutucusu 2"/>
          <p:cNvSpPr>
            <a:spLocks noGrp="1"/>
          </p:cNvSpPr>
          <p:nvPr>
            <p:ph idx="1"/>
          </p:nvPr>
        </p:nvSpPr>
        <p:spPr/>
        <p:txBody>
          <a:bodyPr>
            <a:normAutofit fontScale="85000" lnSpcReduction="20000"/>
          </a:bodyPr>
          <a:lstStyle/>
          <a:p>
            <a:r>
              <a:rPr lang="tr-TR" dirty="0"/>
              <a:t>Çapa Kız Öğretmen Okulunda 1926 yılında ilk beden eğitimi öğretmeni yetiştirme kursu </a:t>
            </a:r>
            <a:r>
              <a:rPr lang="tr-TR" dirty="0" err="1"/>
              <a:t>açılmıştıt</a:t>
            </a:r>
            <a:r>
              <a:rPr lang="tr-TR" dirty="0"/>
              <a:t>.</a:t>
            </a:r>
          </a:p>
          <a:p>
            <a:r>
              <a:rPr lang="tr-TR" dirty="0"/>
              <a:t> 1932 yılında Gazi Muallim Mektebi ve Terbiye Enstitüsü Beden Terbiyesi Şubesi kurulmuştur. </a:t>
            </a:r>
          </a:p>
          <a:p>
            <a:r>
              <a:rPr lang="tr-TR" dirty="0"/>
              <a:t>1967-1968 öğretim yılında İstanbul'da Atatürk Eğitim Enstitüsü, 1974-75 öğretim yılında İzmir'de, 1978 yılında ise, Diyarbakır'da beden eğitimi öğretmeni yetiştiren bölümler açılmıştır.</a:t>
            </a:r>
          </a:p>
          <a:p>
            <a:r>
              <a:rPr lang="tr-TR" dirty="0"/>
              <a:t>1974, 1975 ve    1976 yıllarında sırası ile Ankara, İstanbul ve Manisa'da antrenör, spor yöneticisi ve monitör yetiştirmek amacıyla Gençlik ve Spor Akademileri  kurulmuştur. </a:t>
            </a:r>
          </a:p>
          <a:p>
            <a:r>
              <a:rPr lang="tr-TR" dirty="0"/>
              <a:t>1976 yılında Ege Üniversitesi Beden Eğitimi ve Spor Yüksekokulu açılmıştır.</a:t>
            </a:r>
          </a:p>
          <a:p>
            <a:r>
              <a:rPr lang="tr-TR" dirty="0"/>
              <a:t> 1989 yılında, Hacettepe Üniversitesinde Spor Bilimleri ve Teknolojisi bölümü kurulmuş, </a:t>
            </a:r>
          </a:p>
          <a:p>
            <a:r>
              <a:rPr lang="tr-TR" dirty="0"/>
              <a:t>1992 yılında ise BESYO dönemi başlamıştır. </a:t>
            </a:r>
          </a:p>
          <a:p>
            <a:r>
              <a:rPr lang="tr-TR" dirty="0"/>
              <a:t>2011 yılından itibaren </a:t>
            </a:r>
            <a:r>
              <a:rPr lang="tr-TR" dirty="0" err="1"/>
              <a:t>BESYO’lar</a:t>
            </a:r>
            <a:r>
              <a:rPr lang="tr-TR" dirty="0"/>
              <a:t> Spor Bilimleri Fakültelerine dönüştürülmeye başlamıştır.</a:t>
            </a:r>
          </a:p>
          <a:p>
            <a:pPr marL="0" indent="0">
              <a:buNone/>
            </a:pPr>
            <a:r>
              <a:rPr lang="tr-TR" dirty="0"/>
              <a:t>         </a:t>
            </a:r>
          </a:p>
        </p:txBody>
      </p:sp>
    </p:spTree>
    <p:extLst>
      <p:ext uri="{BB962C8B-B14F-4D97-AF65-F5344CB8AC3E}">
        <p14:creationId xmlns:p14="http://schemas.microsoft.com/office/powerpoint/2010/main" val="414648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Okullarda Spor Eğitimi</a:t>
            </a:r>
            <a:endParaRPr lang="tr-TR" dirty="0"/>
          </a:p>
        </p:txBody>
      </p:sp>
      <p:sp>
        <p:nvSpPr>
          <p:cNvPr id="3" name="İçerik Yer Tutucusu 2"/>
          <p:cNvSpPr>
            <a:spLocks noGrp="1"/>
          </p:cNvSpPr>
          <p:nvPr>
            <p:ph idx="1"/>
          </p:nvPr>
        </p:nvSpPr>
        <p:spPr>
          <a:xfrm>
            <a:off x="1371600" y="2286000"/>
            <a:ext cx="9574696" cy="3581400"/>
          </a:xfrm>
        </p:spPr>
        <p:txBody>
          <a:bodyPr>
            <a:normAutofit fontScale="85000" lnSpcReduction="10000"/>
          </a:bodyPr>
          <a:lstStyle/>
          <a:p>
            <a:pPr marL="0" indent="0">
              <a:buNone/>
            </a:pPr>
            <a:endParaRPr lang="tr-TR" b="1" dirty="0"/>
          </a:p>
          <a:p>
            <a:pPr marL="0" indent="0">
              <a:buNone/>
            </a:pPr>
            <a:r>
              <a:rPr lang="tr-TR" dirty="0"/>
              <a:t>Beden eğitimi ve spor etkinliklerinin amacı, ilk ve orta dereceli okullardaki öğrencilere yaşam boyu spor yapma alışkanlıklarını kazandırmak ve sporda yetenekli çocuk ve gençleri ortaya çıkarmaktır.</a:t>
            </a:r>
            <a:endParaRPr lang="tr-TR" b="1" dirty="0"/>
          </a:p>
          <a:p>
            <a:pPr marL="0" indent="0">
              <a:buNone/>
            </a:pPr>
            <a:r>
              <a:rPr lang="tr-TR" b="1" dirty="0"/>
              <a:t>İlk ve orta dereceli okullar</a:t>
            </a:r>
          </a:p>
          <a:p>
            <a:r>
              <a:rPr lang="tr-TR" dirty="0"/>
              <a:t>Okullarda spor tesis sayısı ve niteliği</a:t>
            </a:r>
          </a:p>
          <a:p>
            <a:r>
              <a:rPr lang="tr-TR" dirty="0"/>
              <a:t>Beden eğitimi öğretmen sayısı</a:t>
            </a:r>
          </a:p>
          <a:p>
            <a:r>
              <a:rPr lang="tr-TR" dirty="0"/>
              <a:t>Beden eğitimi dersi saati sayısı</a:t>
            </a:r>
          </a:p>
          <a:p>
            <a:pPr marL="0" indent="0">
              <a:buNone/>
            </a:pPr>
            <a:endParaRPr lang="tr-TR" dirty="0"/>
          </a:p>
          <a:p>
            <a:pPr marL="0" indent="0">
              <a:buNone/>
            </a:pPr>
            <a:r>
              <a:rPr lang="tr-TR" b="1" dirty="0"/>
              <a:t>Üniversitelerde Spor eğitimi</a:t>
            </a:r>
          </a:p>
          <a:p>
            <a:r>
              <a:rPr lang="tr-TR" dirty="0"/>
              <a:t>Tesis ve sportif faaliyetler</a:t>
            </a:r>
          </a:p>
        </p:txBody>
      </p:sp>
    </p:spTree>
    <p:extLst>
      <p:ext uri="{BB962C8B-B14F-4D97-AF65-F5344CB8AC3E}">
        <p14:creationId xmlns:p14="http://schemas.microsoft.com/office/powerpoint/2010/main" val="236849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66914" y="-145774"/>
            <a:ext cx="6825018" cy="3511826"/>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7531" y="3366052"/>
            <a:ext cx="6583785" cy="3101009"/>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552" y="3201122"/>
            <a:ext cx="4729658" cy="762106"/>
          </a:xfrm>
          <a:prstGeom prst="rect">
            <a:avLst/>
          </a:prstGeom>
        </p:spPr>
      </p:pic>
    </p:spTree>
    <p:extLst>
      <p:ext uri="{BB962C8B-B14F-4D97-AF65-F5344CB8AC3E}">
        <p14:creationId xmlns:p14="http://schemas.microsoft.com/office/powerpoint/2010/main" val="98516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6430" y="3919704"/>
            <a:ext cx="7103166" cy="2799147"/>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6430" y="0"/>
            <a:ext cx="7238583" cy="4128674"/>
          </a:xfrm>
          <a:prstGeom prst="rect">
            <a:avLst/>
          </a:prstGeom>
        </p:spPr>
      </p:pic>
    </p:spTree>
    <p:extLst>
      <p:ext uri="{BB962C8B-B14F-4D97-AF65-F5344CB8AC3E}">
        <p14:creationId xmlns:p14="http://schemas.microsoft.com/office/powerpoint/2010/main" val="278147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Milli Eğitim Bakanlığı'nın 2009 yılı eğitim-öğretim istatistiklerine göre Türkiye'de ilköğretim, ortaöğretim, genel lise, meslek liseleri ve okulöncesi öğretim kurumu sayısı 58 bin 982'ye ulaşmıştır. Bu okullarda 757 bini aşkın öğretmen, sayıları 21 milyon 117 bini geçen öğrenciye eğitim verilmektedir. İlk ve orta okullarda zorunlu 2 ders saati olan beden eğitimi dersi, 14.07.2005 tarihinden itibaren Talim ve Terbiye Kurulunun almış olduğu 192 sayılı karar gereği, 2 ders saatinden 1 ders saatine (40 dakika) düşürülmüş ve 4.,5., 6., 7., ve 8. sınıflarda kademeli olarak uygulamaya geçilmiştir (TTK Kararı, 2005). </a:t>
            </a:r>
          </a:p>
          <a:p>
            <a:endParaRPr lang="tr-TR" dirty="0"/>
          </a:p>
        </p:txBody>
      </p:sp>
    </p:spTree>
    <p:extLst>
      <p:ext uri="{BB962C8B-B14F-4D97-AF65-F5344CB8AC3E}">
        <p14:creationId xmlns:p14="http://schemas.microsoft.com/office/powerpoint/2010/main" val="147672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64365" y="921439"/>
            <a:ext cx="9601200" cy="5134803"/>
          </a:xfrm>
        </p:spPr>
        <p:txBody>
          <a:bodyPr>
            <a:noAutofit/>
          </a:bodyPr>
          <a:lstStyle/>
          <a:p>
            <a:pPr marL="0" indent="0" algn="ctr">
              <a:buNone/>
            </a:pPr>
            <a:r>
              <a:rPr lang="tr-TR" b="1" dirty="0"/>
              <a:t>ÖNERİLER</a:t>
            </a:r>
          </a:p>
          <a:p>
            <a:r>
              <a:rPr lang="tr-TR" dirty="0"/>
              <a:t>Spora ilişkin bütün düzenlemelerde MEB ve </a:t>
            </a:r>
            <a:r>
              <a:rPr lang="tr-TR" dirty="0" err="1"/>
              <a:t>GSB’nin</a:t>
            </a:r>
            <a:r>
              <a:rPr lang="tr-TR" dirty="0"/>
              <a:t> görev alanları çerçevesinde işbirliği içerisinde olmaları sağlanmalıdır.</a:t>
            </a:r>
          </a:p>
          <a:p>
            <a:r>
              <a:rPr lang="tr-TR" dirty="0"/>
              <a:t> Zorunlu eğitimin ilk 4 yılı ile sonraki 4+4 yıllarında Avrupa ve dünya ülkelerindeki uygulamalar çerçevesinde spor dersleri haftada en az iki saat zorunlu uygulanmalıdır.</a:t>
            </a:r>
          </a:p>
          <a:p>
            <a:r>
              <a:rPr lang="tr-TR" dirty="0"/>
              <a:t> Her seviyedeki okullarda spor derslerinin uzman beden eğitimi ve spor öğretmenlerince yaptırılması sağlanmalıdır.</a:t>
            </a:r>
          </a:p>
          <a:p>
            <a:r>
              <a:rPr lang="tr-TR" dirty="0"/>
              <a:t>Hareket kültürünün küçük yaşlardan itibaren kazandırılması ve </a:t>
            </a:r>
            <a:r>
              <a:rPr lang="tr-TR" dirty="0" err="1"/>
              <a:t>obeziteyle</a:t>
            </a:r>
            <a:r>
              <a:rPr lang="tr-TR" dirty="0"/>
              <a:t> etkin mücadele açısından okul öncesi eğitimde çocuklara jimnastik ve/veya yüzme dersleri verilmeli, bunun için müfredatta gerekli düzenlemeler yapılmalıdır.</a:t>
            </a:r>
          </a:p>
          <a:p>
            <a:r>
              <a:rPr lang="tr-TR" dirty="0"/>
              <a:t>MEB‘e bağlı ilk ve ortaöğretim kurumlarında spor yapılabilecek alanlar oluşturulmalı ve bu alanlar uygun donanımla desteklenmelidir. Her okulun spor salonuna sahip olması mümkün değildir ama daha küçük ölçekli spor alanlarının her okulun bünyesinde oluşturulabileceği düşünülmektedir.</a:t>
            </a:r>
          </a:p>
        </p:txBody>
      </p:sp>
    </p:spTree>
    <p:extLst>
      <p:ext uri="{BB962C8B-B14F-4D97-AF65-F5344CB8AC3E}">
        <p14:creationId xmlns:p14="http://schemas.microsoft.com/office/powerpoint/2010/main" val="6604799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TM10001105[[fn=kırpılmış]]</Template>
  <TotalTime>99</TotalTime>
  <Words>538</Words>
  <Application>Microsoft Office PowerPoint</Application>
  <PresentationFormat>Geniş ekran</PresentationFormat>
  <Paragraphs>38</Paragraphs>
  <Slides>9</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9</vt:i4>
      </vt:variant>
    </vt:vector>
  </HeadingPairs>
  <TitlesOfParts>
    <vt:vector size="11" baseType="lpstr">
      <vt:lpstr>Franklin Gothic Book</vt:lpstr>
      <vt:lpstr>Crop</vt:lpstr>
      <vt:lpstr>SPOR EĞİTİMİ POLİTİKALARI</vt:lpstr>
      <vt:lpstr>Spor Eğitimcilerinin Yetiştirilmesi  </vt:lpstr>
      <vt:lpstr>Antrenör Eğitimi </vt:lpstr>
      <vt:lpstr>Spor Eğiticilerinin Yetiştirilmesi </vt:lpstr>
      <vt:lpstr>Okullarda Spor Eğitimi</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EĞİTİMİ POLİTİKALARI</dc:title>
  <dc:creator>Oğuz Özbek</dc:creator>
  <cp:lastModifiedBy>hp</cp:lastModifiedBy>
  <cp:revision>25</cp:revision>
  <dcterms:created xsi:type="dcterms:W3CDTF">2017-12-02T08:46:12Z</dcterms:created>
  <dcterms:modified xsi:type="dcterms:W3CDTF">2020-04-29T07:51:29Z</dcterms:modified>
</cp:coreProperties>
</file>