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0" r:id="rId4"/>
    <p:sldId id="257" r:id="rId5"/>
    <p:sldId id="272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Orta Stil 3 - 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FD4443E-F989-4FC4-A0C8-D5A2AF1F390B}" styleName="Koyu Stil 1 - Vurgu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0213FD-BAE0-4534-8EEC-23EB5BDB08F6}" type="doc">
      <dgm:prSet loTypeId="urn:microsoft.com/office/officeart/2005/8/layout/pyramid2" loCatId="list" qsTypeId="urn:microsoft.com/office/officeart/2005/8/quickstyle/3d2" qsCatId="3D" csTypeId="urn:microsoft.com/office/officeart/2005/8/colors/accent2_4" csCatId="accent2" phldr="1"/>
      <dgm:spPr/>
    </dgm:pt>
    <dgm:pt modelId="{9A31F12B-6073-4540-91DD-2B5B4D2A18CA}">
      <dgm:prSet phldrT="[Metin]" custT="1"/>
      <dgm:spPr/>
      <dgm:t>
        <a:bodyPr/>
        <a:lstStyle/>
        <a:p>
          <a:pPr>
            <a:spcAft>
              <a:spcPts val="0"/>
            </a:spcAft>
          </a:pPr>
          <a:r>
            <a:rPr lang="tr-TR" sz="1600" b="1" i="0" dirty="0" smtClean="0">
              <a:effectLst/>
            </a:rPr>
            <a:t>Kendini gerçekleştirme İhtiyacı</a:t>
          </a:r>
        </a:p>
        <a:p>
          <a:pPr>
            <a:spcAft>
              <a:spcPts val="0"/>
            </a:spcAft>
          </a:pPr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Erdemli, yaratıcı, içten, problem çözücü, önyargısız ve hakikatleri kabul eder olmak</a:t>
          </a:r>
          <a:endParaRPr lang="tr-T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F1781FE-B681-4288-95F8-CC8BBD93EB1E}" type="parTrans" cxnId="{4A08A14E-E569-4B94-966D-1213500CA7EF}">
      <dgm:prSet/>
      <dgm:spPr/>
      <dgm:t>
        <a:bodyPr/>
        <a:lstStyle/>
        <a:p>
          <a:endParaRPr lang="tr-TR"/>
        </a:p>
      </dgm:t>
    </dgm:pt>
    <dgm:pt modelId="{CC81B53C-730F-4037-AB09-B76573A34803}" type="sibTrans" cxnId="{4A08A14E-E569-4B94-966D-1213500CA7EF}">
      <dgm:prSet/>
      <dgm:spPr/>
      <dgm:t>
        <a:bodyPr/>
        <a:lstStyle/>
        <a:p>
          <a:endParaRPr lang="tr-TR"/>
        </a:p>
      </dgm:t>
    </dgm:pt>
    <dgm:pt modelId="{99605598-DB26-4243-B802-9EB555E6BDB6}">
      <dgm:prSet phldrT="[Metin]" custT="1"/>
      <dgm:spPr/>
      <dgm:t>
        <a:bodyPr/>
        <a:lstStyle/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Güvenlik İhtiyacı:</a:t>
          </a:r>
        </a:p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Dış faktörlerden kaynaklı tehlikelerden korunma, barınma. Aile, iş, beden güvenliği</a:t>
          </a:r>
          <a:endParaRPr lang="tr-T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407A0D9-5C9E-43A1-93A8-8DFF8833AD04}" type="parTrans" cxnId="{B339C054-F5FE-4911-A52D-87FF6209E7C8}">
      <dgm:prSet/>
      <dgm:spPr/>
      <dgm:t>
        <a:bodyPr/>
        <a:lstStyle/>
        <a:p>
          <a:endParaRPr lang="tr-TR"/>
        </a:p>
      </dgm:t>
    </dgm:pt>
    <dgm:pt modelId="{A7376C1B-AF5B-4D86-8761-7F73F80F2B99}" type="sibTrans" cxnId="{B339C054-F5FE-4911-A52D-87FF6209E7C8}">
      <dgm:prSet/>
      <dgm:spPr/>
      <dgm:t>
        <a:bodyPr/>
        <a:lstStyle/>
        <a:p>
          <a:endParaRPr lang="tr-TR"/>
        </a:p>
      </dgm:t>
    </dgm:pt>
    <dgm:pt modelId="{44276575-BF6A-4818-98DE-4AE07B5C546A}">
      <dgm:prSet phldrT="[Metin]" custT="1"/>
      <dgm:spPr/>
      <dgm:t>
        <a:bodyPr/>
        <a:lstStyle/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Fizyolojik İhtiyaçlar:</a:t>
          </a:r>
        </a:p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Nefes alama, yemek, su, </a:t>
          </a:r>
          <a:r>
            <a:rPr lang="tr-TR" sz="16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uyku,cinsellik</a:t>
          </a:r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metabolizma, boşaltım</a:t>
          </a:r>
          <a:endParaRPr lang="tr-T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6C5A1A-F608-4AE2-B113-8F93092F94E4}" type="parTrans" cxnId="{D525360C-DCF5-4822-88FC-66B64423A07E}">
      <dgm:prSet/>
      <dgm:spPr/>
      <dgm:t>
        <a:bodyPr/>
        <a:lstStyle/>
        <a:p>
          <a:endParaRPr lang="tr-TR"/>
        </a:p>
      </dgm:t>
    </dgm:pt>
    <dgm:pt modelId="{2CE85F4F-B395-4332-A7BD-4C1A28F3A14D}" type="sibTrans" cxnId="{D525360C-DCF5-4822-88FC-66B64423A07E}">
      <dgm:prSet/>
      <dgm:spPr/>
      <dgm:t>
        <a:bodyPr/>
        <a:lstStyle/>
        <a:p>
          <a:endParaRPr lang="tr-TR"/>
        </a:p>
      </dgm:t>
    </dgm:pt>
    <dgm:pt modelId="{9B83C5F3-556D-4E29-98D2-D8D4ABE312AF}">
      <dgm:prSet phldrT="[Metin]" custT="1"/>
      <dgm:spPr/>
      <dgm:t>
        <a:bodyPr/>
        <a:lstStyle/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Ait olma, sevgi, sevecenlik İhtiyacı</a:t>
          </a:r>
        </a:p>
        <a:p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Arkadaşlık, aile, cinsel mahremiyet</a:t>
          </a:r>
          <a:endParaRPr lang="tr-T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8A2CDB-A819-4AEC-B42B-1FAFB4800218}" type="parTrans" cxnId="{10133747-2FDD-446A-9A0D-54FCED4BA50B}">
      <dgm:prSet/>
      <dgm:spPr/>
      <dgm:t>
        <a:bodyPr/>
        <a:lstStyle/>
        <a:p>
          <a:endParaRPr lang="tr-TR"/>
        </a:p>
      </dgm:t>
    </dgm:pt>
    <dgm:pt modelId="{BCA534E8-FBDA-4D53-8CFB-5800159C58E9}" type="sibTrans" cxnId="{10133747-2FDD-446A-9A0D-54FCED4BA50B}">
      <dgm:prSet/>
      <dgm:spPr/>
      <dgm:t>
        <a:bodyPr/>
        <a:lstStyle/>
        <a:p>
          <a:endParaRPr lang="tr-TR"/>
        </a:p>
      </dgm:t>
    </dgm:pt>
    <dgm:pt modelId="{E432E244-BDAF-4C56-8687-999888C2F247}">
      <dgm:prSet phldrT="[Metin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tr-TR" sz="1600" b="1" i="0" dirty="0" smtClean="0"/>
            <a:t>Saygınlık İhtiyacı </a:t>
          </a:r>
          <a:endParaRPr lang="tr-TR" sz="1600" b="1" i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Özsaygı, özgüven, başarı, başkalarına saygı duymak, başkaları tarafından saygı </a:t>
          </a:r>
          <a:r>
            <a:rPr lang="tr-TR" sz="16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duyulmak</a:t>
          </a:r>
          <a:endParaRPr lang="tr-TR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4F0B0D-931E-4FA4-8CAD-11A9A740526F}" type="sibTrans" cxnId="{34E1B207-F5E7-41E2-AAC2-7C635699C79A}">
      <dgm:prSet/>
      <dgm:spPr/>
      <dgm:t>
        <a:bodyPr/>
        <a:lstStyle/>
        <a:p>
          <a:endParaRPr lang="tr-TR"/>
        </a:p>
      </dgm:t>
    </dgm:pt>
    <dgm:pt modelId="{E624509A-FA4F-4B1A-BACD-3CB560AB4744}" type="parTrans" cxnId="{34E1B207-F5E7-41E2-AAC2-7C635699C79A}">
      <dgm:prSet/>
      <dgm:spPr/>
      <dgm:t>
        <a:bodyPr/>
        <a:lstStyle/>
        <a:p>
          <a:endParaRPr lang="tr-TR"/>
        </a:p>
      </dgm:t>
    </dgm:pt>
    <dgm:pt modelId="{DC9B8794-B598-407E-AFCA-A67280510405}" type="pres">
      <dgm:prSet presAssocID="{DB0213FD-BAE0-4534-8EEC-23EB5BDB08F6}" presName="compositeShape" presStyleCnt="0">
        <dgm:presLayoutVars>
          <dgm:dir/>
          <dgm:resizeHandles/>
        </dgm:presLayoutVars>
      </dgm:prSet>
      <dgm:spPr/>
    </dgm:pt>
    <dgm:pt modelId="{7B8AD44F-9B5D-43EA-B9D1-D6B07EA48277}" type="pres">
      <dgm:prSet presAssocID="{DB0213FD-BAE0-4534-8EEC-23EB5BDB08F6}" presName="pyramid" presStyleLbl="node1" presStyleIdx="0" presStyleCnt="1" custScaleX="158806" custLinFactNeighborX="990" custLinFactNeighborY="495"/>
      <dgm:spPr/>
    </dgm:pt>
    <dgm:pt modelId="{FDAD4D40-4A02-4B8B-BF36-8A51FA7C689B}" type="pres">
      <dgm:prSet presAssocID="{DB0213FD-BAE0-4534-8EEC-23EB5BDB08F6}" presName="theList" presStyleCnt="0"/>
      <dgm:spPr/>
    </dgm:pt>
    <dgm:pt modelId="{28182C3A-8198-4CF8-8E00-B83C4E5DBF0A}" type="pres">
      <dgm:prSet presAssocID="{9A31F12B-6073-4540-91DD-2B5B4D2A18CA}" presName="aNode" presStyleLbl="fgAcc1" presStyleIdx="0" presStyleCnt="5" custScaleX="153464" custScaleY="385136" custLinFactY="-33604" custLinFactNeighborX="23503" custLinFactNeighborY="-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9D3523-1F4B-47BC-88E8-4A0F1EE8DB8D}" type="pres">
      <dgm:prSet presAssocID="{9A31F12B-6073-4540-91DD-2B5B4D2A18CA}" presName="aSpace" presStyleCnt="0"/>
      <dgm:spPr/>
    </dgm:pt>
    <dgm:pt modelId="{9CAD4201-26AE-4459-8133-3D84B9ACEB59}" type="pres">
      <dgm:prSet presAssocID="{E432E244-BDAF-4C56-8687-999888C2F247}" presName="aNode" presStyleLbl="fgAcc1" presStyleIdx="1" presStyleCnt="5" custScaleX="154174" custScaleY="342864" custLinFactY="29704" custLinFactNeighborX="24809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1D3CF5-9E19-4CA0-8EB9-C42788BB19EA}" type="pres">
      <dgm:prSet presAssocID="{E432E244-BDAF-4C56-8687-999888C2F247}" presName="aSpace" presStyleCnt="0"/>
      <dgm:spPr/>
    </dgm:pt>
    <dgm:pt modelId="{BE31FBA2-416A-43B0-B176-7F590ECFBE69}" type="pres">
      <dgm:prSet presAssocID="{9B83C5F3-556D-4E29-98D2-D8D4ABE312AF}" presName="aNode" presStyleLbl="fgAcc1" presStyleIdx="2" presStyleCnt="5" custScaleX="157094" custScaleY="307840" custLinFactY="100000" custLinFactNeighborX="27412" custLinFactNeighborY="16432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0F651F-FAEA-46AA-9CD8-AD32CE501CA6}" type="pres">
      <dgm:prSet presAssocID="{9B83C5F3-556D-4E29-98D2-D8D4ABE312AF}" presName="aSpace" presStyleCnt="0"/>
      <dgm:spPr/>
    </dgm:pt>
    <dgm:pt modelId="{A366FEE0-D4E4-4E5C-A986-044DA711CBDC}" type="pres">
      <dgm:prSet presAssocID="{99605598-DB26-4243-B802-9EB555E6BDB6}" presName="aNode" presStyleLbl="fgAcc1" presStyleIdx="3" presStyleCnt="5" custScaleX="158014" custScaleY="301885" custLinFactY="127756" custLinFactNeighborX="28465" custLinFactNeighborY="2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502827-4848-423D-A292-9F6C7836A3B6}" type="pres">
      <dgm:prSet presAssocID="{99605598-DB26-4243-B802-9EB555E6BDB6}" presName="aSpace" presStyleCnt="0"/>
      <dgm:spPr/>
    </dgm:pt>
    <dgm:pt modelId="{4B220BF6-4396-454E-969E-34CC086ECE50}" type="pres">
      <dgm:prSet presAssocID="{44276575-BF6A-4818-98DE-4AE07B5C546A}" presName="aNode" presStyleLbl="fgAcc1" presStyleIdx="4" presStyleCnt="5" custScaleX="158818" custScaleY="330283" custLinFactY="170890" custLinFactNeighborX="30728" custLinFactNeighborY="2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2EB32E-343C-4F30-8165-F4F9F8CCD688}" type="pres">
      <dgm:prSet presAssocID="{44276575-BF6A-4818-98DE-4AE07B5C546A}" presName="aSpace" presStyleCnt="0"/>
      <dgm:spPr/>
    </dgm:pt>
  </dgm:ptLst>
  <dgm:cxnLst>
    <dgm:cxn modelId="{F3A1D60F-73E5-4728-8D8D-CCBEBE91ADB9}" type="presOf" srcId="{DB0213FD-BAE0-4534-8EEC-23EB5BDB08F6}" destId="{DC9B8794-B598-407E-AFCA-A67280510405}" srcOrd="0" destOrd="0" presId="urn:microsoft.com/office/officeart/2005/8/layout/pyramid2"/>
    <dgm:cxn modelId="{32684298-259C-41D0-9B77-E39DB5EAA7E6}" type="presOf" srcId="{E432E244-BDAF-4C56-8687-999888C2F247}" destId="{9CAD4201-26AE-4459-8133-3D84B9ACEB59}" srcOrd="0" destOrd="0" presId="urn:microsoft.com/office/officeart/2005/8/layout/pyramid2"/>
    <dgm:cxn modelId="{9F400ACA-1533-4BED-B392-BAC5C63C20D6}" type="presOf" srcId="{44276575-BF6A-4818-98DE-4AE07B5C546A}" destId="{4B220BF6-4396-454E-969E-34CC086ECE50}" srcOrd="0" destOrd="0" presId="urn:microsoft.com/office/officeart/2005/8/layout/pyramid2"/>
    <dgm:cxn modelId="{10133747-2FDD-446A-9A0D-54FCED4BA50B}" srcId="{DB0213FD-BAE0-4534-8EEC-23EB5BDB08F6}" destId="{9B83C5F3-556D-4E29-98D2-D8D4ABE312AF}" srcOrd="2" destOrd="0" parTransId="{658A2CDB-A819-4AEC-B42B-1FAFB4800218}" sibTransId="{BCA534E8-FBDA-4D53-8CFB-5800159C58E9}"/>
    <dgm:cxn modelId="{34E1B207-F5E7-41E2-AAC2-7C635699C79A}" srcId="{DB0213FD-BAE0-4534-8EEC-23EB5BDB08F6}" destId="{E432E244-BDAF-4C56-8687-999888C2F247}" srcOrd="1" destOrd="0" parTransId="{E624509A-FA4F-4B1A-BACD-3CB560AB4744}" sibTransId="{7C4F0B0D-931E-4FA4-8CAD-11A9A740526F}"/>
    <dgm:cxn modelId="{B339C054-F5FE-4911-A52D-87FF6209E7C8}" srcId="{DB0213FD-BAE0-4534-8EEC-23EB5BDB08F6}" destId="{99605598-DB26-4243-B802-9EB555E6BDB6}" srcOrd="3" destOrd="0" parTransId="{4407A0D9-5C9E-43A1-93A8-8DFF8833AD04}" sibTransId="{A7376C1B-AF5B-4D86-8761-7F73F80F2B99}"/>
    <dgm:cxn modelId="{B27F0D29-A819-4539-BA72-A34F52DD7F71}" type="presOf" srcId="{9B83C5F3-556D-4E29-98D2-D8D4ABE312AF}" destId="{BE31FBA2-416A-43B0-B176-7F590ECFBE69}" srcOrd="0" destOrd="0" presId="urn:microsoft.com/office/officeart/2005/8/layout/pyramid2"/>
    <dgm:cxn modelId="{C9DBB892-3C95-4658-A307-CEA0AC769FDE}" type="presOf" srcId="{9A31F12B-6073-4540-91DD-2B5B4D2A18CA}" destId="{28182C3A-8198-4CF8-8E00-B83C4E5DBF0A}" srcOrd="0" destOrd="0" presId="urn:microsoft.com/office/officeart/2005/8/layout/pyramid2"/>
    <dgm:cxn modelId="{3D41E5B4-FCC1-4D93-9C40-D312EE411487}" type="presOf" srcId="{99605598-DB26-4243-B802-9EB555E6BDB6}" destId="{A366FEE0-D4E4-4E5C-A986-044DA711CBDC}" srcOrd="0" destOrd="0" presId="urn:microsoft.com/office/officeart/2005/8/layout/pyramid2"/>
    <dgm:cxn modelId="{4A08A14E-E569-4B94-966D-1213500CA7EF}" srcId="{DB0213FD-BAE0-4534-8EEC-23EB5BDB08F6}" destId="{9A31F12B-6073-4540-91DD-2B5B4D2A18CA}" srcOrd="0" destOrd="0" parTransId="{5F1781FE-B681-4288-95F8-CC8BBD93EB1E}" sibTransId="{CC81B53C-730F-4037-AB09-B76573A34803}"/>
    <dgm:cxn modelId="{D525360C-DCF5-4822-88FC-66B64423A07E}" srcId="{DB0213FD-BAE0-4534-8EEC-23EB5BDB08F6}" destId="{44276575-BF6A-4818-98DE-4AE07B5C546A}" srcOrd="4" destOrd="0" parTransId="{D16C5A1A-F608-4AE2-B113-8F93092F94E4}" sibTransId="{2CE85F4F-B395-4332-A7BD-4C1A28F3A14D}"/>
    <dgm:cxn modelId="{BC795478-0ACD-4A42-A84F-7C207A8D0927}" type="presParOf" srcId="{DC9B8794-B598-407E-AFCA-A67280510405}" destId="{7B8AD44F-9B5D-43EA-B9D1-D6B07EA48277}" srcOrd="0" destOrd="0" presId="urn:microsoft.com/office/officeart/2005/8/layout/pyramid2"/>
    <dgm:cxn modelId="{CBBB70CF-BA6C-42B5-A291-FD9E55D28F36}" type="presParOf" srcId="{DC9B8794-B598-407E-AFCA-A67280510405}" destId="{FDAD4D40-4A02-4B8B-BF36-8A51FA7C689B}" srcOrd="1" destOrd="0" presId="urn:microsoft.com/office/officeart/2005/8/layout/pyramid2"/>
    <dgm:cxn modelId="{26D26A87-9F05-4987-8005-915C64B47D63}" type="presParOf" srcId="{FDAD4D40-4A02-4B8B-BF36-8A51FA7C689B}" destId="{28182C3A-8198-4CF8-8E00-B83C4E5DBF0A}" srcOrd="0" destOrd="0" presId="urn:microsoft.com/office/officeart/2005/8/layout/pyramid2"/>
    <dgm:cxn modelId="{D6A20D66-EB55-4033-B0FE-113D9A672753}" type="presParOf" srcId="{FDAD4D40-4A02-4B8B-BF36-8A51FA7C689B}" destId="{D59D3523-1F4B-47BC-88E8-4A0F1EE8DB8D}" srcOrd="1" destOrd="0" presId="urn:microsoft.com/office/officeart/2005/8/layout/pyramid2"/>
    <dgm:cxn modelId="{F8B9B82C-C4B6-409F-89FE-310DCD18B8AE}" type="presParOf" srcId="{FDAD4D40-4A02-4B8B-BF36-8A51FA7C689B}" destId="{9CAD4201-26AE-4459-8133-3D84B9ACEB59}" srcOrd="2" destOrd="0" presId="urn:microsoft.com/office/officeart/2005/8/layout/pyramid2"/>
    <dgm:cxn modelId="{C7CB9622-1286-4C73-A9B0-C83C962421C7}" type="presParOf" srcId="{FDAD4D40-4A02-4B8B-BF36-8A51FA7C689B}" destId="{F81D3CF5-9E19-4CA0-8EB9-C42788BB19EA}" srcOrd="3" destOrd="0" presId="urn:microsoft.com/office/officeart/2005/8/layout/pyramid2"/>
    <dgm:cxn modelId="{17067BD3-5232-422C-A2CA-ACA4A0A0F183}" type="presParOf" srcId="{FDAD4D40-4A02-4B8B-BF36-8A51FA7C689B}" destId="{BE31FBA2-416A-43B0-B176-7F590ECFBE69}" srcOrd="4" destOrd="0" presId="urn:microsoft.com/office/officeart/2005/8/layout/pyramid2"/>
    <dgm:cxn modelId="{0DDEABAE-B5D4-4513-AEC3-F95EF29E3B6F}" type="presParOf" srcId="{FDAD4D40-4A02-4B8B-BF36-8A51FA7C689B}" destId="{210F651F-FAEA-46AA-9CD8-AD32CE501CA6}" srcOrd="5" destOrd="0" presId="urn:microsoft.com/office/officeart/2005/8/layout/pyramid2"/>
    <dgm:cxn modelId="{97137CA5-2106-4566-BE03-E99075FBB857}" type="presParOf" srcId="{FDAD4D40-4A02-4B8B-BF36-8A51FA7C689B}" destId="{A366FEE0-D4E4-4E5C-A986-044DA711CBDC}" srcOrd="6" destOrd="0" presId="urn:microsoft.com/office/officeart/2005/8/layout/pyramid2"/>
    <dgm:cxn modelId="{46EB6DDD-D644-4EAA-8801-B2AF7B6844C4}" type="presParOf" srcId="{FDAD4D40-4A02-4B8B-BF36-8A51FA7C689B}" destId="{41502827-4848-423D-A292-9F6C7836A3B6}" srcOrd="7" destOrd="0" presId="urn:microsoft.com/office/officeart/2005/8/layout/pyramid2"/>
    <dgm:cxn modelId="{FD8F4AEA-96FE-46DB-8D57-307DD9FDFAB7}" type="presParOf" srcId="{FDAD4D40-4A02-4B8B-BF36-8A51FA7C689B}" destId="{4B220BF6-4396-454E-969E-34CC086ECE50}" srcOrd="8" destOrd="0" presId="urn:microsoft.com/office/officeart/2005/8/layout/pyramid2"/>
    <dgm:cxn modelId="{B9495712-97FC-48C0-A172-7B595BCFFD83}" type="presParOf" srcId="{FDAD4D40-4A02-4B8B-BF36-8A51FA7C689B}" destId="{102EB32E-343C-4F30-8165-F4F9F8CCD688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AD44F-9B5D-43EA-B9D1-D6B07EA48277}">
      <dsp:nvSpPr>
        <dsp:cNvPr id="0" name=""/>
        <dsp:cNvSpPr/>
      </dsp:nvSpPr>
      <dsp:spPr>
        <a:xfrm>
          <a:off x="1367326" y="0"/>
          <a:ext cx="8888746" cy="5597235"/>
        </a:xfrm>
        <a:prstGeom prst="triangl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182C3A-8198-4CF8-8E00-B83C4E5DBF0A}">
      <dsp:nvSpPr>
        <dsp:cNvPr id="0" name=""/>
        <dsp:cNvSpPr/>
      </dsp:nvSpPr>
      <dsp:spPr>
        <a:xfrm>
          <a:off x="5638809" y="442354"/>
          <a:ext cx="5583332" cy="995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1600" b="1" i="0" kern="1200" dirty="0" smtClean="0">
              <a:effectLst/>
            </a:rPr>
            <a:t>Kendini gerçekleştirme İhtiyacı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Erdemli, yaratıcı, içten, problem çözücü, önyargısız ve hakikatleri kabul eder olmak</a:t>
          </a:r>
          <a:endParaRPr lang="tr-T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687417" y="490962"/>
        <a:ext cx="5486116" cy="898530"/>
      </dsp:txXfrm>
    </dsp:sp>
    <dsp:sp modelId="{9CAD4201-26AE-4459-8133-3D84B9ACEB59}">
      <dsp:nvSpPr>
        <dsp:cNvPr id="0" name=""/>
        <dsp:cNvSpPr/>
      </dsp:nvSpPr>
      <dsp:spPr>
        <a:xfrm>
          <a:off x="5673409" y="1698734"/>
          <a:ext cx="5609163" cy="88645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-290228"/>
              <a:satOff val="-5992"/>
              <a:lumOff val="1893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1600" b="1" i="0" kern="1200" dirty="0" smtClean="0"/>
            <a:t>Saygınlık İhtiyacı </a:t>
          </a:r>
          <a:endParaRPr lang="tr-TR" sz="1600" b="1" i="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Özsaygı, özgüven, başarı, başkalarına saygı duymak, başkaları tarafından saygı </a:t>
          </a: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duyulmak</a:t>
          </a:r>
          <a:endParaRPr lang="tr-T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16682" y="1742007"/>
        <a:ext cx="5522617" cy="799908"/>
      </dsp:txXfrm>
    </dsp:sp>
    <dsp:sp modelId="{BE31FBA2-416A-43B0-B176-7F590ECFBE69}">
      <dsp:nvSpPr>
        <dsp:cNvPr id="0" name=""/>
        <dsp:cNvSpPr/>
      </dsp:nvSpPr>
      <dsp:spPr>
        <a:xfrm>
          <a:off x="5714993" y="2820041"/>
          <a:ext cx="5715399" cy="7959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-580456"/>
              <a:satOff val="-11984"/>
              <a:lumOff val="3787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Ait olma, sevgi, sevecenlik İhtiyacı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Arkadaşlık, aile, cinsel mahremiyet</a:t>
          </a:r>
          <a:endParaRPr lang="tr-T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53846" y="2858894"/>
        <a:ext cx="5637693" cy="718196"/>
      </dsp:txXfrm>
    </dsp:sp>
    <dsp:sp modelId="{A366FEE0-D4E4-4E5C-A986-044DA711CBDC}">
      <dsp:nvSpPr>
        <dsp:cNvPr id="0" name=""/>
        <dsp:cNvSpPr/>
      </dsp:nvSpPr>
      <dsp:spPr>
        <a:xfrm>
          <a:off x="5736568" y="3731554"/>
          <a:ext cx="5748870" cy="78050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-580456"/>
              <a:satOff val="-11984"/>
              <a:lumOff val="3787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Güvenlik İhtiyacı: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Dış faktörlerden kaynaklı tehlikelerden korunma, barınma. Aile, iş, beden güvenliği</a:t>
          </a:r>
          <a:endParaRPr lang="tr-T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74669" y="3769655"/>
        <a:ext cx="5672668" cy="704304"/>
      </dsp:txXfrm>
    </dsp:sp>
    <dsp:sp modelId="{4B220BF6-4396-454E-969E-34CC086ECE50}">
      <dsp:nvSpPr>
        <dsp:cNvPr id="0" name=""/>
        <dsp:cNvSpPr/>
      </dsp:nvSpPr>
      <dsp:spPr>
        <a:xfrm>
          <a:off x="5804275" y="4655898"/>
          <a:ext cx="5778121" cy="8539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-290228"/>
              <a:satOff val="-5992"/>
              <a:lumOff val="1893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Fizyolojik İhtiyaçlar: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Nefes alama, yemek, su, </a:t>
          </a:r>
          <a:r>
            <a:rPr lang="tr-TR" sz="16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uyku,cinsellik</a:t>
          </a:r>
          <a:r>
            <a:rPr lang="tr-TR" sz="16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metabolizma, boşaltım</a:t>
          </a:r>
          <a:endParaRPr lang="tr-T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45960" y="4697583"/>
        <a:ext cx="5694751" cy="770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01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89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95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5100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261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176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411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741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71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45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0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54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47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94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56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87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6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FB732DB-1E61-4784-91E8-0627C0EA59B4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3A2EC-02CB-4719-8361-B148246203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1009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Kendini tanımada bileşenler 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1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 yeterlik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Öz yeterlik: Bireyin belli bir performansı başarılı olarak yapması için kendine olan inancına ya da kendi yargısıdır.</a:t>
            </a:r>
          </a:p>
          <a:p>
            <a:pPr algn="just"/>
            <a:r>
              <a:rPr lang="tr-TR" dirty="0" smtClean="0"/>
              <a:t>Öz yeterlik işinin ileri dönük durumları yönetmek için ihtiyaç duyduğu hareket biçimlerini planlama ve gerçekleştirme konusunda kendi yeteneklerine olan inancıdır. </a:t>
            </a:r>
          </a:p>
          <a:p>
            <a:pPr algn="just">
              <a:buNone/>
            </a:pPr>
            <a:r>
              <a:rPr lang="tr-TR" dirty="0" smtClean="0"/>
              <a:t>Öz yeterlik, bireyi eyleme geçme konusunda motive eder, azim ve kararlığı arttırır.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653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887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Öz yeterlikte boyutlar.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0010" y="1235034"/>
            <a:ext cx="11471564" cy="4941929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Öz yeterlilik düzeyi:</a:t>
            </a:r>
            <a:r>
              <a:rPr lang="tr-TR" dirty="0" smtClean="0"/>
              <a:t> Bireyin belli bir işi yaptığında karşılaşacağını düşündüğü zorluğun derecesini ifade eder (kolay, orta, zor gibi). Derslerim ne kadar zor? Sınavlarım kolay mı zor mu? </a:t>
            </a:r>
          </a:p>
          <a:p>
            <a:pPr algn="just"/>
            <a:r>
              <a:rPr lang="tr-TR" dirty="0" smtClean="0"/>
              <a:t> </a:t>
            </a:r>
            <a:r>
              <a:rPr lang="tr-TR" b="1" dirty="0" smtClean="0"/>
              <a:t>Öz yeterlilik gücü: </a:t>
            </a:r>
            <a:r>
              <a:rPr lang="tr-TR" dirty="0" smtClean="0"/>
              <a:t>Bireyin zor durumlarda başarılı performans gösterme konusunda gösterdiği inanç miktarıdır. İşyerinde üstün başarı göstereceğime ne kadar inanıyorum? Başarı merdivenlerini tırmanabileceğime ne kadar inanıyorum? Sorularına cevap bulmaya çalışmasıdır. </a:t>
            </a:r>
          </a:p>
          <a:p>
            <a:pPr algn="just"/>
            <a:r>
              <a:rPr lang="tr-TR" b="1" dirty="0" smtClean="0"/>
              <a:t>Öz yeterliliğin genellenebilirliği: </a:t>
            </a:r>
            <a:r>
              <a:rPr lang="tr-TR" dirty="0" smtClean="0"/>
              <a:t>Beklentilerin farklı durumlara ne derece genellenebileceğini gösterir. Öğrendiklerimin işime yarayacağından ne derece eminim? </a:t>
            </a:r>
            <a:r>
              <a:rPr lang="tr-TR" dirty="0" smtClean="0">
                <a:solidFill>
                  <a:schemeClr val="bg1"/>
                </a:solidFill>
              </a:rPr>
              <a:t>ne derece eminim?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 saygı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0639" y="1718747"/>
            <a:ext cx="10843161" cy="4351338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Öz saygı ve engellenme arasında bir ilişki vardır. Öz saygısı yüksek olanlarda ve düşük olanlarda değer arttırmak veya başarısızlık gibi amaçlarla engellenme davranışı görülebilir.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239761"/>
              </p:ext>
            </p:extLst>
          </p:nvPr>
        </p:nvGraphicFramePr>
        <p:xfrm>
          <a:off x="646111" y="1168875"/>
          <a:ext cx="10270838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5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5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 smtClean="0">
                          <a:solidFill>
                            <a:srgbClr val="FFFF00"/>
                          </a:solidFill>
                        </a:rPr>
                        <a:t>3 bileşeni bulunmaktadır.</a:t>
                      </a:r>
                      <a:endParaRPr lang="tr-TR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öz yargılama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öz sevecenlik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izolasyon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paylaşımların bilincinde olma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özdeşleşme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bilinçlilik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Sol Sağ Ok"/>
          <p:cNvSpPr/>
          <p:nvPr/>
        </p:nvSpPr>
        <p:spPr>
          <a:xfrm>
            <a:off x="4298867" y="2220686"/>
            <a:ext cx="1216152" cy="484632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Sol Sağ Ok"/>
          <p:cNvSpPr/>
          <p:nvPr/>
        </p:nvSpPr>
        <p:spPr>
          <a:xfrm>
            <a:off x="4298867" y="2208811"/>
            <a:ext cx="1216152" cy="484632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Sol Sağ Ok"/>
          <p:cNvSpPr/>
          <p:nvPr/>
        </p:nvSpPr>
        <p:spPr>
          <a:xfrm>
            <a:off x="4285017" y="3251836"/>
            <a:ext cx="1216152" cy="484632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8" name="7 Sol Sağ Ok"/>
          <p:cNvSpPr/>
          <p:nvPr/>
        </p:nvSpPr>
        <p:spPr>
          <a:xfrm>
            <a:off x="4285017" y="2729336"/>
            <a:ext cx="1216152" cy="484632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22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Özgüven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zekasına, yeteneğine, becerisine, bedenine, beden diline, düşüncesine,ruh haline ve duyarlılığına güvenmesidir.</a:t>
            </a:r>
          </a:p>
          <a:p>
            <a:r>
              <a:rPr lang="tr-TR" dirty="0" smtClean="0"/>
              <a:t>Güven: başkalarına yönelik , zamanla edinilen bir beceri.</a:t>
            </a:r>
          </a:p>
          <a:p>
            <a:r>
              <a:rPr lang="tr-TR" dirty="0" smtClean="0"/>
              <a:t>Özgüven: kendine yönelik duyduğun güven duygusu.</a:t>
            </a:r>
          </a:p>
          <a:p>
            <a:r>
              <a:rPr lang="tr-TR" dirty="0" smtClean="0"/>
              <a:t>Bireyin kendine sorduğu :</a:t>
            </a:r>
          </a:p>
          <a:p>
            <a:pPr>
              <a:buNone/>
            </a:pPr>
            <a:r>
              <a:rPr lang="tr-TR" b="1" i="1" dirty="0" smtClean="0"/>
              <a:t>“Ben kimim?”,  “Ne yapabilirim?”</a:t>
            </a:r>
            <a:r>
              <a:rPr lang="tr-TR" dirty="0" smtClean="0"/>
              <a:t> sorularına verdiği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gerçekçi </a:t>
            </a:r>
            <a:r>
              <a:rPr lang="tr-TR" dirty="0" smtClean="0"/>
              <a:t>cevaplardır.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64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tanımanın </a:t>
            </a:r>
            <a:r>
              <a:rPr lang="tr-TR" smtClean="0"/>
              <a:t>yararları nelerdir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 duygu, hedef, güç ve sınırlarını bilir.</a:t>
            </a:r>
          </a:p>
          <a:p>
            <a:r>
              <a:rPr lang="tr-TR" dirty="0" smtClean="0"/>
              <a:t>Başkalarını daha rahat anlayabilir.</a:t>
            </a:r>
          </a:p>
          <a:p>
            <a:r>
              <a:rPr lang="tr-TR" dirty="0"/>
              <a:t>Çevresiyle doğru ve etkili bir iletişim ve etkileşim kurabilir.</a:t>
            </a:r>
          </a:p>
          <a:p>
            <a:r>
              <a:rPr lang="tr-TR" dirty="0" smtClean="0"/>
              <a:t>Davranışlarını rahat bir biçimde şekillendirebilir/kontrol edebilir.</a:t>
            </a:r>
          </a:p>
          <a:p>
            <a:r>
              <a:rPr lang="tr-TR" dirty="0" smtClean="0"/>
              <a:t>Kendini yönetebilir, </a:t>
            </a:r>
          </a:p>
          <a:p>
            <a:pPr algn="ctr">
              <a:buNone/>
            </a:pPr>
            <a:r>
              <a:rPr lang="tr-TR" b="1" i="1" dirty="0" smtClean="0"/>
              <a:t>gerçekleştirebilir</a:t>
            </a:r>
            <a:r>
              <a:rPr lang="tr-TR" b="1" dirty="0" smtClean="0"/>
              <a:t>.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38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5527" y="0"/>
            <a:ext cx="10515600" cy="900545"/>
          </a:xfrm>
        </p:spPr>
        <p:txBody>
          <a:bodyPr>
            <a:normAutofit/>
          </a:bodyPr>
          <a:lstStyle/>
          <a:p>
            <a:r>
              <a:rPr lang="tr-T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Maslow</a:t>
            </a: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İhtiyaçlar Hiyerarşisi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İçerik Yer Tutucusu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661780"/>
              </p:ext>
            </p:extLst>
          </p:nvPr>
        </p:nvGraphicFramePr>
        <p:xfrm>
          <a:off x="235527" y="734291"/>
          <a:ext cx="11776364" cy="5597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7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Özetle;</a:t>
            </a:r>
            <a:endParaRPr lang="tr-T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4342" y="1285285"/>
            <a:ext cx="7163778" cy="295419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tr-TR" dirty="0" smtClean="0"/>
          </a:p>
          <a:p>
            <a:pPr algn="just">
              <a:lnSpc>
                <a:spcPct val="110000"/>
              </a:lnSpc>
              <a:buNone/>
            </a:pPr>
            <a:r>
              <a:rPr lang="tr-TR" sz="3100" dirty="0" smtClean="0"/>
              <a:t>Kendini tanıma;</a:t>
            </a:r>
          </a:p>
          <a:p>
            <a:pPr algn="just">
              <a:lnSpc>
                <a:spcPct val="110000"/>
              </a:lnSpc>
              <a:buNone/>
            </a:pPr>
            <a:r>
              <a:rPr lang="tr-TR" sz="3100" dirty="0" smtClean="0"/>
              <a:t> 	benlik, </a:t>
            </a:r>
          </a:p>
          <a:p>
            <a:pPr algn="just">
              <a:lnSpc>
                <a:spcPct val="110000"/>
              </a:lnSpc>
              <a:buNone/>
            </a:pPr>
            <a:r>
              <a:rPr lang="tr-TR" sz="3100" dirty="0" smtClean="0"/>
              <a:t>		öz yeterlik,</a:t>
            </a:r>
          </a:p>
          <a:p>
            <a:pPr algn="just">
              <a:lnSpc>
                <a:spcPct val="110000"/>
              </a:lnSpc>
              <a:buNone/>
            </a:pPr>
            <a:r>
              <a:rPr lang="tr-TR" sz="3100" dirty="0" smtClean="0"/>
              <a:t> 			öz saygı ve </a:t>
            </a:r>
          </a:p>
          <a:p>
            <a:pPr algn="just">
              <a:lnSpc>
                <a:spcPct val="110000"/>
              </a:lnSpc>
              <a:buNone/>
            </a:pPr>
            <a:r>
              <a:rPr lang="tr-TR" sz="3100" dirty="0" smtClean="0"/>
              <a:t>				özgüven </a:t>
            </a:r>
            <a:r>
              <a:rPr lang="tr-TR" sz="3100" dirty="0"/>
              <a:t>bileşenlerinden oluşan</a:t>
            </a:r>
            <a:endParaRPr lang="tr-TR" sz="3100" dirty="0" smtClean="0"/>
          </a:p>
        </p:txBody>
      </p:sp>
      <p:pic>
        <p:nvPicPr>
          <p:cNvPr id="4" name="3 Resim" descr="adl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8120" y="180109"/>
            <a:ext cx="4773880" cy="421755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51324" y="4235873"/>
            <a:ext cx="117436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/>
              <a:t>bireyin </a:t>
            </a:r>
            <a:r>
              <a:rPr lang="tr-TR" sz="2600" dirty="0"/>
              <a:t>iletişimi ve </a:t>
            </a:r>
            <a:r>
              <a:rPr lang="tr-TR" sz="2600" dirty="0" smtClean="0"/>
              <a:t>etkileşimini </a:t>
            </a:r>
            <a:r>
              <a:rPr lang="tr-TR" sz="2600" dirty="0"/>
              <a:t>etkileyen </a:t>
            </a:r>
            <a:r>
              <a:rPr lang="tr-TR" sz="2600" dirty="0" smtClean="0"/>
              <a:t>,</a:t>
            </a:r>
          </a:p>
          <a:p>
            <a:r>
              <a:rPr lang="tr-TR" sz="2600" dirty="0" smtClean="0"/>
              <a:t> 		kendini </a:t>
            </a:r>
            <a:r>
              <a:rPr lang="tr-TR" sz="2600" dirty="0"/>
              <a:t>gerçekleştirmesine olanak sağlayan bir kavramdır.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1217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teşekkürler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8187" y="1052254"/>
            <a:ext cx="6923314" cy="5244131"/>
          </a:xfrm>
        </p:spPr>
      </p:pic>
    </p:spTree>
    <p:extLst>
      <p:ext uri="{BB962C8B-B14F-4D97-AF65-F5344CB8AC3E}">
        <p14:creationId xmlns:p14="http://schemas.microsoft.com/office/powerpoint/2010/main" val="408742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 kimsiniz?</a:t>
            </a:r>
          </a:p>
          <a:p>
            <a:pPr algn="ctr"/>
            <a:r>
              <a:rPr lang="tr-TR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tr-TR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eye göre, nasıl bir tanımlama?</a:t>
            </a:r>
          </a:p>
        </p:txBody>
      </p:sp>
    </p:spTree>
    <p:extLst>
      <p:ext uri="{BB962C8B-B14F-4D97-AF65-F5344CB8AC3E}">
        <p14:creationId xmlns:p14="http://schemas.microsoft.com/office/powerpoint/2010/main" val="19076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68250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dirty="0" smtClean="0"/>
              <a:t>Kendini Tanımlama Kaynakları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82535"/>
            <a:ext cx="12192000" cy="5391397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Fiziksel Dünya: 	</a:t>
            </a:r>
            <a:r>
              <a:rPr lang="tr-TR" dirty="0" smtClean="0"/>
              <a:t>Boy , kilo, yaş vb. yeterli mi? </a:t>
            </a:r>
          </a:p>
          <a:p>
            <a:endParaRPr lang="tr-TR" b="1" dirty="0" smtClean="0"/>
          </a:p>
          <a:p>
            <a:r>
              <a:rPr lang="tr-TR" b="1" dirty="0" smtClean="0"/>
              <a:t>Sosyal Karşılaştırma:	 </a:t>
            </a:r>
            <a:r>
              <a:rPr lang="tr-TR" dirty="0" smtClean="0"/>
              <a:t>…dan daha</a:t>
            </a:r>
          </a:p>
          <a:p>
            <a:pPr>
              <a:buNone/>
            </a:pPr>
            <a:r>
              <a:rPr lang="tr-TR" dirty="0" smtClean="0"/>
              <a:t>                              		uzunum, gencim, hızlı koşarım, çabuk öğrenirim</a:t>
            </a:r>
            <a:r>
              <a:rPr lang="tr-TR" b="1" dirty="0" smtClean="0"/>
              <a:t>, </a:t>
            </a:r>
          </a:p>
          <a:p>
            <a:r>
              <a:rPr lang="tr-TR" b="1" dirty="0" smtClean="0"/>
              <a:t>Yansıyan değerlendirmeler</a:t>
            </a:r>
            <a:r>
              <a:rPr lang="tr-TR" dirty="0" smtClean="0"/>
              <a:t>:      bu durumda (güzel/yakışıklı olmak)</a:t>
            </a:r>
          </a:p>
          <a:p>
            <a:pPr>
              <a:buNone/>
            </a:pPr>
            <a:r>
              <a:rPr lang="tr-TR" dirty="0" smtClean="0"/>
              <a:t>					</a:t>
            </a:r>
            <a:r>
              <a:rPr lang="tr-TR" u="sng" dirty="0" smtClean="0"/>
              <a:t>başkaları benimle ilgili </a:t>
            </a:r>
            <a:r>
              <a:rPr lang="tr-TR" dirty="0" smtClean="0"/>
              <a:t>ne düşünüyor?</a:t>
            </a:r>
          </a:p>
          <a:p>
            <a:pPr>
              <a:buNone/>
            </a:pPr>
            <a:r>
              <a:rPr lang="tr-TR" dirty="0" smtClean="0"/>
              <a:t>				                ben onların </a:t>
            </a:r>
            <a:r>
              <a:rPr lang="tr-TR" u="sng" dirty="0" smtClean="0"/>
              <a:t>benimle ilgili değerlendirmeleri hakkında </a:t>
            </a:r>
            <a:r>
              <a:rPr lang="tr-TR" dirty="0" smtClean="0"/>
              <a:t>ne düşünüyorum </a:t>
            </a:r>
          </a:p>
          <a:p>
            <a:pPr lvl="7">
              <a:buNone/>
            </a:pPr>
            <a:r>
              <a:rPr lang="tr-TR" sz="2800" dirty="0" smtClean="0"/>
              <a:t>        </a:t>
            </a:r>
            <a:r>
              <a:rPr lang="tr-TR" sz="2800" u="sng" dirty="0" smtClean="0"/>
              <a:t>ben ne düşünüyorum</a:t>
            </a:r>
            <a:r>
              <a:rPr lang="tr-TR" sz="2800" dirty="0" smtClean="0"/>
              <a:t>?</a:t>
            </a:r>
          </a:p>
          <a:p>
            <a:r>
              <a:rPr lang="tr-TR" b="1" dirty="0" smtClean="0"/>
              <a:t>İç gözlem:      </a:t>
            </a:r>
            <a:r>
              <a:rPr lang="tr-TR" dirty="0" smtClean="0"/>
              <a:t>duygusalım, azimliyim,sabırlıyım,neşeliyim,v.s.  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/>
              <a:t>Kendini algılama:   </a:t>
            </a:r>
            <a:r>
              <a:rPr lang="tr-TR" dirty="0" smtClean="0"/>
              <a:t>Neden sorusunun karşılığıdır</a:t>
            </a:r>
            <a:r>
              <a:rPr lang="tr-TR" b="1" dirty="0" smtClean="0"/>
              <a:t>.  Öğretilen? Diğer seçenekler? Kendi seçimim mi?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Neden bu müziği dinliyorum? </a:t>
            </a:r>
          </a:p>
          <a:p>
            <a:pPr>
              <a:buNone/>
            </a:pPr>
            <a:r>
              <a:rPr lang="tr-TR" dirty="0" smtClean="0"/>
              <a:t>				Müzik zevkim gerçekten bu mu yoksa rahatsız olmadığım için mi dinliyorum? </a:t>
            </a:r>
          </a:p>
          <a:p>
            <a:pPr>
              <a:buNone/>
            </a:pPr>
            <a:r>
              <a:rPr lang="tr-TR" dirty="0" smtClean="0"/>
              <a:t>				Neden yardım ediyorum?................</a:t>
            </a:r>
          </a:p>
          <a:p>
            <a:pPr>
              <a:buNone/>
            </a:pPr>
            <a:r>
              <a:rPr lang="tr-TR" dirty="0" smtClean="0"/>
              <a:t>				Neden  seviyorum?.............</a:t>
            </a:r>
          </a:p>
          <a:p>
            <a:pPr>
              <a:buNone/>
            </a:pPr>
            <a:r>
              <a:rPr lang="tr-TR" dirty="0" smtClean="0"/>
              <a:t>				Neden  karşımdakini dinliyorum?..........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7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tanımada bileşenler nelerdir?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Benlik: </a:t>
            </a:r>
            <a:r>
              <a:rPr lang="tr-TR" dirty="0"/>
              <a:t>Bir kimsenin öz varlığı, kişiliği, onu kendisi yapan şey, kendilik, </a:t>
            </a:r>
            <a:r>
              <a:rPr lang="tr-TR" dirty="0" smtClean="0"/>
              <a:t>şahsiyet.</a:t>
            </a:r>
          </a:p>
          <a:p>
            <a:endParaRPr lang="tr-TR" dirty="0" smtClean="0"/>
          </a:p>
          <a:p>
            <a:r>
              <a:rPr lang="tr-TR" dirty="0" smtClean="0"/>
              <a:t>Öz yeterlik: </a:t>
            </a:r>
            <a:r>
              <a:rPr lang="tr-TR" dirty="0"/>
              <a:t>K</a:t>
            </a:r>
            <a:r>
              <a:rPr lang="tr-TR" dirty="0" smtClean="0"/>
              <a:t>endi </a:t>
            </a:r>
            <a:r>
              <a:rPr lang="tr-TR" dirty="0"/>
              <a:t>davranışsal standartlarımıza ve hedeflerimize ne kadar </a:t>
            </a:r>
            <a:r>
              <a:rPr lang="tr-TR" dirty="0" smtClean="0"/>
              <a:t>ulaştığımız.</a:t>
            </a:r>
          </a:p>
          <a:p>
            <a:endParaRPr lang="tr-TR" dirty="0" smtClean="0"/>
          </a:p>
          <a:p>
            <a:r>
              <a:rPr lang="tr-TR" dirty="0" smtClean="0"/>
              <a:t>Öz saygı: </a:t>
            </a:r>
            <a:r>
              <a:rPr lang="tr-TR" dirty="0"/>
              <a:t>İnsanın kendine duyduğu saygı, onur, </a:t>
            </a:r>
            <a:r>
              <a:rPr lang="tr-TR" dirty="0" smtClean="0"/>
              <a:t>haysiyet.</a:t>
            </a:r>
          </a:p>
          <a:p>
            <a:endParaRPr lang="tr-TR" dirty="0" smtClean="0"/>
          </a:p>
          <a:p>
            <a:r>
              <a:rPr lang="tr-TR" dirty="0" smtClean="0"/>
              <a:t>Özgüven: İnsanın kendine güvenme duygusu.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1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BENLİK,KİŞİLİK</a:t>
            </a:r>
            <a:endParaRPr lang="tr-TR" sz="5400" i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802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95700" y="-74250"/>
            <a:ext cx="10515600" cy="1325563"/>
          </a:xfrm>
        </p:spPr>
        <p:txBody>
          <a:bodyPr/>
          <a:lstStyle/>
          <a:p>
            <a:pPr algn="ctr"/>
            <a:r>
              <a:rPr lang="tr-TR" b="1" i="1" dirty="0" smtClean="0"/>
              <a:t>Benlik Gelişim Dönemleri.</a:t>
            </a:r>
            <a:endParaRPr lang="tr-TR" b="1" i="1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01339"/>
              </p:ext>
            </p:extLst>
          </p:nvPr>
        </p:nvGraphicFramePr>
        <p:xfrm>
          <a:off x="212440" y="815448"/>
          <a:ext cx="11482120" cy="5903133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37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6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31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Sigmund</a:t>
                      </a:r>
                      <a:r>
                        <a:rPr lang="tr-TR" sz="2000" baseline="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tr-TR" sz="20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Freud(1856-1939</a:t>
                      </a:r>
                      <a:r>
                        <a:rPr lang="tr-TR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)</a:t>
                      </a:r>
                      <a:endParaRPr lang="tr-TR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Erik </a:t>
                      </a:r>
                      <a:r>
                        <a:rPr lang="tr-TR" sz="2000" dirty="0" err="1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Erikson</a:t>
                      </a:r>
                      <a:r>
                        <a:rPr lang="tr-TR" sz="2000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(1902-1994)</a:t>
                      </a:r>
                      <a:endParaRPr lang="tr-TR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0-1 yaş dönemi Oral dönem</a:t>
                      </a: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Birinci evre: Temel Güvene Karşı Güvensizlik Dönemi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1-3 yaş arası  Anal dönem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İkinci Evre: Özerklik-Bağımsızlığa Karşın Utanç ve Şüphe Dönemi</a:t>
                      </a: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3-6 yaş </a:t>
                      </a:r>
                      <a:r>
                        <a:rPr lang="tr-TR" sz="1800" dirty="0" err="1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Fallik</a:t>
                      </a: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 dönem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Üçüncü Evre : Girişime Karşı Suçluluk Dönemi-</a:t>
                      </a: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6- 12 yaş  </a:t>
                      </a:r>
                      <a:r>
                        <a:rPr lang="tr-TR" dirty="0" err="1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Latent</a:t>
                      </a:r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 dönem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Dördüncü Evre: Üreticiliğe Karşın Küçüklük-Değersizlik Dönemi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12-18 Yaş  </a:t>
                      </a:r>
                      <a:r>
                        <a:rPr lang="tr-TR" dirty="0" err="1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Genital</a:t>
                      </a:r>
                      <a:r>
                        <a:rPr lang="tr-TR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 dönem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Beşinci Evre: Kimlik Duygusuna Karşın Rol Kargaşası, 12-18 yaş</a:t>
                      </a: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Altıncı Evre:Tek Başınalığa Karşın Yakınlık Kurma Dönemi, 18-25 veya 30 yaş</a:t>
                      </a:r>
                      <a:endParaRPr lang="tr-TR" dirty="0" smtClean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endParaRPr lang="tr-TR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Yedinci Evre: Üreticilik-durgunluk, 30-65 yaş arası </a:t>
                      </a:r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442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</a:rPr>
                        <a:t>Sekizinci Evre: Umutsuzluk Hissine Karşın Benlik Bütünlüğü-Bilgelik Safhası, 65 yaş üzeri</a:t>
                      </a:r>
                    </a:p>
                    <a:p>
                      <a:endParaRPr lang="tr-TR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05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Ego işlevleri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Neyin nerede,</a:t>
            </a:r>
          </a:p>
          <a:p>
            <a:pPr marL="0" indent="0">
              <a:buNone/>
            </a:pPr>
            <a:r>
              <a:rPr lang="tr-TR" dirty="0" smtClean="0"/>
              <a:t>	ne zaman,</a:t>
            </a:r>
          </a:p>
          <a:p>
            <a:pPr marL="0" indent="0">
              <a:buNone/>
            </a:pPr>
            <a:r>
              <a:rPr lang="tr-TR" dirty="0" smtClean="0"/>
              <a:t>		nasıl yapılacağına karar verme,</a:t>
            </a:r>
          </a:p>
          <a:p>
            <a:pPr marL="0" indent="0">
              <a:buNone/>
            </a:pPr>
            <a:r>
              <a:rPr lang="tr-TR" dirty="0" smtClean="0"/>
              <a:t>			gereksinimleri uygun bir biçimde giderme</a:t>
            </a:r>
          </a:p>
          <a:p>
            <a:pPr marL="0" indent="0">
              <a:buNone/>
            </a:pPr>
            <a:r>
              <a:rPr lang="tr-TR" dirty="0" smtClean="0"/>
              <a:t>				 ya da ertelemeyi sağlar.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Örneğin…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45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1075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Ego işlevleri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84314"/>
            <a:ext cx="10363200" cy="4611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 dirty="0"/>
              <a:t>Dürtü kontrolü,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Uygun duygu durumu,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Yargılama,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Gerçeği değerlendirme,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Benlik algısı, 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Obje ilişkileri,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Düşünce süreçleri,</a:t>
            </a:r>
          </a:p>
          <a:p>
            <a:pPr>
              <a:lnSpc>
                <a:spcPct val="90000"/>
              </a:lnSpc>
            </a:pPr>
            <a:r>
              <a:rPr lang="tr-TR" sz="2800" b="1" dirty="0" smtClean="0"/>
              <a:t>G.Y.A</a:t>
            </a:r>
            <a:r>
              <a:rPr lang="tr-TR" sz="2800" b="1" dirty="0"/>
              <a:t>.,</a:t>
            </a:r>
          </a:p>
          <a:p>
            <a:pPr>
              <a:lnSpc>
                <a:spcPct val="90000"/>
              </a:lnSpc>
            </a:pPr>
            <a:r>
              <a:rPr lang="tr-TR" sz="2800" b="1" dirty="0"/>
              <a:t>Uyaran bariyeri</a:t>
            </a:r>
            <a:endParaRPr lang="tr-TR" sz="2800" dirty="0"/>
          </a:p>
          <a:p>
            <a:pPr>
              <a:lnSpc>
                <a:spcPct val="90000"/>
              </a:lnSpc>
            </a:pPr>
            <a:endParaRPr lang="tr-TR" sz="2800" dirty="0"/>
          </a:p>
        </p:txBody>
      </p:sp>
      <p:pic>
        <p:nvPicPr>
          <p:cNvPr id="4" name="3 Resim" descr="e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782" y="1358239"/>
            <a:ext cx="5505837" cy="358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38988"/>
            <a:ext cx="10769600" cy="685800"/>
          </a:xfrm>
        </p:spPr>
        <p:txBody>
          <a:bodyPr>
            <a:normAutofit fontScale="90000"/>
          </a:bodyPr>
          <a:lstStyle/>
          <a:p>
            <a:r>
              <a:rPr lang="tr-TR" dirty="0"/>
              <a:t>Ego(benlik) durumları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609150"/>
              </p:ext>
            </p:extLst>
          </p:nvPr>
        </p:nvGraphicFramePr>
        <p:xfrm>
          <a:off x="1163783" y="1482434"/>
          <a:ext cx="9268692" cy="3671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9564">
                  <a:extLst>
                    <a:ext uri="{9D8B030D-6E8A-4147-A177-3AD203B41FA5}">
                      <a16:colId xmlns:a16="http://schemas.microsoft.com/office/drawing/2014/main" val="858222503"/>
                    </a:ext>
                  </a:extLst>
                </a:gridCol>
                <a:gridCol w="3089564">
                  <a:extLst>
                    <a:ext uri="{9D8B030D-6E8A-4147-A177-3AD203B41FA5}">
                      <a16:colId xmlns:a16="http://schemas.microsoft.com/office/drawing/2014/main" val="2635948498"/>
                    </a:ext>
                  </a:extLst>
                </a:gridCol>
                <a:gridCol w="3089564">
                  <a:extLst>
                    <a:ext uri="{9D8B030D-6E8A-4147-A177-3AD203B41FA5}">
                      <a16:colId xmlns:a16="http://schemas.microsoft.com/office/drawing/2014/main" val="4148779612"/>
                    </a:ext>
                  </a:extLst>
                </a:gridCol>
              </a:tblGrid>
              <a:tr h="615062"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1E5155">
                            <a:lumMod val="40000"/>
                            <a:lumOff val="60000"/>
                          </a:srgbClr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j-ea"/>
                          <a:cs typeface="+mj-cs"/>
                        </a:rPr>
                        <a:t>Ana-baba</a:t>
                      </a:r>
                      <a:endParaRPr kumimoji="0" lang="tr-TR" sz="20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1E5155">
                            <a:lumMod val="40000"/>
                            <a:lumOff val="60000"/>
                          </a:srgbClr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j-ea"/>
                          <a:cs typeface="+mj-cs"/>
                        </a:rPr>
                        <a:t>Yetişkin</a:t>
                      </a:r>
                      <a:endParaRPr kumimoji="0" lang="tr-TR" sz="20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1E5155">
                            <a:lumMod val="40000"/>
                            <a:lumOff val="60000"/>
                          </a:srgbClr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j-ea"/>
                          <a:cs typeface="+mj-cs"/>
                        </a:rPr>
                        <a:t>Çocuk</a:t>
                      </a:r>
                      <a:endParaRPr kumimoji="0" lang="tr-TR" sz="20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uLnTx/>
                        <a:uFillTx/>
                        <a:latin typeface="Century Gothic" panose="020B0502020202020204"/>
                        <a:ea typeface="+mj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647927"/>
                  </a:ext>
                </a:extLst>
              </a:tr>
              <a:tr h="611279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Yargılayıcı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Objektif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Doğal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885709"/>
                  </a:ext>
                </a:extLst>
              </a:tr>
              <a:tr h="611279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Kısıtlayıcı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Denge unsuru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Asi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77552"/>
                  </a:ext>
                </a:extLst>
              </a:tr>
              <a:tr h="611279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Koruyucu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Alternatif üretici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Yaratıcı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43746"/>
                  </a:ext>
                </a:extLst>
              </a:tr>
              <a:tr h="611279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Kollayıcı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Sorun çözücü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Uslu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298030"/>
                  </a:ext>
                </a:extLst>
              </a:tr>
              <a:tr h="611279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Eleştirici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Akılcı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Adapte</a:t>
                      </a:r>
                      <a:endParaRPr lang="tr-TR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13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57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1293</TotalTime>
  <Words>606</Words>
  <Application>Microsoft Office PowerPoint</Application>
  <PresentationFormat>Geniş ekran</PresentationFormat>
  <Paragraphs>139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İyon</vt:lpstr>
      <vt:lpstr>Kendini tanımada bileşenler ?</vt:lpstr>
      <vt:lpstr>PowerPoint Sunusu</vt:lpstr>
      <vt:lpstr>Kendini Tanımlama Kaynakları</vt:lpstr>
      <vt:lpstr>Kendini tanımada bileşenler nelerdir?</vt:lpstr>
      <vt:lpstr>PowerPoint Sunusu</vt:lpstr>
      <vt:lpstr>Benlik Gelişim Dönemleri.</vt:lpstr>
      <vt:lpstr>Ego işlevleri</vt:lpstr>
      <vt:lpstr>Ego işlevleri</vt:lpstr>
      <vt:lpstr>Ego(benlik) durumları</vt:lpstr>
      <vt:lpstr>Öz yeterlik</vt:lpstr>
      <vt:lpstr>Öz yeterlikte boyutlar.</vt:lpstr>
      <vt:lpstr>Öz saygı</vt:lpstr>
      <vt:lpstr>Özgüven</vt:lpstr>
      <vt:lpstr>Kendini tanımanın yararları nelerdir ?</vt:lpstr>
      <vt:lpstr>Maslow İhtiyaçlar Hiyerarşisi</vt:lpstr>
      <vt:lpstr>Özetle;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Kendini tanımada bileşenler ? </dc:title>
  <dc:creator>ayşegül</dc:creator>
  <cp:lastModifiedBy>ayşegül</cp:lastModifiedBy>
  <cp:revision>17</cp:revision>
  <dcterms:created xsi:type="dcterms:W3CDTF">2020-10-05T22:27:26Z</dcterms:created>
  <dcterms:modified xsi:type="dcterms:W3CDTF">2020-10-22T07:18:23Z</dcterms:modified>
</cp:coreProperties>
</file>