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57" r:id="rId3"/>
    <p:sldId id="275" r:id="rId4"/>
    <p:sldId id="276" r:id="rId5"/>
    <p:sldId id="258" r:id="rId6"/>
    <p:sldId id="277" r:id="rId7"/>
    <p:sldId id="285" r:id="rId8"/>
    <p:sldId id="286" r:id="rId9"/>
    <p:sldId id="281" r:id="rId10"/>
    <p:sldId id="279" r:id="rId11"/>
    <p:sldId id="259" r:id="rId12"/>
    <p:sldId id="272" r:id="rId13"/>
    <p:sldId id="273" r:id="rId14"/>
    <p:sldId id="274" r:id="rId15"/>
    <p:sldId id="270" r:id="rId16"/>
    <p:sldId id="271" r:id="rId17"/>
    <p:sldId id="280" r:id="rId18"/>
    <p:sldId id="260" r:id="rId19"/>
    <p:sldId id="261" r:id="rId20"/>
    <p:sldId id="283" r:id="rId21"/>
    <p:sldId id="262" r:id="rId22"/>
    <p:sldId id="263" r:id="rId23"/>
    <p:sldId id="264"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0AE9C-C5AA-4A94-92CA-97C8BE786E69}" type="datetimeFigureOut">
              <a:rPr lang="tr-TR" smtClean="0"/>
              <a:pPr/>
              <a:t>10.4.2018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34704B-7714-4443-84E9-9D4681198CA9}" type="slidenum">
              <a:rPr lang="tr-TR" smtClean="0"/>
              <a:pPr/>
              <a:t>‹#›</a:t>
            </a:fld>
            <a:endParaRPr lang="tr-TR"/>
          </a:p>
        </p:txBody>
      </p:sp>
    </p:spTree>
    <p:extLst>
      <p:ext uri="{BB962C8B-B14F-4D97-AF65-F5344CB8AC3E}">
        <p14:creationId xmlns:p14="http://schemas.microsoft.com/office/powerpoint/2010/main" val="125472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709D076-6A91-4F23-9F88-3708478FAF08}" type="slidenum">
              <a:rPr lang="en-US" smtClean="0"/>
              <a:pPr/>
              <a:t>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288694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E473E9A-F5D3-499A-8137-026583713580}" type="slidenum">
              <a:rPr lang="en-US" smtClean="0"/>
              <a:pPr/>
              <a:t>8</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tr-TR" smtClean="0"/>
          </a:p>
        </p:txBody>
      </p:sp>
    </p:spTree>
    <p:extLst>
      <p:ext uri="{BB962C8B-B14F-4D97-AF65-F5344CB8AC3E}">
        <p14:creationId xmlns:p14="http://schemas.microsoft.com/office/powerpoint/2010/main" val="67545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2EFC43F-9C12-4136-ABF9-2824032B12E4}" type="datetimeFigureOut">
              <a:rPr lang="tr-TR" smtClean="0"/>
              <a:pPr/>
              <a:t>10.4.2018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D53C6F3-7598-40CE-80B8-2C72B3D8810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2EFC43F-9C12-4136-ABF9-2824032B12E4}" type="datetimeFigureOut">
              <a:rPr lang="tr-TR" smtClean="0"/>
              <a:pPr/>
              <a:t>10.4.2018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D53C6F3-7598-40CE-80B8-2C72B3D8810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2EFC43F-9C12-4136-ABF9-2824032B12E4}" type="datetimeFigureOut">
              <a:rPr lang="tr-TR" smtClean="0"/>
              <a:pPr/>
              <a:t>10.4.2018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D53C6F3-7598-40CE-80B8-2C72B3D8810A}"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4B708C07-2573-4E87-8772-9D3E9B5EE6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2EFC43F-9C12-4136-ABF9-2824032B12E4}" type="datetimeFigureOut">
              <a:rPr lang="tr-TR" smtClean="0"/>
              <a:pPr/>
              <a:t>10.4.2018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D53C6F3-7598-40CE-80B8-2C72B3D8810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2EFC43F-9C12-4136-ABF9-2824032B12E4}" type="datetimeFigureOut">
              <a:rPr lang="tr-TR" smtClean="0"/>
              <a:pPr/>
              <a:t>10.4.2018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D53C6F3-7598-40CE-80B8-2C72B3D8810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2EFC43F-9C12-4136-ABF9-2824032B12E4}" type="datetimeFigureOut">
              <a:rPr lang="tr-TR" smtClean="0"/>
              <a:pPr/>
              <a:t>10.4.2018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D53C6F3-7598-40CE-80B8-2C72B3D8810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2EFC43F-9C12-4136-ABF9-2824032B12E4}" type="datetimeFigureOut">
              <a:rPr lang="tr-TR" smtClean="0"/>
              <a:pPr/>
              <a:t>10.4.2018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D53C6F3-7598-40CE-80B8-2C72B3D8810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2EFC43F-9C12-4136-ABF9-2824032B12E4}" type="datetimeFigureOut">
              <a:rPr lang="tr-TR" smtClean="0"/>
              <a:pPr/>
              <a:t>10.4.2018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D53C6F3-7598-40CE-80B8-2C72B3D8810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2EFC43F-9C12-4136-ABF9-2824032B12E4}" type="datetimeFigureOut">
              <a:rPr lang="tr-TR" smtClean="0"/>
              <a:pPr/>
              <a:t>10.4.2018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D53C6F3-7598-40CE-80B8-2C72B3D8810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2EFC43F-9C12-4136-ABF9-2824032B12E4}" type="datetimeFigureOut">
              <a:rPr lang="tr-TR" smtClean="0"/>
              <a:pPr/>
              <a:t>10.4.2018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D53C6F3-7598-40CE-80B8-2C72B3D8810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2EFC43F-9C12-4136-ABF9-2824032B12E4}" type="datetimeFigureOut">
              <a:rPr lang="tr-TR" smtClean="0"/>
              <a:pPr/>
              <a:t>10.4.2018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D53C6F3-7598-40CE-80B8-2C72B3D8810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FC43F-9C12-4136-ABF9-2824032B12E4}" type="datetimeFigureOut">
              <a:rPr lang="tr-TR" smtClean="0"/>
              <a:pPr/>
              <a:t>10.4.2018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3C6F3-7598-40CE-80B8-2C72B3D8810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Danish_language" TargetMode="External"/><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en.wikipedia.org/wiki/Ren%C3%A9_Just_Ha%C3%BC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en.wikipedia.org/wiki/File:ScanningTunnelingMicroscope_schematic.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99592" y="1484784"/>
            <a:ext cx="7590156" cy="1569660"/>
          </a:xfrm>
          <a:prstGeom prst="rect">
            <a:avLst/>
          </a:prstGeom>
          <a:noFill/>
        </p:spPr>
        <p:txBody>
          <a:bodyPr wrap="none" rtlCol="0">
            <a:spAutoFit/>
          </a:bodyPr>
          <a:lstStyle/>
          <a:p>
            <a:r>
              <a:rPr lang="tr-TR" sz="3200" dirty="0" smtClean="0">
                <a:latin typeface="Times New Roman" pitchFamily="18" charset="0"/>
                <a:cs typeface="Times New Roman" pitchFamily="18" charset="0"/>
              </a:rPr>
              <a:t>JFM 221 MİNERALOJİ VE PETROGRAFİ</a:t>
            </a:r>
          </a:p>
          <a:p>
            <a:endParaRPr lang="tr-TR" sz="3200" dirty="0">
              <a:latin typeface="Times New Roman" pitchFamily="18" charset="0"/>
              <a:cs typeface="Times New Roman" pitchFamily="18" charset="0"/>
            </a:endParaRPr>
          </a:p>
          <a:p>
            <a:pPr algn="ctr"/>
            <a:r>
              <a:rPr lang="tr-TR" sz="3200" smtClean="0">
                <a:latin typeface="Times New Roman" pitchFamily="18" charset="0"/>
                <a:cs typeface="Times New Roman" pitchFamily="18" charset="0"/>
              </a:rPr>
              <a:t>MİNERALOJİ BÖLÜMÜ-I</a:t>
            </a:r>
            <a:endParaRPr lang="tr-TR" sz="32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39552" y="764704"/>
            <a:ext cx="8136904" cy="5170646"/>
          </a:xfrm>
          <a:prstGeom prst="rect">
            <a:avLst/>
          </a:prstGeom>
          <a:noFill/>
        </p:spPr>
        <p:txBody>
          <a:bodyPr wrap="square" rtlCol="0">
            <a:spAutoFit/>
          </a:bodyPr>
          <a:lstStyle/>
          <a:p>
            <a:pPr algn="just"/>
            <a:r>
              <a:rPr lang="tr-TR" sz="2400" b="1" dirty="0">
                <a:latin typeface="Times New Roman" pitchFamily="18" charset="0"/>
                <a:cs typeface="Times New Roman" pitchFamily="18" charset="0"/>
              </a:rPr>
              <a:t>MİNERALOJİNİN AMACI: </a:t>
            </a:r>
            <a:r>
              <a:rPr lang="tr-TR" sz="2400" dirty="0">
                <a:latin typeface="Times New Roman" pitchFamily="18" charset="0"/>
                <a:cs typeface="Times New Roman" pitchFamily="18" charset="0"/>
              </a:rPr>
              <a:t>Mineraloji bilimi her şeyden önce mineralleri ele alır. Onların geometrik şekillerini, iç  yapılarını fiziksel ve kimyasal özelliklerini ve bunlar arasındaki ilişkileri kuralları öğretir. Minerallerin kimyasal bileşimlerini yani hangi kimyasal elementlerden oluştuklarını nasıl ve nerelerde bulunduklarını aralarında bulunan tüm kökensel ilişkilerin neler olduğunu açıklar. Ayrıca mineralleri endüstriyel hammadde olmaları nedeniyle nerelerde kullanılabileceğini kısaca belirtir. Bütün bunları genel olarak bize öğrettikten sonra muhtelif ölçülere göre mineralleri sınıflandırır ve ayrı ayrı ele alarak tarif eder. Aynı zamanda </a:t>
            </a:r>
            <a:r>
              <a:rPr lang="tr-TR" sz="2400" dirty="0" err="1">
                <a:latin typeface="Times New Roman" pitchFamily="18" charset="0"/>
                <a:cs typeface="Times New Roman" pitchFamily="18" charset="0"/>
              </a:rPr>
              <a:t>mineroloji</a:t>
            </a:r>
            <a:r>
              <a:rPr lang="tr-TR" sz="2400" dirty="0">
                <a:latin typeface="Times New Roman" pitchFamily="18" charset="0"/>
                <a:cs typeface="Times New Roman" pitchFamily="18" charset="0"/>
              </a:rPr>
              <a:t> minerallerinin araştırılması ve tanınması konusundaki tüm </a:t>
            </a:r>
            <a:r>
              <a:rPr lang="tr-TR" sz="2400" dirty="0" err="1">
                <a:latin typeface="Times New Roman" pitchFamily="18" charset="0"/>
                <a:cs typeface="Times New Roman" pitchFamily="18" charset="0"/>
              </a:rPr>
              <a:t>metodları</a:t>
            </a:r>
            <a:r>
              <a:rPr lang="tr-TR" sz="2400" dirty="0">
                <a:latin typeface="Times New Roman" pitchFamily="18" charset="0"/>
                <a:cs typeface="Times New Roman" pitchFamily="18" charset="0"/>
              </a:rPr>
              <a:t> ele alarak bunları açıklar.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476672"/>
            <a:ext cx="8424936" cy="6186309"/>
          </a:xfrm>
          <a:prstGeom prst="rect">
            <a:avLst/>
          </a:prstGeom>
          <a:noFill/>
        </p:spPr>
        <p:txBody>
          <a:bodyPr wrap="square" rtlCol="0">
            <a:spAutoFit/>
          </a:bodyPr>
          <a:lstStyle/>
          <a:p>
            <a:endParaRPr lang="tr-TR" dirty="0"/>
          </a:p>
          <a:p>
            <a:r>
              <a:rPr lang="tr-TR" sz="2400" dirty="0">
                <a:latin typeface="Times New Roman" pitchFamily="18" charset="0"/>
                <a:cs typeface="Times New Roman" pitchFamily="18" charset="0"/>
              </a:rPr>
              <a:t>Bir </a:t>
            </a:r>
            <a:r>
              <a:rPr lang="tr-TR" sz="2400" b="1" dirty="0">
                <a:solidFill>
                  <a:srgbClr val="FF0000"/>
                </a:solidFill>
                <a:latin typeface="Times New Roman" pitchFamily="18" charset="0"/>
                <a:cs typeface="Times New Roman" pitchFamily="18" charset="0"/>
              </a:rPr>
              <a:t>mineral</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şu </a:t>
            </a:r>
            <a:r>
              <a:rPr lang="tr-TR" sz="2400" dirty="0">
                <a:latin typeface="Times New Roman" pitchFamily="18" charset="0"/>
                <a:cs typeface="Times New Roman" pitchFamily="18" charset="0"/>
              </a:rPr>
              <a:t>ana özellikleriyle belirlenir: </a:t>
            </a:r>
          </a:p>
          <a:p>
            <a:r>
              <a:rPr lang="tr-TR" sz="2400" dirty="0">
                <a:latin typeface="Times New Roman" pitchFamily="18" charset="0"/>
                <a:cs typeface="Times New Roman" pitchFamily="18" charset="0"/>
              </a:rPr>
              <a:t>1.Mineraller </a:t>
            </a:r>
            <a:r>
              <a:rPr lang="tr-TR" sz="2400" b="1" dirty="0">
                <a:solidFill>
                  <a:srgbClr val="FF0000"/>
                </a:solidFill>
                <a:latin typeface="Times New Roman" pitchFamily="18" charset="0"/>
                <a:cs typeface="Times New Roman" pitchFamily="18" charset="0"/>
              </a:rPr>
              <a:t>doğal </a:t>
            </a:r>
            <a:r>
              <a:rPr lang="tr-TR" sz="2400" dirty="0">
                <a:latin typeface="Times New Roman" pitchFamily="18" charset="0"/>
                <a:cs typeface="Times New Roman" pitchFamily="18" charset="0"/>
              </a:rPr>
              <a:t>olarak </a:t>
            </a:r>
            <a:r>
              <a:rPr lang="tr-TR" sz="2400" dirty="0" smtClean="0">
                <a:latin typeface="Times New Roman" pitchFamily="18" charset="0"/>
                <a:cs typeface="Times New Roman" pitchFamily="18" charset="0"/>
              </a:rPr>
              <a:t>oluşurlar </a:t>
            </a:r>
            <a:r>
              <a:rPr lang="tr-TR" sz="2400" dirty="0">
                <a:latin typeface="Times New Roman" pitchFamily="18" charset="0"/>
                <a:cs typeface="Times New Roman" pitchFamily="18" charset="0"/>
              </a:rPr>
              <a:t>[çimento, cam, çelik gibi insanlar tarafından üretilen maddeler mineral olarak değerlendirilmez] </a:t>
            </a:r>
          </a:p>
          <a:p>
            <a:r>
              <a:rPr lang="tr-TR" sz="2400" dirty="0">
                <a:latin typeface="Times New Roman" pitchFamily="18" charset="0"/>
                <a:cs typeface="Times New Roman" pitchFamily="18" charset="0"/>
              </a:rPr>
              <a:t>2.Mineraller </a:t>
            </a:r>
            <a:r>
              <a:rPr lang="tr-TR" sz="2400" dirty="0" smtClean="0">
                <a:latin typeface="Times New Roman" pitchFamily="18" charset="0"/>
                <a:cs typeface="Times New Roman" pitchFamily="18" charset="0"/>
              </a:rPr>
              <a:t>başlıca </a:t>
            </a:r>
            <a:r>
              <a:rPr lang="tr-TR" sz="2400" b="1" dirty="0">
                <a:solidFill>
                  <a:srgbClr val="FF0000"/>
                </a:solidFill>
                <a:latin typeface="Times New Roman" pitchFamily="18" charset="0"/>
                <a:cs typeface="Times New Roman" pitchFamily="18" charset="0"/>
              </a:rPr>
              <a:t>inorganik</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bileşiklerdir </a:t>
            </a:r>
            <a:r>
              <a:rPr lang="tr-TR" sz="2400" dirty="0">
                <a:latin typeface="Times New Roman" pitchFamily="18" charset="0"/>
                <a:cs typeface="Times New Roman" pitchFamily="18" charset="0"/>
              </a:rPr>
              <a:t>[kömür, reçine, petrol gibi doğada doğal yollarla </a:t>
            </a:r>
            <a:r>
              <a:rPr lang="tr-TR" sz="2400" dirty="0" smtClean="0">
                <a:latin typeface="Times New Roman" pitchFamily="18" charset="0"/>
                <a:cs typeface="Times New Roman" pitchFamily="18" charset="0"/>
              </a:rPr>
              <a:t>oluşmuş </a:t>
            </a:r>
            <a:r>
              <a:rPr lang="tr-TR" sz="2400" dirty="0">
                <a:latin typeface="Times New Roman" pitchFamily="18" charset="0"/>
                <a:cs typeface="Times New Roman" pitchFamily="18" charset="0"/>
              </a:rPr>
              <a:t>olan organik </a:t>
            </a:r>
            <a:r>
              <a:rPr lang="tr-TR" sz="2400" dirty="0" smtClean="0">
                <a:latin typeface="Times New Roman" pitchFamily="18" charset="0"/>
                <a:cs typeface="Times New Roman" pitchFamily="18" charset="0"/>
              </a:rPr>
              <a:t>bileşikler </a:t>
            </a:r>
            <a:r>
              <a:rPr lang="tr-TR" sz="2400" dirty="0">
                <a:latin typeface="Times New Roman" pitchFamily="18" charset="0"/>
                <a:cs typeface="Times New Roman" pitchFamily="18" charset="0"/>
              </a:rPr>
              <a:t>mineral sayılmazlar] </a:t>
            </a:r>
          </a:p>
          <a:p>
            <a:r>
              <a:rPr lang="tr-TR" sz="2400" dirty="0">
                <a:latin typeface="Times New Roman" pitchFamily="18" charset="0"/>
                <a:cs typeface="Times New Roman" pitchFamily="18" charset="0"/>
              </a:rPr>
              <a:t>3.Mineraller </a:t>
            </a:r>
            <a:r>
              <a:rPr lang="tr-TR" sz="2400" b="1" dirty="0">
                <a:solidFill>
                  <a:srgbClr val="FF0000"/>
                </a:solidFill>
                <a:latin typeface="Times New Roman" pitchFamily="18" charset="0"/>
                <a:cs typeface="Times New Roman" pitchFamily="18" charset="0"/>
              </a:rPr>
              <a:t>kimyasal element </a:t>
            </a:r>
            <a:r>
              <a:rPr lang="tr-TR" sz="2400" dirty="0">
                <a:latin typeface="Times New Roman" pitchFamily="18" charset="0"/>
                <a:cs typeface="Times New Roman" pitchFamily="18" charset="0"/>
              </a:rPr>
              <a:t>ve </a:t>
            </a:r>
            <a:r>
              <a:rPr lang="tr-TR" sz="2400" b="1" dirty="0">
                <a:solidFill>
                  <a:srgbClr val="FF0000"/>
                </a:solidFill>
                <a:latin typeface="Times New Roman" pitchFamily="18" charset="0"/>
                <a:cs typeface="Times New Roman" pitchFamily="18" charset="0"/>
              </a:rPr>
              <a:t>bileşiklerden</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oluşurlar </a:t>
            </a:r>
            <a:r>
              <a:rPr lang="tr-TR" sz="2400" dirty="0">
                <a:latin typeface="Times New Roman" pitchFamily="18" charset="0"/>
                <a:cs typeface="Times New Roman" pitchFamily="18" charset="0"/>
              </a:rPr>
              <a:t>ve belli bir kimyasal formüle sahiptirler [</a:t>
            </a:r>
            <a:r>
              <a:rPr lang="tr-TR" sz="2400" dirty="0" err="1">
                <a:latin typeface="Times New Roman" pitchFamily="18" charset="0"/>
                <a:cs typeface="Times New Roman" pitchFamily="18" charset="0"/>
              </a:rPr>
              <a:t>örg</a:t>
            </a:r>
            <a:r>
              <a:rPr lang="tr-TR" sz="2400" dirty="0">
                <a:latin typeface="Times New Roman" pitchFamily="18" charset="0"/>
                <a:cs typeface="Times New Roman" pitchFamily="18" charset="0"/>
              </a:rPr>
              <a:t>., Kuvars mineralinin formülü SiO2'dir] </a:t>
            </a:r>
          </a:p>
          <a:p>
            <a:r>
              <a:rPr lang="tr-TR" sz="2400" dirty="0">
                <a:latin typeface="Times New Roman" pitchFamily="18" charset="0"/>
                <a:cs typeface="Times New Roman" pitchFamily="18" charset="0"/>
              </a:rPr>
              <a:t>4.Mineraller </a:t>
            </a:r>
            <a:r>
              <a:rPr lang="tr-TR" sz="2400" b="1" dirty="0">
                <a:solidFill>
                  <a:srgbClr val="FF0000"/>
                </a:solidFill>
                <a:latin typeface="Times New Roman" pitchFamily="18" charset="0"/>
                <a:cs typeface="Times New Roman" pitchFamily="18" charset="0"/>
              </a:rPr>
              <a:t>homojen</a:t>
            </a:r>
            <a:r>
              <a:rPr lang="tr-TR" sz="2400" dirty="0">
                <a:latin typeface="Times New Roman" pitchFamily="18" charset="0"/>
                <a:cs typeface="Times New Roman" pitchFamily="18" charset="0"/>
              </a:rPr>
              <a:t> cisimlerdir [herhangi bir parçası bütününün özelliklerini </a:t>
            </a:r>
            <a:r>
              <a:rPr lang="tr-TR" sz="2400" dirty="0" smtClean="0">
                <a:latin typeface="Times New Roman" pitchFamily="18" charset="0"/>
                <a:cs typeface="Times New Roman" pitchFamily="18" charset="0"/>
              </a:rPr>
              <a:t>taşır</a:t>
            </a:r>
            <a:r>
              <a:rPr lang="tr-TR" sz="2400" dirty="0">
                <a:latin typeface="Times New Roman" pitchFamily="18" charset="0"/>
                <a:cs typeface="Times New Roman" pitchFamily="18" charset="0"/>
              </a:rPr>
              <a:t>] </a:t>
            </a:r>
          </a:p>
          <a:p>
            <a:r>
              <a:rPr lang="tr-TR" sz="2400" dirty="0">
                <a:latin typeface="Times New Roman" pitchFamily="18" charset="0"/>
                <a:cs typeface="Times New Roman" pitchFamily="18" charset="0"/>
              </a:rPr>
              <a:t>5.Mineraller </a:t>
            </a:r>
            <a:r>
              <a:rPr lang="tr-TR" sz="2400" b="1" dirty="0">
                <a:solidFill>
                  <a:srgbClr val="FF0000"/>
                </a:solidFill>
                <a:latin typeface="Times New Roman" pitchFamily="18" charset="0"/>
                <a:cs typeface="Times New Roman" pitchFamily="18" charset="0"/>
              </a:rPr>
              <a:t>katı </a:t>
            </a:r>
            <a:r>
              <a:rPr lang="tr-TR" sz="2400" dirty="0">
                <a:latin typeface="Times New Roman" pitchFamily="18" charset="0"/>
                <a:cs typeface="Times New Roman" pitchFamily="18" charset="0"/>
              </a:rPr>
              <a:t>cisimler olup, belirli atomik </a:t>
            </a:r>
            <a:r>
              <a:rPr lang="tr-TR" sz="2400" dirty="0" err="1">
                <a:latin typeface="Times New Roman" pitchFamily="18" charset="0"/>
                <a:cs typeface="Times New Roman" pitchFamily="18" charset="0"/>
              </a:rPr>
              <a:t>düzenlenimlere</a:t>
            </a:r>
            <a:r>
              <a:rPr lang="tr-TR" sz="2400" dirty="0">
                <a:latin typeface="Times New Roman" pitchFamily="18" charset="0"/>
                <a:cs typeface="Times New Roman" pitchFamily="18" charset="0"/>
              </a:rPr>
              <a:t> sahiptirler [</a:t>
            </a:r>
            <a:r>
              <a:rPr lang="tr-TR" sz="2400" dirty="0" err="1">
                <a:latin typeface="Times New Roman" pitchFamily="18" charset="0"/>
                <a:cs typeface="Times New Roman" pitchFamily="18" charset="0"/>
              </a:rPr>
              <a:t>kristallografiden</a:t>
            </a:r>
            <a:r>
              <a:rPr lang="tr-TR" sz="2400" dirty="0">
                <a:latin typeface="Times New Roman" pitchFamily="18" charset="0"/>
                <a:cs typeface="Times New Roman" pitchFamily="18" charset="0"/>
              </a:rPr>
              <a:t> bildiğimiz simetri sistem ve sınıflarından birine dahildirler] </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7544" y="1484784"/>
            <a:ext cx="8208912" cy="3323987"/>
          </a:xfrm>
          <a:prstGeom prst="rect">
            <a:avLst/>
          </a:prstGeom>
          <a:noFill/>
        </p:spPr>
        <p:txBody>
          <a:bodyPr wrap="square" rtlCol="0">
            <a:spAutoFit/>
          </a:bodyPr>
          <a:lstStyle/>
          <a:p>
            <a:r>
              <a:rPr lang="tr-TR" sz="2400" dirty="0">
                <a:latin typeface="Times New Roman" pitchFamily="18" charset="0"/>
                <a:cs typeface="Times New Roman" pitchFamily="18" charset="0"/>
              </a:rPr>
              <a:t>Minerallerin </a:t>
            </a:r>
            <a:r>
              <a:rPr lang="tr-TR" sz="2400" dirty="0" err="1">
                <a:latin typeface="Times New Roman" pitchFamily="18" charset="0"/>
                <a:cs typeface="Times New Roman" pitchFamily="18" charset="0"/>
              </a:rPr>
              <a:t>laboratuvarlarda</a:t>
            </a:r>
            <a:r>
              <a:rPr lang="tr-TR" sz="2400" dirty="0">
                <a:latin typeface="Times New Roman" pitchFamily="18" charset="0"/>
                <a:cs typeface="Times New Roman" pitchFamily="18" charset="0"/>
              </a:rPr>
              <a:t> sentetik/yapay olarak üretilen karşılıklarına ise ön ek eklenir ve </a:t>
            </a:r>
            <a:r>
              <a:rPr lang="tr-TR" sz="2400" b="1" dirty="0">
                <a:latin typeface="Times New Roman" pitchFamily="18" charset="0"/>
                <a:cs typeface="Times New Roman" pitchFamily="18" charset="0"/>
              </a:rPr>
              <a:t>sentetik/yapay mineral </a:t>
            </a:r>
            <a:r>
              <a:rPr lang="tr-TR" sz="2400" dirty="0">
                <a:latin typeface="Times New Roman" pitchFamily="18" charset="0"/>
                <a:cs typeface="Times New Roman" pitchFamily="18" charset="0"/>
              </a:rPr>
              <a:t>olarak belirtilir</a:t>
            </a:r>
            <a:r>
              <a:rPr lang="tr-TR" sz="2400" dirty="0" smtClean="0">
                <a:latin typeface="Times New Roman" pitchFamily="18" charset="0"/>
                <a:cs typeface="Times New Roman" pitchFamily="18" charset="0"/>
              </a:rPr>
              <a:t>.</a:t>
            </a:r>
          </a:p>
          <a:p>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Katı sözcüğü gaz ve sıvıları kapsamaz. Örneğin H</a:t>
            </a:r>
            <a:r>
              <a:rPr lang="tr-TR" sz="2400" baseline="-25000" dirty="0">
                <a:latin typeface="Times New Roman" pitchFamily="18" charset="0"/>
                <a:cs typeface="Times New Roman" pitchFamily="18" charset="0"/>
              </a:rPr>
              <a:t>2</a:t>
            </a:r>
            <a:r>
              <a:rPr lang="tr-TR" sz="2400" dirty="0">
                <a:latin typeface="Times New Roman" pitchFamily="18" charset="0"/>
                <a:cs typeface="Times New Roman" pitchFamily="18" charset="0"/>
              </a:rPr>
              <a:t>O; buz halindeyken doğal ise bir mineral, ancak su sıvı olduğundan bir mineral değildir. Bir istisna olarak kehribar ve </a:t>
            </a:r>
            <a:r>
              <a:rPr lang="tr-TR" sz="2400" dirty="0" err="1">
                <a:latin typeface="Times New Roman" pitchFamily="18" charset="0"/>
                <a:cs typeface="Times New Roman" pitchFamily="18" charset="0"/>
              </a:rPr>
              <a:t>civa</a:t>
            </a:r>
            <a:r>
              <a:rPr lang="tr-TR" sz="2400" dirty="0">
                <a:latin typeface="Times New Roman" pitchFamily="18" charset="0"/>
                <a:cs typeface="Times New Roman" pitchFamily="18" charset="0"/>
              </a:rPr>
              <a:t> sıvı olmalarına rağmen mineral olarak kabul edilmektedir. </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620688"/>
            <a:ext cx="8208912" cy="5909310"/>
          </a:xfrm>
          <a:prstGeom prst="rect">
            <a:avLst/>
          </a:prstGeom>
          <a:noFill/>
        </p:spPr>
        <p:txBody>
          <a:bodyPr wrap="square" rtlCol="0">
            <a:spAutoFit/>
          </a:bodyPr>
          <a:lstStyle/>
          <a:p>
            <a:pPr algn="just"/>
            <a:r>
              <a:rPr lang="tr-TR" sz="2400" dirty="0" smtClean="0">
                <a:latin typeface="Times New Roman" pitchFamily="18" charset="0"/>
                <a:cs typeface="Times New Roman" pitchFamily="18" charset="0"/>
              </a:rPr>
              <a:t>Bir </a:t>
            </a:r>
            <a:r>
              <a:rPr lang="tr-TR" sz="2400" dirty="0">
                <a:latin typeface="Times New Roman" pitchFamily="18" charset="0"/>
                <a:cs typeface="Times New Roman" pitchFamily="18" charset="0"/>
              </a:rPr>
              <a:t>mineral genellikle inorganik süreçlerle meydana gelir. Organik bileşiklerden </a:t>
            </a:r>
            <a:r>
              <a:rPr lang="tr-TR" sz="2400" b="1" dirty="0" err="1">
                <a:solidFill>
                  <a:srgbClr val="FF0000"/>
                </a:solidFill>
                <a:latin typeface="Times New Roman" pitchFamily="18" charset="0"/>
                <a:cs typeface="Times New Roman" pitchFamily="18" charset="0"/>
              </a:rPr>
              <a:t>fihtelit</a:t>
            </a:r>
            <a:r>
              <a:rPr lang="tr-TR" sz="2400" dirty="0">
                <a:latin typeface="Times New Roman" pitchFamily="18" charset="0"/>
                <a:cs typeface="Times New Roman" pitchFamily="18" charset="0"/>
              </a:rPr>
              <a:t> (C</a:t>
            </a:r>
            <a:r>
              <a:rPr lang="tr-TR" sz="2400" baseline="-25000" dirty="0">
                <a:latin typeface="Times New Roman" pitchFamily="18" charset="0"/>
                <a:cs typeface="Times New Roman" pitchFamily="18" charset="0"/>
              </a:rPr>
              <a:t>18</a:t>
            </a:r>
            <a:r>
              <a:rPr lang="tr-TR" sz="2400" dirty="0">
                <a:latin typeface="Times New Roman" pitchFamily="18" charset="0"/>
                <a:cs typeface="Times New Roman" pitchFamily="18" charset="0"/>
              </a:rPr>
              <a:t>H</a:t>
            </a:r>
            <a:r>
              <a:rPr lang="tr-TR" sz="2400" baseline="-25000" dirty="0">
                <a:latin typeface="Times New Roman" pitchFamily="18" charset="0"/>
                <a:cs typeface="Times New Roman" pitchFamily="18" charset="0"/>
              </a:rPr>
              <a:t>32</a:t>
            </a:r>
            <a:r>
              <a:rPr lang="tr-TR" sz="2400" dirty="0">
                <a:latin typeface="Times New Roman" pitchFamily="18" charset="0"/>
                <a:cs typeface="Times New Roman" pitchFamily="18" charset="0"/>
              </a:rPr>
              <a:t>) ve </a:t>
            </a:r>
            <a:r>
              <a:rPr lang="tr-TR" sz="2400" b="1" dirty="0" err="1">
                <a:solidFill>
                  <a:srgbClr val="FF0000"/>
                </a:solidFill>
                <a:latin typeface="Times New Roman" pitchFamily="18" charset="0"/>
                <a:cs typeface="Times New Roman" pitchFamily="18" charset="0"/>
              </a:rPr>
              <a:t>mellit</a:t>
            </a:r>
            <a:r>
              <a:rPr lang="tr-TR" sz="2400" b="1" dirty="0">
                <a:solidFill>
                  <a:srgbClr val="FF0000"/>
                </a:solidFill>
                <a:latin typeface="Times New Roman" pitchFamily="18" charset="0"/>
                <a:cs typeface="Times New Roman" pitchFamily="18" charset="0"/>
              </a:rPr>
              <a:t> </a:t>
            </a:r>
            <a:r>
              <a:rPr lang="tr-TR" sz="2400" dirty="0">
                <a:latin typeface="Times New Roman" pitchFamily="18" charset="0"/>
                <a:cs typeface="Times New Roman" pitchFamily="18" charset="0"/>
              </a:rPr>
              <a:t>(Al</a:t>
            </a:r>
            <a:r>
              <a:rPr lang="tr-TR" sz="2400" baseline="-25000" dirty="0">
                <a:latin typeface="Times New Roman" pitchFamily="18" charset="0"/>
                <a:cs typeface="Times New Roman" pitchFamily="18" charset="0"/>
              </a:rPr>
              <a:t>2</a:t>
            </a:r>
            <a:r>
              <a:rPr lang="tr-TR" sz="2400" dirty="0">
                <a:latin typeface="Times New Roman" pitchFamily="18" charset="0"/>
                <a:cs typeface="Times New Roman" pitchFamily="18" charset="0"/>
              </a:rPr>
              <a:t>C</a:t>
            </a:r>
            <a:r>
              <a:rPr lang="tr-TR" sz="2400" baseline="-25000" dirty="0">
                <a:latin typeface="Times New Roman" pitchFamily="18" charset="0"/>
                <a:cs typeface="Times New Roman" pitchFamily="18" charset="0"/>
              </a:rPr>
              <a:t>12</a:t>
            </a:r>
            <a:r>
              <a:rPr lang="tr-TR" sz="2400" dirty="0">
                <a:latin typeface="Times New Roman" pitchFamily="18" charset="0"/>
                <a:cs typeface="Times New Roman" pitchFamily="18" charset="0"/>
              </a:rPr>
              <a:t>O</a:t>
            </a:r>
            <a:r>
              <a:rPr lang="tr-TR" sz="2400" baseline="-25000" dirty="0">
                <a:latin typeface="Times New Roman" pitchFamily="18" charset="0"/>
                <a:cs typeface="Times New Roman" pitchFamily="18" charset="0"/>
              </a:rPr>
              <a:t>12</a:t>
            </a:r>
            <a:r>
              <a:rPr lang="tr-TR" sz="2400" dirty="0">
                <a:latin typeface="Times New Roman" pitchFamily="18" charset="0"/>
                <a:cs typeface="Times New Roman" pitchFamily="18" charset="0"/>
              </a:rPr>
              <a:t>.18H</a:t>
            </a:r>
            <a:r>
              <a:rPr lang="tr-TR" sz="2400" baseline="-25000" dirty="0">
                <a:latin typeface="Times New Roman" pitchFamily="18" charset="0"/>
                <a:cs typeface="Times New Roman" pitchFamily="18" charset="0"/>
              </a:rPr>
              <a:t>2</a:t>
            </a:r>
            <a:r>
              <a:rPr lang="tr-TR" sz="2400" dirty="0">
                <a:latin typeface="Times New Roman" pitchFamily="18" charset="0"/>
                <a:cs typeface="Times New Roman" pitchFamily="18" charset="0"/>
              </a:rPr>
              <a:t>O) dışında; </a:t>
            </a:r>
            <a:r>
              <a:rPr lang="tr-TR" sz="2400" dirty="0">
                <a:solidFill>
                  <a:srgbClr val="FF0000"/>
                </a:solidFill>
                <a:latin typeface="Times New Roman" pitchFamily="18" charset="0"/>
                <a:cs typeface="Times New Roman" pitchFamily="18" charset="0"/>
              </a:rPr>
              <a:t>kömür, bitüm, reçine, petrol ve hayvan iskeletleri </a:t>
            </a:r>
            <a:r>
              <a:rPr lang="tr-TR" sz="2400" dirty="0">
                <a:latin typeface="Times New Roman" pitchFamily="18" charset="0"/>
                <a:cs typeface="Times New Roman" pitchFamily="18" charset="0"/>
              </a:rPr>
              <a:t>gibi organik maddeler doğal olmalarına karşın mineral sayılmazlar. Mineralin tanımındaki diğer koşulları karşılayan bazı organik etkinlik ürünü bileşikler de mineral kapsamında yer almakta olup; bunların adının önüne ön ek getirilerek </a:t>
            </a:r>
            <a:r>
              <a:rPr lang="tr-TR" sz="2400" b="1" dirty="0">
                <a:solidFill>
                  <a:srgbClr val="FF0000"/>
                </a:solidFill>
                <a:latin typeface="Times New Roman" pitchFamily="18" charset="0"/>
                <a:cs typeface="Times New Roman" pitchFamily="18" charset="0"/>
              </a:rPr>
              <a:t>organik mineral</a:t>
            </a:r>
            <a:r>
              <a:rPr lang="tr-TR" sz="2400" dirty="0">
                <a:solidFill>
                  <a:srgbClr val="FF0000"/>
                </a:solidFill>
                <a:latin typeface="Times New Roman" pitchFamily="18" charset="0"/>
                <a:cs typeface="Times New Roman" pitchFamily="18" charset="0"/>
              </a:rPr>
              <a:t> </a:t>
            </a:r>
            <a:r>
              <a:rPr lang="tr-TR" sz="2400" dirty="0">
                <a:latin typeface="Times New Roman" pitchFamily="18" charset="0"/>
                <a:cs typeface="Times New Roman" pitchFamily="18" charset="0"/>
              </a:rPr>
              <a:t>olarak belirtilmesi uygun olacaktır. Organik mineral oluşumuna ait örnekler; </a:t>
            </a:r>
            <a:r>
              <a:rPr lang="tr-TR" sz="2400" dirty="0" err="1">
                <a:latin typeface="Times New Roman" pitchFamily="18" charset="0"/>
                <a:cs typeface="Times New Roman" pitchFamily="18" charset="0"/>
              </a:rPr>
              <a:t>Ca</a:t>
            </a:r>
            <a:r>
              <a:rPr lang="tr-TR" sz="2400" dirty="0">
                <a:latin typeface="Times New Roman" pitchFamily="18" charset="0"/>
                <a:cs typeface="Times New Roman" pitchFamily="18" charset="0"/>
              </a:rPr>
              <a:t>- ve/veya Mg-karbonattan meydana gelen </a:t>
            </a:r>
            <a:r>
              <a:rPr lang="tr-TR" sz="2400" dirty="0" err="1">
                <a:latin typeface="Times New Roman" pitchFamily="18" charset="0"/>
                <a:cs typeface="Times New Roman" pitchFamily="18" charset="0"/>
              </a:rPr>
              <a:t>molluska</a:t>
            </a:r>
            <a:r>
              <a:rPr lang="tr-TR" sz="2400" dirty="0">
                <a:latin typeface="Times New Roman" pitchFamily="18" charset="0"/>
                <a:cs typeface="Times New Roman" pitchFamily="18" charset="0"/>
              </a:rPr>
              <a:t> kabuğu, midye ve istiridye kabuğu ile bunun içinde yer alan ve büyük bir kısmı aragonitten meydana gelen incidir. Ayrıca silika (SiO</a:t>
            </a:r>
            <a:r>
              <a:rPr lang="tr-TR" sz="2400" baseline="-25000" dirty="0">
                <a:latin typeface="Times New Roman" pitchFamily="18" charset="0"/>
                <a:cs typeface="Times New Roman" pitchFamily="18" charset="0"/>
              </a:rPr>
              <a:t>2</a:t>
            </a:r>
            <a:r>
              <a:rPr lang="tr-TR" sz="2400" dirty="0">
                <a:latin typeface="Times New Roman" pitchFamily="18" charset="0"/>
                <a:cs typeface="Times New Roman" pitchFamily="18" charset="0"/>
              </a:rPr>
              <a:t>), manyetit (Fe</a:t>
            </a:r>
            <a:r>
              <a:rPr lang="tr-TR" sz="2400" baseline="-25000" dirty="0">
                <a:latin typeface="Times New Roman" pitchFamily="18" charset="0"/>
                <a:cs typeface="Times New Roman" pitchFamily="18" charset="0"/>
              </a:rPr>
              <a:t>3</a:t>
            </a:r>
            <a:r>
              <a:rPr lang="tr-TR" sz="2400" dirty="0">
                <a:latin typeface="Times New Roman" pitchFamily="18" charset="0"/>
                <a:cs typeface="Times New Roman" pitchFamily="18" charset="0"/>
              </a:rPr>
              <a:t>O</a:t>
            </a:r>
            <a:r>
              <a:rPr lang="tr-TR" sz="2400" baseline="-25000" dirty="0">
                <a:latin typeface="Times New Roman" pitchFamily="18" charset="0"/>
                <a:cs typeface="Times New Roman" pitchFamily="18" charset="0"/>
              </a:rPr>
              <a:t>4</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Mn</a:t>
            </a:r>
            <a:r>
              <a:rPr lang="tr-TR" sz="2400" dirty="0">
                <a:latin typeface="Times New Roman" pitchFamily="18" charset="0"/>
                <a:cs typeface="Times New Roman" pitchFamily="18" charset="0"/>
              </a:rPr>
              <a:t>-oksitler (</a:t>
            </a:r>
            <a:r>
              <a:rPr lang="tr-TR" sz="2400" dirty="0" err="1">
                <a:latin typeface="Times New Roman" pitchFamily="18" charset="0"/>
                <a:cs typeface="Times New Roman" pitchFamily="18" charset="0"/>
              </a:rPr>
              <a:t>MnO</a:t>
            </a:r>
            <a:r>
              <a:rPr lang="tr-TR" sz="2400" baseline="-25000" dirty="0" err="1">
                <a:latin typeface="Times New Roman" pitchFamily="18" charset="0"/>
                <a:cs typeface="Times New Roman" pitchFamily="18" charset="0"/>
              </a:rPr>
              <a:t>x</a:t>
            </a:r>
            <a:r>
              <a:rPr lang="tr-TR" sz="2400" dirty="0">
                <a:latin typeface="Times New Roman" pitchFamily="18" charset="0"/>
                <a:cs typeface="Times New Roman" pitchFamily="18" charset="0"/>
              </a:rPr>
              <a:t>), pirit (FeS</a:t>
            </a:r>
            <a:r>
              <a:rPr lang="tr-TR" sz="2400" baseline="-25000" dirty="0">
                <a:latin typeface="Times New Roman" pitchFamily="18" charset="0"/>
                <a:cs typeface="Times New Roman" pitchFamily="18" charset="0"/>
              </a:rPr>
              <a:t>2</a:t>
            </a:r>
            <a:r>
              <a:rPr lang="tr-TR" sz="2400" dirty="0">
                <a:latin typeface="Times New Roman" pitchFamily="18" charset="0"/>
                <a:cs typeface="Times New Roman" pitchFamily="18" charset="0"/>
              </a:rPr>
              <a:t>) ve </a:t>
            </a:r>
            <a:r>
              <a:rPr lang="tr-TR" sz="2400" dirty="0" err="1">
                <a:latin typeface="Times New Roman" pitchFamily="18" charset="0"/>
                <a:cs typeface="Times New Roman" pitchFamily="18" charset="0"/>
              </a:rPr>
              <a:t>elementer</a:t>
            </a:r>
            <a:r>
              <a:rPr lang="tr-TR" sz="2400" dirty="0">
                <a:latin typeface="Times New Roman" pitchFamily="18" charset="0"/>
                <a:cs typeface="Times New Roman" pitchFamily="18" charset="0"/>
              </a:rPr>
              <a:t> kükürt (S) organizmaların çökelttiği organik minerallere ait diğer örneklerdir. </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51520" y="1124744"/>
            <a:ext cx="8424935" cy="3416320"/>
          </a:xfrm>
          <a:prstGeom prst="rect">
            <a:avLst/>
          </a:prstGeom>
          <a:noFill/>
        </p:spPr>
        <p:txBody>
          <a:bodyPr wrap="square" rtlCol="0">
            <a:spAutoFit/>
          </a:bodyPr>
          <a:lstStyle/>
          <a:p>
            <a:pPr algn="just"/>
            <a:r>
              <a:rPr lang="tr-TR" sz="2400" dirty="0" smtClean="0">
                <a:latin typeface="Times New Roman" pitchFamily="18" charset="0"/>
                <a:cs typeface="Times New Roman" pitchFamily="18" charset="0"/>
              </a:rPr>
              <a:t>Bunların dışında insan bedeni; kemik ve dişlerin temel bir bileşeni olan apatit [</a:t>
            </a:r>
            <a:r>
              <a:rPr lang="tr-TR" sz="2400" dirty="0" err="1" smtClean="0">
                <a:latin typeface="Times New Roman" pitchFamily="18" charset="0"/>
                <a:cs typeface="Times New Roman" pitchFamily="18" charset="0"/>
              </a:rPr>
              <a:t>CaS</a:t>
            </a:r>
            <a:r>
              <a:rPr lang="tr-TR" sz="2400" dirty="0" smtClean="0">
                <a:latin typeface="Times New Roman" pitchFamily="18" charset="0"/>
                <a:cs typeface="Times New Roman" pitchFamily="18" charset="0"/>
              </a:rPr>
              <a:t>(PO</a:t>
            </a:r>
            <a:r>
              <a:rPr lang="tr-TR" sz="2400" baseline="-25000" dirty="0" smtClean="0">
                <a:latin typeface="Times New Roman" pitchFamily="18" charset="0"/>
                <a:cs typeface="Times New Roman" pitchFamily="18" charset="0"/>
              </a:rPr>
              <a:t>4</a:t>
            </a:r>
            <a:r>
              <a:rPr lang="tr-TR" sz="2400" dirty="0" smtClean="0">
                <a:latin typeface="Times New Roman" pitchFamily="18" charset="0"/>
                <a:cs typeface="Times New Roman" pitchFamily="18" charset="0"/>
              </a:rPr>
              <a:t>)</a:t>
            </a:r>
            <a:r>
              <a:rPr lang="tr-TR" sz="2400" baseline="-25000" dirty="0" smtClean="0">
                <a:latin typeface="Times New Roman" pitchFamily="18" charset="0"/>
                <a:cs typeface="Times New Roman" pitchFamily="18" charset="0"/>
              </a:rPr>
              <a:t>3</a:t>
            </a:r>
            <a:r>
              <a:rPr lang="tr-TR" sz="2400" dirty="0" smtClean="0">
                <a:latin typeface="Times New Roman" pitchFamily="18" charset="0"/>
                <a:cs typeface="Times New Roman" pitchFamily="18" charset="0"/>
              </a:rPr>
              <a:t>(OH)] ile </a:t>
            </a:r>
            <a:r>
              <a:rPr lang="tr-TR" sz="2400" dirty="0" err="1" smtClean="0">
                <a:latin typeface="Times New Roman" pitchFamily="18" charset="0"/>
                <a:cs typeface="Times New Roman" pitchFamily="18" charset="0"/>
              </a:rPr>
              <a:t>Ca</a:t>
            </a:r>
            <a:r>
              <a:rPr lang="tr-TR" sz="2400" dirty="0" smtClean="0">
                <a:latin typeface="Times New Roman" pitchFamily="18" charset="0"/>
                <a:cs typeface="Times New Roman" pitchFamily="18" charset="0"/>
              </a:rPr>
              <a:t>-fosfat, Mg-fosfat ve </a:t>
            </a:r>
            <a:r>
              <a:rPr lang="tr-TR" sz="2400" dirty="0" err="1" smtClean="0">
                <a:latin typeface="Times New Roman" pitchFamily="18" charset="0"/>
                <a:cs typeface="Times New Roman" pitchFamily="18" charset="0"/>
              </a:rPr>
              <a:t>Ca</a:t>
            </a:r>
            <a:r>
              <a:rPr lang="tr-TR" sz="2400" dirty="0" smtClean="0">
                <a:latin typeface="Times New Roman" pitchFamily="18" charset="0"/>
                <a:cs typeface="Times New Roman" pitchFamily="18" charset="0"/>
              </a:rPr>
              <a:t>-</a:t>
            </a:r>
            <a:r>
              <a:rPr lang="tr-TR" sz="2400" dirty="0" err="1" smtClean="0">
                <a:latin typeface="Times New Roman" pitchFamily="18" charset="0"/>
                <a:cs typeface="Times New Roman" pitchFamily="18" charset="0"/>
              </a:rPr>
              <a:t>okzalat</a:t>
            </a:r>
            <a:r>
              <a:rPr lang="tr-TR" sz="2400" dirty="0" smtClean="0">
                <a:latin typeface="Times New Roman" pitchFamily="18" charset="0"/>
                <a:cs typeface="Times New Roman" pitchFamily="18" charset="0"/>
              </a:rPr>
              <a:t> gibi böbrek ve safra kesesi taşlarını da üretir ki bunlar da organik minerallerdir. Petrol ve kömürden sık sık </a:t>
            </a:r>
            <a:r>
              <a:rPr lang="tr-TR" sz="2400" b="1" dirty="0" smtClean="0">
                <a:latin typeface="Times New Roman" pitchFamily="18" charset="0"/>
                <a:cs typeface="Times New Roman" pitchFamily="18" charset="0"/>
              </a:rPr>
              <a:t>organik mineral yakıtlar</a:t>
            </a:r>
            <a:r>
              <a:rPr lang="tr-TR" sz="2400" dirty="0" smtClean="0">
                <a:latin typeface="Times New Roman" pitchFamily="18" charset="0"/>
                <a:cs typeface="Times New Roman" pitchFamily="18" charset="0"/>
              </a:rPr>
              <a:t> olarak söz edilir. Doğal olarak oluşan bu maddelerin ne düzenli bir atomik düzeni ne de belirli bir kimyasal bileşimleri vardır. Diğer yandan uygun jeolojik ortamlarda kömür yatakları yüksek sıcaklıktan etkilenir, uçucu hidrokarbonlar çıkar ve geride kalan karbon kristalleşerek grafit minerali meydana gelir.</a:t>
            </a:r>
            <a:endParaRPr lang="tr-T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404664"/>
            <a:ext cx="7704856" cy="4708981"/>
          </a:xfrm>
          <a:prstGeom prst="rect">
            <a:avLst/>
          </a:prstGeom>
        </p:spPr>
        <p:txBody>
          <a:bodyPr wrap="square">
            <a:spAutoFit/>
          </a:bodyPr>
          <a:lstStyle/>
          <a:p>
            <a:r>
              <a:rPr lang="tr-TR" sz="2400" dirty="0" smtClean="0">
                <a:latin typeface="Times New Roman" pitchFamily="18" charset="0"/>
                <a:cs typeface="Times New Roman" pitchFamily="18" charset="0"/>
              </a:rPr>
              <a:t>Yukarıda </a:t>
            </a:r>
            <a:r>
              <a:rPr lang="tr-TR" sz="2400" dirty="0">
                <a:latin typeface="Times New Roman" pitchFamily="18" charset="0"/>
                <a:cs typeface="Times New Roman" pitchFamily="18" charset="0"/>
              </a:rPr>
              <a:t>sıralanan bu ana özelliklerini </a:t>
            </a:r>
            <a:r>
              <a:rPr lang="tr-TR" sz="2400" dirty="0" err="1">
                <a:latin typeface="Times New Roman" pitchFamily="18" charset="0"/>
                <a:cs typeface="Times New Roman" pitchFamily="18" charset="0"/>
              </a:rPr>
              <a:t>gözönünde</a:t>
            </a:r>
            <a:r>
              <a:rPr lang="tr-TR" sz="2400" dirty="0">
                <a:latin typeface="Times New Roman" pitchFamily="18" charset="0"/>
                <a:cs typeface="Times New Roman" pitchFamily="18" charset="0"/>
              </a:rPr>
              <a:t> tutarak </a:t>
            </a:r>
            <a:r>
              <a:rPr lang="tr-TR" sz="2400" dirty="0" smtClean="0">
                <a:latin typeface="Times New Roman" pitchFamily="18" charset="0"/>
                <a:cs typeface="Times New Roman" pitchFamily="18" charset="0"/>
              </a:rPr>
              <a:t>MİNERAL </a:t>
            </a:r>
            <a:r>
              <a:rPr lang="tr-TR" sz="2400" dirty="0">
                <a:latin typeface="Times New Roman" pitchFamily="18" charset="0"/>
                <a:cs typeface="Times New Roman" pitchFamily="18" charset="0"/>
              </a:rPr>
              <a:t>tanımını </a:t>
            </a:r>
            <a:r>
              <a:rPr lang="tr-TR" sz="2400" dirty="0" smtClean="0"/>
              <a:t>“</a:t>
            </a:r>
            <a:r>
              <a:rPr lang="tr-TR" sz="2400" b="1" dirty="0" smtClean="0">
                <a:latin typeface="Times New Roman" pitchFamily="18" charset="0"/>
                <a:cs typeface="Times New Roman" pitchFamily="18" charset="0"/>
              </a:rPr>
              <a:t>Doğal </a:t>
            </a:r>
            <a:r>
              <a:rPr lang="tr-TR" sz="2400" b="1" dirty="0">
                <a:latin typeface="Times New Roman" pitchFamily="18" charset="0"/>
                <a:cs typeface="Times New Roman" pitchFamily="18" charset="0"/>
              </a:rPr>
              <a:t>olarak oluşan, katı, homojen, genellikle inorganik, oldukça düzenli atom dizilimine ve belirli bir kimyasal bileşime sahip olan maddelere </a:t>
            </a:r>
            <a:r>
              <a:rPr lang="tr-TR" sz="2400" b="1" dirty="0">
                <a:solidFill>
                  <a:srgbClr val="CC3300"/>
                </a:solidFill>
                <a:latin typeface="Times New Roman" pitchFamily="18" charset="0"/>
                <a:cs typeface="Times New Roman" pitchFamily="18" charset="0"/>
              </a:rPr>
              <a:t>mineral</a:t>
            </a:r>
            <a:r>
              <a:rPr lang="tr-TR" sz="2400" b="1" dirty="0">
                <a:latin typeface="Times New Roman" pitchFamily="18" charset="0"/>
                <a:cs typeface="Times New Roman" pitchFamily="18" charset="0"/>
              </a:rPr>
              <a:t> </a:t>
            </a:r>
            <a:r>
              <a:rPr lang="tr-TR" sz="2400" b="1" dirty="0" smtClean="0">
                <a:latin typeface="Times New Roman" pitchFamily="18" charset="0"/>
                <a:cs typeface="Times New Roman" pitchFamily="18" charset="0"/>
              </a:rPr>
              <a:t>denir”.</a:t>
            </a:r>
          </a:p>
          <a:p>
            <a:endParaRPr lang="tr-TR" sz="2400" b="1" dirty="0">
              <a:latin typeface="Times New Roman" pitchFamily="18" charset="0"/>
              <a:cs typeface="Times New Roman" pitchFamily="18" charset="0"/>
            </a:endParaRPr>
          </a:p>
          <a:p>
            <a:r>
              <a:rPr lang="tr-TR" sz="2400" dirty="0" smtClean="0">
                <a:latin typeface="Times New Roman" pitchFamily="18" charset="0"/>
                <a:cs typeface="Times New Roman" pitchFamily="18" charset="0"/>
              </a:rPr>
              <a:t>Doğal olarak oluşmuş amorf katılara dar anlamda </a:t>
            </a:r>
            <a:r>
              <a:rPr lang="tr-TR" sz="2400" b="1" dirty="0" err="1" smtClean="0">
                <a:solidFill>
                  <a:srgbClr val="CC3300"/>
                </a:solidFill>
                <a:latin typeface="Times New Roman" pitchFamily="18" charset="0"/>
                <a:cs typeface="Times New Roman" pitchFamily="18" charset="0"/>
              </a:rPr>
              <a:t>mineraloyid</a:t>
            </a:r>
            <a:r>
              <a:rPr lang="tr-TR" sz="2400" dirty="0" smtClean="0">
                <a:latin typeface="Times New Roman" pitchFamily="18" charset="0"/>
                <a:cs typeface="Times New Roman" pitchFamily="18" charset="0"/>
              </a:rPr>
              <a:t> adı verilmektedir.</a:t>
            </a:r>
          </a:p>
          <a:p>
            <a:pPr algn="just">
              <a:lnSpc>
                <a:spcPct val="90000"/>
              </a:lnSpc>
              <a:defRPr/>
            </a:pPr>
            <a:endParaRPr lang="tr-TR" sz="2400" dirty="0">
              <a:latin typeface="Times New Roman" pitchFamily="18" charset="0"/>
              <a:cs typeface="Times New Roman" pitchFamily="18" charset="0"/>
            </a:endParaRPr>
          </a:p>
          <a:p>
            <a:pPr algn="just">
              <a:lnSpc>
                <a:spcPct val="90000"/>
              </a:lnSpc>
              <a:defRPr/>
            </a:pPr>
            <a:r>
              <a:rPr lang="tr-TR" sz="2400" dirty="0">
                <a:latin typeface="Times New Roman" pitchFamily="18" charset="0"/>
                <a:cs typeface="Times New Roman" pitchFamily="18" charset="0"/>
              </a:rPr>
              <a:t>Homojen nitelikteki katı maddeler </a:t>
            </a:r>
            <a:r>
              <a:rPr lang="tr-TR" sz="2400" dirty="0">
                <a:solidFill>
                  <a:srgbClr val="CC3300"/>
                </a:solidFill>
                <a:latin typeface="Times New Roman" pitchFamily="18" charset="0"/>
                <a:cs typeface="Times New Roman" pitchFamily="18" charset="0"/>
              </a:rPr>
              <a:t>amorf</a:t>
            </a:r>
            <a:r>
              <a:rPr lang="tr-TR" sz="2400" dirty="0">
                <a:latin typeface="Times New Roman" pitchFamily="18" charset="0"/>
                <a:cs typeface="Times New Roman" pitchFamily="18" charset="0"/>
              </a:rPr>
              <a:t> ve </a:t>
            </a:r>
            <a:r>
              <a:rPr lang="tr-TR" sz="2400" dirty="0">
                <a:solidFill>
                  <a:srgbClr val="CC3300"/>
                </a:solidFill>
                <a:latin typeface="Times New Roman" pitchFamily="18" charset="0"/>
                <a:cs typeface="Times New Roman" pitchFamily="18" charset="0"/>
              </a:rPr>
              <a:t>kristalin</a:t>
            </a:r>
            <a:r>
              <a:rPr lang="tr-TR" sz="2400" dirty="0">
                <a:latin typeface="Times New Roman" pitchFamily="18" charset="0"/>
                <a:cs typeface="Times New Roman" pitchFamily="18" charset="0"/>
              </a:rPr>
              <a:t> olmak üzere iki gruba ayrılırlar</a:t>
            </a:r>
            <a:r>
              <a:rPr lang="tr-TR" sz="2400" dirty="0" smtClean="0">
                <a:latin typeface="Times New Roman" pitchFamily="18" charset="0"/>
                <a:cs typeface="Times New Roman" pitchFamily="18" charset="0"/>
              </a:rPr>
              <a:t>.</a:t>
            </a:r>
          </a:p>
          <a:p>
            <a:pPr algn="just">
              <a:lnSpc>
                <a:spcPct val="90000"/>
              </a:lnSpc>
              <a:defRPr/>
            </a:pPr>
            <a:endParaRPr lang="tr-TR" sz="2400" dirty="0">
              <a:latin typeface="Times New Roman" pitchFamily="18" charset="0"/>
              <a:cs typeface="Times New Roman" pitchFamily="18" charset="0"/>
            </a:endParaRPr>
          </a:p>
          <a:p>
            <a:pPr algn="just">
              <a:lnSpc>
                <a:spcPct val="90000"/>
              </a:lnSpc>
              <a:defRPr/>
            </a:pPr>
            <a:endParaRPr lang="tr-TR"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755576" y="908720"/>
            <a:ext cx="7272808" cy="3693319"/>
          </a:xfrm>
          <a:prstGeom prst="rect">
            <a:avLst/>
          </a:prstGeom>
          <a:noFill/>
        </p:spPr>
        <p:txBody>
          <a:bodyPr wrap="square" rtlCol="0">
            <a:spAutoFit/>
          </a:bodyPr>
          <a:lstStyle/>
          <a:p>
            <a:pPr algn="just">
              <a:lnSpc>
                <a:spcPct val="90000"/>
              </a:lnSpc>
              <a:defRPr/>
            </a:pPr>
            <a:r>
              <a:rPr lang="tr-TR" sz="2400" b="1" dirty="0">
                <a:solidFill>
                  <a:srgbClr val="CC3300"/>
                </a:solidFill>
                <a:latin typeface="Times New Roman" pitchFamily="18" charset="0"/>
                <a:cs typeface="Times New Roman" pitchFamily="18" charset="0"/>
              </a:rPr>
              <a:t>Amorf (camsı) veya </a:t>
            </a:r>
            <a:r>
              <a:rPr lang="tr-TR" sz="2400" b="1" dirty="0" err="1">
                <a:solidFill>
                  <a:srgbClr val="CC3300"/>
                </a:solidFill>
                <a:latin typeface="Times New Roman" pitchFamily="18" charset="0"/>
                <a:cs typeface="Times New Roman" pitchFamily="18" charset="0"/>
              </a:rPr>
              <a:t>izotrop</a:t>
            </a:r>
            <a:r>
              <a:rPr lang="tr-TR" sz="2400" dirty="0">
                <a:latin typeface="Times New Roman" pitchFamily="18" charset="0"/>
                <a:cs typeface="Times New Roman" pitchFamily="18" charset="0"/>
              </a:rPr>
              <a:t> maddelerde gaz ve sıvılarda olduğu gibi, kimyasal yapıtaşlarının (atom, iyon ve molekül) dizilişinde bir düzensizlik bulunmaktadır.</a:t>
            </a:r>
          </a:p>
          <a:p>
            <a:pPr algn="just">
              <a:lnSpc>
                <a:spcPct val="90000"/>
              </a:lnSpc>
              <a:defRPr/>
            </a:pPr>
            <a:endParaRPr lang="tr-TR" sz="2400" dirty="0">
              <a:latin typeface="Times New Roman" pitchFamily="18" charset="0"/>
              <a:cs typeface="Times New Roman" pitchFamily="18" charset="0"/>
            </a:endParaRPr>
          </a:p>
          <a:p>
            <a:pPr algn="just">
              <a:lnSpc>
                <a:spcPct val="90000"/>
              </a:lnSpc>
              <a:defRPr/>
            </a:pPr>
            <a:r>
              <a:rPr lang="tr-TR" sz="2400" dirty="0">
                <a:latin typeface="Times New Roman" pitchFamily="18" charset="0"/>
                <a:cs typeface="Times New Roman" pitchFamily="18" charset="0"/>
              </a:rPr>
              <a:t>İkinci grubu oluşturan </a:t>
            </a:r>
            <a:r>
              <a:rPr lang="tr-TR" sz="2400" b="1" dirty="0">
                <a:solidFill>
                  <a:srgbClr val="CC3300"/>
                </a:solidFill>
                <a:latin typeface="Times New Roman" pitchFamily="18" charset="0"/>
                <a:cs typeface="Times New Roman" pitchFamily="18" charset="0"/>
              </a:rPr>
              <a:t>kristalin veya </a:t>
            </a:r>
            <a:r>
              <a:rPr lang="tr-TR" sz="2400" b="1" dirty="0" err="1">
                <a:solidFill>
                  <a:srgbClr val="CC3300"/>
                </a:solidFill>
                <a:latin typeface="Times New Roman" pitchFamily="18" charset="0"/>
                <a:cs typeface="Times New Roman" pitchFamily="18" charset="0"/>
              </a:rPr>
              <a:t>anizotrop</a:t>
            </a:r>
            <a:r>
              <a:rPr lang="tr-TR" sz="2400" b="1" dirty="0">
                <a:solidFill>
                  <a:srgbClr val="CC3300"/>
                </a:solidFill>
                <a:latin typeface="Times New Roman" pitchFamily="18" charset="0"/>
                <a:cs typeface="Times New Roman" pitchFamily="18" charset="0"/>
              </a:rPr>
              <a:t> </a:t>
            </a:r>
            <a:r>
              <a:rPr lang="tr-TR" sz="2400" dirty="0">
                <a:solidFill>
                  <a:srgbClr val="CC3300"/>
                </a:solidFill>
                <a:latin typeface="Times New Roman" pitchFamily="18" charset="0"/>
                <a:cs typeface="Times New Roman" pitchFamily="18" charset="0"/>
              </a:rPr>
              <a:t>maddeler</a:t>
            </a:r>
            <a:r>
              <a:rPr lang="tr-TR" sz="2400" dirty="0">
                <a:latin typeface="Times New Roman" pitchFamily="18" charset="0"/>
                <a:cs typeface="Times New Roman" pitchFamily="18" charset="0"/>
              </a:rPr>
              <a:t>, amorf maddelerden farklı olarak fiziksel ve kimyasal özellikleri bakımından yönlere göre bağımlılık gösterirler. </a:t>
            </a:r>
            <a:r>
              <a:rPr lang="tr-TR" sz="2400" b="1" dirty="0">
                <a:latin typeface="Times New Roman" pitchFamily="18" charset="0"/>
                <a:cs typeface="Times New Roman" pitchFamily="18" charset="0"/>
              </a:rPr>
              <a:t>Kristaller</a:t>
            </a:r>
            <a:r>
              <a:rPr lang="tr-TR" sz="2400" dirty="0">
                <a:latin typeface="Times New Roman" pitchFamily="18" charset="0"/>
                <a:cs typeface="Times New Roman" pitchFamily="18" charset="0"/>
              </a:rPr>
              <a:t>, yapıtaşları üç boyutlu düzenli bir geometrik dizilim gösteren homojen bileşimdeki katı maddelerdir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39552" y="332656"/>
            <a:ext cx="8280919" cy="6463308"/>
          </a:xfrm>
          <a:prstGeom prst="rect">
            <a:avLst/>
          </a:prstGeom>
          <a:noFill/>
        </p:spPr>
        <p:txBody>
          <a:bodyPr wrap="square" rtlCol="0">
            <a:spAutoFit/>
          </a:bodyPr>
          <a:lstStyle/>
          <a:p>
            <a:pPr algn="just"/>
            <a:r>
              <a:rPr lang="tr-TR" sz="2200" b="1" dirty="0">
                <a:latin typeface="Times New Roman" pitchFamily="18" charset="0"/>
                <a:cs typeface="Times New Roman" pitchFamily="18" charset="0"/>
              </a:rPr>
              <a:t>Kristalin/</a:t>
            </a:r>
            <a:r>
              <a:rPr lang="tr-TR" sz="2200" b="1" dirty="0" err="1">
                <a:latin typeface="Times New Roman" pitchFamily="18" charset="0"/>
                <a:cs typeface="Times New Roman" pitchFamily="18" charset="0"/>
              </a:rPr>
              <a:t>kristalen</a:t>
            </a:r>
            <a:r>
              <a:rPr lang="tr-TR" sz="2200" dirty="0">
                <a:latin typeface="Times New Roman" pitchFamily="18" charset="0"/>
                <a:cs typeface="Times New Roman" pitchFamily="18" charset="0"/>
              </a:rPr>
              <a:t> sözcüğü düzgün dış yüzeylerin olup olmadığına bakılmaksızın düzenli atomik iç yapıya, </a:t>
            </a:r>
            <a:r>
              <a:rPr lang="tr-TR" sz="2200" b="1" dirty="0">
                <a:latin typeface="Times New Roman" pitchFamily="18" charset="0"/>
                <a:cs typeface="Times New Roman" pitchFamily="18" charset="0"/>
              </a:rPr>
              <a:t>Kristal</a:t>
            </a:r>
            <a:r>
              <a:rPr lang="tr-TR" sz="2200" dirty="0">
                <a:latin typeface="Times New Roman" pitchFamily="18" charset="0"/>
                <a:cs typeface="Times New Roman" pitchFamily="18" charset="0"/>
              </a:rPr>
              <a:t> sözcüğü ise düzgün geometrik dış yüzeylere sahip katıları ifade etmek için kullanılmakta olup, yapıtaşları üç boyutlu düzenli bir geometrik dizilim gösteren homojen bileşimdeki katı maddelerdir. Kristalin maddeler, amorf maddelerden farklı olarak fiziksel ve kimyasal özellikleri bakımından yönlere göre bağımlılık gösterir. Uygun koşullarda mineraller düzgün yüzeylerle çevrelenirler ve böylece düzgün geometrik formlar meydana gelir. Kristallerin minerallerde olduğu gibi doğal olma koşulu yoktur. Herhangi bir katı ve homojen madde, sentetik olarak elde edilmişse, bir mineral olmamasına karşın, düzenli bir iç yapıya sahipse kristal olarak değerlendirilir. Doğada oluşmuş bir kristal, düzenli bir iç yapıya sahip olduğu için aynı zamanda bir mineraldir.</a:t>
            </a:r>
          </a:p>
          <a:p>
            <a:pPr algn="just"/>
            <a:r>
              <a:rPr lang="tr-TR" sz="2200" dirty="0">
                <a:latin typeface="Times New Roman" pitchFamily="18" charset="0"/>
                <a:cs typeface="Times New Roman" pitchFamily="18" charset="0"/>
              </a:rPr>
              <a:t>Kristallerde egemen olan </a:t>
            </a:r>
            <a:r>
              <a:rPr lang="tr-TR" sz="2200" dirty="0" err="1">
                <a:latin typeface="Times New Roman" pitchFamily="18" charset="0"/>
                <a:cs typeface="Times New Roman" pitchFamily="18" charset="0"/>
              </a:rPr>
              <a:t>anizotropi</a:t>
            </a:r>
            <a:r>
              <a:rPr lang="tr-TR" sz="2200" dirty="0">
                <a:latin typeface="Times New Roman" pitchFamily="18" charset="0"/>
                <a:cs typeface="Times New Roman" pitchFamily="18" charset="0"/>
              </a:rPr>
              <a:t> özelliğini çeşitli şekillerde gözlemek mümkün olup, bunların en önemlileri katı, ısı iletkenliği, optik, renk ve morfolojik </a:t>
            </a:r>
            <a:r>
              <a:rPr lang="tr-TR" sz="2200" dirty="0" err="1">
                <a:latin typeface="Times New Roman" pitchFamily="18" charset="0"/>
                <a:cs typeface="Times New Roman" pitchFamily="18" charset="0"/>
              </a:rPr>
              <a:t>anizotropidir</a:t>
            </a:r>
            <a:r>
              <a:rPr lang="tr-TR" sz="2200" dirty="0">
                <a:latin typeface="Times New Roman" pitchFamily="18" charset="0"/>
                <a:cs typeface="Times New Roman" pitchFamily="18" charset="0"/>
              </a:rPr>
              <a:t>. Ayrıca, kristallerde darbe figürleri, kimyasal reaktiflerle çözünme ve aşınma, manyetik </a:t>
            </a:r>
            <a:r>
              <a:rPr lang="tr-TR" sz="2200" dirty="0" err="1">
                <a:latin typeface="Times New Roman" pitchFamily="18" charset="0"/>
                <a:cs typeface="Times New Roman" pitchFamily="18" charset="0"/>
              </a:rPr>
              <a:t>anizotropinin</a:t>
            </a:r>
            <a:r>
              <a:rPr lang="tr-TR" sz="2200" dirty="0">
                <a:latin typeface="Times New Roman" pitchFamily="18" charset="0"/>
                <a:cs typeface="Times New Roman" pitchFamily="18" charset="0"/>
              </a:rPr>
              <a:t> de bulunduğu bilinmektedir.</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39552" y="260648"/>
            <a:ext cx="8136904" cy="5909310"/>
          </a:xfrm>
          <a:prstGeom prst="rect">
            <a:avLst/>
          </a:prstGeom>
          <a:noFill/>
        </p:spPr>
        <p:txBody>
          <a:bodyPr wrap="square" rtlCol="0">
            <a:spAutoFit/>
          </a:bodyPr>
          <a:lstStyle/>
          <a:p>
            <a:endParaRPr lang="tr-TR" dirty="0"/>
          </a:p>
          <a:p>
            <a:r>
              <a:rPr lang="tr-TR" sz="2400" b="1" dirty="0">
                <a:latin typeface="Times New Roman" pitchFamily="18" charset="0"/>
                <a:cs typeface="Times New Roman" pitchFamily="18" charset="0"/>
              </a:rPr>
              <a:t>MİNERAL ADI </a:t>
            </a:r>
          </a:p>
          <a:p>
            <a:r>
              <a:rPr lang="tr-TR" sz="2400" dirty="0">
                <a:latin typeface="Times New Roman" pitchFamily="18" charset="0"/>
                <a:cs typeface="Times New Roman" pitchFamily="18" charset="0"/>
              </a:rPr>
              <a:t>Her mineral türünün bir adı vardır. </a:t>
            </a:r>
            <a:r>
              <a:rPr lang="tr-TR" sz="2400" dirty="0" smtClean="0">
                <a:latin typeface="Times New Roman" pitchFamily="18" charset="0"/>
                <a:cs typeface="Times New Roman" pitchFamily="18" charset="0"/>
              </a:rPr>
              <a:t>3000 </a:t>
            </a:r>
            <a:r>
              <a:rPr lang="tr-TR" sz="2400" dirty="0">
                <a:latin typeface="Times New Roman" pitchFamily="18" charset="0"/>
                <a:cs typeface="Times New Roman" pitchFamily="18" charset="0"/>
              </a:rPr>
              <a:t>den </a:t>
            </a:r>
          </a:p>
          <a:p>
            <a:r>
              <a:rPr lang="tr-TR" sz="2400" dirty="0">
                <a:latin typeface="Times New Roman" pitchFamily="18" charset="0"/>
                <a:cs typeface="Times New Roman" pitchFamily="18" charset="0"/>
              </a:rPr>
              <a:t>fazla mineral türü vardır. Her birinin kendine özgü formülü, fiziksel özellikleri ve kristal yapısı vardır. Çok değişik yöntemlerle adlanmışlardır. Örneğin; </a:t>
            </a:r>
          </a:p>
          <a:p>
            <a:r>
              <a:rPr lang="tr-TR" sz="2400" dirty="0">
                <a:latin typeface="Times New Roman" pitchFamily="18" charset="0"/>
                <a:cs typeface="Times New Roman" pitchFamily="18" charset="0"/>
              </a:rPr>
              <a:t>-İlk bulunduğu </a:t>
            </a:r>
            <a:r>
              <a:rPr lang="tr-TR" sz="2400" dirty="0" smtClean="0">
                <a:latin typeface="Times New Roman" pitchFamily="18" charset="0"/>
                <a:cs typeface="Times New Roman" pitchFamily="18" charset="0"/>
              </a:rPr>
              <a:t>yer (Kaolinit</a:t>
            </a:r>
            <a:r>
              <a:rPr lang="tr-TR" sz="2400" dirty="0">
                <a:latin typeface="Times New Roman" pitchFamily="18" charset="0"/>
                <a:cs typeface="Times New Roman" pitchFamily="18" charset="0"/>
              </a:rPr>
              <a:t>, Çin’de </a:t>
            </a:r>
            <a:r>
              <a:rPr lang="tr-TR" sz="2400" dirty="0" err="1">
                <a:latin typeface="Times New Roman" pitchFamily="18" charset="0"/>
                <a:cs typeface="Times New Roman" pitchFamily="18" charset="0"/>
              </a:rPr>
              <a:t>Kaoling</a:t>
            </a:r>
            <a:r>
              <a:rPr lang="tr-TR" sz="2400" dirty="0">
                <a:latin typeface="Times New Roman" pitchFamily="18" charset="0"/>
                <a:cs typeface="Times New Roman" pitchFamily="18" charset="0"/>
              </a:rPr>
              <a:t> de bulunmuş) </a:t>
            </a:r>
          </a:p>
          <a:p>
            <a:r>
              <a:rPr lang="tr-TR" sz="2400" dirty="0">
                <a:latin typeface="Times New Roman" pitchFamily="18" charset="0"/>
                <a:cs typeface="Times New Roman" pitchFamily="18" charset="0"/>
              </a:rPr>
              <a:t>- Renk (Hematit, tipik rengi kan renginde) </a:t>
            </a:r>
          </a:p>
          <a:p>
            <a:r>
              <a:rPr lang="tr-TR" sz="2400" dirty="0">
                <a:latin typeface="Times New Roman" pitchFamily="18" charset="0"/>
                <a:cs typeface="Times New Roman" pitchFamily="18" charset="0"/>
              </a:rPr>
              <a:t>-İlk bulan kişinin adı (</a:t>
            </a:r>
            <a:r>
              <a:rPr lang="tr-TR" sz="2400" dirty="0" err="1">
                <a:latin typeface="Times New Roman" pitchFamily="18" charset="0"/>
                <a:cs typeface="Times New Roman" pitchFamily="18" charset="0"/>
              </a:rPr>
              <a:t>Ribekit</a:t>
            </a:r>
            <a:r>
              <a:rPr lang="tr-TR" sz="2400" dirty="0">
                <a:latin typeface="Times New Roman" pitchFamily="18" charset="0"/>
                <a:cs typeface="Times New Roman" pitchFamily="18" charset="0"/>
              </a:rPr>
              <a:t>, E. </a:t>
            </a:r>
            <a:r>
              <a:rPr lang="tr-TR" sz="2400" dirty="0" err="1">
                <a:latin typeface="Times New Roman" pitchFamily="18" charset="0"/>
                <a:cs typeface="Times New Roman" pitchFamily="18" charset="0"/>
              </a:rPr>
              <a:t>Riebeck’ten</a:t>
            </a:r>
            <a:r>
              <a:rPr lang="tr-TR" sz="2400" dirty="0">
                <a:latin typeface="Times New Roman" pitchFamily="18" charset="0"/>
                <a:cs typeface="Times New Roman" pitchFamily="18" charset="0"/>
              </a:rPr>
              <a:t>) </a:t>
            </a:r>
          </a:p>
          <a:p>
            <a:r>
              <a:rPr lang="tr-TR" sz="2400" dirty="0">
                <a:latin typeface="Times New Roman" pitchFamily="18" charset="0"/>
                <a:cs typeface="Times New Roman" pitchFamily="18" charset="0"/>
              </a:rPr>
              <a:t>-Benzediği şekil veya </a:t>
            </a:r>
            <a:r>
              <a:rPr lang="tr-TR" sz="2400" dirty="0" smtClean="0">
                <a:latin typeface="Times New Roman" pitchFamily="18" charset="0"/>
                <a:cs typeface="Times New Roman" pitchFamily="18" charset="0"/>
              </a:rPr>
              <a:t>form (</a:t>
            </a:r>
            <a:r>
              <a:rPr lang="tr-TR" sz="2400" dirty="0" err="1">
                <a:latin typeface="Times New Roman" pitchFamily="18" charset="0"/>
                <a:cs typeface="Times New Roman" pitchFamily="18" charset="0"/>
              </a:rPr>
              <a:t>Stavrolit</a:t>
            </a:r>
            <a:r>
              <a:rPr lang="tr-TR" sz="2400" dirty="0">
                <a:latin typeface="Times New Roman" pitchFamily="18" charset="0"/>
                <a:cs typeface="Times New Roman" pitchFamily="18" charset="0"/>
              </a:rPr>
              <a:t>, haç şekilli ) </a:t>
            </a:r>
          </a:p>
          <a:p>
            <a:r>
              <a:rPr lang="tr-TR" sz="2400" dirty="0">
                <a:latin typeface="Times New Roman" pitchFamily="18" charset="0"/>
                <a:cs typeface="Times New Roman" pitchFamily="18" charset="0"/>
              </a:rPr>
              <a:t>-Tipik fiziksel özelliği (</a:t>
            </a:r>
            <a:r>
              <a:rPr lang="tr-TR" sz="2400" dirty="0" err="1">
                <a:latin typeface="Times New Roman" pitchFamily="18" charset="0"/>
                <a:cs typeface="Times New Roman" pitchFamily="18" charset="0"/>
              </a:rPr>
              <a:t>Magnetit</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magnetik</a:t>
            </a:r>
            <a:r>
              <a:rPr lang="tr-TR" sz="2400" dirty="0">
                <a:latin typeface="Times New Roman" pitchFamily="18" charset="0"/>
                <a:cs typeface="Times New Roman" pitchFamily="18" charset="0"/>
              </a:rPr>
              <a:t> özellik; anhidrit, susuz) </a:t>
            </a:r>
          </a:p>
          <a:p>
            <a:r>
              <a:rPr lang="tr-TR" sz="2400" dirty="0">
                <a:latin typeface="Times New Roman" pitchFamily="18" charset="0"/>
                <a:cs typeface="Times New Roman" pitchFamily="18" charset="0"/>
              </a:rPr>
              <a:t>-</a:t>
            </a:r>
            <a:r>
              <a:rPr lang="tr-TR" sz="2400" dirty="0" smtClean="0">
                <a:latin typeface="Times New Roman" pitchFamily="18" charset="0"/>
                <a:cs typeface="Times New Roman" pitchFamily="18" charset="0"/>
              </a:rPr>
              <a:t>Aynı </a:t>
            </a:r>
            <a:r>
              <a:rPr lang="tr-TR" sz="2400" dirty="0">
                <a:latin typeface="Times New Roman" pitchFamily="18" charset="0"/>
                <a:cs typeface="Times New Roman" pitchFamily="18" charset="0"/>
              </a:rPr>
              <a:t>mineralin değişik türlerine özel adlar verilir. </a:t>
            </a:r>
          </a:p>
          <a:p>
            <a:r>
              <a:rPr lang="tr-TR" sz="2400" dirty="0">
                <a:latin typeface="Times New Roman" pitchFamily="18" charset="0"/>
                <a:cs typeface="Times New Roman" pitchFamily="18" charset="0"/>
              </a:rPr>
              <a:t>Örneğin kuvars minerali bileşiminde çok az değişir ve çok zayıf kristal yapı hataları gösterir. Ancak bu ufak değişimler değişik renk ve görüntülere neden olur. Fakat hepsi kuvarstır.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83568" y="620688"/>
            <a:ext cx="4745210" cy="461665"/>
          </a:xfrm>
          <a:prstGeom prst="rect">
            <a:avLst/>
          </a:prstGeom>
          <a:noFill/>
        </p:spPr>
        <p:txBody>
          <a:bodyPr wrap="none" rtlCol="0">
            <a:spAutoFit/>
          </a:bodyPr>
          <a:lstStyle/>
          <a:p>
            <a:r>
              <a:rPr lang="tr-TR" sz="2400" b="1" dirty="0" smtClean="0">
                <a:latin typeface="Times New Roman" pitchFamily="18" charset="0"/>
                <a:cs typeface="Times New Roman" pitchFamily="18" charset="0"/>
              </a:rPr>
              <a:t>MİNERALOJİNİN BÖLÜMLERİ</a:t>
            </a:r>
            <a:endParaRPr lang="tr-TR" sz="2400" b="1" dirty="0">
              <a:latin typeface="Times New Roman" pitchFamily="18" charset="0"/>
              <a:cs typeface="Times New Roman" pitchFamily="18" charset="0"/>
            </a:endParaRPr>
          </a:p>
        </p:txBody>
      </p:sp>
      <p:sp>
        <p:nvSpPr>
          <p:cNvPr id="3" name="2 Metin kutusu"/>
          <p:cNvSpPr txBox="1"/>
          <p:nvPr/>
        </p:nvSpPr>
        <p:spPr>
          <a:xfrm>
            <a:off x="251520" y="1268760"/>
            <a:ext cx="8590287" cy="4819781"/>
          </a:xfrm>
          <a:prstGeom prst="rect">
            <a:avLst/>
          </a:prstGeom>
          <a:noFill/>
        </p:spPr>
        <p:txBody>
          <a:bodyPr wrap="square" rtlCol="0">
            <a:spAutoFit/>
          </a:bodyPr>
          <a:lstStyle/>
          <a:p>
            <a:pPr algn="just">
              <a:lnSpc>
                <a:spcPct val="80000"/>
              </a:lnSpc>
              <a:defRPr/>
            </a:pPr>
            <a:r>
              <a:rPr lang="tr-TR" sz="2400" dirty="0">
                <a:latin typeface="Times New Roman" pitchFamily="18" charset="0"/>
                <a:cs typeface="Times New Roman" pitchFamily="18" charset="0"/>
              </a:rPr>
              <a:t>Mineraloji üç bölüme, bu bölüm de alt bölümlere ayrılmaktadır:</a:t>
            </a:r>
            <a:endParaRPr lang="tr-TR" sz="2400" b="1" dirty="0">
              <a:latin typeface="Times New Roman" pitchFamily="18" charset="0"/>
              <a:cs typeface="Times New Roman" pitchFamily="18" charset="0"/>
            </a:endParaRPr>
          </a:p>
          <a:p>
            <a:pPr algn="just">
              <a:lnSpc>
                <a:spcPct val="80000"/>
              </a:lnSpc>
              <a:defRPr/>
            </a:pPr>
            <a:r>
              <a:rPr lang="tr-TR" sz="2400" dirty="0">
                <a:latin typeface="Times New Roman" pitchFamily="18" charset="0"/>
                <a:cs typeface="Times New Roman" pitchFamily="18" charset="0"/>
              </a:rPr>
              <a:t>1.</a:t>
            </a:r>
            <a:r>
              <a:rPr lang="tr-TR" sz="2400" dirty="0" err="1">
                <a:latin typeface="Times New Roman" pitchFamily="18" charset="0"/>
                <a:cs typeface="Times New Roman" pitchFamily="18" charset="0"/>
              </a:rPr>
              <a:t>Kristalbilim</a:t>
            </a:r>
            <a:endParaRPr lang="tr-TR" sz="2400" dirty="0">
              <a:latin typeface="Times New Roman" pitchFamily="18" charset="0"/>
              <a:cs typeface="Times New Roman" pitchFamily="18" charset="0"/>
            </a:endParaRPr>
          </a:p>
          <a:p>
            <a:pPr algn="just">
              <a:lnSpc>
                <a:spcPct val="80000"/>
              </a:lnSpc>
              <a:defRPr/>
            </a:pPr>
            <a:r>
              <a:rPr lang="tr-TR" sz="2400" dirty="0">
                <a:latin typeface="Times New Roman" pitchFamily="18" charset="0"/>
                <a:cs typeface="Times New Roman" pitchFamily="18" charset="0"/>
              </a:rPr>
              <a:t>   a.</a:t>
            </a:r>
            <a:r>
              <a:rPr lang="tr-TR" sz="2400" dirty="0" err="1">
                <a:latin typeface="Times New Roman" pitchFamily="18" charset="0"/>
                <a:cs typeface="Times New Roman" pitchFamily="18" charset="0"/>
              </a:rPr>
              <a:t>Kristalgeometri</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Kristalografi</a:t>
            </a:r>
            <a:r>
              <a:rPr lang="tr-TR" sz="2400" dirty="0">
                <a:latin typeface="Times New Roman" pitchFamily="18" charset="0"/>
                <a:cs typeface="Times New Roman" pitchFamily="18" charset="0"/>
              </a:rPr>
              <a:t>)  </a:t>
            </a:r>
            <a:endParaRPr lang="tr-TR" sz="2400" b="1" dirty="0">
              <a:latin typeface="Times New Roman" pitchFamily="18" charset="0"/>
              <a:cs typeface="Times New Roman" pitchFamily="18" charset="0"/>
            </a:endParaRPr>
          </a:p>
          <a:p>
            <a:pPr algn="just">
              <a:lnSpc>
                <a:spcPct val="80000"/>
              </a:lnSpc>
              <a:defRPr/>
            </a:pPr>
            <a:r>
              <a:rPr lang="tr-TR" sz="2400" b="1" dirty="0">
                <a:latin typeface="Times New Roman" pitchFamily="18" charset="0"/>
                <a:cs typeface="Times New Roman" pitchFamily="18" charset="0"/>
              </a:rPr>
              <a:t>   </a:t>
            </a:r>
            <a:r>
              <a:rPr lang="tr-TR" sz="2400" dirty="0">
                <a:latin typeface="Times New Roman" pitchFamily="18" charset="0"/>
                <a:cs typeface="Times New Roman" pitchFamily="18" charset="0"/>
              </a:rPr>
              <a:t>b.</a:t>
            </a:r>
            <a:r>
              <a:rPr lang="tr-TR" sz="2400" dirty="0" err="1">
                <a:latin typeface="Times New Roman" pitchFamily="18" charset="0"/>
                <a:cs typeface="Times New Roman" pitchFamily="18" charset="0"/>
              </a:rPr>
              <a:t>Kristalkimya</a:t>
            </a:r>
            <a:r>
              <a:rPr lang="tr-TR" sz="2400" dirty="0">
                <a:latin typeface="Times New Roman" pitchFamily="18" charset="0"/>
                <a:cs typeface="Times New Roman" pitchFamily="18" charset="0"/>
              </a:rPr>
              <a:t> (Katı Kimyası)</a:t>
            </a:r>
          </a:p>
          <a:p>
            <a:pPr algn="just">
              <a:lnSpc>
                <a:spcPct val="80000"/>
              </a:lnSpc>
              <a:defRPr/>
            </a:pPr>
            <a:r>
              <a:rPr lang="tr-TR" sz="2400" dirty="0">
                <a:latin typeface="Times New Roman" pitchFamily="18" charset="0"/>
                <a:cs typeface="Times New Roman" pitchFamily="18" charset="0"/>
              </a:rPr>
              <a:t>   c.</a:t>
            </a:r>
            <a:r>
              <a:rPr lang="tr-TR" sz="2400" dirty="0" err="1">
                <a:latin typeface="Times New Roman" pitchFamily="18" charset="0"/>
                <a:cs typeface="Times New Roman" pitchFamily="18" charset="0"/>
              </a:rPr>
              <a:t>Kristalfizik</a:t>
            </a:r>
            <a:r>
              <a:rPr lang="tr-TR" sz="2400" dirty="0">
                <a:latin typeface="Times New Roman" pitchFamily="18" charset="0"/>
                <a:cs typeface="Times New Roman" pitchFamily="18" charset="0"/>
              </a:rPr>
              <a:t> (Katı Fiziği)</a:t>
            </a:r>
          </a:p>
          <a:p>
            <a:pPr algn="just">
              <a:lnSpc>
                <a:spcPct val="80000"/>
              </a:lnSpc>
              <a:defRPr/>
            </a:pPr>
            <a:r>
              <a:rPr lang="tr-TR" sz="2400" dirty="0">
                <a:latin typeface="Times New Roman" pitchFamily="18" charset="0"/>
                <a:cs typeface="Times New Roman" pitchFamily="18" charset="0"/>
              </a:rPr>
              <a:t>2.Mineralbilim</a:t>
            </a:r>
          </a:p>
          <a:p>
            <a:pPr algn="just">
              <a:lnSpc>
                <a:spcPct val="80000"/>
              </a:lnSpc>
              <a:defRPr/>
            </a:pPr>
            <a:r>
              <a:rPr lang="tr-TR" sz="2400" dirty="0">
                <a:latin typeface="Times New Roman" pitchFamily="18" charset="0"/>
                <a:cs typeface="Times New Roman" pitchFamily="18" charset="0"/>
              </a:rPr>
              <a:t>   a.Jeokimya</a:t>
            </a:r>
          </a:p>
          <a:p>
            <a:pPr algn="just">
              <a:lnSpc>
                <a:spcPct val="80000"/>
              </a:lnSpc>
              <a:defRPr/>
            </a:pPr>
            <a:r>
              <a:rPr lang="tr-TR" sz="2400" dirty="0">
                <a:latin typeface="Times New Roman" pitchFamily="18" charset="0"/>
                <a:cs typeface="Times New Roman" pitchFamily="18" charset="0"/>
              </a:rPr>
              <a:t>   b.Özel Mineraloji (Sistematik Mineraloji)</a:t>
            </a:r>
          </a:p>
          <a:p>
            <a:pPr algn="just">
              <a:lnSpc>
                <a:spcPct val="80000"/>
              </a:lnSpc>
              <a:defRPr/>
            </a:pPr>
            <a:r>
              <a:rPr lang="tr-TR" sz="2400" dirty="0">
                <a:latin typeface="Times New Roman" pitchFamily="18" charset="0"/>
                <a:cs typeface="Times New Roman" pitchFamily="18" charset="0"/>
              </a:rPr>
              <a:t>   c.Uygulamalı Mineraloji</a:t>
            </a:r>
          </a:p>
          <a:p>
            <a:pPr algn="just">
              <a:lnSpc>
                <a:spcPct val="80000"/>
              </a:lnSpc>
              <a:defRPr/>
            </a:pPr>
            <a:r>
              <a:rPr lang="tr-TR" sz="2400" dirty="0">
                <a:latin typeface="Times New Roman" pitchFamily="18" charset="0"/>
                <a:cs typeface="Times New Roman" pitchFamily="18" charset="0"/>
              </a:rPr>
              <a:t>3.</a:t>
            </a:r>
            <a:r>
              <a:rPr lang="tr-TR" sz="2400" dirty="0" err="1">
                <a:latin typeface="Times New Roman" pitchFamily="18" charset="0"/>
                <a:cs typeface="Times New Roman" pitchFamily="18" charset="0"/>
              </a:rPr>
              <a:t>Kayaçbilim</a:t>
            </a:r>
            <a:endParaRPr lang="tr-TR" sz="2400" dirty="0">
              <a:latin typeface="Times New Roman" pitchFamily="18" charset="0"/>
              <a:cs typeface="Times New Roman" pitchFamily="18" charset="0"/>
            </a:endParaRPr>
          </a:p>
          <a:p>
            <a:pPr algn="just">
              <a:lnSpc>
                <a:spcPct val="80000"/>
              </a:lnSpc>
              <a:defRPr/>
            </a:pPr>
            <a:r>
              <a:rPr lang="tr-TR" sz="2400" dirty="0">
                <a:latin typeface="Times New Roman" pitchFamily="18" charset="0"/>
                <a:cs typeface="Times New Roman" pitchFamily="18" charset="0"/>
              </a:rPr>
              <a:t>   a.Petrografi</a:t>
            </a:r>
          </a:p>
          <a:p>
            <a:pPr algn="just">
              <a:lnSpc>
                <a:spcPct val="80000"/>
              </a:lnSpc>
              <a:defRPr/>
            </a:pPr>
            <a:r>
              <a:rPr lang="tr-TR" sz="2400" dirty="0">
                <a:latin typeface="Times New Roman" pitchFamily="18" charset="0"/>
                <a:cs typeface="Times New Roman" pitchFamily="18" charset="0"/>
              </a:rPr>
              <a:t>   b.Petroloji</a:t>
            </a:r>
          </a:p>
          <a:p>
            <a:pPr algn="just">
              <a:lnSpc>
                <a:spcPct val="80000"/>
              </a:lnSpc>
              <a:defRPr/>
            </a:pPr>
            <a:r>
              <a:rPr lang="tr-TR" sz="2400" dirty="0">
                <a:latin typeface="Times New Roman" pitchFamily="18" charset="0"/>
                <a:cs typeface="Times New Roman" pitchFamily="18" charset="0"/>
              </a:rPr>
              <a:t>Mineraloji; jeoloji, matematik, kimya ve fizik ile doğrudan, coğrafya, biyoloji, fizikokimya, </a:t>
            </a:r>
            <a:r>
              <a:rPr lang="tr-TR" sz="2400" dirty="0" err="1">
                <a:latin typeface="Times New Roman" pitchFamily="18" charset="0"/>
                <a:cs typeface="Times New Roman" pitchFamily="18" charset="0"/>
              </a:rPr>
              <a:t>metalurji</a:t>
            </a:r>
            <a:r>
              <a:rPr lang="tr-TR" sz="2400" dirty="0">
                <a:latin typeface="Times New Roman" pitchFamily="18" charset="0"/>
                <a:cs typeface="Times New Roman" pitchFamily="18" charset="0"/>
              </a:rPr>
              <a:t>, ziraat, topografya, teknoloji, jeofizik, astrofizik, inşaat, </a:t>
            </a:r>
            <a:r>
              <a:rPr lang="tr-TR" sz="2400" dirty="0" err="1">
                <a:latin typeface="Times New Roman" pitchFamily="18" charset="0"/>
                <a:cs typeface="Times New Roman" pitchFamily="18" charset="0"/>
              </a:rPr>
              <a:t>zeminbilimi</a:t>
            </a:r>
            <a:r>
              <a:rPr lang="tr-TR" sz="2400" dirty="0">
                <a:latin typeface="Times New Roman" pitchFamily="18" charset="0"/>
                <a:cs typeface="Times New Roman" pitchFamily="18" charset="0"/>
              </a:rPr>
              <a:t>, tıp ve eczacılık ile yakından ilişkilidir.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kutusu"/>
          <p:cNvSpPr txBox="1"/>
          <p:nvPr/>
        </p:nvSpPr>
        <p:spPr>
          <a:xfrm>
            <a:off x="251520" y="836712"/>
            <a:ext cx="8208912" cy="4154984"/>
          </a:xfrm>
          <a:prstGeom prst="rect">
            <a:avLst/>
          </a:prstGeom>
          <a:noFill/>
        </p:spPr>
        <p:txBody>
          <a:bodyPr wrap="square" rtlCol="0">
            <a:spAutoFit/>
          </a:bodyPr>
          <a:lstStyle/>
          <a:p>
            <a:pPr algn="just"/>
            <a:r>
              <a:rPr lang="tr-TR" sz="2400" b="1" dirty="0" smtClean="0">
                <a:latin typeface="Times New Roman" pitchFamily="18" charset="0"/>
                <a:cs typeface="Times New Roman" pitchFamily="18" charset="0"/>
              </a:rPr>
              <a:t>Mineraloji </a:t>
            </a:r>
            <a:r>
              <a:rPr lang="tr-TR" sz="2400" dirty="0" smtClean="0">
                <a:latin typeface="Times New Roman" pitchFamily="18" charset="0"/>
                <a:cs typeface="Times New Roman" pitchFamily="18" charset="0"/>
              </a:rPr>
              <a:t>sözcüğü </a:t>
            </a:r>
            <a:r>
              <a:rPr lang="tr-TR" sz="2400" dirty="0" err="1" smtClean="0">
                <a:latin typeface="Times New Roman" pitchFamily="18" charset="0"/>
                <a:cs typeface="Times New Roman" pitchFamily="18" charset="0"/>
              </a:rPr>
              <a:t>mineralis</a:t>
            </a:r>
            <a:r>
              <a:rPr lang="tr-TR" sz="2400" dirty="0" smtClean="0">
                <a:latin typeface="Times New Roman" pitchFamily="18" charset="0"/>
                <a:cs typeface="Times New Roman" pitchFamily="18" charset="0"/>
              </a:rPr>
              <a:t> veya mineral (Latince yerkabuğundan çıkarılan madde) ve logos (eski Yunanca bilim) sözcüklerinden türetilmiştir. </a:t>
            </a:r>
            <a:endParaRPr lang="tr-TR" sz="2400" dirty="0">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 </a:t>
            </a:r>
            <a:r>
              <a:rPr lang="tr-TR" sz="2400" b="1" dirty="0">
                <a:latin typeface="Times New Roman" pitchFamily="18" charset="0"/>
                <a:cs typeface="Times New Roman" pitchFamily="18" charset="0"/>
              </a:rPr>
              <a:t>Mineraloji </a:t>
            </a:r>
            <a:r>
              <a:rPr lang="tr-TR" sz="2400" dirty="0">
                <a:latin typeface="Times New Roman" pitchFamily="18" charset="0"/>
                <a:cs typeface="Times New Roman" pitchFamily="18" charset="0"/>
              </a:rPr>
              <a:t>veya</a:t>
            </a:r>
            <a:r>
              <a:rPr lang="tr-TR" sz="2400" b="1" dirty="0">
                <a:latin typeface="Times New Roman" pitchFamily="18" charset="0"/>
                <a:cs typeface="Times New Roman" pitchFamily="18" charset="0"/>
              </a:rPr>
              <a:t> Mineral bilimi </a:t>
            </a:r>
            <a:r>
              <a:rPr lang="tr-TR" sz="2400" dirty="0">
                <a:latin typeface="Times New Roman" pitchFamily="18" charset="0"/>
                <a:cs typeface="Times New Roman" pitchFamily="18" charset="0"/>
              </a:rPr>
              <a:t>doğada var olan ve "mineral" </a:t>
            </a:r>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olarak </a:t>
            </a:r>
            <a:r>
              <a:rPr lang="tr-TR" sz="2400" dirty="0">
                <a:latin typeface="Times New Roman" pitchFamily="18" charset="0"/>
                <a:cs typeface="Times New Roman" pitchFamily="18" charset="0"/>
              </a:rPr>
              <a:t>adlandırılan </a:t>
            </a:r>
            <a:r>
              <a:rPr lang="tr-TR" sz="2400" b="1" dirty="0">
                <a:latin typeface="Times New Roman" pitchFamily="18" charset="0"/>
                <a:cs typeface="Times New Roman" pitchFamily="18" charset="0"/>
              </a:rPr>
              <a:t>"inorganik cisimleri" </a:t>
            </a:r>
            <a:r>
              <a:rPr lang="tr-TR" sz="2400" dirty="0">
                <a:latin typeface="Times New Roman" pitchFamily="18" charset="0"/>
                <a:cs typeface="Times New Roman" pitchFamily="18" charset="0"/>
              </a:rPr>
              <a:t>anlamaya ve </a:t>
            </a:r>
            <a:r>
              <a:rPr lang="tr-TR" sz="2400" dirty="0" smtClean="0">
                <a:latin typeface="Times New Roman" pitchFamily="18" charset="0"/>
                <a:cs typeface="Times New Roman" pitchFamily="18" charset="0"/>
              </a:rPr>
              <a:t>anlatmaya yarayan </a:t>
            </a:r>
            <a:r>
              <a:rPr lang="tr-TR" sz="2400" dirty="0">
                <a:latin typeface="Times New Roman" pitchFamily="18" charset="0"/>
                <a:cs typeface="Times New Roman" pitchFamily="18" charset="0"/>
              </a:rPr>
              <a:t>bir bilim dalıdır. </a:t>
            </a:r>
            <a:r>
              <a:rPr lang="tr-TR" sz="2400" dirty="0" smtClean="0">
                <a:latin typeface="Times New Roman" pitchFamily="18" charset="0"/>
                <a:cs typeface="Times New Roman" pitchFamily="18" charset="0"/>
              </a:rPr>
              <a:t>Bir başka ifade ile mineraloji, minerallerin geometrik şekillerini, iç yapılarını, fiziksel-kimyasal özelliklerini ve bunlar arasındaki ilişkileri ve yasaları, ayrıca endüstriyel kullanımlarını ve uygulamalarını inceleyen bir bilim dalıdır.</a:t>
            </a:r>
            <a:endParaRPr lang="tr-TR" sz="2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5508104" y="4698721"/>
            <a:ext cx="2304256" cy="1989341"/>
          </a:xfrm>
          <a:prstGeom prst="rect">
            <a:avLst/>
          </a:prstGeom>
          <a:noFill/>
          <a:ln w="9525">
            <a:noFill/>
            <a:miter lim="800000"/>
            <a:headEnd/>
            <a:tailEnd/>
          </a:ln>
        </p:spPr>
      </p:pic>
      <p:sp>
        <p:nvSpPr>
          <p:cNvPr id="5" name="4 Metin kutusu"/>
          <p:cNvSpPr txBox="1"/>
          <p:nvPr/>
        </p:nvSpPr>
        <p:spPr>
          <a:xfrm>
            <a:off x="395536" y="260648"/>
            <a:ext cx="4085221" cy="461665"/>
          </a:xfrm>
          <a:prstGeom prst="rect">
            <a:avLst/>
          </a:prstGeom>
          <a:noFill/>
        </p:spPr>
        <p:txBody>
          <a:bodyPr wrap="none" rtlCol="0">
            <a:spAutoFit/>
          </a:bodyPr>
          <a:lstStyle/>
          <a:p>
            <a:r>
              <a:rPr lang="tr-TR" sz="2400" b="1" dirty="0" smtClean="0">
                <a:latin typeface="Times New Roman" pitchFamily="18" charset="0"/>
                <a:cs typeface="Times New Roman" pitchFamily="18" charset="0"/>
              </a:rPr>
              <a:t>MİNERALOJİNİN </a:t>
            </a:r>
            <a:r>
              <a:rPr lang="tr-TR" sz="2400" b="1" dirty="0">
                <a:latin typeface="Times New Roman" pitchFamily="18" charset="0"/>
                <a:cs typeface="Times New Roman" pitchFamily="18" charset="0"/>
              </a:rPr>
              <a:t>TANIMI</a:t>
            </a:r>
            <a:r>
              <a:rPr lang="tr-TR" sz="2400" b="1"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7544" y="0"/>
            <a:ext cx="8352928" cy="6740307"/>
          </a:xfrm>
          <a:prstGeom prst="rect">
            <a:avLst/>
          </a:prstGeom>
          <a:noFill/>
        </p:spPr>
        <p:txBody>
          <a:bodyPr wrap="square" rtlCol="0">
            <a:spAutoFit/>
          </a:bodyPr>
          <a:lstStyle/>
          <a:p>
            <a:endParaRPr lang="tr-TR" sz="2400" dirty="0">
              <a:latin typeface="Times New Roman" pitchFamily="18" charset="0"/>
              <a:cs typeface="Times New Roman" pitchFamily="18" charset="0"/>
            </a:endParaRPr>
          </a:p>
          <a:p>
            <a:r>
              <a:rPr lang="tr-TR" sz="2400" dirty="0">
                <a:latin typeface="Times New Roman" pitchFamily="18" charset="0"/>
                <a:cs typeface="Times New Roman" pitchFamily="18" charset="0"/>
              </a:rPr>
              <a:t>Formülü SiO2 </a:t>
            </a:r>
          </a:p>
          <a:p>
            <a:r>
              <a:rPr lang="tr-TR" sz="2400" dirty="0">
                <a:latin typeface="Times New Roman" pitchFamily="18" charset="0"/>
                <a:cs typeface="Times New Roman" pitchFamily="18" charset="0"/>
              </a:rPr>
              <a:t>Renk: Mor, Ametist </a:t>
            </a:r>
          </a:p>
          <a:p>
            <a:r>
              <a:rPr lang="tr-TR" sz="2400" dirty="0">
                <a:latin typeface="Times New Roman" pitchFamily="18" charset="0"/>
                <a:cs typeface="Times New Roman" pitchFamily="18" charset="0"/>
              </a:rPr>
              <a:t>Renksiz, dağ kuvarsı </a:t>
            </a:r>
          </a:p>
          <a:p>
            <a:r>
              <a:rPr lang="tr-TR" sz="2400" dirty="0">
                <a:latin typeface="Times New Roman" pitchFamily="18" charset="0"/>
                <a:cs typeface="Times New Roman" pitchFamily="18" charset="0"/>
              </a:rPr>
              <a:t>Sarı ,</a:t>
            </a:r>
            <a:r>
              <a:rPr lang="tr-TR" sz="2400" dirty="0" err="1">
                <a:latin typeface="Times New Roman" pitchFamily="18" charset="0"/>
                <a:cs typeface="Times New Roman" pitchFamily="18" charset="0"/>
              </a:rPr>
              <a:t>sitrin</a:t>
            </a:r>
            <a:r>
              <a:rPr lang="tr-TR" sz="2400" dirty="0">
                <a:latin typeface="Times New Roman" pitchFamily="18" charset="0"/>
                <a:cs typeface="Times New Roman" pitchFamily="18" charset="0"/>
              </a:rPr>
              <a:t> </a:t>
            </a:r>
          </a:p>
          <a:p>
            <a:r>
              <a:rPr lang="tr-TR" sz="2400" dirty="0">
                <a:latin typeface="Times New Roman" pitchFamily="18" charset="0"/>
                <a:cs typeface="Times New Roman" pitchFamily="18" charset="0"/>
              </a:rPr>
              <a:t>Pembe, gül(</a:t>
            </a:r>
            <a:r>
              <a:rPr lang="tr-TR" sz="2400" dirty="0" err="1">
                <a:latin typeface="Times New Roman" pitchFamily="18" charset="0"/>
                <a:cs typeface="Times New Roman" pitchFamily="18" charset="0"/>
              </a:rPr>
              <a:t>rose</a:t>
            </a:r>
            <a:r>
              <a:rPr lang="tr-TR" sz="2400" dirty="0">
                <a:latin typeface="Times New Roman" pitchFamily="18" charset="0"/>
                <a:cs typeface="Times New Roman" pitchFamily="18" charset="0"/>
              </a:rPr>
              <a:t>) kuvars </a:t>
            </a:r>
          </a:p>
          <a:p>
            <a:r>
              <a:rPr lang="tr-TR" sz="2400" dirty="0">
                <a:latin typeface="Times New Roman" pitchFamily="18" charset="0"/>
                <a:cs typeface="Times New Roman" pitchFamily="18" charset="0"/>
              </a:rPr>
              <a:t>Koyu kahve, Dumanlı kuvars vs. </a:t>
            </a:r>
          </a:p>
          <a:p>
            <a:r>
              <a:rPr lang="tr-TR" sz="2400" dirty="0">
                <a:latin typeface="Times New Roman" pitchFamily="18" charset="0"/>
                <a:cs typeface="Times New Roman" pitchFamily="18" charset="0"/>
              </a:rPr>
              <a:t>Ayni kristal yapısına sahip olan mineraller ayni mineral grubuna aittirler: Örneğin; </a:t>
            </a:r>
          </a:p>
          <a:p>
            <a:r>
              <a:rPr lang="tr-TR" sz="2400" dirty="0">
                <a:latin typeface="Times New Roman" pitchFamily="18" charset="0"/>
                <a:cs typeface="Times New Roman" pitchFamily="18" charset="0"/>
              </a:rPr>
              <a:t>Kalsit(CaCO3) </a:t>
            </a:r>
          </a:p>
          <a:p>
            <a:r>
              <a:rPr lang="tr-TR" sz="2400" dirty="0">
                <a:latin typeface="Times New Roman" pitchFamily="18" charset="0"/>
                <a:cs typeface="Times New Roman" pitchFamily="18" charset="0"/>
              </a:rPr>
              <a:t>Siderit(FeCO3) </a:t>
            </a:r>
          </a:p>
          <a:p>
            <a:r>
              <a:rPr lang="tr-TR" sz="2400" dirty="0" err="1">
                <a:latin typeface="Times New Roman" pitchFamily="18" charset="0"/>
                <a:cs typeface="Times New Roman" pitchFamily="18" charset="0"/>
              </a:rPr>
              <a:t>Rodokrosit</a:t>
            </a:r>
            <a:r>
              <a:rPr lang="tr-TR" sz="2400" dirty="0">
                <a:latin typeface="Times New Roman" pitchFamily="18" charset="0"/>
                <a:cs typeface="Times New Roman" pitchFamily="18" charset="0"/>
              </a:rPr>
              <a:t>(MnCO3) </a:t>
            </a:r>
          </a:p>
          <a:p>
            <a:r>
              <a:rPr lang="tr-TR" sz="2400" dirty="0" err="1">
                <a:latin typeface="Times New Roman" pitchFamily="18" charset="0"/>
                <a:cs typeface="Times New Roman" pitchFamily="18" charset="0"/>
              </a:rPr>
              <a:t>Magnesit</a:t>
            </a:r>
            <a:r>
              <a:rPr lang="tr-TR" sz="2400" dirty="0">
                <a:latin typeface="Times New Roman" pitchFamily="18" charset="0"/>
                <a:cs typeface="Times New Roman" pitchFamily="18" charset="0"/>
              </a:rPr>
              <a:t>(MgCO3) </a:t>
            </a:r>
          </a:p>
          <a:p>
            <a:r>
              <a:rPr lang="tr-TR" sz="2400" dirty="0">
                <a:latin typeface="Times New Roman" pitchFamily="18" charset="0"/>
                <a:cs typeface="Times New Roman" pitchFamily="18" charset="0"/>
              </a:rPr>
              <a:t>Hepsi eş yapılı mineraller </a:t>
            </a:r>
            <a:r>
              <a:rPr lang="tr-TR" sz="2400">
                <a:latin typeface="Times New Roman" pitchFamily="18" charset="0"/>
                <a:cs typeface="Times New Roman" pitchFamily="18" charset="0"/>
              </a:rPr>
              <a:t>olup </a:t>
            </a:r>
            <a:r>
              <a:rPr lang="tr-TR" sz="2400" smtClean="0">
                <a:latin typeface="Times New Roman" pitchFamily="18" charset="0"/>
                <a:cs typeface="Times New Roman" pitchFamily="18" charset="0"/>
              </a:rPr>
              <a:t>karbonat </a:t>
            </a:r>
            <a:r>
              <a:rPr lang="tr-TR" sz="2400" dirty="0">
                <a:latin typeface="Times New Roman" pitchFamily="18" charset="0"/>
                <a:cs typeface="Times New Roman" pitchFamily="18" charset="0"/>
              </a:rPr>
              <a:t>gurubunun mineralleridir. </a:t>
            </a:r>
          </a:p>
          <a:p>
            <a:r>
              <a:rPr lang="tr-TR" sz="2400" dirty="0">
                <a:latin typeface="Times New Roman" pitchFamily="18" charset="0"/>
                <a:cs typeface="Times New Roman" pitchFamily="18" charset="0"/>
              </a:rPr>
              <a:t>Bazı mineraller ise seri adları ile anılırlar: Örneğin, Bunlarda mineral bileşimleri iki uç üyenin arasına değişen bileşim sunarlar. </a:t>
            </a:r>
            <a:r>
              <a:rPr lang="tr-TR" sz="2400" dirty="0" err="1">
                <a:latin typeface="Times New Roman" pitchFamily="18" charset="0"/>
                <a:cs typeface="Times New Roman" pitchFamily="18" charset="0"/>
              </a:rPr>
              <a:t>Forsterit</a:t>
            </a:r>
            <a:r>
              <a:rPr lang="tr-TR" sz="2400" dirty="0">
                <a:latin typeface="Times New Roman" pitchFamily="18" charset="0"/>
                <a:cs typeface="Times New Roman" pitchFamily="18" charset="0"/>
              </a:rPr>
              <a:t> (Mg2SiO4) ve </a:t>
            </a:r>
            <a:r>
              <a:rPr lang="tr-TR" sz="2400" dirty="0" err="1">
                <a:latin typeface="Times New Roman" pitchFamily="18" charset="0"/>
                <a:cs typeface="Times New Roman" pitchFamily="18" charset="0"/>
              </a:rPr>
              <a:t>Fayalit</a:t>
            </a:r>
            <a:r>
              <a:rPr lang="tr-TR" sz="2400" dirty="0">
                <a:latin typeface="Times New Roman" pitchFamily="18" charset="0"/>
                <a:cs typeface="Times New Roman" pitchFamily="18" charset="0"/>
              </a:rPr>
              <a:t> (Fe2SiO4) eş yapılı iki uç üye mineral olup [(Mg, </a:t>
            </a:r>
            <a:r>
              <a:rPr lang="tr-TR" sz="2400" dirty="0" err="1">
                <a:latin typeface="Times New Roman" pitchFamily="18" charset="0"/>
                <a:cs typeface="Times New Roman" pitchFamily="18" charset="0"/>
              </a:rPr>
              <a:t>Fe</a:t>
            </a:r>
            <a:r>
              <a:rPr lang="tr-TR" sz="2400" dirty="0">
                <a:latin typeface="Times New Roman" pitchFamily="18" charset="0"/>
                <a:cs typeface="Times New Roman" pitchFamily="18" charset="0"/>
              </a:rPr>
              <a:t>)2SiO4] seri adı Olivindir.</a:t>
            </a:r>
          </a:p>
        </p:txBody>
      </p:sp>
      <p:pic>
        <p:nvPicPr>
          <p:cNvPr id="3" name="Picture 2"/>
          <p:cNvPicPr>
            <a:picLocks noChangeAspect="1" noChangeArrowheads="1"/>
          </p:cNvPicPr>
          <p:nvPr/>
        </p:nvPicPr>
        <p:blipFill>
          <a:blip r:embed="rId2" cstate="print"/>
          <a:srcRect/>
          <a:stretch>
            <a:fillRect/>
          </a:stretch>
        </p:blipFill>
        <p:spPr bwMode="auto">
          <a:xfrm>
            <a:off x="5220072" y="260648"/>
            <a:ext cx="2952328" cy="22428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979712" y="1196752"/>
            <a:ext cx="1899879" cy="461665"/>
          </a:xfrm>
          <a:prstGeom prst="rect">
            <a:avLst/>
          </a:prstGeom>
          <a:noFill/>
        </p:spPr>
        <p:txBody>
          <a:bodyPr wrap="none" rtlCol="0">
            <a:spAutoFit/>
          </a:bodyPr>
          <a:lstStyle/>
          <a:p>
            <a:r>
              <a:rPr lang="tr-TR" sz="2400" b="1" dirty="0">
                <a:latin typeface="Times New Roman" pitchFamily="18" charset="0"/>
                <a:cs typeface="Times New Roman" pitchFamily="18" charset="0"/>
              </a:rPr>
              <a:t>Kristal Bilim</a:t>
            </a:r>
            <a:endParaRPr lang="tr-TR" sz="2400" dirty="0">
              <a:latin typeface="Times New Roman" pitchFamily="18" charset="0"/>
              <a:cs typeface="Times New Roman" pitchFamily="18" charset="0"/>
            </a:endParaRPr>
          </a:p>
        </p:txBody>
      </p:sp>
      <p:sp>
        <p:nvSpPr>
          <p:cNvPr id="3" name="2 Metin kutusu"/>
          <p:cNvSpPr txBox="1"/>
          <p:nvPr/>
        </p:nvSpPr>
        <p:spPr>
          <a:xfrm>
            <a:off x="395536" y="2564904"/>
            <a:ext cx="8424936" cy="2954655"/>
          </a:xfrm>
          <a:prstGeom prst="rect">
            <a:avLst/>
          </a:prstGeom>
          <a:noFill/>
        </p:spPr>
        <p:txBody>
          <a:bodyPr wrap="square" rtlCol="0">
            <a:spAutoFit/>
          </a:bodyPr>
          <a:lstStyle/>
          <a:p>
            <a:pPr algn="just"/>
            <a:r>
              <a:rPr lang="tr-TR" sz="2400" dirty="0">
                <a:latin typeface="Times New Roman" pitchFamily="18" charset="0"/>
                <a:cs typeface="Times New Roman" pitchFamily="18" charset="0"/>
              </a:rPr>
              <a:t>Kristal bilim maddenin </a:t>
            </a:r>
            <a:r>
              <a:rPr lang="tr-TR" sz="2400" dirty="0" smtClean="0">
                <a:latin typeface="Times New Roman" pitchFamily="18" charset="0"/>
                <a:cs typeface="Times New Roman" pitchFamily="18" charset="0"/>
              </a:rPr>
              <a:t>kristal </a:t>
            </a:r>
            <a:r>
              <a:rPr lang="tr-TR" sz="2400" dirty="0">
                <a:latin typeface="Times New Roman" pitchFamily="18" charset="0"/>
                <a:cs typeface="Times New Roman" pitchFamily="18" charset="0"/>
              </a:rPr>
              <a:t>durumu ile ilgilenir. Bu arada maddenin sentetik veya doğal oluşum. anorganik veya organik </a:t>
            </a:r>
            <a:r>
              <a:rPr lang="tr-TR" sz="2400" dirty="0" smtClean="0">
                <a:latin typeface="Times New Roman" pitchFamily="18" charset="0"/>
                <a:cs typeface="Times New Roman" pitchFamily="18" charset="0"/>
              </a:rPr>
              <a:t>bileşik, tek </a:t>
            </a:r>
            <a:r>
              <a:rPr lang="tr-TR" sz="2400" dirty="0">
                <a:latin typeface="Times New Roman" pitchFamily="18" charset="0"/>
                <a:cs typeface="Times New Roman" pitchFamily="18" charset="0"/>
              </a:rPr>
              <a:t>kristal veya kristal toplulukları olup olmadığı üzerinde herhangi bir ayrım yapmaz. Kristal grubu katı maddenin normal durumudur. Atomik kimyasal </a:t>
            </a:r>
            <a:r>
              <a:rPr lang="tr-TR" sz="2400" dirty="0" smtClean="0">
                <a:latin typeface="Times New Roman" pitchFamily="18" charset="0"/>
                <a:cs typeface="Times New Roman" pitchFamily="18" charset="0"/>
              </a:rPr>
              <a:t>parçacıklar </a:t>
            </a:r>
            <a:r>
              <a:rPr lang="tr-TR" sz="2400" dirty="0">
                <a:latin typeface="Times New Roman" pitchFamily="18" charset="0"/>
                <a:cs typeface="Times New Roman" pitchFamily="18" charset="0"/>
              </a:rPr>
              <a:t>gaz ve sıvılarda mevcut hacmi gelişi güzel doldurmasına rağmen kristallerde daima prensiplere uygun bir iç yapı söz konusudur.</a:t>
            </a:r>
          </a:p>
          <a:p>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5004048" y="332656"/>
            <a:ext cx="2286000" cy="18478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115616" y="1484784"/>
            <a:ext cx="2215671" cy="461665"/>
          </a:xfrm>
          <a:prstGeom prst="rect">
            <a:avLst/>
          </a:prstGeom>
          <a:noFill/>
        </p:spPr>
        <p:txBody>
          <a:bodyPr wrap="none" rtlCol="0">
            <a:spAutoFit/>
          </a:bodyPr>
          <a:lstStyle/>
          <a:p>
            <a:r>
              <a:rPr lang="tr-TR" sz="2400" b="1" dirty="0">
                <a:latin typeface="Times New Roman" pitchFamily="18" charset="0"/>
                <a:cs typeface="Times New Roman" pitchFamily="18" charset="0"/>
              </a:rPr>
              <a:t>Mineral Bilim :</a:t>
            </a:r>
            <a:endParaRPr lang="tr-TR" sz="2400" dirty="0">
              <a:latin typeface="Times New Roman" pitchFamily="18" charset="0"/>
              <a:cs typeface="Times New Roman" pitchFamily="18" charset="0"/>
            </a:endParaRPr>
          </a:p>
        </p:txBody>
      </p:sp>
      <p:sp>
        <p:nvSpPr>
          <p:cNvPr id="3" name="2 Metin kutusu"/>
          <p:cNvSpPr txBox="1"/>
          <p:nvPr/>
        </p:nvSpPr>
        <p:spPr>
          <a:xfrm>
            <a:off x="395536" y="3356992"/>
            <a:ext cx="8208912" cy="3046988"/>
          </a:xfrm>
          <a:prstGeom prst="rect">
            <a:avLst/>
          </a:prstGeom>
          <a:noFill/>
        </p:spPr>
        <p:txBody>
          <a:bodyPr wrap="square" rtlCol="0">
            <a:spAutoFit/>
          </a:bodyPr>
          <a:lstStyle/>
          <a:p>
            <a:pPr algn="just"/>
            <a:r>
              <a:rPr lang="tr-TR" sz="2400" dirty="0">
                <a:latin typeface="Times New Roman" pitchFamily="18" charset="0"/>
                <a:cs typeface="Times New Roman" pitchFamily="18" charset="0"/>
              </a:rPr>
              <a:t>Mineral bilim özellikle insanın katkısı olmaksızın doğada oluşan genellikle anorganik bileşimindeki kristallerle </a:t>
            </a:r>
            <a:r>
              <a:rPr lang="tr-TR" sz="2400" dirty="0" smtClean="0">
                <a:latin typeface="Times New Roman" pitchFamily="18" charset="0"/>
                <a:cs typeface="Times New Roman" pitchFamily="18" charset="0"/>
              </a:rPr>
              <a:t>meşgul </a:t>
            </a:r>
            <a:r>
              <a:rPr lang="tr-TR" sz="2400" dirty="0">
                <a:latin typeface="Times New Roman" pitchFamily="18" charset="0"/>
                <a:cs typeface="Times New Roman" pitchFamily="18" charset="0"/>
              </a:rPr>
              <a:t>olur. Bu tip kristallere mineral ismi verilmektedir. Örneğin </a:t>
            </a:r>
            <a:r>
              <a:rPr lang="tr-TR" sz="2400" dirty="0" err="1" smtClean="0">
                <a:latin typeface="Times New Roman" pitchFamily="18" charset="0"/>
                <a:cs typeface="Times New Roman" pitchFamily="18" charset="0"/>
              </a:rPr>
              <a:t>feldispat</a:t>
            </a:r>
            <a:r>
              <a:rPr lang="tr-TR" sz="2400" dirty="0">
                <a:latin typeface="Times New Roman" pitchFamily="18" charset="0"/>
                <a:cs typeface="Times New Roman" pitchFamily="18" charset="0"/>
              </a:rPr>
              <a:t>, kuvars, elmas, mika, grafit, altın, </a:t>
            </a:r>
            <a:r>
              <a:rPr lang="tr-TR" sz="2400" dirty="0" smtClean="0">
                <a:latin typeface="Times New Roman" pitchFamily="18" charset="0"/>
                <a:cs typeface="Times New Roman" pitchFamily="18" charset="0"/>
              </a:rPr>
              <a:t>kaya tuzu </a:t>
            </a:r>
            <a:r>
              <a:rPr lang="tr-TR" sz="2400" dirty="0">
                <a:latin typeface="Times New Roman" pitchFamily="18" charset="0"/>
                <a:cs typeface="Times New Roman" pitchFamily="18" charset="0"/>
              </a:rPr>
              <a:t>vb. gibi ayrıcalıklı olarak sıvı halde bulunan </a:t>
            </a:r>
            <a:r>
              <a:rPr lang="tr-TR" sz="2400" dirty="0" err="1">
                <a:latin typeface="Times New Roman" pitchFamily="18" charset="0"/>
                <a:cs typeface="Times New Roman" pitchFamily="18" charset="0"/>
              </a:rPr>
              <a:t>civa</a:t>
            </a:r>
            <a:r>
              <a:rPr lang="tr-TR" sz="2400" dirty="0">
                <a:latin typeface="Times New Roman" pitchFamily="18" charset="0"/>
                <a:cs typeface="Times New Roman" pitchFamily="18" charset="0"/>
              </a:rPr>
              <a:t> ile kehribar </a:t>
            </a:r>
            <a:r>
              <a:rPr lang="tr-TR" sz="2400" dirty="0" err="1">
                <a:latin typeface="Times New Roman" pitchFamily="18" charset="0"/>
                <a:cs typeface="Times New Roman" pitchFamily="18" charset="0"/>
              </a:rPr>
              <a:t>fıhtelit</a:t>
            </a:r>
            <a:r>
              <a:rPr lang="tr-TR" sz="2400" dirty="0">
                <a:latin typeface="Times New Roman" pitchFamily="18" charset="0"/>
                <a:cs typeface="Times New Roman" pitchFamily="18" charset="0"/>
              </a:rPr>
              <a:t> (C18H32) </a:t>
            </a:r>
            <a:r>
              <a:rPr lang="tr-TR" sz="2400" dirty="0" err="1">
                <a:latin typeface="Times New Roman" pitchFamily="18" charset="0"/>
                <a:cs typeface="Times New Roman" pitchFamily="18" charset="0"/>
              </a:rPr>
              <a:t>mellit</a:t>
            </a:r>
            <a:r>
              <a:rPr lang="tr-TR" sz="2400" dirty="0">
                <a:latin typeface="Times New Roman" pitchFamily="18" charset="0"/>
                <a:cs typeface="Times New Roman" pitchFamily="18" charset="0"/>
              </a:rPr>
              <a:t> (Al2C12O12   18H2O) gibi bazı organik bileşikler mineral olarak kabul edilir.</a:t>
            </a:r>
          </a:p>
          <a:p>
            <a:pPr algn="just"/>
            <a:endParaRPr lang="tr-TR"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4067944" y="260648"/>
            <a:ext cx="3910955" cy="297115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1331640" y="1052736"/>
            <a:ext cx="1994457" cy="461665"/>
          </a:xfrm>
          <a:prstGeom prst="rect">
            <a:avLst/>
          </a:prstGeom>
          <a:noFill/>
        </p:spPr>
        <p:txBody>
          <a:bodyPr wrap="none" rtlCol="0">
            <a:spAutoFit/>
          </a:bodyPr>
          <a:lstStyle/>
          <a:p>
            <a:r>
              <a:rPr lang="tr-TR" sz="2400" b="1" dirty="0">
                <a:latin typeface="Times New Roman" pitchFamily="18" charset="0"/>
                <a:cs typeface="Times New Roman" pitchFamily="18" charset="0"/>
              </a:rPr>
              <a:t>Kayaç Bilim :</a:t>
            </a:r>
            <a:endParaRPr lang="tr-TR" sz="2400" dirty="0">
              <a:latin typeface="Times New Roman" pitchFamily="18" charset="0"/>
              <a:cs typeface="Times New Roman" pitchFamily="18" charset="0"/>
            </a:endParaRPr>
          </a:p>
        </p:txBody>
      </p:sp>
      <p:sp>
        <p:nvSpPr>
          <p:cNvPr id="3" name="2 Metin kutusu"/>
          <p:cNvSpPr txBox="1"/>
          <p:nvPr/>
        </p:nvSpPr>
        <p:spPr>
          <a:xfrm>
            <a:off x="539552" y="1988840"/>
            <a:ext cx="7992887" cy="4524315"/>
          </a:xfrm>
          <a:prstGeom prst="rect">
            <a:avLst/>
          </a:prstGeom>
          <a:noFill/>
        </p:spPr>
        <p:txBody>
          <a:bodyPr wrap="square" rtlCol="0">
            <a:spAutoFit/>
          </a:bodyPr>
          <a:lstStyle/>
          <a:p>
            <a:pPr algn="just"/>
            <a:r>
              <a:rPr lang="tr-TR" sz="2400" dirty="0">
                <a:latin typeface="Times New Roman" pitchFamily="18" charset="0"/>
                <a:cs typeface="Times New Roman" pitchFamily="18" charset="0"/>
              </a:rPr>
              <a:t>Büyük oranda </a:t>
            </a:r>
            <a:r>
              <a:rPr lang="tr-TR" sz="2400" dirty="0" smtClean="0">
                <a:latin typeface="Times New Roman" pitchFamily="18" charset="0"/>
                <a:cs typeface="Times New Roman" pitchFamily="18" charset="0"/>
              </a:rPr>
              <a:t>oluşan </a:t>
            </a:r>
            <a:r>
              <a:rPr lang="tr-TR" sz="2400" dirty="0">
                <a:latin typeface="Times New Roman" pitchFamily="18" charset="0"/>
                <a:cs typeface="Times New Roman" pitchFamily="18" charset="0"/>
              </a:rPr>
              <a:t>mineral topluluklarına kayaç ismi verilir. Yalnız bir cins mineralden oluşan </a:t>
            </a:r>
            <a:r>
              <a:rPr lang="tr-TR" sz="2400" dirty="0" err="1">
                <a:latin typeface="Times New Roman" pitchFamily="18" charset="0"/>
                <a:cs typeface="Times New Roman" pitchFamily="18" charset="0"/>
              </a:rPr>
              <a:t>monominerallik</a:t>
            </a:r>
            <a:r>
              <a:rPr lang="tr-TR" sz="2400" dirty="0">
                <a:latin typeface="Times New Roman" pitchFamily="18" charset="0"/>
                <a:cs typeface="Times New Roman" pitchFamily="18" charset="0"/>
              </a:rPr>
              <a:t> kayaçlar olduğu gibi birçok tip mineralden oluşan </a:t>
            </a:r>
            <a:r>
              <a:rPr lang="tr-TR" sz="2400" dirty="0" err="1">
                <a:latin typeface="Times New Roman" pitchFamily="18" charset="0"/>
                <a:cs typeface="Times New Roman" pitchFamily="18" charset="0"/>
              </a:rPr>
              <a:t>poliminerallik</a:t>
            </a:r>
            <a:r>
              <a:rPr lang="tr-TR" sz="2400" dirty="0">
                <a:latin typeface="Times New Roman" pitchFamily="18" charset="0"/>
                <a:cs typeface="Times New Roman" pitchFamily="18" charset="0"/>
              </a:rPr>
              <a:t> kayaçlarda mevcuttur. Örneğin mermer yalnız kalsit </a:t>
            </a:r>
            <a:r>
              <a:rPr lang="tr-TR" sz="2400" dirty="0" smtClean="0">
                <a:latin typeface="Times New Roman" pitchFamily="18" charset="0"/>
                <a:cs typeface="Times New Roman" pitchFamily="18" charset="0"/>
              </a:rPr>
              <a:t>kristallerinden, </a:t>
            </a:r>
            <a:r>
              <a:rPr lang="tr-TR" sz="2400" dirty="0">
                <a:latin typeface="Times New Roman" pitchFamily="18" charset="0"/>
                <a:cs typeface="Times New Roman" pitchFamily="18" charset="0"/>
              </a:rPr>
              <a:t>granit ise kuvars </a:t>
            </a:r>
            <a:r>
              <a:rPr lang="tr-TR" sz="2400" dirty="0" err="1">
                <a:latin typeface="Times New Roman" pitchFamily="18" charset="0"/>
                <a:cs typeface="Times New Roman" pitchFamily="18" charset="0"/>
              </a:rPr>
              <a:t>feldispat</a:t>
            </a:r>
            <a:r>
              <a:rPr lang="tr-TR" sz="2400" dirty="0">
                <a:latin typeface="Times New Roman" pitchFamily="18" charset="0"/>
                <a:cs typeface="Times New Roman" pitchFamily="18" charset="0"/>
              </a:rPr>
              <a:t> ve mika </a:t>
            </a:r>
            <a:r>
              <a:rPr lang="tr-TR" sz="2400" dirty="0" smtClean="0">
                <a:latin typeface="Times New Roman" pitchFamily="18" charset="0"/>
                <a:cs typeface="Times New Roman" pitchFamily="18" charset="0"/>
              </a:rPr>
              <a:t>minerallerinden </a:t>
            </a:r>
            <a:r>
              <a:rPr lang="tr-TR" sz="2400" dirty="0">
                <a:latin typeface="Times New Roman" pitchFamily="18" charset="0"/>
                <a:cs typeface="Times New Roman" pitchFamily="18" charset="0"/>
              </a:rPr>
              <a:t>meydana gelmiştir. Bazı </a:t>
            </a:r>
            <a:r>
              <a:rPr lang="tr-TR" sz="2400" dirty="0" smtClean="0">
                <a:latin typeface="Times New Roman" pitchFamily="18" charset="0"/>
                <a:cs typeface="Times New Roman" pitchFamily="18" charset="0"/>
              </a:rPr>
              <a:t>kireçtaşı </a:t>
            </a:r>
            <a:r>
              <a:rPr lang="tr-TR" sz="2400" dirty="0">
                <a:latin typeface="Times New Roman" pitchFamily="18" charset="0"/>
                <a:cs typeface="Times New Roman" pitchFamily="18" charset="0"/>
              </a:rPr>
              <a:t>ve kömürler oluşumlarını organizmaların veya organik maddelerin faaliyetlerine borçludur. Bunlar ORGANOGEN kayaçların mineralojik kimyasal bileşimlerini onların fiziksel ve kimyasal özelliklerini, oluşumlarını, ayrışma ve başkalaşımlarını keza aralarındaki kökensel ilişkilerini kayaç bilim ve </a:t>
            </a:r>
            <a:r>
              <a:rPr lang="tr-TR" sz="2400" dirty="0" smtClean="0">
                <a:latin typeface="Times New Roman" pitchFamily="18" charset="0"/>
                <a:cs typeface="Times New Roman" pitchFamily="18" charset="0"/>
              </a:rPr>
              <a:t>yan dal </a:t>
            </a:r>
            <a:r>
              <a:rPr lang="tr-TR" sz="2400" dirty="0">
                <a:latin typeface="Times New Roman" pitchFamily="18" charset="0"/>
                <a:cs typeface="Times New Roman" pitchFamily="18" charset="0"/>
              </a:rPr>
              <a:t>anlamda petrografi araştırır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5076056" y="260648"/>
            <a:ext cx="1944216" cy="158488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27584" y="1556792"/>
            <a:ext cx="7200799" cy="2954655"/>
          </a:xfrm>
          <a:prstGeom prst="rect">
            <a:avLst/>
          </a:prstGeom>
          <a:noFill/>
        </p:spPr>
        <p:txBody>
          <a:bodyPr wrap="square" rtlCol="0">
            <a:spAutoFit/>
          </a:bodyPr>
          <a:lstStyle/>
          <a:p>
            <a:pPr algn="just"/>
            <a:r>
              <a:rPr lang="tr-TR" sz="2400" dirty="0">
                <a:latin typeface="Times New Roman" pitchFamily="18" charset="0"/>
                <a:cs typeface="Times New Roman" pitchFamily="18" charset="0"/>
              </a:rPr>
              <a:t>Bir doğa bilimi olan mineraloji de maddenin gözle görülebilen dış şeklini gözle görülemeyip ancak röntgen ışıkları ile incelenebilen iç yapısını ve bu oluşlara neden olan fizikokimyasal ve mekanik etkenleri inceler. </a:t>
            </a:r>
            <a:r>
              <a:rPr lang="tr-TR" sz="2400" dirty="0" smtClean="0">
                <a:latin typeface="Times New Roman" pitchFamily="18" charset="0"/>
                <a:cs typeface="Times New Roman" pitchFamily="18" charset="0"/>
              </a:rPr>
              <a:t>Mineraloji </a:t>
            </a:r>
            <a:r>
              <a:rPr lang="tr-TR" sz="2400" dirty="0">
                <a:latin typeface="Times New Roman" pitchFamily="18" charset="0"/>
                <a:cs typeface="Times New Roman" pitchFamily="18" charset="0"/>
              </a:rPr>
              <a:t>maddenin yapısını iki farklı yönden inceleyen kimya ile fizik arasında köprü kuran bir bilimdir. Bu köprü matematik ve geometrik esaslardan oluşur.</a:t>
            </a:r>
          </a:p>
          <a:p>
            <a:endParaRPr lang="tr-TR" dirty="0"/>
          </a:p>
        </p:txBody>
      </p:sp>
      <p:pic>
        <p:nvPicPr>
          <p:cNvPr id="3" name="Picture 2"/>
          <p:cNvPicPr>
            <a:picLocks noChangeAspect="1" noChangeArrowheads="1"/>
          </p:cNvPicPr>
          <p:nvPr/>
        </p:nvPicPr>
        <p:blipFill>
          <a:blip r:embed="rId2" cstate="print"/>
          <a:srcRect/>
          <a:stretch>
            <a:fillRect/>
          </a:stretch>
        </p:blipFill>
        <p:spPr bwMode="auto">
          <a:xfrm>
            <a:off x="2843808" y="4653136"/>
            <a:ext cx="2795761" cy="10874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467544" y="836712"/>
            <a:ext cx="8280920" cy="4524315"/>
          </a:xfrm>
          <a:prstGeom prst="rect">
            <a:avLst/>
          </a:prstGeom>
          <a:noFill/>
        </p:spPr>
        <p:txBody>
          <a:bodyPr wrap="square" rtlCol="0">
            <a:spAutoFit/>
          </a:bodyPr>
          <a:lstStyle/>
          <a:p>
            <a:pPr algn="just"/>
            <a:r>
              <a:rPr lang="tr-TR" sz="2400" dirty="0" smtClean="0">
                <a:latin typeface="Times New Roman" pitchFamily="18" charset="0"/>
                <a:cs typeface="Times New Roman" pitchFamily="18" charset="0"/>
              </a:rPr>
              <a:t>Mineraloji, anlamsal </a:t>
            </a:r>
            <a:r>
              <a:rPr lang="tr-TR" sz="2400" dirty="0">
                <a:latin typeface="Times New Roman" pitchFamily="18" charset="0"/>
                <a:cs typeface="Times New Roman" pitchFamily="18" charset="0"/>
              </a:rPr>
              <a:t>olarak ne kadar yerkabuğunun maddi parçası olan oluşumların bilimi anlamına </a:t>
            </a:r>
            <a:r>
              <a:rPr lang="tr-TR" sz="2400" dirty="0" smtClean="0">
                <a:latin typeface="Times New Roman" pitchFamily="18" charset="0"/>
                <a:cs typeface="Times New Roman" pitchFamily="18" charset="0"/>
              </a:rPr>
              <a:t>gelse de </a:t>
            </a:r>
            <a:r>
              <a:rPr lang="tr-TR" sz="2400" dirty="0">
                <a:latin typeface="Times New Roman" pitchFamily="18" charset="0"/>
                <a:cs typeface="Times New Roman" pitchFamily="18" charset="0"/>
              </a:rPr>
              <a:t>uzay çağı diyebileceğimiz çağımızda </a:t>
            </a:r>
            <a:r>
              <a:rPr lang="tr-TR" sz="2400" dirty="0" smtClean="0">
                <a:latin typeface="Times New Roman" pitchFamily="18" charset="0"/>
                <a:cs typeface="Times New Roman" pitchFamily="18" charset="0"/>
              </a:rPr>
              <a:t>mineralojik </a:t>
            </a:r>
            <a:r>
              <a:rPr lang="tr-TR" sz="2400" dirty="0" err="1" smtClean="0">
                <a:latin typeface="Times New Roman" pitchFamily="18" charset="0"/>
                <a:cs typeface="Times New Roman" pitchFamily="18" charset="0"/>
              </a:rPr>
              <a:t>metodlar</a:t>
            </a:r>
            <a:r>
              <a:rPr lang="tr-TR" sz="2400" dirty="0" smtClean="0">
                <a:latin typeface="Times New Roman" pitchFamily="18" charset="0"/>
                <a:cs typeface="Times New Roman" pitchFamily="18" charset="0"/>
              </a:rPr>
              <a:t> da </a:t>
            </a:r>
            <a:r>
              <a:rPr lang="tr-TR" sz="2400" dirty="0">
                <a:latin typeface="Times New Roman" pitchFamily="18" charset="0"/>
                <a:cs typeface="Times New Roman" pitchFamily="18" charset="0"/>
              </a:rPr>
              <a:t>ilk ay numunesinin incelenmesinden sonra </a:t>
            </a:r>
            <a:r>
              <a:rPr lang="tr-TR" sz="2400" dirty="0" smtClean="0">
                <a:latin typeface="Times New Roman" pitchFamily="18" charset="0"/>
                <a:cs typeface="Times New Roman" pitchFamily="18" charset="0"/>
              </a:rPr>
              <a:t>mineralojide </a:t>
            </a:r>
            <a:r>
              <a:rPr lang="tr-TR" sz="2400" dirty="0">
                <a:latin typeface="Times New Roman" pitchFamily="18" charset="0"/>
                <a:cs typeface="Times New Roman" pitchFamily="18" charset="0"/>
              </a:rPr>
              <a:t>yeni bir anlam kazanmıştır. Artık </a:t>
            </a:r>
            <a:r>
              <a:rPr lang="tr-TR" sz="2400" dirty="0" smtClean="0">
                <a:latin typeface="Times New Roman" pitchFamily="18" charset="0"/>
                <a:cs typeface="Times New Roman" pitchFamily="18" charset="0"/>
              </a:rPr>
              <a:t>mineraloji </a:t>
            </a:r>
            <a:r>
              <a:rPr lang="tr-TR" sz="2400" dirty="0">
                <a:latin typeface="Times New Roman" pitchFamily="18" charset="0"/>
                <a:cs typeface="Times New Roman" pitchFamily="18" charset="0"/>
              </a:rPr>
              <a:t>yalnızca yerkabuğundan çıkan maddenin değil uzaya ait olan yaşadığımız ortamdan farklı şartlarda denge halinde bulunan oluşumları da inceleyen bir bilim haline </a:t>
            </a:r>
            <a:r>
              <a:rPr lang="tr-TR" sz="2400" dirty="0" smtClean="0">
                <a:latin typeface="Times New Roman" pitchFamily="18" charset="0"/>
                <a:cs typeface="Times New Roman" pitchFamily="18" charset="0"/>
              </a:rPr>
              <a:t>gelmiştir</a:t>
            </a:r>
            <a:r>
              <a:rPr lang="tr-TR" sz="2400" dirty="0">
                <a:latin typeface="Times New Roman" pitchFamily="18" charset="0"/>
                <a:cs typeface="Times New Roman" pitchFamily="18" charset="0"/>
              </a:rPr>
              <a:t>. Böylelikle kozmik </a:t>
            </a:r>
            <a:r>
              <a:rPr lang="tr-TR" sz="2400" dirty="0" smtClean="0">
                <a:latin typeface="Times New Roman" pitchFamily="18" charset="0"/>
                <a:cs typeface="Times New Roman" pitchFamily="18" charset="0"/>
              </a:rPr>
              <a:t>mineralojide mineraloji </a:t>
            </a:r>
            <a:r>
              <a:rPr lang="tr-TR" sz="2400" dirty="0">
                <a:latin typeface="Times New Roman" pitchFamily="18" charset="0"/>
                <a:cs typeface="Times New Roman" pitchFamily="18" charset="0"/>
              </a:rPr>
              <a:t>kapsamına </a:t>
            </a:r>
            <a:r>
              <a:rPr lang="tr-TR" sz="2400" dirty="0" smtClean="0">
                <a:latin typeface="Times New Roman" pitchFamily="18" charset="0"/>
                <a:cs typeface="Times New Roman" pitchFamily="18" charset="0"/>
              </a:rPr>
              <a:t>girmiştir. Çok </a:t>
            </a:r>
            <a:r>
              <a:rPr lang="tr-TR" sz="2400" dirty="0">
                <a:latin typeface="Times New Roman" pitchFamily="18" charset="0"/>
                <a:cs typeface="Times New Roman" pitchFamily="18" charset="0"/>
              </a:rPr>
              <a:t>büyük hızla gelişen kozmik </a:t>
            </a:r>
            <a:r>
              <a:rPr lang="tr-TR" sz="2400" dirty="0" smtClean="0">
                <a:latin typeface="Times New Roman" pitchFamily="18" charset="0"/>
                <a:cs typeface="Times New Roman" pitchFamily="18" charset="0"/>
              </a:rPr>
              <a:t>mineraloji </a:t>
            </a:r>
            <a:r>
              <a:rPr lang="tr-TR" sz="2400" dirty="0">
                <a:latin typeface="Times New Roman" pitchFamily="18" charset="0"/>
                <a:cs typeface="Times New Roman" pitchFamily="18" charset="0"/>
              </a:rPr>
              <a:t>elektronik dalgalarla </a:t>
            </a:r>
            <a:r>
              <a:rPr lang="tr-TR" sz="2400" dirty="0" smtClean="0">
                <a:latin typeface="Times New Roman" pitchFamily="18" charset="0"/>
                <a:cs typeface="Times New Roman" pitchFamily="18" charset="0"/>
              </a:rPr>
              <a:t>mineralojik </a:t>
            </a:r>
            <a:r>
              <a:rPr lang="tr-TR" sz="2400" dirty="0">
                <a:latin typeface="Times New Roman" pitchFamily="18" charset="0"/>
                <a:cs typeface="Times New Roman" pitchFamily="18" charset="0"/>
              </a:rPr>
              <a:t>incelemelerinin yapılması çalışmalarını mars gezegeninde 1975 yılında denetleyerek </a:t>
            </a:r>
            <a:r>
              <a:rPr lang="tr-TR" sz="2400" dirty="0" smtClean="0">
                <a:latin typeface="Times New Roman" pitchFamily="18" charset="0"/>
                <a:cs typeface="Times New Roman" pitchFamily="18" charset="0"/>
              </a:rPr>
              <a:t>mineralojinin </a:t>
            </a:r>
            <a:r>
              <a:rPr lang="tr-TR" sz="2400" dirty="0">
                <a:latin typeface="Times New Roman" pitchFamily="18" charset="0"/>
                <a:cs typeface="Times New Roman" pitchFamily="18" charset="0"/>
              </a:rPr>
              <a:t>araştırma alanını çağımız boyutlarına ulaştırmıştır.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548680"/>
            <a:ext cx="4392488" cy="5632311"/>
          </a:xfrm>
          <a:prstGeom prst="rect">
            <a:avLst/>
          </a:prstGeom>
          <a:noFill/>
        </p:spPr>
        <p:txBody>
          <a:bodyPr wrap="square" rtlCol="0">
            <a:spAutoFit/>
          </a:bodyPr>
          <a:lstStyle/>
          <a:p>
            <a:r>
              <a:rPr lang="tr-TR" sz="2400" dirty="0" smtClean="0">
                <a:latin typeface="Times New Roman" pitchFamily="18" charset="0"/>
                <a:cs typeface="Times New Roman" pitchFamily="18" charset="0"/>
              </a:rPr>
              <a:t>Minerallerin </a:t>
            </a:r>
            <a:r>
              <a:rPr lang="tr-TR" sz="2400" dirty="0">
                <a:latin typeface="Times New Roman" pitchFamily="18" charset="0"/>
                <a:cs typeface="Times New Roman" pitchFamily="18" charset="0"/>
              </a:rPr>
              <a:t>biri veya birkaçı bir araya gelerek kayaları ve mineral </a:t>
            </a:r>
            <a:r>
              <a:rPr lang="tr-TR" sz="2400" dirty="0" smtClean="0">
                <a:latin typeface="Times New Roman" pitchFamily="18" charset="0"/>
                <a:cs typeface="Times New Roman" pitchFamily="18" charset="0"/>
              </a:rPr>
              <a:t>yığışımlarını </a:t>
            </a:r>
            <a:r>
              <a:rPr lang="tr-TR" sz="2400" dirty="0">
                <a:latin typeface="Times New Roman" pitchFamily="18" charset="0"/>
                <a:cs typeface="Times New Roman" pitchFamily="18" charset="0"/>
              </a:rPr>
              <a:t>meydana getirirler. Örneğin "granit" olarak adlandırılan kaya </a:t>
            </a:r>
            <a:r>
              <a:rPr lang="tr-TR" sz="2400" dirty="0" smtClean="0">
                <a:latin typeface="Times New Roman" pitchFamily="18" charset="0"/>
                <a:cs typeface="Times New Roman" pitchFamily="18" charset="0"/>
              </a:rPr>
              <a:t>başlıca</a:t>
            </a:r>
            <a:r>
              <a:rPr lang="tr-TR" sz="2400" dirty="0">
                <a:latin typeface="Times New Roman" pitchFamily="18" charset="0"/>
                <a:cs typeface="Times New Roman" pitchFamily="18" charset="0"/>
              </a:rPr>
              <a:t>, kuvars, </a:t>
            </a:r>
            <a:r>
              <a:rPr lang="tr-TR" sz="2400" dirty="0" err="1">
                <a:latin typeface="Times New Roman" pitchFamily="18" charset="0"/>
                <a:cs typeface="Times New Roman" pitchFamily="18" charset="0"/>
              </a:rPr>
              <a:t>feldispat</a:t>
            </a:r>
            <a:r>
              <a:rPr lang="tr-TR" sz="2400" dirty="0">
                <a:latin typeface="Times New Roman" pitchFamily="18" charset="0"/>
                <a:cs typeface="Times New Roman" pitchFamily="18" charset="0"/>
              </a:rPr>
              <a:t>, mika, amfibol </a:t>
            </a:r>
            <a:r>
              <a:rPr lang="tr-TR" sz="2400" dirty="0" smtClean="0">
                <a:latin typeface="Times New Roman" pitchFamily="18" charset="0"/>
                <a:cs typeface="Times New Roman" pitchFamily="18" charset="0"/>
              </a:rPr>
              <a:t>minerallerinden oluşmaktadır</a:t>
            </a:r>
            <a:r>
              <a:rPr lang="tr-TR" sz="2400" dirty="0">
                <a:latin typeface="Times New Roman" pitchFamily="18" charset="0"/>
                <a:cs typeface="Times New Roman" pitchFamily="18" charset="0"/>
              </a:rPr>
              <a:t>. Bu tür </a:t>
            </a:r>
            <a:r>
              <a:rPr lang="tr-TR" sz="2400" dirty="0" smtClean="0">
                <a:latin typeface="Times New Roman" pitchFamily="18" charset="0"/>
                <a:cs typeface="Times New Roman" pitchFamily="18" charset="0"/>
              </a:rPr>
              <a:t>oluşumlar </a:t>
            </a:r>
            <a:r>
              <a:rPr lang="tr-TR" sz="2400" dirty="0">
                <a:latin typeface="Times New Roman" pitchFamily="18" charset="0"/>
                <a:cs typeface="Times New Roman" pitchFamily="18" charset="0"/>
              </a:rPr>
              <a:t>"</a:t>
            </a:r>
            <a:r>
              <a:rPr lang="tr-TR" sz="2400" dirty="0" err="1">
                <a:latin typeface="Times New Roman" pitchFamily="18" charset="0"/>
                <a:cs typeface="Times New Roman" pitchFamily="18" charset="0"/>
              </a:rPr>
              <a:t>polimineralik"tir</a:t>
            </a:r>
            <a:r>
              <a:rPr lang="tr-TR" sz="2400" dirty="0">
                <a:latin typeface="Times New Roman" pitchFamily="18" charset="0"/>
                <a:cs typeface="Times New Roman" pitchFamily="18" charset="0"/>
              </a:rPr>
              <a:t>. Yani birden fazla minerallerden </a:t>
            </a:r>
            <a:r>
              <a:rPr lang="tr-TR" sz="2400" dirty="0" smtClean="0">
                <a:latin typeface="Times New Roman" pitchFamily="18" charset="0"/>
                <a:cs typeface="Times New Roman" pitchFamily="18" charset="0"/>
              </a:rPr>
              <a:t>oluşmuşlardır</a:t>
            </a:r>
            <a:r>
              <a:rPr lang="tr-TR" sz="2400" dirty="0">
                <a:latin typeface="Times New Roman" pitchFamily="18" charset="0"/>
                <a:cs typeface="Times New Roman" pitchFamily="18" charset="0"/>
              </a:rPr>
              <a:t>. Fakat bazı </a:t>
            </a:r>
            <a:r>
              <a:rPr lang="tr-TR" sz="2400" dirty="0" smtClean="0">
                <a:latin typeface="Times New Roman" pitchFamily="18" charset="0"/>
                <a:cs typeface="Times New Roman" pitchFamily="18" charset="0"/>
              </a:rPr>
              <a:t>oluşumlarda </a:t>
            </a:r>
            <a:r>
              <a:rPr lang="tr-TR" sz="2400" dirty="0">
                <a:latin typeface="Times New Roman" pitchFamily="18" charset="0"/>
                <a:cs typeface="Times New Roman" pitchFamily="18" charset="0"/>
              </a:rPr>
              <a:t>ise yalnızca 1 veya 2 tür mineral bulunabilir. Bunlara ise sırasıyla "</a:t>
            </a:r>
            <a:r>
              <a:rPr lang="tr-TR" sz="2400" dirty="0" err="1">
                <a:latin typeface="Times New Roman" pitchFamily="18" charset="0"/>
                <a:cs typeface="Times New Roman" pitchFamily="18" charset="0"/>
              </a:rPr>
              <a:t>monomineralik</a:t>
            </a:r>
            <a:r>
              <a:rPr lang="tr-TR" sz="2400" dirty="0">
                <a:latin typeface="Times New Roman" pitchFamily="18" charset="0"/>
                <a:cs typeface="Times New Roman" pitchFamily="18" charset="0"/>
              </a:rPr>
              <a:t>" ve "</a:t>
            </a:r>
            <a:r>
              <a:rPr lang="tr-TR" sz="2400" dirty="0" err="1">
                <a:latin typeface="Times New Roman" pitchFamily="18" charset="0"/>
                <a:cs typeface="Times New Roman" pitchFamily="18" charset="0"/>
              </a:rPr>
              <a:t>bi</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mineralik</a:t>
            </a:r>
            <a:r>
              <a:rPr lang="tr-TR" sz="2400" dirty="0">
                <a:latin typeface="Times New Roman" pitchFamily="18" charset="0"/>
                <a:cs typeface="Times New Roman" pitchFamily="18" charset="0"/>
              </a:rPr>
              <a:t>" kayalar/cisimler adı verilebilir.</a:t>
            </a:r>
          </a:p>
        </p:txBody>
      </p:sp>
      <p:pic>
        <p:nvPicPr>
          <p:cNvPr id="1026" name="Picture 2"/>
          <p:cNvPicPr>
            <a:picLocks noChangeAspect="1" noChangeArrowheads="1"/>
          </p:cNvPicPr>
          <p:nvPr/>
        </p:nvPicPr>
        <p:blipFill>
          <a:blip r:embed="rId2" cstate="print"/>
          <a:srcRect/>
          <a:stretch>
            <a:fillRect/>
          </a:stretch>
        </p:blipFill>
        <p:spPr bwMode="auto">
          <a:xfrm>
            <a:off x="4932040" y="1484784"/>
            <a:ext cx="3776336" cy="381642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23528" y="1052736"/>
            <a:ext cx="8352928" cy="5632311"/>
          </a:xfrm>
          <a:prstGeom prst="rect">
            <a:avLst/>
          </a:prstGeom>
          <a:noFill/>
        </p:spPr>
        <p:txBody>
          <a:bodyPr wrap="square" rtlCol="0">
            <a:spAutoFit/>
          </a:bodyPr>
          <a:lstStyle/>
          <a:p>
            <a:pPr algn="just"/>
            <a:r>
              <a:rPr lang="tr-TR" sz="2400" dirty="0" smtClean="0">
                <a:latin typeface="Times New Roman" pitchFamily="18" charset="0"/>
                <a:cs typeface="Times New Roman" pitchFamily="18" charset="0"/>
              </a:rPr>
              <a:t>Mineraller </a:t>
            </a:r>
            <a:r>
              <a:rPr lang="tr-TR" sz="2400" dirty="0">
                <a:latin typeface="Times New Roman" pitchFamily="18" charset="0"/>
                <a:cs typeface="Times New Roman" pitchFamily="18" charset="0"/>
              </a:rPr>
              <a:t>geçmişte çok farklı yönlerden incelendi ve sınıflandırıldı. </a:t>
            </a:r>
            <a:r>
              <a:rPr lang="tr-TR" sz="2400" dirty="0" smtClean="0">
                <a:latin typeface="Times New Roman" pitchFamily="18" charset="0"/>
                <a:cs typeface="Times New Roman" pitchFamily="18" charset="0"/>
              </a:rPr>
              <a:t>Yüz yıllar </a:t>
            </a:r>
            <a:r>
              <a:rPr lang="tr-TR" sz="2400" dirty="0">
                <a:latin typeface="Times New Roman" pitchFamily="18" charset="0"/>
                <a:cs typeface="Times New Roman" pitchFamily="18" charset="0"/>
              </a:rPr>
              <a:t>öncesinden bile önemli ölçüde mineral bilgisi vardı, özellikle kullanım açısından. </a:t>
            </a:r>
            <a:endParaRPr lang="tr-TR" sz="2400" dirty="0" smtClean="0">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Örneğin fiziksel özellik açısından (yapı maddesi veya süs materyali olarak veya seramik yapmakta). </a:t>
            </a:r>
            <a:endParaRPr lang="tr-TR" sz="2400" dirty="0" smtClean="0">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10. yy da minerallerin renk, yoğunluk, sertlik özelliklerinden yola çıkılarak kıymetli mineraller ayırt edilmişti. </a:t>
            </a:r>
            <a:endParaRPr lang="tr-TR" sz="2400" dirty="0" smtClean="0">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16. yy da minerallerin fiziksel özellikleri büyük ilgi topladı. Daha sonra kristal şekilleri, geometrileri ve sınıflanması yapıldı. </a:t>
            </a:r>
            <a:endParaRPr lang="tr-TR" sz="2400" dirty="0" smtClean="0">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19. </a:t>
            </a:r>
            <a:r>
              <a:rPr lang="tr-TR" sz="2400" dirty="0" smtClean="0">
                <a:latin typeface="Times New Roman" pitchFamily="18" charset="0"/>
                <a:cs typeface="Times New Roman" pitchFamily="18" charset="0"/>
              </a:rPr>
              <a:t>yy </a:t>
            </a:r>
            <a:r>
              <a:rPr lang="tr-TR" sz="2400" dirty="0">
                <a:latin typeface="Times New Roman" pitchFamily="18" charset="0"/>
                <a:cs typeface="Times New Roman" pitchFamily="18" charset="0"/>
              </a:rPr>
              <a:t>da sayısal kimya ile birlikte kimyasal analiz ve sınıflamalar yapıldı. </a:t>
            </a:r>
          </a:p>
        </p:txBody>
      </p:sp>
      <p:sp>
        <p:nvSpPr>
          <p:cNvPr id="3" name="2 Metin kutusu"/>
          <p:cNvSpPr txBox="1"/>
          <p:nvPr/>
        </p:nvSpPr>
        <p:spPr>
          <a:xfrm>
            <a:off x="755576" y="548680"/>
            <a:ext cx="1599733" cy="461665"/>
          </a:xfrm>
          <a:prstGeom prst="rect">
            <a:avLst/>
          </a:prstGeom>
          <a:noFill/>
        </p:spPr>
        <p:txBody>
          <a:bodyPr wrap="none" rtlCol="0">
            <a:spAutoFit/>
          </a:bodyPr>
          <a:lstStyle/>
          <a:p>
            <a:r>
              <a:rPr lang="tr-TR" sz="2400" b="1" dirty="0" smtClean="0">
                <a:latin typeface="Times New Roman" pitchFamily="18" charset="0"/>
                <a:cs typeface="Times New Roman" pitchFamily="18" charset="0"/>
              </a:rPr>
              <a:t>TARİHÇE</a:t>
            </a:r>
            <a:endParaRPr lang="tr-TR" sz="2400"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74675" y="-152400"/>
            <a:ext cx="8001000" cy="1216025"/>
          </a:xfrm>
        </p:spPr>
        <p:txBody>
          <a:bodyPr/>
          <a:lstStyle/>
          <a:p>
            <a:pPr eaLnBrk="1" hangingPunct="1">
              <a:defRPr/>
            </a:pPr>
            <a:r>
              <a:rPr lang="en-US" smtClean="0"/>
              <a:t>History of Mineralogy </a:t>
            </a:r>
          </a:p>
        </p:txBody>
      </p:sp>
      <p:sp>
        <p:nvSpPr>
          <p:cNvPr id="12291" name="Rectangle 3"/>
          <p:cNvSpPr>
            <a:spLocks noGrp="1" noChangeArrowheads="1"/>
          </p:cNvSpPr>
          <p:nvPr>
            <p:ph type="body" sz="half" idx="1"/>
          </p:nvPr>
        </p:nvSpPr>
        <p:spPr>
          <a:xfrm>
            <a:off x="323528" y="1828800"/>
            <a:ext cx="7772400" cy="5029200"/>
          </a:xfrm>
        </p:spPr>
        <p:txBody>
          <a:bodyPr/>
          <a:lstStyle/>
          <a:p>
            <a:pPr eaLnBrk="1" hangingPunct="1">
              <a:lnSpc>
                <a:spcPct val="90000"/>
              </a:lnSpc>
              <a:defRPr/>
            </a:pPr>
            <a:r>
              <a:rPr lang="en-US" sz="2400" dirty="0" smtClean="0"/>
              <a:t>Mineral science begins with Renaissance (Agricola, </a:t>
            </a:r>
            <a:r>
              <a:rPr lang="en-US" sz="2400" i="1" dirty="0" smtClean="0"/>
              <a:t>De Re Metallica</a:t>
            </a:r>
            <a:r>
              <a:rPr lang="en-US" sz="2400" dirty="0" smtClean="0"/>
              <a:t> 1556 Mining and Metallurgy Methods</a:t>
            </a:r>
          </a:p>
          <a:p>
            <a:pPr eaLnBrk="1" hangingPunct="1">
              <a:lnSpc>
                <a:spcPct val="90000"/>
              </a:lnSpc>
              <a:defRPr/>
            </a:pPr>
            <a:r>
              <a:rPr lang="en-US" sz="2400" b="1" dirty="0" smtClean="0"/>
              <a:t>Nicolas Steno</a:t>
            </a:r>
            <a:r>
              <a:rPr lang="en-US" sz="2400" dirty="0" smtClean="0"/>
              <a:t> (</a:t>
            </a:r>
            <a:r>
              <a:rPr lang="en-US" sz="2400" dirty="0" smtClean="0">
                <a:hlinkClick r:id="rId3" tooltip="Danish language"/>
              </a:rPr>
              <a:t>Danish</a:t>
            </a:r>
            <a:r>
              <a:rPr lang="en-US" sz="2400" dirty="0" smtClean="0"/>
              <a:t>: </a:t>
            </a:r>
            <a:r>
              <a:rPr lang="en-US" sz="2400" i="1" dirty="0" err="1" smtClean="0"/>
              <a:t>Niels</a:t>
            </a:r>
            <a:r>
              <a:rPr lang="en-US" sz="2400" i="1" dirty="0" smtClean="0"/>
              <a:t> </a:t>
            </a:r>
            <a:r>
              <a:rPr lang="en-US" sz="2400" i="1" dirty="0" err="1" smtClean="0"/>
              <a:t>Stensen</a:t>
            </a:r>
            <a:r>
              <a:rPr lang="en-US" sz="2400" i="1" dirty="0" smtClean="0"/>
              <a:t>)</a:t>
            </a:r>
            <a:r>
              <a:rPr lang="en-US" sz="2400" dirty="0" smtClean="0"/>
              <a:t> </a:t>
            </a:r>
            <a:r>
              <a:rPr lang="en-US" sz="2400" u="sng" dirty="0" smtClean="0"/>
              <a:t>Constant crystal face angles</a:t>
            </a:r>
            <a:r>
              <a:rPr lang="en-US" sz="2400" dirty="0" smtClean="0"/>
              <a:t> 1669)</a:t>
            </a:r>
          </a:p>
          <a:p>
            <a:pPr eaLnBrk="1" hangingPunct="1">
              <a:lnSpc>
                <a:spcPct val="90000"/>
              </a:lnSpc>
              <a:defRPr/>
            </a:pPr>
            <a:r>
              <a:rPr lang="en-US" sz="2400" dirty="0" smtClean="0"/>
              <a:t>1700’s measurements of crystal geometry and symmetry </a:t>
            </a:r>
            <a:r>
              <a:rPr lang="en-US" sz="2400" dirty="0" smtClean="0">
                <a:effectLst/>
                <a:hlinkClick r:id="rId4"/>
              </a:rPr>
              <a:t>René Just </a:t>
            </a:r>
            <a:r>
              <a:rPr lang="en-US" sz="2400" dirty="0" err="1" smtClean="0">
                <a:effectLst/>
                <a:hlinkClick r:id="rId4"/>
              </a:rPr>
              <a:t>Haüy</a:t>
            </a:r>
            <a:r>
              <a:rPr lang="en-US" sz="2400" dirty="0" smtClean="0">
                <a:hlinkClick r:id="rId4"/>
              </a:rPr>
              <a:t> </a:t>
            </a:r>
            <a:r>
              <a:rPr lang="en-US" sz="2400" dirty="0" smtClean="0"/>
              <a:t>concept of unit cell</a:t>
            </a:r>
          </a:p>
          <a:p>
            <a:pPr eaLnBrk="1" hangingPunct="1">
              <a:lnSpc>
                <a:spcPct val="90000"/>
              </a:lnSpc>
              <a:defRPr/>
            </a:pPr>
            <a:r>
              <a:rPr lang="en-US" sz="2400" dirty="0" smtClean="0"/>
              <a:t>Early 1800’s precise measurements of crystal symmetry heralds the field of crystallography; analytical chemistry leads to chemical classification of minerals</a:t>
            </a:r>
          </a:p>
          <a:p>
            <a:pPr eaLnBrk="1" hangingPunct="1">
              <a:lnSpc>
                <a:spcPct val="90000"/>
              </a:lnSpc>
              <a:defRPr/>
            </a:pPr>
            <a:r>
              <a:rPr lang="en-US" sz="2400" dirty="0" smtClean="0"/>
              <a:t>Late 1800’s – creation of polarizing microscope opens field of petrography and the study of optical properties of minerals</a:t>
            </a:r>
          </a:p>
          <a:p>
            <a:pPr eaLnBrk="1" hangingPunct="1">
              <a:lnSpc>
                <a:spcPct val="90000"/>
              </a:lnSpc>
              <a:defRPr/>
            </a:pPr>
            <a:endParaRPr lang="en-US" sz="2400" dirty="0" smtClean="0"/>
          </a:p>
        </p:txBody>
      </p:sp>
      <p:sp>
        <p:nvSpPr>
          <p:cNvPr id="11268" name="Rectangle 10"/>
          <p:cNvSpPr>
            <a:spLocks noChangeArrowheads="1"/>
          </p:cNvSpPr>
          <p:nvPr/>
        </p:nvSpPr>
        <p:spPr bwMode="auto">
          <a:xfrm>
            <a:off x="7997825" y="5867400"/>
            <a:ext cx="1328738" cy="366713"/>
          </a:xfrm>
          <a:prstGeom prst="rect">
            <a:avLst/>
          </a:prstGeom>
          <a:noFill/>
          <a:ln w="9525">
            <a:noFill/>
            <a:miter lim="800000"/>
            <a:headEnd/>
            <a:tailEnd/>
          </a:ln>
        </p:spPr>
        <p:txBody>
          <a:bodyPr wrap="none" anchor="ctr">
            <a:spAutoFit/>
          </a:bodyPr>
          <a:lstStyle/>
          <a:p>
            <a:pPr eaLnBrk="1" hangingPunct="1"/>
            <a:r>
              <a:rPr lang="en-US" sz="1200"/>
              <a:t>René Just Haüy</a:t>
            </a:r>
            <a:r>
              <a:rPr lang="en-US"/>
              <a:t> </a:t>
            </a:r>
          </a:p>
        </p:txBody>
      </p:sp>
      <p:pic>
        <p:nvPicPr>
          <p:cNvPr id="11269" name="Picture 11"/>
          <p:cNvPicPr>
            <a:picLocks noChangeAspect="1" noChangeArrowheads="1"/>
          </p:cNvPicPr>
          <p:nvPr/>
        </p:nvPicPr>
        <p:blipFill>
          <a:blip r:embed="rId5" cstate="print"/>
          <a:srcRect/>
          <a:stretch>
            <a:fillRect/>
          </a:stretch>
        </p:blipFill>
        <p:spPr bwMode="auto">
          <a:xfrm>
            <a:off x="8085138" y="4572000"/>
            <a:ext cx="1058862" cy="1219200"/>
          </a:xfrm>
          <a:prstGeom prst="rect">
            <a:avLst/>
          </a:prstGeom>
          <a:noFill/>
          <a:ln w="9525">
            <a:noFill/>
            <a:miter lim="800000"/>
            <a:headEnd/>
            <a:tailEnd/>
          </a:ln>
        </p:spPr>
      </p:pic>
      <p:pic>
        <p:nvPicPr>
          <p:cNvPr id="11270" name="Picture 12"/>
          <p:cNvPicPr>
            <a:picLocks noChangeAspect="1" noChangeArrowheads="1"/>
          </p:cNvPicPr>
          <p:nvPr/>
        </p:nvPicPr>
        <p:blipFill>
          <a:blip r:embed="rId6" cstate="print"/>
          <a:srcRect/>
          <a:stretch>
            <a:fillRect/>
          </a:stretch>
        </p:blipFill>
        <p:spPr bwMode="auto">
          <a:xfrm>
            <a:off x="7924800" y="0"/>
            <a:ext cx="1219200" cy="1981200"/>
          </a:xfrm>
          <a:prstGeom prst="rect">
            <a:avLst/>
          </a:prstGeom>
          <a:noFill/>
          <a:ln w="9525">
            <a:noFill/>
            <a:miter lim="800000"/>
            <a:headEnd/>
            <a:tailEnd/>
          </a:ln>
        </p:spPr>
      </p:pic>
      <p:sp>
        <p:nvSpPr>
          <p:cNvPr id="11271" name="Text Box 13"/>
          <p:cNvSpPr txBox="1">
            <a:spLocks noChangeArrowheads="1"/>
          </p:cNvSpPr>
          <p:nvPr/>
        </p:nvSpPr>
        <p:spPr bwMode="auto">
          <a:xfrm>
            <a:off x="8362950" y="2133600"/>
            <a:ext cx="781050" cy="366713"/>
          </a:xfrm>
          <a:prstGeom prst="rect">
            <a:avLst/>
          </a:prstGeom>
          <a:noFill/>
          <a:ln w="9525">
            <a:noFill/>
            <a:miter lim="800000"/>
            <a:headEnd/>
            <a:tailEnd/>
          </a:ln>
        </p:spPr>
        <p:txBody>
          <a:bodyPr wrap="none">
            <a:spAutoFit/>
          </a:bodyPr>
          <a:lstStyle/>
          <a:p>
            <a:r>
              <a:rPr lang="en-US"/>
              <a:t>Steno</a:t>
            </a:r>
          </a:p>
        </p:txBody>
      </p:sp>
      <p:pic>
        <p:nvPicPr>
          <p:cNvPr id="11272" name="Picture 15" descr="Georgius Agricola"/>
          <p:cNvPicPr>
            <a:picLocks noChangeAspect="1" noChangeArrowheads="1"/>
          </p:cNvPicPr>
          <p:nvPr/>
        </p:nvPicPr>
        <p:blipFill>
          <a:blip r:embed="rId7" cstate="print"/>
          <a:srcRect/>
          <a:stretch>
            <a:fillRect/>
          </a:stretch>
        </p:blipFill>
        <p:spPr bwMode="auto">
          <a:xfrm>
            <a:off x="0" y="0"/>
            <a:ext cx="1079500" cy="1524000"/>
          </a:xfrm>
          <a:prstGeom prst="rect">
            <a:avLst/>
          </a:prstGeom>
          <a:noFill/>
          <a:ln w="9525">
            <a:noFill/>
            <a:miter lim="800000"/>
            <a:headEnd/>
            <a:tailEnd/>
          </a:ln>
        </p:spPr>
      </p:pic>
      <p:sp>
        <p:nvSpPr>
          <p:cNvPr id="11273" name="Text Box 16"/>
          <p:cNvSpPr txBox="1">
            <a:spLocks noChangeArrowheads="1"/>
          </p:cNvSpPr>
          <p:nvPr/>
        </p:nvSpPr>
        <p:spPr bwMode="auto">
          <a:xfrm>
            <a:off x="1219200" y="990600"/>
            <a:ext cx="915988" cy="336550"/>
          </a:xfrm>
          <a:prstGeom prst="rect">
            <a:avLst/>
          </a:prstGeom>
          <a:noFill/>
          <a:ln w="9525">
            <a:noFill/>
            <a:miter lim="800000"/>
            <a:headEnd/>
            <a:tailEnd/>
          </a:ln>
        </p:spPr>
        <p:txBody>
          <a:bodyPr wrap="none">
            <a:spAutoFit/>
          </a:bodyPr>
          <a:lstStyle/>
          <a:p>
            <a:r>
              <a:rPr lang="en-US" sz="1600"/>
              <a:t>Agricola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152400"/>
            <a:ext cx="8001000" cy="1216025"/>
          </a:xfrm>
        </p:spPr>
        <p:txBody>
          <a:bodyPr/>
          <a:lstStyle/>
          <a:p>
            <a:pPr eaLnBrk="1" hangingPunct="1">
              <a:defRPr/>
            </a:pPr>
            <a:r>
              <a:rPr lang="en-US" dirty="0" smtClean="0"/>
              <a:t>History of Mineralogy (cont.)</a:t>
            </a:r>
          </a:p>
        </p:txBody>
      </p:sp>
      <p:sp>
        <p:nvSpPr>
          <p:cNvPr id="13315" name="Rectangle 3"/>
          <p:cNvSpPr>
            <a:spLocks noGrp="1" noChangeArrowheads="1"/>
          </p:cNvSpPr>
          <p:nvPr>
            <p:ph type="body" idx="1"/>
          </p:nvPr>
        </p:nvSpPr>
        <p:spPr>
          <a:xfrm>
            <a:off x="381000" y="990600"/>
            <a:ext cx="8229600" cy="4530725"/>
          </a:xfrm>
        </p:spPr>
        <p:txBody>
          <a:bodyPr/>
          <a:lstStyle/>
          <a:p>
            <a:pPr eaLnBrk="1" hangingPunct="1">
              <a:lnSpc>
                <a:spcPct val="80000"/>
              </a:lnSpc>
              <a:defRPr/>
            </a:pPr>
            <a:r>
              <a:rPr lang="en-US" sz="1800" dirty="0" smtClean="0"/>
              <a:t>Early 1900’s  - X-ray diffraction measurements allows for precise measurement of internal symmetry and structure of minerals, and Geothermobarometry applied to metamorphic systems.</a:t>
            </a:r>
          </a:p>
          <a:p>
            <a:pPr eaLnBrk="1" hangingPunct="1">
              <a:lnSpc>
                <a:spcPct val="80000"/>
              </a:lnSpc>
              <a:defRPr/>
            </a:pPr>
            <a:r>
              <a:rPr lang="en-US" sz="1800" dirty="0" smtClean="0"/>
              <a:t>1960 – development of the electron microprobe allows for accurate in situ analysis of mineral chemistry</a:t>
            </a:r>
          </a:p>
          <a:p>
            <a:pPr eaLnBrk="1" hangingPunct="1">
              <a:lnSpc>
                <a:spcPct val="80000"/>
              </a:lnSpc>
              <a:defRPr/>
            </a:pPr>
            <a:r>
              <a:rPr lang="en-US" sz="1800" dirty="0" smtClean="0"/>
              <a:t>1970 – development of transmission electron microscope allows for visualization of atomic structure and symmetry</a:t>
            </a:r>
          </a:p>
          <a:p>
            <a:pPr eaLnBrk="1" hangingPunct="1">
              <a:lnSpc>
                <a:spcPct val="80000"/>
              </a:lnSpc>
              <a:defRPr/>
            </a:pPr>
            <a:r>
              <a:rPr lang="en-US" sz="1800" dirty="0" smtClean="0"/>
              <a:t>1980 – ion microprobe  allows for study of isotopic composition of minerals</a:t>
            </a:r>
          </a:p>
          <a:p>
            <a:pPr eaLnBrk="1" hangingPunct="1">
              <a:lnSpc>
                <a:spcPct val="80000"/>
              </a:lnSpc>
              <a:defRPr/>
            </a:pPr>
            <a:r>
              <a:rPr lang="en-US" sz="1800" dirty="0" smtClean="0"/>
              <a:t>1981 Scanning Tunneling Microscope  for elements (left)</a:t>
            </a:r>
          </a:p>
          <a:p>
            <a:pPr eaLnBrk="1" hangingPunct="1">
              <a:lnSpc>
                <a:spcPct val="80000"/>
              </a:lnSpc>
              <a:defRPr/>
            </a:pPr>
            <a:r>
              <a:rPr lang="en-US" sz="1800" dirty="0" smtClean="0"/>
              <a:t>Early 2000’s to present - investigation of the role of acidic and basic fluids in metamorphism</a:t>
            </a:r>
          </a:p>
          <a:p>
            <a:pPr eaLnBrk="1" hangingPunct="1">
              <a:lnSpc>
                <a:spcPct val="80000"/>
              </a:lnSpc>
              <a:buFont typeface="Wingdings" pitchFamily="2" charset="2"/>
              <a:buNone/>
              <a:defRPr/>
            </a:pPr>
            <a:r>
              <a:rPr lang="en-US" sz="1800" dirty="0" smtClean="0"/>
              <a:t>     using high P,T vessels (shown at right)  </a:t>
            </a:r>
          </a:p>
          <a:p>
            <a:pPr eaLnBrk="1" hangingPunct="1">
              <a:lnSpc>
                <a:spcPct val="80000"/>
              </a:lnSpc>
              <a:defRPr/>
            </a:pPr>
            <a:endParaRPr lang="en-US" sz="2400" dirty="0" smtClean="0"/>
          </a:p>
        </p:txBody>
      </p:sp>
      <p:pic>
        <p:nvPicPr>
          <p:cNvPr id="12292" name="Picture 4" descr="AMNH IHPV"/>
          <p:cNvPicPr>
            <a:picLocks noChangeAspect="1" noChangeArrowheads="1"/>
          </p:cNvPicPr>
          <p:nvPr/>
        </p:nvPicPr>
        <p:blipFill>
          <a:blip r:embed="rId3" cstate="print"/>
          <a:srcRect/>
          <a:stretch>
            <a:fillRect/>
          </a:stretch>
        </p:blipFill>
        <p:spPr bwMode="auto">
          <a:xfrm>
            <a:off x="4692650" y="4114800"/>
            <a:ext cx="4451350" cy="2743200"/>
          </a:xfrm>
          <a:prstGeom prst="rect">
            <a:avLst/>
          </a:prstGeom>
          <a:noFill/>
          <a:ln w="9525">
            <a:noFill/>
            <a:miter lim="800000"/>
            <a:headEnd/>
            <a:tailEnd/>
          </a:ln>
        </p:spPr>
      </p:pic>
      <p:pic>
        <p:nvPicPr>
          <p:cNvPr id="12293" name="Picture 9" descr="http://upload.wikimedia.org/wikipedia/commons/thumb/f/f9/ScanningTunnelingMicroscope_schematic.png/400px-ScanningTunnelingMicroscope_schematic.png">
            <a:hlinkClick r:id="rId4"/>
          </p:cNvPr>
          <p:cNvPicPr>
            <a:picLocks noChangeAspect="1" noChangeArrowheads="1"/>
          </p:cNvPicPr>
          <p:nvPr/>
        </p:nvPicPr>
        <p:blipFill>
          <a:blip r:embed="rId5" cstate="print"/>
          <a:srcRect/>
          <a:stretch>
            <a:fillRect/>
          </a:stretch>
        </p:blipFill>
        <p:spPr bwMode="auto">
          <a:xfrm>
            <a:off x="381000" y="4241800"/>
            <a:ext cx="3200400"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etin kutusu"/>
          <p:cNvSpPr txBox="1">
            <a:spLocks noChangeArrowheads="1"/>
          </p:cNvSpPr>
          <p:nvPr/>
        </p:nvSpPr>
        <p:spPr bwMode="auto">
          <a:xfrm>
            <a:off x="1187624" y="2708920"/>
            <a:ext cx="6589713" cy="646112"/>
          </a:xfrm>
          <a:prstGeom prst="rect">
            <a:avLst/>
          </a:prstGeom>
          <a:noFill/>
          <a:ln w="9525">
            <a:noFill/>
            <a:miter lim="800000"/>
            <a:headEnd/>
            <a:tailEnd/>
          </a:ln>
        </p:spPr>
        <p:txBody>
          <a:bodyPr wrap="none">
            <a:spAutoFit/>
          </a:bodyPr>
          <a:lstStyle/>
          <a:p>
            <a:r>
              <a:rPr lang="tr-TR" sz="3600" dirty="0">
                <a:latin typeface="Calibri" pitchFamily="34" charset="0"/>
              </a:rPr>
              <a:t>X-IŞINI DİFRAKTOMETRESİ</a:t>
            </a:r>
            <a:r>
              <a:rPr lang="tr-TR" sz="3600" dirty="0"/>
              <a:t> (XRD)</a:t>
            </a:r>
            <a:endParaRPr lang="tr-TR" sz="3600" dirty="0">
              <a:latin typeface="Calibri" pitchFamily="34" charset="0"/>
            </a:endParaRPr>
          </a:p>
        </p:txBody>
      </p:sp>
      <p:pic>
        <p:nvPicPr>
          <p:cNvPr id="5124" name="Resim 7" descr=" "/>
          <p:cNvPicPr>
            <a:picLocks noChangeAspect="1" noChangeArrowheads="1"/>
          </p:cNvPicPr>
          <p:nvPr/>
        </p:nvPicPr>
        <p:blipFill>
          <a:blip r:embed="rId2" cstate="print"/>
          <a:srcRect/>
          <a:stretch>
            <a:fillRect/>
          </a:stretch>
        </p:blipFill>
        <p:spPr bwMode="auto">
          <a:xfrm>
            <a:off x="395536" y="3501008"/>
            <a:ext cx="2287585" cy="1714500"/>
          </a:xfrm>
          <a:prstGeom prst="rect">
            <a:avLst/>
          </a:prstGeom>
          <a:noFill/>
          <a:ln w="9525">
            <a:noFill/>
            <a:miter lim="800000"/>
            <a:headEnd/>
            <a:tailEnd/>
          </a:ln>
        </p:spPr>
      </p:pic>
      <p:pic>
        <p:nvPicPr>
          <p:cNvPr id="5126" name="Picture 2"/>
          <p:cNvPicPr>
            <a:picLocks noChangeAspect="1" noChangeArrowheads="1"/>
          </p:cNvPicPr>
          <p:nvPr/>
        </p:nvPicPr>
        <p:blipFill>
          <a:blip r:embed="rId3" cstate="print"/>
          <a:srcRect/>
          <a:stretch>
            <a:fillRect/>
          </a:stretch>
        </p:blipFill>
        <p:spPr bwMode="auto">
          <a:xfrm>
            <a:off x="6286500" y="4286250"/>
            <a:ext cx="2689028" cy="2143125"/>
          </a:xfrm>
          <a:prstGeom prst="rect">
            <a:avLst/>
          </a:prstGeom>
          <a:noFill/>
          <a:ln w="9525">
            <a:noFill/>
            <a:miter lim="800000"/>
            <a:headEnd/>
            <a:tailEnd/>
          </a:ln>
        </p:spPr>
      </p:pic>
      <p:pic>
        <p:nvPicPr>
          <p:cNvPr id="5127" name="Picture 2" descr="jfpl4nzo6g_2"/>
          <p:cNvPicPr>
            <a:picLocks noChangeAspect="1" noChangeArrowheads="1"/>
          </p:cNvPicPr>
          <p:nvPr/>
        </p:nvPicPr>
        <p:blipFill>
          <a:blip r:embed="rId4" cstate="print"/>
          <a:srcRect/>
          <a:stretch>
            <a:fillRect/>
          </a:stretch>
        </p:blipFill>
        <p:spPr bwMode="auto">
          <a:xfrm>
            <a:off x="3563888" y="3645024"/>
            <a:ext cx="1863840" cy="1393825"/>
          </a:xfrm>
          <a:prstGeom prst="rect">
            <a:avLst/>
          </a:prstGeom>
          <a:noFill/>
          <a:ln w="9525">
            <a:noFill/>
            <a:miter lim="800000"/>
            <a:headEnd/>
            <a:tailEnd/>
          </a:ln>
        </p:spPr>
      </p:pic>
      <p:pic>
        <p:nvPicPr>
          <p:cNvPr id="5128" name="Picture 7"/>
          <p:cNvPicPr>
            <a:picLocks noChangeAspect="1" noChangeArrowheads="1"/>
          </p:cNvPicPr>
          <p:nvPr/>
        </p:nvPicPr>
        <p:blipFill>
          <a:blip r:embed="rId5" cstate="print"/>
          <a:srcRect/>
          <a:stretch>
            <a:fillRect/>
          </a:stretch>
        </p:blipFill>
        <p:spPr bwMode="auto">
          <a:xfrm>
            <a:off x="3491880" y="5661248"/>
            <a:ext cx="2437330" cy="582613"/>
          </a:xfrm>
          <a:prstGeom prst="rect">
            <a:avLst/>
          </a:prstGeom>
          <a:noFill/>
          <a:ln w="9525">
            <a:noFill/>
            <a:miter lim="800000"/>
            <a:headEnd/>
            <a:tailEnd/>
          </a:ln>
        </p:spPr>
      </p:pic>
      <p:sp>
        <p:nvSpPr>
          <p:cNvPr id="10" name="9 Metin kutusu"/>
          <p:cNvSpPr txBox="1"/>
          <p:nvPr/>
        </p:nvSpPr>
        <p:spPr>
          <a:xfrm>
            <a:off x="611560" y="332656"/>
            <a:ext cx="8280920" cy="2308324"/>
          </a:xfrm>
          <a:prstGeom prst="rect">
            <a:avLst/>
          </a:prstGeom>
          <a:noFill/>
        </p:spPr>
        <p:txBody>
          <a:bodyPr wrap="square" rtlCol="0">
            <a:spAutoFit/>
          </a:bodyPr>
          <a:lstStyle/>
          <a:p>
            <a:pPr algn="just"/>
            <a:r>
              <a:rPr lang="tr-TR" sz="2400" dirty="0" smtClean="0">
                <a:latin typeface="Times New Roman" pitchFamily="18" charset="0"/>
                <a:cs typeface="Times New Roman" pitchFamily="18" charset="0"/>
              </a:rPr>
              <a:t>1912 </a:t>
            </a:r>
            <a:r>
              <a:rPr lang="tr-TR" sz="2400" dirty="0">
                <a:latin typeface="Times New Roman" pitchFamily="18" charset="0"/>
                <a:cs typeface="Times New Roman" pitchFamily="18" charset="0"/>
              </a:rPr>
              <a:t>de X-ışın difraksiyonu ile birlikte kimyasal ve </a:t>
            </a:r>
            <a:r>
              <a:rPr lang="tr-TR" sz="2400" dirty="0" err="1">
                <a:latin typeface="Times New Roman" pitchFamily="18" charset="0"/>
                <a:cs typeface="Times New Roman" pitchFamily="18" charset="0"/>
              </a:rPr>
              <a:t>kristallografik</a:t>
            </a:r>
            <a:r>
              <a:rPr lang="tr-TR" sz="2400" dirty="0">
                <a:latin typeface="Times New Roman" pitchFamily="18" charset="0"/>
                <a:cs typeface="Times New Roman" pitchFamily="18" charset="0"/>
              </a:rPr>
              <a:t> ve fiziksel özellikler çözüldü. </a:t>
            </a:r>
            <a:endParaRPr lang="tr-TR" sz="2400" dirty="0" smtClean="0">
              <a:latin typeface="Times New Roman" pitchFamily="18" charset="0"/>
              <a:cs typeface="Times New Roman" pitchFamily="18" charset="0"/>
            </a:endParaRPr>
          </a:p>
          <a:p>
            <a:pPr algn="just"/>
            <a:endParaRPr lang="tr-TR" sz="2400" dirty="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1960 </a:t>
            </a:r>
            <a:r>
              <a:rPr lang="tr-TR" sz="2400" dirty="0" err="1">
                <a:latin typeface="Times New Roman" pitchFamily="18" charset="0"/>
                <a:cs typeface="Times New Roman" pitchFamily="18" charset="0"/>
              </a:rPr>
              <a:t>lardan</a:t>
            </a:r>
            <a:r>
              <a:rPr lang="tr-TR" sz="2400" dirty="0">
                <a:latin typeface="Times New Roman" pitchFamily="18" charset="0"/>
                <a:cs typeface="Times New Roman" pitchFamily="18" charset="0"/>
              </a:rPr>
              <a:t> sonra Elektron, nötron ve </a:t>
            </a:r>
            <a:r>
              <a:rPr lang="tr-TR" sz="2400" dirty="0" err="1">
                <a:latin typeface="Times New Roman" pitchFamily="18" charset="0"/>
                <a:cs typeface="Times New Roman" pitchFamily="18" charset="0"/>
              </a:rPr>
              <a:t>field</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ion</a:t>
            </a:r>
            <a:r>
              <a:rPr lang="tr-TR" sz="2400" dirty="0">
                <a:latin typeface="Times New Roman" pitchFamily="18" charset="0"/>
                <a:cs typeface="Times New Roman" pitchFamily="18" charset="0"/>
              </a:rPr>
              <a:t> mikroskopları ile birlikte her şey çözülmeğe başladı. İç ve dış yapı arasındaki ilişki belirlendi. </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1953</Words>
  <Application>Microsoft Office PowerPoint</Application>
  <PresentationFormat>Ekran Gösterisi (4:3)</PresentationFormat>
  <Paragraphs>112</Paragraphs>
  <Slides>23</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History of Mineralogy </vt:lpstr>
      <vt:lpstr>History of Mineralogy (cont.)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Administrator</dc:creator>
  <cp:lastModifiedBy>zehrasemrakarakas</cp:lastModifiedBy>
  <cp:revision>40</cp:revision>
  <dcterms:created xsi:type="dcterms:W3CDTF">2016-10-03T06:03:10Z</dcterms:created>
  <dcterms:modified xsi:type="dcterms:W3CDTF">2018-04-10T09:53:08Z</dcterms:modified>
</cp:coreProperties>
</file>