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81" r:id="rId4"/>
    <p:sldId id="282" r:id="rId5"/>
    <p:sldId id="283" r:id="rId6"/>
    <p:sldId id="284" r:id="rId7"/>
    <p:sldId id="258" r:id="rId8"/>
    <p:sldId id="263" r:id="rId9"/>
    <p:sldId id="278" r:id="rId10"/>
    <p:sldId id="276" r:id="rId11"/>
    <p:sldId id="285" r:id="rId12"/>
    <p:sldId id="286" r:id="rId13"/>
    <p:sldId id="257" r:id="rId14"/>
    <p:sldId id="287" r:id="rId15"/>
    <p:sldId id="259" r:id="rId16"/>
    <p:sldId id="260" r:id="rId17"/>
    <p:sldId id="261" r:id="rId18"/>
    <p:sldId id="273" r:id="rId19"/>
    <p:sldId id="274" r:id="rId20"/>
    <p:sldId id="266" r:id="rId21"/>
    <p:sldId id="288" r:id="rId22"/>
    <p:sldId id="289" r:id="rId23"/>
    <p:sldId id="290" r:id="rId24"/>
    <p:sldId id="262" r:id="rId25"/>
    <p:sldId id="267" r:id="rId26"/>
    <p:sldId id="268" r:id="rId27"/>
    <p:sldId id="269" r:id="rId28"/>
    <p:sldId id="277" r:id="rId29"/>
    <p:sldId id="279" r:id="rId30"/>
    <p:sldId id="291" r:id="rId31"/>
    <p:sldId id="292" r:id="rId32"/>
    <p:sldId id="316" r:id="rId33"/>
    <p:sldId id="293" r:id="rId34"/>
    <p:sldId id="295" r:id="rId35"/>
    <p:sldId id="296" r:id="rId36"/>
    <p:sldId id="297" r:id="rId37"/>
    <p:sldId id="298" r:id="rId38"/>
    <p:sldId id="315" r:id="rId39"/>
    <p:sldId id="312" r:id="rId40"/>
    <p:sldId id="313" r:id="rId41"/>
    <p:sldId id="314" r:id="rId42"/>
    <p:sldId id="305" r:id="rId43"/>
    <p:sldId id="306" r:id="rId44"/>
    <p:sldId id="307" r:id="rId45"/>
    <p:sldId id="308" r:id="rId46"/>
    <p:sldId id="309" r:id="rId47"/>
    <p:sldId id="310" r:id="rId4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856834-4A84-49D0-A319-74E93AD6308A}"/>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03BD01E-1CAA-4173-B4DC-CCD744D804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5F90E7EE-CD3A-43A0-BB68-7A2206C479D6}"/>
              </a:ext>
            </a:extLst>
          </p:cNvPr>
          <p:cNvSpPr>
            <a:spLocks noGrp="1"/>
          </p:cNvSpPr>
          <p:nvPr>
            <p:ph type="dt" sz="half" idx="10"/>
          </p:nvPr>
        </p:nvSpPr>
        <p:spPr/>
        <p:txBody>
          <a:bodyPr/>
          <a:lstStyle/>
          <a:p>
            <a:fld id="{AED0A079-7A74-48A9-9E00-240BCAA12BBD}" type="datetimeFigureOut">
              <a:rPr lang="tr-TR" smtClean="0"/>
              <a:t>12.03.2019</a:t>
            </a:fld>
            <a:endParaRPr lang="tr-TR"/>
          </a:p>
        </p:txBody>
      </p:sp>
      <p:sp>
        <p:nvSpPr>
          <p:cNvPr id="5" name="Alt Bilgi Yer Tutucusu 4">
            <a:extLst>
              <a:ext uri="{FF2B5EF4-FFF2-40B4-BE49-F238E27FC236}">
                <a16:creationId xmlns:a16="http://schemas.microsoft.com/office/drawing/2014/main" id="{99C31CEA-E6AE-49E0-945C-E6BA310D5A2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FBFFE8B-7352-4939-B4A1-5CD2529E031D}"/>
              </a:ext>
            </a:extLst>
          </p:cNvPr>
          <p:cNvSpPr>
            <a:spLocks noGrp="1"/>
          </p:cNvSpPr>
          <p:nvPr>
            <p:ph type="sldNum" sz="quarter" idx="12"/>
          </p:nvPr>
        </p:nvSpPr>
        <p:spPr/>
        <p:txBody>
          <a:bodyPr/>
          <a:lstStyle/>
          <a:p>
            <a:fld id="{C2CF9277-6165-4F66-9F88-43BE5E0982BE}" type="slidenum">
              <a:rPr lang="tr-TR" smtClean="0"/>
              <a:t>‹#›</a:t>
            </a:fld>
            <a:endParaRPr lang="tr-TR"/>
          </a:p>
        </p:txBody>
      </p:sp>
    </p:spTree>
    <p:extLst>
      <p:ext uri="{BB962C8B-B14F-4D97-AF65-F5344CB8AC3E}">
        <p14:creationId xmlns:p14="http://schemas.microsoft.com/office/powerpoint/2010/main" val="4011580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CD609-4DA7-4AEF-B7CA-2EAE570637E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4629EE2-E175-4204-A6B5-6BB19C32EBD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5EC162E-5FED-41EE-A780-D5D1B9957E11}"/>
              </a:ext>
            </a:extLst>
          </p:cNvPr>
          <p:cNvSpPr>
            <a:spLocks noGrp="1"/>
          </p:cNvSpPr>
          <p:nvPr>
            <p:ph type="dt" sz="half" idx="10"/>
          </p:nvPr>
        </p:nvSpPr>
        <p:spPr/>
        <p:txBody>
          <a:bodyPr/>
          <a:lstStyle/>
          <a:p>
            <a:fld id="{AED0A079-7A74-48A9-9E00-240BCAA12BBD}" type="datetimeFigureOut">
              <a:rPr lang="tr-TR" smtClean="0"/>
              <a:t>12.03.2019</a:t>
            </a:fld>
            <a:endParaRPr lang="tr-TR"/>
          </a:p>
        </p:txBody>
      </p:sp>
      <p:sp>
        <p:nvSpPr>
          <p:cNvPr id="5" name="Alt Bilgi Yer Tutucusu 4">
            <a:extLst>
              <a:ext uri="{FF2B5EF4-FFF2-40B4-BE49-F238E27FC236}">
                <a16:creationId xmlns:a16="http://schemas.microsoft.com/office/drawing/2014/main" id="{18400BDB-17CC-404E-8FBF-A672DE18626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9CD7712-7541-4D73-B7F0-47257A12BC5E}"/>
              </a:ext>
            </a:extLst>
          </p:cNvPr>
          <p:cNvSpPr>
            <a:spLocks noGrp="1"/>
          </p:cNvSpPr>
          <p:nvPr>
            <p:ph type="sldNum" sz="quarter" idx="12"/>
          </p:nvPr>
        </p:nvSpPr>
        <p:spPr/>
        <p:txBody>
          <a:bodyPr/>
          <a:lstStyle/>
          <a:p>
            <a:fld id="{C2CF9277-6165-4F66-9F88-43BE5E0982BE}" type="slidenum">
              <a:rPr lang="tr-TR" smtClean="0"/>
              <a:t>‹#›</a:t>
            </a:fld>
            <a:endParaRPr lang="tr-TR"/>
          </a:p>
        </p:txBody>
      </p:sp>
    </p:spTree>
    <p:extLst>
      <p:ext uri="{BB962C8B-B14F-4D97-AF65-F5344CB8AC3E}">
        <p14:creationId xmlns:p14="http://schemas.microsoft.com/office/powerpoint/2010/main" val="812046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21994AB-776C-453D-B756-487E62270F4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89D65F8-204B-4F38-BDC1-4846CC382F7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7ABF1B4-3E5F-4E45-8DF9-E44E4BCF576D}"/>
              </a:ext>
            </a:extLst>
          </p:cNvPr>
          <p:cNvSpPr>
            <a:spLocks noGrp="1"/>
          </p:cNvSpPr>
          <p:nvPr>
            <p:ph type="dt" sz="half" idx="10"/>
          </p:nvPr>
        </p:nvSpPr>
        <p:spPr/>
        <p:txBody>
          <a:bodyPr/>
          <a:lstStyle/>
          <a:p>
            <a:fld id="{AED0A079-7A74-48A9-9E00-240BCAA12BBD}" type="datetimeFigureOut">
              <a:rPr lang="tr-TR" smtClean="0"/>
              <a:t>12.03.2019</a:t>
            </a:fld>
            <a:endParaRPr lang="tr-TR"/>
          </a:p>
        </p:txBody>
      </p:sp>
      <p:sp>
        <p:nvSpPr>
          <p:cNvPr id="5" name="Alt Bilgi Yer Tutucusu 4">
            <a:extLst>
              <a:ext uri="{FF2B5EF4-FFF2-40B4-BE49-F238E27FC236}">
                <a16:creationId xmlns:a16="http://schemas.microsoft.com/office/drawing/2014/main" id="{B9EAC619-99F7-456E-B91B-D2A14A8B06B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F94BF0B-4CDC-441E-ABD0-F42B9536F426}"/>
              </a:ext>
            </a:extLst>
          </p:cNvPr>
          <p:cNvSpPr>
            <a:spLocks noGrp="1"/>
          </p:cNvSpPr>
          <p:nvPr>
            <p:ph type="sldNum" sz="quarter" idx="12"/>
          </p:nvPr>
        </p:nvSpPr>
        <p:spPr/>
        <p:txBody>
          <a:bodyPr/>
          <a:lstStyle/>
          <a:p>
            <a:fld id="{C2CF9277-6165-4F66-9F88-43BE5E0982BE}" type="slidenum">
              <a:rPr lang="tr-TR" smtClean="0"/>
              <a:t>‹#›</a:t>
            </a:fld>
            <a:endParaRPr lang="tr-TR"/>
          </a:p>
        </p:txBody>
      </p:sp>
    </p:spTree>
    <p:extLst>
      <p:ext uri="{BB962C8B-B14F-4D97-AF65-F5344CB8AC3E}">
        <p14:creationId xmlns:p14="http://schemas.microsoft.com/office/powerpoint/2010/main" val="3258706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A019067-7337-4DA3-8EDC-3A2E2617708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4366E6C-E53A-45D5-B5B1-6A13D39BAB41}"/>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E211FA7-CBD6-497A-BE2E-F25B0835B215}"/>
              </a:ext>
            </a:extLst>
          </p:cNvPr>
          <p:cNvSpPr>
            <a:spLocks noGrp="1"/>
          </p:cNvSpPr>
          <p:nvPr>
            <p:ph type="dt" sz="half" idx="10"/>
          </p:nvPr>
        </p:nvSpPr>
        <p:spPr/>
        <p:txBody>
          <a:bodyPr/>
          <a:lstStyle/>
          <a:p>
            <a:fld id="{AED0A079-7A74-48A9-9E00-240BCAA12BBD}" type="datetimeFigureOut">
              <a:rPr lang="tr-TR" smtClean="0"/>
              <a:t>12.03.2019</a:t>
            </a:fld>
            <a:endParaRPr lang="tr-TR"/>
          </a:p>
        </p:txBody>
      </p:sp>
      <p:sp>
        <p:nvSpPr>
          <p:cNvPr id="5" name="Alt Bilgi Yer Tutucusu 4">
            <a:extLst>
              <a:ext uri="{FF2B5EF4-FFF2-40B4-BE49-F238E27FC236}">
                <a16:creationId xmlns:a16="http://schemas.microsoft.com/office/drawing/2014/main" id="{BE6B8B50-109A-49D5-AB26-39D2FD5238D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603AC08-9D16-46A5-A102-8E2DA62BE72A}"/>
              </a:ext>
            </a:extLst>
          </p:cNvPr>
          <p:cNvSpPr>
            <a:spLocks noGrp="1"/>
          </p:cNvSpPr>
          <p:nvPr>
            <p:ph type="sldNum" sz="quarter" idx="12"/>
          </p:nvPr>
        </p:nvSpPr>
        <p:spPr/>
        <p:txBody>
          <a:bodyPr/>
          <a:lstStyle/>
          <a:p>
            <a:fld id="{C2CF9277-6165-4F66-9F88-43BE5E0982BE}" type="slidenum">
              <a:rPr lang="tr-TR" smtClean="0"/>
              <a:t>‹#›</a:t>
            </a:fld>
            <a:endParaRPr lang="tr-TR"/>
          </a:p>
        </p:txBody>
      </p:sp>
    </p:spTree>
    <p:extLst>
      <p:ext uri="{BB962C8B-B14F-4D97-AF65-F5344CB8AC3E}">
        <p14:creationId xmlns:p14="http://schemas.microsoft.com/office/powerpoint/2010/main" val="767802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22BEA53-CC35-4095-8F9D-E79BDFC8A23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B829CFC-3F2A-4A26-AD67-924138317C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88DD830-BF5F-45D3-A114-42ECF7A14BC7}"/>
              </a:ext>
            </a:extLst>
          </p:cNvPr>
          <p:cNvSpPr>
            <a:spLocks noGrp="1"/>
          </p:cNvSpPr>
          <p:nvPr>
            <p:ph type="dt" sz="half" idx="10"/>
          </p:nvPr>
        </p:nvSpPr>
        <p:spPr/>
        <p:txBody>
          <a:bodyPr/>
          <a:lstStyle/>
          <a:p>
            <a:fld id="{AED0A079-7A74-48A9-9E00-240BCAA12BBD}" type="datetimeFigureOut">
              <a:rPr lang="tr-TR" smtClean="0"/>
              <a:t>12.03.2019</a:t>
            </a:fld>
            <a:endParaRPr lang="tr-TR"/>
          </a:p>
        </p:txBody>
      </p:sp>
      <p:sp>
        <p:nvSpPr>
          <p:cNvPr id="5" name="Alt Bilgi Yer Tutucusu 4">
            <a:extLst>
              <a:ext uri="{FF2B5EF4-FFF2-40B4-BE49-F238E27FC236}">
                <a16:creationId xmlns:a16="http://schemas.microsoft.com/office/drawing/2014/main" id="{DCCCC5A2-8F94-430E-8C74-3415CFD6572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9DD19C7-A0B7-491B-A32E-E63AB2B1112B}"/>
              </a:ext>
            </a:extLst>
          </p:cNvPr>
          <p:cNvSpPr>
            <a:spLocks noGrp="1"/>
          </p:cNvSpPr>
          <p:nvPr>
            <p:ph type="sldNum" sz="quarter" idx="12"/>
          </p:nvPr>
        </p:nvSpPr>
        <p:spPr/>
        <p:txBody>
          <a:bodyPr/>
          <a:lstStyle/>
          <a:p>
            <a:fld id="{C2CF9277-6165-4F66-9F88-43BE5E0982BE}" type="slidenum">
              <a:rPr lang="tr-TR" smtClean="0"/>
              <a:t>‹#›</a:t>
            </a:fld>
            <a:endParaRPr lang="tr-TR"/>
          </a:p>
        </p:txBody>
      </p:sp>
    </p:spTree>
    <p:extLst>
      <p:ext uri="{BB962C8B-B14F-4D97-AF65-F5344CB8AC3E}">
        <p14:creationId xmlns:p14="http://schemas.microsoft.com/office/powerpoint/2010/main" val="743203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6A6EA5A-B255-449A-8571-3E36477CE60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80A971F-11B5-4EC8-A51F-AFE542531DB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A66CBC7-2ACE-4819-B1B8-9DBAAEE2155A}"/>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67FD28A-41BF-4607-8B3A-02A34F4BFC77}"/>
              </a:ext>
            </a:extLst>
          </p:cNvPr>
          <p:cNvSpPr>
            <a:spLocks noGrp="1"/>
          </p:cNvSpPr>
          <p:nvPr>
            <p:ph type="dt" sz="half" idx="10"/>
          </p:nvPr>
        </p:nvSpPr>
        <p:spPr/>
        <p:txBody>
          <a:bodyPr/>
          <a:lstStyle/>
          <a:p>
            <a:fld id="{AED0A079-7A74-48A9-9E00-240BCAA12BBD}" type="datetimeFigureOut">
              <a:rPr lang="tr-TR" smtClean="0"/>
              <a:t>12.03.2019</a:t>
            </a:fld>
            <a:endParaRPr lang="tr-TR"/>
          </a:p>
        </p:txBody>
      </p:sp>
      <p:sp>
        <p:nvSpPr>
          <p:cNvPr id="6" name="Alt Bilgi Yer Tutucusu 5">
            <a:extLst>
              <a:ext uri="{FF2B5EF4-FFF2-40B4-BE49-F238E27FC236}">
                <a16:creationId xmlns:a16="http://schemas.microsoft.com/office/drawing/2014/main" id="{3E99BE69-05C1-45B2-AB96-D9DC15A7922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30B8976-CD94-49B9-9266-B3C8846E267C}"/>
              </a:ext>
            </a:extLst>
          </p:cNvPr>
          <p:cNvSpPr>
            <a:spLocks noGrp="1"/>
          </p:cNvSpPr>
          <p:nvPr>
            <p:ph type="sldNum" sz="quarter" idx="12"/>
          </p:nvPr>
        </p:nvSpPr>
        <p:spPr/>
        <p:txBody>
          <a:bodyPr/>
          <a:lstStyle/>
          <a:p>
            <a:fld id="{C2CF9277-6165-4F66-9F88-43BE5E0982BE}" type="slidenum">
              <a:rPr lang="tr-TR" smtClean="0"/>
              <a:t>‹#›</a:t>
            </a:fld>
            <a:endParaRPr lang="tr-TR"/>
          </a:p>
        </p:txBody>
      </p:sp>
    </p:spTree>
    <p:extLst>
      <p:ext uri="{BB962C8B-B14F-4D97-AF65-F5344CB8AC3E}">
        <p14:creationId xmlns:p14="http://schemas.microsoft.com/office/powerpoint/2010/main" val="9465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C180666-D3DD-4D8F-8E3D-2471C3F02B1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7DF90C5-FE9C-457C-9834-6420B67695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A7E77BEB-9881-4914-840E-30769BB6A55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3CF512E-7307-46AD-B4B0-55299F718A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E066511-FCFF-4DA6-8B44-A4A20161174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867B441A-6575-4B16-869A-F1030F6032F3}"/>
              </a:ext>
            </a:extLst>
          </p:cNvPr>
          <p:cNvSpPr>
            <a:spLocks noGrp="1"/>
          </p:cNvSpPr>
          <p:nvPr>
            <p:ph type="dt" sz="half" idx="10"/>
          </p:nvPr>
        </p:nvSpPr>
        <p:spPr/>
        <p:txBody>
          <a:bodyPr/>
          <a:lstStyle/>
          <a:p>
            <a:fld id="{AED0A079-7A74-48A9-9E00-240BCAA12BBD}" type="datetimeFigureOut">
              <a:rPr lang="tr-TR" smtClean="0"/>
              <a:t>12.03.2019</a:t>
            </a:fld>
            <a:endParaRPr lang="tr-TR"/>
          </a:p>
        </p:txBody>
      </p:sp>
      <p:sp>
        <p:nvSpPr>
          <p:cNvPr id="8" name="Alt Bilgi Yer Tutucusu 7">
            <a:extLst>
              <a:ext uri="{FF2B5EF4-FFF2-40B4-BE49-F238E27FC236}">
                <a16:creationId xmlns:a16="http://schemas.microsoft.com/office/drawing/2014/main" id="{1176F388-23AF-4DEF-9D32-F78197B8E46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5AA9ED4E-BEE3-4723-955D-99C3E44F917B}"/>
              </a:ext>
            </a:extLst>
          </p:cNvPr>
          <p:cNvSpPr>
            <a:spLocks noGrp="1"/>
          </p:cNvSpPr>
          <p:nvPr>
            <p:ph type="sldNum" sz="quarter" idx="12"/>
          </p:nvPr>
        </p:nvSpPr>
        <p:spPr/>
        <p:txBody>
          <a:bodyPr/>
          <a:lstStyle/>
          <a:p>
            <a:fld id="{C2CF9277-6165-4F66-9F88-43BE5E0982BE}" type="slidenum">
              <a:rPr lang="tr-TR" smtClean="0"/>
              <a:t>‹#›</a:t>
            </a:fld>
            <a:endParaRPr lang="tr-TR"/>
          </a:p>
        </p:txBody>
      </p:sp>
    </p:spTree>
    <p:extLst>
      <p:ext uri="{BB962C8B-B14F-4D97-AF65-F5344CB8AC3E}">
        <p14:creationId xmlns:p14="http://schemas.microsoft.com/office/powerpoint/2010/main" val="1313174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20AC846-5306-42EA-8AE8-22013DD48A4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4243227-B684-47C9-A708-F33828B10537}"/>
              </a:ext>
            </a:extLst>
          </p:cNvPr>
          <p:cNvSpPr>
            <a:spLocks noGrp="1"/>
          </p:cNvSpPr>
          <p:nvPr>
            <p:ph type="dt" sz="half" idx="10"/>
          </p:nvPr>
        </p:nvSpPr>
        <p:spPr/>
        <p:txBody>
          <a:bodyPr/>
          <a:lstStyle/>
          <a:p>
            <a:fld id="{AED0A079-7A74-48A9-9E00-240BCAA12BBD}" type="datetimeFigureOut">
              <a:rPr lang="tr-TR" smtClean="0"/>
              <a:t>12.03.2019</a:t>
            </a:fld>
            <a:endParaRPr lang="tr-TR"/>
          </a:p>
        </p:txBody>
      </p:sp>
      <p:sp>
        <p:nvSpPr>
          <p:cNvPr id="4" name="Alt Bilgi Yer Tutucusu 3">
            <a:extLst>
              <a:ext uri="{FF2B5EF4-FFF2-40B4-BE49-F238E27FC236}">
                <a16:creationId xmlns:a16="http://schemas.microsoft.com/office/drawing/2014/main" id="{67BA63C8-A162-42DB-B1F0-42AC329EA59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211B979-B7DD-48C0-B480-EFAFD39970F2}"/>
              </a:ext>
            </a:extLst>
          </p:cNvPr>
          <p:cNvSpPr>
            <a:spLocks noGrp="1"/>
          </p:cNvSpPr>
          <p:nvPr>
            <p:ph type="sldNum" sz="quarter" idx="12"/>
          </p:nvPr>
        </p:nvSpPr>
        <p:spPr/>
        <p:txBody>
          <a:bodyPr/>
          <a:lstStyle/>
          <a:p>
            <a:fld id="{C2CF9277-6165-4F66-9F88-43BE5E0982BE}" type="slidenum">
              <a:rPr lang="tr-TR" smtClean="0"/>
              <a:t>‹#›</a:t>
            </a:fld>
            <a:endParaRPr lang="tr-TR"/>
          </a:p>
        </p:txBody>
      </p:sp>
    </p:spTree>
    <p:extLst>
      <p:ext uri="{BB962C8B-B14F-4D97-AF65-F5344CB8AC3E}">
        <p14:creationId xmlns:p14="http://schemas.microsoft.com/office/powerpoint/2010/main" val="3570388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D907B37-0B5C-4B81-B18B-013ABA9E7DBF}"/>
              </a:ext>
            </a:extLst>
          </p:cNvPr>
          <p:cNvSpPr>
            <a:spLocks noGrp="1"/>
          </p:cNvSpPr>
          <p:nvPr>
            <p:ph type="dt" sz="half" idx="10"/>
          </p:nvPr>
        </p:nvSpPr>
        <p:spPr/>
        <p:txBody>
          <a:bodyPr/>
          <a:lstStyle/>
          <a:p>
            <a:fld id="{AED0A079-7A74-48A9-9E00-240BCAA12BBD}" type="datetimeFigureOut">
              <a:rPr lang="tr-TR" smtClean="0"/>
              <a:t>12.03.2019</a:t>
            </a:fld>
            <a:endParaRPr lang="tr-TR"/>
          </a:p>
        </p:txBody>
      </p:sp>
      <p:sp>
        <p:nvSpPr>
          <p:cNvPr id="3" name="Alt Bilgi Yer Tutucusu 2">
            <a:extLst>
              <a:ext uri="{FF2B5EF4-FFF2-40B4-BE49-F238E27FC236}">
                <a16:creationId xmlns:a16="http://schemas.microsoft.com/office/drawing/2014/main" id="{14FFF72E-F173-44A8-B6FA-FFF7E16CAE1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C2791D4-06BF-4867-9781-53C255E33E03}"/>
              </a:ext>
            </a:extLst>
          </p:cNvPr>
          <p:cNvSpPr>
            <a:spLocks noGrp="1"/>
          </p:cNvSpPr>
          <p:nvPr>
            <p:ph type="sldNum" sz="quarter" idx="12"/>
          </p:nvPr>
        </p:nvSpPr>
        <p:spPr/>
        <p:txBody>
          <a:bodyPr/>
          <a:lstStyle/>
          <a:p>
            <a:fld id="{C2CF9277-6165-4F66-9F88-43BE5E0982BE}" type="slidenum">
              <a:rPr lang="tr-TR" smtClean="0"/>
              <a:t>‹#›</a:t>
            </a:fld>
            <a:endParaRPr lang="tr-TR"/>
          </a:p>
        </p:txBody>
      </p:sp>
    </p:spTree>
    <p:extLst>
      <p:ext uri="{BB962C8B-B14F-4D97-AF65-F5344CB8AC3E}">
        <p14:creationId xmlns:p14="http://schemas.microsoft.com/office/powerpoint/2010/main" val="4096912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6F278AA-12C5-4B0C-A3AC-5A3E6068BA1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C0B52DE-3A5D-4F8C-A8B5-953F73AF60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CCF1559-2C91-43FB-A3ED-FE04DCA49B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43B24A9-DB22-4B6A-A47A-82CE2CD608CD}"/>
              </a:ext>
            </a:extLst>
          </p:cNvPr>
          <p:cNvSpPr>
            <a:spLocks noGrp="1"/>
          </p:cNvSpPr>
          <p:nvPr>
            <p:ph type="dt" sz="half" idx="10"/>
          </p:nvPr>
        </p:nvSpPr>
        <p:spPr/>
        <p:txBody>
          <a:bodyPr/>
          <a:lstStyle/>
          <a:p>
            <a:fld id="{AED0A079-7A74-48A9-9E00-240BCAA12BBD}" type="datetimeFigureOut">
              <a:rPr lang="tr-TR" smtClean="0"/>
              <a:t>12.03.2019</a:t>
            </a:fld>
            <a:endParaRPr lang="tr-TR"/>
          </a:p>
        </p:txBody>
      </p:sp>
      <p:sp>
        <p:nvSpPr>
          <p:cNvPr id="6" name="Alt Bilgi Yer Tutucusu 5">
            <a:extLst>
              <a:ext uri="{FF2B5EF4-FFF2-40B4-BE49-F238E27FC236}">
                <a16:creationId xmlns:a16="http://schemas.microsoft.com/office/drawing/2014/main" id="{DC2D3C5F-81F4-4A9F-9DFA-57863817F8F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07991DF-FB5D-470C-B191-3AFBD397DBC6}"/>
              </a:ext>
            </a:extLst>
          </p:cNvPr>
          <p:cNvSpPr>
            <a:spLocks noGrp="1"/>
          </p:cNvSpPr>
          <p:nvPr>
            <p:ph type="sldNum" sz="quarter" idx="12"/>
          </p:nvPr>
        </p:nvSpPr>
        <p:spPr/>
        <p:txBody>
          <a:bodyPr/>
          <a:lstStyle/>
          <a:p>
            <a:fld id="{C2CF9277-6165-4F66-9F88-43BE5E0982BE}" type="slidenum">
              <a:rPr lang="tr-TR" smtClean="0"/>
              <a:t>‹#›</a:t>
            </a:fld>
            <a:endParaRPr lang="tr-TR"/>
          </a:p>
        </p:txBody>
      </p:sp>
    </p:spTree>
    <p:extLst>
      <p:ext uri="{BB962C8B-B14F-4D97-AF65-F5344CB8AC3E}">
        <p14:creationId xmlns:p14="http://schemas.microsoft.com/office/powerpoint/2010/main" val="230093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17AB1C3-97E2-47C3-A2EC-302D103C5C4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B8D4D9F-3C2A-47E4-AB26-6DED7A6148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E653C9C-4AC0-4D1E-8FEE-D053DD1ABA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BC51786-FEE5-4603-B501-11D0BD039EB1}"/>
              </a:ext>
            </a:extLst>
          </p:cNvPr>
          <p:cNvSpPr>
            <a:spLocks noGrp="1"/>
          </p:cNvSpPr>
          <p:nvPr>
            <p:ph type="dt" sz="half" idx="10"/>
          </p:nvPr>
        </p:nvSpPr>
        <p:spPr/>
        <p:txBody>
          <a:bodyPr/>
          <a:lstStyle/>
          <a:p>
            <a:fld id="{AED0A079-7A74-48A9-9E00-240BCAA12BBD}" type="datetimeFigureOut">
              <a:rPr lang="tr-TR" smtClean="0"/>
              <a:t>12.03.2019</a:t>
            </a:fld>
            <a:endParaRPr lang="tr-TR"/>
          </a:p>
        </p:txBody>
      </p:sp>
      <p:sp>
        <p:nvSpPr>
          <p:cNvPr id="6" name="Alt Bilgi Yer Tutucusu 5">
            <a:extLst>
              <a:ext uri="{FF2B5EF4-FFF2-40B4-BE49-F238E27FC236}">
                <a16:creationId xmlns:a16="http://schemas.microsoft.com/office/drawing/2014/main" id="{0697B66A-534F-444C-B309-89EE69E688B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C3C0E4B-0560-473C-82E7-E6B6ADE5EA08}"/>
              </a:ext>
            </a:extLst>
          </p:cNvPr>
          <p:cNvSpPr>
            <a:spLocks noGrp="1"/>
          </p:cNvSpPr>
          <p:nvPr>
            <p:ph type="sldNum" sz="quarter" idx="12"/>
          </p:nvPr>
        </p:nvSpPr>
        <p:spPr/>
        <p:txBody>
          <a:bodyPr/>
          <a:lstStyle/>
          <a:p>
            <a:fld id="{C2CF9277-6165-4F66-9F88-43BE5E0982BE}" type="slidenum">
              <a:rPr lang="tr-TR" smtClean="0"/>
              <a:t>‹#›</a:t>
            </a:fld>
            <a:endParaRPr lang="tr-TR"/>
          </a:p>
        </p:txBody>
      </p:sp>
    </p:spTree>
    <p:extLst>
      <p:ext uri="{BB962C8B-B14F-4D97-AF65-F5344CB8AC3E}">
        <p14:creationId xmlns:p14="http://schemas.microsoft.com/office/powerpoint/2010/main" val="4259495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B405349-A0BA-489A-BB9D-6DB02F88D8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4756D80-AE12-4116-97A5-1077AE5B32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70DF076-2B3E-4515-91CA-4A8889E591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D0A079-7A74-48A9-9E00-240BCAA12BBD}" type="datetimeFigureOut">
              <a:rPr lang="tr-TR" smtClean="0"/>
              <a:t>12.03.2019</a:t>
            </a:fld>
            <a:endParaRPr lang="tr-TR"/>
          </a:p>
        </p:txBody>
      </p:sp>
      <p:sp>
        <p:nvSpPr>
          <p:cNvPr id="5" name="Alt Bilgi Yer Tutucusu 4">
            <a:extLst>
              <a:ext uri="{FF2B5EF4-FFF2-40B4-BE49-F238E27FC236}">
                <a16:creationId xmlns:a16="http://schemas.microsoft.com/office/drawing/2014/main" id="{FA1CC407-930A-42EE-9CA2-A4A404D2F7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42A87F0-3986-47D4-A88A-E6D0E2D3CF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CF9277-6165-4F66-9F88-43BE5E0982BE}" type="slidenum">
              <a:rPr lang="tr-TR" smtClean="0"/>
              <a:t>‹#›</a:t>
            </a:fld>
            <a:endParaRPr lang="tr-TR"/>
          </a:p>
        </p:txBody>
      </p:sp>
    </p:spTree>
    <p:extLst>
      <p:ext uri="{BB962C8B-B14F-4D97-AF65-F5344CB8AC3E}">
        <p14:creationId xmlns:p14="http://schemas.microsoft.com/office/powerpoint/2010/main" val="2027535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a:extLst>
              <a:ext uri="{FF2B5EF4-FFF2-40B4-BE49-F238E27FC236}">
                <a16:creationId xmlns:a16="http://schemas.microsoft.com/office/drawing/2014/main" id="{A4475F22-DA85-4575-81AF-7E76192D8CC3}"/>
              </a:ext>
            </a:extLst>
          </p:cNvPr>
          <p:cNvSpPr>
            <a:spLocks noGrp="1" noChangeArrowheads="1"/>
          </p:cNvSpPr>
          <p:nvPr>
            <p:ph type="title"/>
          </p:nvPr>
        </p:nvSpPr>
        <p:spPr>
          <a:xfrm>
            <a:off x="1981200" y="274639"/>
            <a:ext cx="8229600" cy="922337"/>
          </a:xfrm>
        </p:spPr>
        <p:txBody>
          <a:bodyPr/>
          <a:lstStyle/>
          <a:p>
            <a:pPr algn="ctr"/>
            <a:r>
              <a:rPr lang="tr-TR" altLang="tr-TR" b="1" dirty="0"/>
              <a:t>Hadislerin Taksimi</a:t>
            </a:r>
          </a:p>
        </p:txBody>
      </p:sp>
      <p:sp>
        <p:nvSpPr>
          <p:cNvPr id="2053" name="Rectangle 5">
            <a:extLst>
              <a:ext uri="{FF2B5EF4-FFF2-40B4-BE49-F238E27FC236}">
                <a16:creationId xmlns:a16="http://schemas.microsoft.com/office/drawing/2014/main" id="{63C56F15-A7EB-446B-9242-65FE21C42169}"/>
              </a:ext>
            </a:extLst>
          </p:cNvPr>
          <p:cNvSpPr>
            <a:spLocks noGrp="1" noChangeArrowheads="1"/>
          </p:cNvSpPr>
          <p:nvPr>
            <p:ph type="body" idx="1"/>
          </p:nvPr>
        </p:nvSpPr>
        <p:spPr>
          <a:xfrm>
            <a:off x="1981200" y="1052513"/>
            <a:ext cx="8229600" cy="5073650"/>
          </a:xfrm>
        </p:spPr>
        <p:txBody>
          <a:bodyPr>
            <a:normAutofit lnSpcReduction="10000"/>
          </a:bodyPr>
          <a:lstStyle/>
          <a:p>
            <a:pPr marL="609600" indent="-609600" algn="ctr">
              <a:buNone/>
            </a:pPr>
            <a:endParaRPr lang="tr-TR" altLang="tr-TR" b="1" u="sng" dirty="0"/>
          </a:p>
          <a:p>
            <a:pPr marL="609600" indent="-609600" algn="ctr">
              <a:buNone/>
            </a:pPr>
            <a:r>
              <a:rPr lang="tr-TR" altLang="tr-TR" b="1" u="sng" dirty="0" err="1"/>
              <a:t>İsnad</a:t>
            </a:r>
            <a:r>
              <a:rPr lang="tr-TR" altLang="tr-TR" b="1" u="sng" dirty="0"/>
              <a:t>/</a:t>
            </a:r>
            <a:r>
              <a:rPr lang="tr-TR" altLang="tr-TR" b="1" u="sng" dirty="0" err="1"/>
              <a:t>Tarîk</a:t>
            </a:r>
            <a:r>
              <a:rPr lang="tr-TR" altLang="tr-TR" b="1" u="sng" dirty="0"/>
              <a:t> Sayısına Göre Hadisler</a:t>
            </a:r>
          </a:p>
          <a:p>
            <a:pPr marL="609600" indent="-609600">
              <a:buNone/>
            </a:pPr>
            <a:endParaRPr lang="tr-TR" altLang="tr-TR" dirty="0"/>
          </a:p>
          <a:p>
            <a:pPr marL="609600" indent="-609600">
              <a:buNone/>
            </a:pPr>
            <a:r>
              <a:rPr lang="tr-TR" altLang="tr-TR" dirty="0"/>
              <a:t>	</a:t>
            </a:r>
            <a:r>
              <a:rPr lang="tr-TR" altLang="tr-TR" b="1" dirty="0"/>
              <a:t>	A- Mütevatir Hadisler</a:t>
            </a:r>
          </a:p>
          <a:p>
            <a:pPr marL="609600" indent="-609600">
              <a:buNone/>
            </a:pPr>
            <a:r>
              <a:rPr lang="tr-TR" altLang="tr-TR" b="1" dirty="0"/>
              <a:t>			a) Lafzi Mütevatir</a:t>
            </a:r>
          </a:p>
          <a:p>
            <a:pPr marL="609600" indent="-609600">
              <a:buNone/>
            </a:pPr>
            <a:r>
              <a:rPr lang="tr-TR" altLang="tr-TR" b="1" dirty="0"/>
              <a:t>			b) Manevi Mütevatir</a:t>
            </a:r>
          </a:p>
          <a:p>
            <a:pPr marL="609600" indent="-609600">
              <a:buNone/>
            </a:pPr>
            <a:r>
              <a:rPr lang="tr-TR" altLang="tr-TR" b="1" dirty="0"/>
              <a:t>		B- </a:t>
            </a:r>
            <a:r>
              <a:rPr lang="tr-TR" altLang="tr-TR" b="1" dirty="0" err="1"/>
              <a:t>Âhâd</a:t>
            </a:r>
            <a:r>
              <a:rPr lang="tr-TR" altLang="tr-TR" b="1" dirty="0"/>
              <a:t> Hadisler</a:t>
            </a:r>
          </a:p>
          <a:p>
            <a:pPr marL="609600" indent="-609600">
              <a:buNone/>
            </a:pPr>
            <a:r>
              <a:rPr lang="tr-TR" altLang="tr-TR" b="1" dirty="0"/>
              <a:t>			a) </a:t>
            </a:r>
            <a:r>
              <a:rPr lang="tr-TR" altLang="tr-TR" b="1" dirty="0" err="1"/>
              <a:t>Garib</a:t>
            </a:r>
            <a:endParaRPr lang="tr-TR" altLang="tr-TR" b="1" dirty="0"/>
          </a:p>
          <a:p>
            <a:pPr marL="609600" indent="-609600">
              <a:buNone/>
            </a:pPr>
            <a:r>
              <a:rPr lang="tr-TR" altLang="tr-TR" b="1" dirty="0"/>
              <a:t>			b) Aziz</a:t>
            </a:r>
          </a:p>
          <a:p>
            <a:pPr marL="609600" indent="-609600">
              <a:buNone/>
            </a:pPr>
            <a:r>
              <a:rPr lang="tr-TR" altLang="tr-TR" b="1" dirty="0"/>
              <a:t>			c) Meşhur</a:t>
            </a:r>
          </a:p>
          <a:p>
            <a:pPr marL="609600" indent="-609600">
              <a:buNone/>
            </a:pPr>
            <a:endParaRPr lang="tr-TR" alt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B7870DE9-EB1E-4562-994A-98025A5102F8}"/>
              </a:ext>
            </a:extLst>
          </p:cNvPr>
          <p:cNvSpPr>
            <a:spLocks noGrp="1" noChangeArrowheads="1"/>
          </p:cNvSpPr>
          <p:nvPr>
            <p:ph type="ctrTitle"/>
          </p:nvPr>
        </p:nvSpPr>
        <p:spPr>
          <a:xfrm>
            <a:off x="2279650" y="476251"/>
            <a:ext cx="7772400" cy="1470025"/>
          </a:xfrm>
        </p:spPr>
        <p:txBody>
          <a:bodyPr anchor="ctr"/>
          <a:lstStyle/>
          <a:p>
            <a:r>
              <a:rPr lang="tr-TR" altLang="tr-TR" sz="3600" b="1" dirty="0"/>
              <a:t>AZİZ HABER</a:t>
            </a:r>
          </a:p>
        </p:txBody>
      </p:sp>
      <p:sp>
        <p:nvSpPr>
          <p:cNvPr id="29699" name="Rectangle 3">
            <a:extLst>
              <a:ext uri="{FF2B5EF4-FFF2-40B4-BE49-F238E27FC236}">
                <a16:creationId xmlns:a16="http://schemas.microsoft.com/office/drawing/2014/main" id="{516BCDCB-C6C1-4CC0-B8BC-8628E7C706BE}"/>
              </a:ext>
            </a:extLst>
          </p:cNvPr>
          <p:cNvSpPr>
            <a:spLocks noGrp="1" noChangeArrowheads="1"/>
          </p:cNvSpPr>
          <p:nvPr>
            <p:ph type="subTitle" idx="1"/>
          </p:nvPr>
        </p:nvSpPr>
        <p:spPr>
          <a:xfrm>
            <a:off x="3000375" y="2852739"/>
            <a:ext cx="6400800" cy="2447925"/>
          </a:xfrm>
        </p:spPr>
        <p:txBody>
          <a:bodyPr/>
          <a:lstStyle/>
          <a:p>
            <a:pPr algn="l"/>
            <a:r>
              <a:rPr lang="tr-TR" altLang="tr-TR" sz="3200" b="1" dirty="0"/>
              <a:t>Tanım: Ravi sayısı isnadın </a:t>
            </a:r>
            <a:r>
              <a:rPr lang="tr-TR" altLang="tr-TR" sz="3200" b="1" u="sng" dirty="0"/>
              <a:t>herhangi bir tabakasında</a:t>
            </a:r>
            <a:r>
              <a:rPr lang="tr-TR" altLang="tr-TR" sz="3200" b="1" dirty="0"/>
              <a:t> ikiye kadar düşen hadistir.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81702B6-18C0-4DCA-AA8A-FE9835DF8975}"/>
              </a:ext>
            </a:extLst>
          </p:cNvPr>
          <p:cNvSpPr>
            <a:spLocks noGrp="1"/>
          </p:cNvSpPr>
          <p:nvPr>
            <p:ph type="title"/>
          </p:nvPr>
        </p:nvSpPr>
        <p:spPr/>
        <p:txBody>
          <a:bodyPr/>
          <a:lstStyle/>
          <a:p>
            <a:pPr algn="ctr"/>
            <a:r>
              <a:rPr lang="tr-TR" b="1" dirty="0"/>
              <a:t>MEŞHUR HADİS</a:t>
            </a:r>
          </a:p>
        </p:txBody>
      </p:sp>
      <p:sp>
        <p:nvSpPr>
          <p:cNvPr id="3" name="İçerik Yer Tutucusu 2">
            <a:extLst>
              <a:ext uri="{FF2B5EF4-FFF2-40B4-BE49-F238E27FC236}">
                <a16:creationId xmlns:a16="http://schemas.microsoft.com/office/drawing/2014/main" id="{F697625D-8545-4787-95D3-0A453723AF11}"/>
              </a:ext>
            </a:extLst>
          </p:cNvPr>
          <p:cNvSpPr>
            <a:spLocks noGrp="1"/>
          </p:cNvSpPr>
          <p:nvPr>
            <p:ph idx="1"/>
          </p:nvPr>
        </p:nvSpPr>
        <p:spPr/>
        <p:txBody>
          <a:bodyPr/>
          <a:lstStyle/>
          <a:p>
            <a:pPr marL="0" indent="0">
              <a:buNone/>
            </a:pPr>
            <a:endParaRPr lang="tr-TR" dirty="0"/>
          </a:p>
          <a:p>
            <a:pPr marL="0" indent="0">
              <a:buNone/>
            </a:pPr>
            <a:r>
              <a:rPr lang="tr-TR" dirty="0"/>
              <a:t>	</a:t>
            </a:r>
            <a:r>
              <a:rPr lang="tr-TR" sz="3200" b="1" dirty="0"/>
              <a:t>İsnadın </a:t>
            </a:r>
            <a:r>
              <a:rPr lang="tr-TR" sz="3200" b="1" u="sng" dirty="0"/>
              <a:t>herhangi bir tabakasında </a:t>
            </a:r>
            <a:r>
              <a:rPr lang="tr-TR" sz="3200" b="1" dirty="0" err="1"/>
              <a:t>ravi</a:t>
            </a:r>
            <a:r>
              <a:rPr lang="tr-TR" sz="3200" b="1" dirty="0"/>
              <a:t> sayısı üç olan hadistir.</a:t>
            </a:r>
          </a:p>
          <a:p>
            <a:pPr marL="0" indent="0">
              <a:buNone/>
            </a:pPr>
            <a:endParaRPr lang="tr-TR" sz="3200" b="1" dirty="0"/>
          </a:p>
          <a:p>
            <a:pPr marL="0" indent="0">
              <a:buNone/>
            </a:pPr>
            <a:r>
              <a:rPr lang="tr-TR" sz="3200" b="1" dirty="0"/>
              <a:t>	(Bu sayının üzerinde raviye sahip rivayetler </a:t>
            </a:r>
            <a:r>
              <a:rPr lang="tr-TR" sz="3200" b="1" dirty="0" err="1"/>
              <a:t>Mütevatir’e</a:t>
            </a:r>
            <a:r>
              <a:rPr lang="tr-TR" sz="3200" b="1" dirty="0"/>
              <a:t> girerler)</a:t>
            </a:r>
            <a:endParaRPr lang="tr-TR" dirty="0"/>
          </a:p>
        </p:txBody>
      </p:sp>
    </p:spTree>
    <p:extLst>
      <p:ext uri="{BB962C8B-B14F-4D97-AF65-F5344CB8AC3E}">
        <p14:creationId xmlns:p14="http://schemas.microsoft.com/office/powerpoint/2010/main" val="819503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9">
            <a:extLst>
              <a:ext uri="{FF2B5EF4-FFF2-40B4-BE49-F238E27FC236}">
                <a16:creationId xmlns:a16="http://schemas.microsoft.com/office/drawing/2014/main" id="{2AFF1024-13DA-4A0A-A975-6FE2EFFFDEAE}"/>
              </a:ext>
            </a:extLst>
          </p:cNvPr>
          <p:cNvSpPr>
            <a:spLocks noGrp="1" noChangeArrowheads="1"/>
          </p:cNvSpPr>
          <p:nvPr>
            <p:ph type="title"/>
          </p:nvPr>
        </p:nvSpPr>
        <p:spPr>
          <a:xfrm>
            <a:off x="1981200" y="274638"/>
            <a:ext cx="8229600" cy="6178550"/>
          </a:xfrm>
        </p:spPr>
        <p:txBody>
          <a:bodyPr/>
          <a:lstStyle/>
          <a:p>
            <a:pPr algn="ctr" eaLnBrk="1" hangingPunct="1"/>
            <a:r>
              <a:rPr lang="tr-TR" altLang="tr-TR" sz="3600" b="1" dirty="0"/>
              <a:t>SIHHAT DERECESİNE GÖRE HADİSLER</a:t>
            </a:r>
            <a:br>
              <a:rPr lang="tr-TR" altLang="tr-TR" sz="3600" b="1" dirty="0"/>
            </a:br>
            <a:br>
              <a:rPr lang="tr-TR" altLang="tr-TR" sz="3600" b="1" dirty="0"/>
            </a:br>
            <a:r>
              <a:rPr lang="tr-TR" altLang="tr-TR" sz="3600" b="1" dirty="0"/>
              <a:t>1-SAHİH HADİS  </a:t>
            </a:r>
            <a:r>
              <a:rPr lang="ar-SA" altLang="tr-TR" sz="3600" b="1" dirty="0"/>
              <a:t>الحديث الصحيح</a:t>
            </a:r>
            <a:br>
              <a:rPr lang="tr-TR" altLang="tr-TR" sz="3600" b="1" dirty="0"/>
            </a:br>
            <a:r>
              <a:rPr lang="tr-TR" altLang="tr-TR" sz="3600" b="1" dirty="0"/>
              <a:t>2-HASEN HADİS  </a:t>
            </a:r>
            <a:r>
              <a:rPr lang="ar-SA" altLang="tr-TR" sz="3600" b="1" dirty="0"/>
              <a:t>الحديث الحسن</a:t>
            </a:r>
            <a:br>
              <a:rPr lang="tr-TR" altLang="tr-TR" sz="3600" b="1" dirty="0"/>
            </a:br>
            <a:r>
              <a:rPr lang="tr-TR" altLang="tr-TR" sz="3600" b="1" dirty="0"/>
              <a:t>3-ZAYIF HADİS   </a:t>
            </a:r>
            <a:r>
              <a:rPr lang="ar-SA" altLang="tr-TR" sz="3600" b="1" dirty="0"/>
              <a:t>الحديث الضعيف</a:t>
            </a:r>
            <a:br>
              <a:rPr lang="tr-TR" altLang="tr-TR" sz="3600" b="1" dirty="0"/>
            </a:br>
            <a:r>
              <a:rPr lang="tr-TR" altLang="tr-TR" sz="3600" b="1" dirty="0"/>
              <a:t>(4-UYDURMA HADİS)</a:t>
            </a:r>
            <a:r>
              <a:rPr lang="ar-SA" altLang="tr-TR" sz="3600" b="1" dirty="0"/>
              <a:t> </a:t>
            </a:r>
            <a:br>
              <a:rPr lang="tr-TR" altLang="tr-TR" sz="3600" b="1" dirty="0"/>
            </a:br>
            <a:r>
              <a:rPr lang="ar-SA" altLang="tr-TR" sz="3600" b="1" dirty="0"/>
              <a:t>الحديث الموضوع</a:t>
            </a:r>
            <a:endParaRPr lang="tr-TR" altLang="tr-TR" sz="36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4">
            <a:extLst>
              <a:ext uri="{FF2B5EF4-FFF2-40B4-BE49-F238E27FC236}">
                <a16:creationId xmlns:a16="http://schemas.microsoft.com/office/drawing/2014/main" id="{C7E9AAD9-86FC-4283-B8AC-920DAF61FA87}"/>
              </a:ext>
            </a:extLst>
          </p:cNvPr>
          <p:cNvSpPr>
            <a:spLocks noGrp="1" noChangeArrowheads="1"/>
          </p:cNvSpPr>
          <p:nvPr>
            <p:ph type="title"/>
          </p:nvPr>
        </p:nvSpPr>
        <p:spPr>
          <a:xfrm>
            <a:off x="1981200" y="274639"/>
            <a:ext cx="8229600" cy="6249987"/>
          </a:xfrm>
        </p:spPr>
        <p:txBody>
          <a:bodyPr/>
          <a:lstStyle/>
          <a:p>
            <a:pPr algn="ctr" eaLnBrk="1" hangingPunct="1"/>
            <a:r>
              <a:rPr lang="tr-TR" altLang="tr-TR" sz="3600" b="1" dirty="0"/>
              <a:t>SAHİH HADİS  </a:t>
            </a:r>
            <a:r>
              <a:rPr lang="ar-SA" altLang="tr-TR" sz="3600" b="1" dirty="0"/>
              <a:t>الحديث الصحيح</a:t>
            </a:r>
            <a:br>
              <a:rPr lang="tr-TR" altLang="tr-TR" sz="3600" b="1" dirty="0"/>
            </a:br>
            <a:br>
              <a:rPr lang="tr-TR" altLang="tr-TR" sz="3600" b="1" dirty="0"/>
            </a:br>
            <a:r>
              <a:rPr lang="tr-TR" altLang="tr-TR" sz="3600" b="1" dirty="0"/>
              <a:t>Adalet ve </a:t>
            </a:r>
            <a:r>
              <a:rPr lang="tr-TR" altLang="tr-TR" sz="3600" b="1" dirty="0" err="1"/>
              <a:t>zabt</a:t>
            </a:r>
            <a:r>
              <a:rPr lang="tr-TR" altLang="tr-TR" sz="3600" b="1" dirty="0"/>
              <a:t> sıfatlarına sahip ravilerin, muttasıl bir isnatla rivayet ettikleri, şaz ve illetli olmayan hadistir.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a:extLst>
              <a:ext uri="{FF2B5EF4-FFF2-40B4-BE49-F238E27FC236}">
                <a16:creationId xmlns:a16="http://schemas.microsoft.com/office/drawing/2014/main" id="{A7FBC542-BDE9-4582-A019-FD180304D6CE}"/>
              </a:ext>
            </a:extLst>
          </p:cNvPr>
          <p:cNvSpPr>
            <a:spLocks noGrp="1" noChangeArrowheads="1"/>
          </p:cNvSpPr>
          <p:nvPr>
            <p:ph type="title"/>
          </p:nvPr>
        </p:nvSpPr>
        <p:spPr>
          <a:xfrm>
            <a:off x="1981200" y="304006"/>
            <a:ext cx="8229600" cy="6249987"/>
          </a:xfrm>
        </p:spPr>
        <p:txBody>
          <a:bodyPr/>
          <a:lstStyle/>
          <a:p>
            <a:pPr>
              <a:defRPr/>
            </a:pPr>
            <a:r>
              <a:rPr lang="tr-TR" b="1" dirty="0"/>
              <a:t>SAHİH HADİSTE BULUNMASI GEREKEN BEŞ ŞART:</a:t>
            </a:r>
            <a:br>
              <a:rPr lang="tr-TR" b="1" dirty="0"/>
            </a:br>
            <a:br>
              <a:rPr lang="tr-TR" b="1" dirty="0"/>
            </a:br>
            <a:r>
              <a:rPr lang="tr-TR" sz="2800" b="1" dirty="0"/>
              <a:t>1-ADALET   </a:t>
            </a:r>
            <a:r>
              <a:rPr lang="ar-SA" sz="2800" b="1" dirty="0"/>
              <a:t>العدالة</a:t>
            </a:r>
            <a:br>
              <a:rPr lang="tr-TR" sz="2800" b="1" dirty="0"/>
            </a:br>
            <a:r>
              <a:rPr lang="tr-TR" sz="2800" b="1" dirty="0"/>
              <a:t>2-ZABT   </a:t>
            </a:r>
            <a:r>
              <a:rPr lang="ar-SA" sz="2800" b="1" dirty="0"/>
              <a:t>الضبط</a:t>
            </a:r>
            <a:br>
              <a:rPr lang="tr-TR" sz="2800" b="1" dirty="0"/>
            </a:br>
            <a:r>
              <a:rPr lang="tr-TR" sz="2800" b="1" dirty="0"/>
              <a:t>3-İTTİSAL   </a:t>
            </a:r>
            <a:r>
              <a:rPr lang="ar-SA" sz="2800" b="1" dirty="0"/>
              <a:t>الإتصال</a:t>
            </a:r>
            <a:br>
              <a:rPr lang="tr-TR" sz="2800" b="1" dirty="0"/>
            </a:br>
            <a:r>
              <a:rPr lang="tr-TR" sz="2800" b="1" dirty="0"/>
              <a:t>4-ŞAZ OLMAMAK    </a:t>
            </a:r>
            <a:r>
              <a:rPr lang="ar-SA" sz="2800" b="1" dirty="0"/>
              <a:t>غير شاذ</a:t>
            </a:r>
            <a:br>
              <a:rPr lang="tr-TR" sz="2800" b="1" dirty="0"/>
            </a:br>
            <a:r>
              <a:rPr lang="tr-TR" sz="2800" b="1" dirty="0"/>
              <a:t>5-İLLETLİ OLMAMAK    </a:t>
            </a:r>
            <a:r>
              <a:rPr lang="ar-SA" sz="2800" b="1" dirty="0"/>
              <a:t>غير معلل</a:t>
            </a:r>
            <a:endParaRPr lang="tr-T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4">
            <a:extLst>
              <a:ext uri="{FF2B5EF4-FFF2-40B4-BE49-F238E27FC236}">
                <a16:creationId xmlns:a16="http://schemas.microsoft.com/office/drawing/2014/main" id="{F368FABE-8DE6-4D34-A42E-8F15B3D2D88F}"/>
              </a:ext>
            </a:extLst>
          </p:cNvPr>
          <p:cNvSpPr>
            <a:spLocks noGrp="1" noChangeArrowheads="1"/>
          </p:cNvSpPr>
          <p:nvPr>
            <p:ph type="title"/>
          </p:nvPr>
        </p:nvSpPr>
        <p:spPr>
          <a:xfrm>
            <a:off x="1981200" y="274638"/>
            <a:ext cx="8229600" cy="6323012"/>
          </a:xfrm>
        </p:spPr>
        <p:txBody>
          <a:bodyPr/>
          <a:lstStyle/>
          <a:p>
            <a:pPr algn="l" eaLnBrk="1" hangingPunct="1"/>
            <a:r>
              <a:rPr lang="tr-TR" altLang="tr-TR" sz="3600" b="1"/>
              <a:t>RAVİDE ARANAN ADALET SIFATI:</a:t>
            </a:r>
            <a:br>
              <a:rPr lang="tr-TR" altLang="tr-TR" sz="3600" b="1"/>
            </a:br>
            <a:br>
              <a:rPr lang="tr-TR" altLang="tr-TR" sz="3600" b="1"/>
            </a:br>
            <a:r>
              <a:rPr lang="tr-TR" altLang="tr-TR" sz="3600" b="1"/>
              <a:t>1-Ravinin hadis uydurmaması</a:t>
            </a:r>
            <a:br>
              <a:rPr lang="tr-TR" altLang="tr-TR" sz="3600" b="1"/>
            </a:br>
            <a:r>
              <a:rPr lang="tr-TR" altLang="tr-TR" sz="3600" b="1"/>
              <a:t>2-Ravinin yalan söylememesi</a:t>
            </a:r>
            <a:br>
              <a:rPr lang="tr-TR" altLang="tr-TR" sz="3600" b="1"/>
            </a:br>
            <a:r>
              <a:rPr lang="tr-TR" altLang="tr-TR" sz="3600" b="1"/>
              <a:t>3-Ravinin fasık olmaması</a:t>
            </a:r>
            <a:br>
              <a:rPr lang="tr-TR" altLang="tr-TR" sz="3600" b="1"/>
            </a:br>
            <a:r>
              <a:rPr lang="tr-TR" altLang="tr-TR" sz="3600" b="1"/>
              <a:t>4-Ravinin bid’atçı olmaması</a:t>
            </a:r>
            <a:br>
              <a:rPr lang="tr-TR" altLang="tr-TR" sz="3600" b="1"/>
            </a:br>
            <a:r>
              <a:rPr lang="tr-TR" altLang="tr-TR" sz="3600" b="1"/>
              <a:t>5-Ravinin meçhul olmaması</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4">
            <a:extLst>
              <a:ext uri="{FF2B5EF4-FFF2-40B4-BE49-F238E27FC236}">
                <a16:creationId xmlns:a16="http://schemas.microsoft.com/office/drawing/2014/main" id="{3C049D60-0115-4996-B797-2E896C5959C2}"/>
              </a:ext>
            </a:extLst>
          </p:cNvPr>
          <p:cNvSpPr>
            <a:spLocks noGrp="1" noChangeArrowheads="1"/>
          </p:cNvSpPr>
          <p:nvPr>
            <p:ph type="title"/>
          </p:nvPr>
        </p:nvSpPr>
        <p:spPr>
          <a:xfrm>
            <a:off x="1981200" y="274639"/>
            <a:ext cx="8229600" cy="6034087"/>
          </a:xfrm>
        </p:spPr>
        <p:txBody>
          <a:bodyPr/>
          <a:lstStyle/>
          <a:p>
            <a:pPr algn="l" eaLnBrk="1" hangingPunct="1"/>
            <a:r>
              <a:rPr lang="tr-TR" altLang="tr-TR" sz="3600" b="1"/>
              <a:t>RAVİDE ARANAN ZABT SIFATI:</a:t>
            </a:r>
            <a:br>
              <a:rPr lang="tr-TR" altLang="tr-TR" sz="3600" b="1"/>
            </a:br>
            <a:br>
              <a:rPr lang="tr-TR" altLang="tr-TR" sz="3600" b="1"/>
            </a:br>
            <a:r>
              <a:rPr lang="tr-TR" altLang="tr-TR" sz="3600" b="1"/>
              <a:t>1-Ravinin hıfzının kuvvetli olması</a:t>
            </a:r>
            <a:br>
              <a:rPr lang="tr-TR" altLang="tr-TR" sz="3600" b="1"/>
            </a:br>
            <a:r>
              <a:rPr lang="tr-TR" altLang="tr-TR" sz="3600" b="1"/>
              <a:t>2-Ravinin vehim sahibi olmaması</a:t>
            </a:r>
            <a:br>
              <a:rPr lang="tr-TR" altLang="tr-TR" sz="3600" b="1"/>
            </a:br>
            <a:r>
              <a:rPr lang="tr-TR" altLang="tr-TR" sz="3600" b="1"/>
              <a:t>3-Ravinin galat sahibi olmaması</a:t>
            </a:r>
            <a:br>
              <a:rPr lang="tr-TR" altLang="tr-TR" sz="3600" b="1"/>
            </a:br>
            <a:r>
              <a:rPr lang="tr-TR" altLang="tr-TR" sz="3600" b="1"/>
              <a:t>4-Ravinin gaflet sahibi olmaması</a:t>
            </a:r>
            <a:br>
              <a:rPr lang="tr-TR" altLang="tr-TR" sz="3600" b="1"/>
            </a:br>
            <a:r>
              <a:rPr lang="tr-TR" altLang="tr-TR" sz="3600" b="1"/>
              <a:t>5-Ravinin muhalefetinin olmaması</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a:extLst>
              <a:ext uri="{FF2B5EF4-FFF2-40B4-BE49-F238E27FC236}">
                <a16:creationId xmlns:a16="http://schemas.microsoft.com/office/drawing/2014/main" id="{A9FCE21A-8280-416E-9981-13D4D3772BD6}"/>
              </a:ext>
            </a:extLst>
          </p:cNvPr>
          <p:cNvSpPr>
            <a:spLocks noGrp="1" noChangeArrowheads="1"/>
          </p:cNvSpPr>
          <p:nvPr>
            <p:ph type="title"/>
          </p:nvPr>
        </p:nvSpPr>
        <p:spPr>
          <a:xfrm>
            <a:off x="1981200" y="274638"/>
            <a:ext cx="8229600" cy="6107112"/>
          </a:xfrm>
          <a:ln>
            <a:miter lim="800000"/>
            <a:headEnd/>
            <a:tailEnd/>
          </a:ln>
        </p:spPr>
        <p:txBody>
          <a:bodyPr/>
          <a:lstStyle/>
          <a:p>
            <a:pPr algn="just">
              <a:defRPr/>
            </a:pPr>
            <a:r>
              <a:rPr lang="tr-TR" sz="3600" b="1" dirty="0"/>
              <a:t>İSNADDA ARANAN İTTİSAL SIFATI</a:t>
            </a:r>
            <a:br>
              <a:rPr lang="tr-TR" sz="3600" b="1" dirty="0"/>
            </a:br>
            <a:br>
              <a:rPr lang="tr-TR" sz="3600" b="1" dirty="0"/>
            </a:br>
            <a:r>
              <a:rPr lang="tr-TR" sz="3600" b="1" dirty="0"/>
              <a:t>	</a:t>
            </a:r>
            <a:r>
              <a:rPr lang="tr-TR" sz="2800" b="1" dirty="0"/>
              <a:t>İTTİSAL: Senedin kopuk olmamasıdır.</a:t>
            </a:r>
            <a:br>
              <a:rPr lang="tr-TR" sz="2800" b="1" dirty="0"/>
            </a:br>
            <a:br>
              <a:rPr lang="tr-TR" sz="2800" b="1" dirty="0"/>
            </a:br>
            <a:r>
              <a:rPr lang="tr-TR" sz="2800" b="1" dirty="0"/>
              <a:t>	Her ravinin hadisi bizzat şeyhinden almış olması gerekmektedir. Böyle </a:t>
            </a:r>
            <a:r>
              <a:rPr lang="tr-TR" sz="2800" b="1" dirty="0" err="1"/>
              <a:t>senedlere</a:t>
            </a:r>
            <a:r>
              <a:rPr lang="tr-TR" sz="2800" b="1" dirty="0"/>
              <a:t> sahip hadislere MUTTASIL (</a:t>
            </a:r>
            <a:r>
              <a:rPr lang="ar-SA" sz="2800" b="1" dirty="0"/>
              <a:t>المتصل</a:t>
            </a:r>
            <a:r>
              <a:rPr lang="tr-TR" sz="2800" b="1" dirty="0"/>
              <a:t>) hadis denir. Senedin kopuk olmaması durumuna İTTİSAL</a:t>
            </a:r>
            <a:r>
              <a:rPr lang="ar-SA" sz="2800" b="1" dirty="0"/>
              <a:t> </a:t>
            </a:r>
            <a:r>
              <a:rPr lang="tr-TR" sz="2800" b="1" dirty="0"/>
              <a:t>(</a:t>
            </a:r>
            <a:r>
              <a:rPr lang="ar-SA" sz="2800" b="1" dirty="0"/>
              <a:t>إتصال</a:t>
            </a:r>
            <a:r>
              <a:rPr lang="tr-TR" sz="2800" b="1" dirty="0"/>
              <a:t>)</a:t>
            </a:r>
            <a:r>
              <a:rPr lang="ar-SA" sz="2800" b="1" dirty="0"/>
              <a:t> </a:t>
            </a:r>
            <a:r>
              <a:rPr lang="tr-TR" sz="2800" b="1" dirty="0"/>
              <a:t>adı</a:t>
            </a:r>
            <a:r>
              <a:rPr lang="ar-SA" sz="2800" b="1" dirty="0"/>
              <a:t> </a:t>
            </a:r>
            <a:r>
              <a:rPr lang="tr-TR" sz="2800" b="1" dirty="0"/>
              <a:t>verilir.</a:t>
            </a:r>
            <a:r>
              <a:rPr lang="ar-SA" sz="2800" b="1" dirty="0"/>
              <a:t> </a:t>
            </a:r>
            <a:r>
              <a:rPr lang="tr-TR" sz="2800" b="1" dirty="0"/>
              <a:t>Eğer hadisin senedinde kopukluk varsa, o isnad </a:t>
            </a:r>
            <a:r>
              <a:rPr lang="tr-TR" sz="2800" b="1" dirty="0" err="1"/>
              <a:t>munkatı</a:t>
            </a:r>
            <a:r>
              <a:rPr lang="tr-TR" sz="2800" b="1" dirty="0"/>
              <a:t>’ (</a:t>
            </a:r>
            <a:r>
              <a:rPr lang="ar-SA" sz="2800" b="1" dirty="0"/>
              <a:t>المنقطع</a:t>
            </a:r>
            <a:r>
              <a:rPr lang="tr-TR" sz="2800" b="1" dirty="0"/>
              <a:t>) olur.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a:extLst>
              <a:ext uri="{FF2B5EF4-FFF2-40B4-BE49-F238E27FC236}">
                <a16:creationId xmlns:a16="http://schemas.microsoft.com/office/drawing/2014/main" id="{5E050B2E-1D8D-4341-BA14-221399E0BFBF}"/>
              </a:ext>
            </a:extLst>
          </p:cNvPr>
          <p:cNvSpPr>
            <a:spLocks noGrp="1"/>
          </p:cNvSpPr>
          <p:nvPr>
            <p:ph type="ctrTitle"/>
          </p:nvPr>
        </p:nvSpPr>
        <p:spPr>
          <a:xfrm>
            <a:off x="2063552" y="332657"/>
            <a:ext cx="7772400" cy="936104"/>
          </a:xfrm>
          <a:ln>
            <a:miter lim="800000"/>
            <a:headEnd/>
            <a:tailEnd/>
          </a:ln>
        </p:spPr>
        <p:txBody>
          <a:bodyPr/>
          <a:lstStyle/>
          <a:p>
            <a:pPr>
              <a:defRPr/>
            </a:pPr>
            <a:r>
              <a:rPr lang="tr-TR" sz="3200" b="1" dirty="0"/>
              <a:t>HADİSİN ŞÂZ OLMAMASI</a:t>
            </a:r>
          </a:p>
        </p:txBody>
      </p:sp>
      <p:sp>
        <p:nvSpPr>
          <p:cNvPr id="63491" name="3 Alt Başlık">
            <a:extLst>
              <a:ext uri="{FF2B5EF4-FFF2-40B4-BE49-F238E27FC236}">
                <a16:creationId xmlns:a16="http://schemas.microsoft.com/office/drawing/2014/main" id="{996DB518-6BDE-4006-8577-B393628662A0}"/>
              </a:ext>
            </a:extLst>
          </p:cNvPr>
          <p:cNvSpPr>
            <a:spLocks noGrp="1"/>
          </p:cNvSpPr>
          <p:nvPr>
            <p:ph type="subTitle" idx="1"/>
          </p:nvPr>
        </p:nvSpPr>
        <p:spPr>
          <a:xfrm>
            <a:off x="2063750" y="1412876"/>
            <a:ext cx="7920038" cy="5040313"/>
          </a:xfrm>
        </p:spPr>
        <p:txBody>
          <a:bodyPr/>
          <a:lstStyle/>
          <a:p>
            <a:pPr algn="just"/>
            <a:r>
              <a:rPr lang="tr-TR" altLang="tr-TR" dirty="0"/>
              <a:t>	</a:t>
            </a:r>
          </a:p>
          <a:p>
            <a:r>
              <a:rPr lang="tr-TR" altLang="tr-TR" sz="2800" b="1" dirty="0" err="1"/>
              <a:t>Şâz</a:t>
            </a:r>
            <a:r>
              <a:rPr lang="tr-TR" altLang="tr-TR" sz="2800" b="1" dirty="0"/>
              <a:t> hakkında üç farklı görüş vardır:</a:t>
            </a:r>
          </a:p>
          <a:p>
            <a:pPr algn="just"/>
            <a:endParaRPr lang="tr-TR" altLang="tr-TR" sz="2800" b="1" dirty="0"/>
          </a:p>
          <a:p>
            <a:pPr algn="just"/>
            <a:r>
              <a:rPr lang="tr-TR" altLang="tr-TR" sz="2800" b="1" dirty="0"/>
              <a:t>	1-Sika </a:t>
            </a:r>
            <a:r>
              <a:rPr lang="tr-TR" altLang="tr-TR" sz="2800" b="1" dirty="0" err="1"/>
              <a:t>ravinin</a:t>
            </a:r>
            <a:r>
              <a:rPr lang="tr-TR" altLang="tr-TR" sz="2800" b="1" dirty="0"/>
              <a:t> kendisinden daha üstün bir raviye muhalefet etmesidir.</a:t>
            </a:r>
          </a:p>
          <a:p>
            <a:pPr algn="just"/>
            <a:r>
              <a:rPr lang="tr-TR" altLang="tr-TR" sz="2800" b="1" dirty="0"/>
              <a:t>	2-Sika </a:t>
            </a:r>
            <a:r>
              <a:rPr lang="tr-TR" altLang="tr-TR" sz="2800" b="1" dirty="0" err="1"/>
              <a:t>ravinin</a:t>
            </a:r>
            <a:r>
              <a:rPr lang="tr-TR" altLang="tr-TR" sz="2800" b="1" dirty="0"/>
              <a:t> bir rivayette mutlak manada tek başına kalmasıdır.</a:t>
            </a:r>
          </a:p>
          <a:p>
            <a:pPr algn="just"/>
            <a:r>
              <a:rPr lang="tr-TR" altLang="tr-TR" sz="2800" b="1" dirty="0"/>
              <a:t>	3-Sika </a:t>
            </a:r>
            <a:r>
              <a:rPr lang="tr-TR" altLang="tr-TR" sz="2800" b="1" dirty="0" err="1"/>
              <a:t>ravinin</a:t>
            </a:r>
            <a:r>
              <a:rPr lang="tr-TR" altLang="tr-TR" sz="2800" b="1" dirty="0"/>
              <a:t> başka </a:t>
            </a:r>
            <a:r>
              <a:rPr lang="tr-TR" altLang="tr-TR" sz="2800" b="1" dirty="0" err="1"/>
              <a:t>ravilere</a:t>
            </a:r>
            <a:r>
              <a:rPr lang="tr-TR" altLang="tr-TR" sz="2800" b="1" dirty="0"/>
              <a:t> mutlak manada ters düşerek tek kalmasıdır.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Başlık">
            <a:extLst>
              <a:ext uri="{FF2B5EF4-FFF2-40B4-BE49-F238E27FC236}">
                <a16:creationId xmlns:a16="http://schemas.microsoft.com/office/drawing/2014/main" id="{D7ABD759-CCA6-4CB6-881C-E57C2834C1E5}"/>
              </a:ext>
            </a:extLst>
          </p:cNvPr>
          <p:cNvSpPr>
            <a:spLocks noGrp="1"/>
          </p:cNvSpPr>
          <p:nvPr>
            <p:ph type="title"/>
          </p:nvPr>
        </p:nvSpPr>
        <p:spPr>
          <a:xfrm>
            <a:off x="1847850" y="260350"/>
            <a:ext cx="8229600" cy="781050"/>
          </a:xfrm>
        </p:spPr>
        <p:txBody>
          <a:bodyPr/>
          <a:lstStyle/>
          <a:p>
            <a:pPr algn="ctr" eaLnBrk="1" hangingPunct="1"/>
            <a:r>
              <a:rPr lang="tr-TR" altLang="tr-TR" sz="2800" b="1" dirty="0"/>
              <a:t>HADİSTE İLLET</a:t>
            </a:r>
          </a:p>
        </p:txBody>
      </p:sp>
      <p:sp>
        <p:nvSpPr>
          <p:cNvPr id="64515" name="2 İçerik Yer Tutucusu">
            <a:extLst>
              <a:ext uri="{FF2B5EF4-FFF2-40B4-BE49-F238E27FC236}">
                <a16:creationId xmlns:a16="http://schemas.microsoft.com/office/drawing/2014/main" id="{AC17E9A8-56D6-44EA-89F5-34811019AC68}"/>
              </a:ext>
            </a:extLst>
          </p:cNvPr>
          <p:cNvSpPr>
            <a:spLocks noGrp="1"/>
          </p:cNvSpPr>
          <p:nvPr>
            <p:ph idx="1"/>
          </p:nvPr>
        </p:nvSpPr>
        <p:spPr/>
        <p:txBody>
          <a:bodyPr/>
          <a:lstStyle/>
          <a:p>
            <a:pPr eaLnBrk="1" hangingPunct="1">
              <a:buFont typeface="Wingdings" panose="05000000000000000000" pitchFamily="2" charset="2"/>
              <a:buNone/>
            </a:pPr>
            <a:r>
              <a:rPr lang="tr-TR" altLang="tr-TR"/>
              <a:t>		</a:t>
            </a:r>
            <a:r>
              <a:rPr lang="tr-TR" altLang="tr-TR" b="1"/>
              <a:t>Bir hadisin sıhhatinin zedelenmesi için söz konusu illetin kâdıh (</a:t>
            </a:r>
            <a:r>
              <a:rPr lang="ar-SA" altLang="tr-TR" b="1"/>
              <a:t>القادح</a:t>
            </a:r>
            <a:r>
              <a:rPr lang="tr-TR" altLang="tr-TR" b="1"/>
              <a:t>), yani yaralayıcı illet olması gerekir.</a:t>
            </a:r>
            <a:endParaRPr lang="ar-SA" altLang="tr-TR" b="1"/>
          </a:p>
          <a:p>
            <a:pPr eaLnBrk="1" hangingPunct="1">
              <a:buFont typeface="Wingdings" panose="05000000000000000000" pitchFamily="2" charset="2"/>
              <a:buNone/>
            </a:pPr>
            <a:r>
              <a:rPr lang="ar-SA" altLang="tr-TR" b="1"/>
              <a:t>		</a:t>
            </a:r>
            <a:r>
              <a:rPr lang="tr-TR" altLang="tr-TR" b="1"/>
              <a:t>Buna göre, biri “hafif”, diğeri “yaralayıcı” olmak üzere iki çeşit illet söz konusu olmaktadır.</a:t>
            </a:r>
          </a:p>
          <a:p>
            <a:pPr eaLnBrk="1" hangingPunct="1">
              <a:buFont typeface="Wingdings" panose="05000000000000000000" pitchFamily="2" charset="2"/>
              <a:buNone/>
            </a:pPr>
            <a:r>
              <a:rPr lang="tr-TR" altLang="tr-TR" b="1"/>
              <a:t>		İlletin hafif olması, hadisi sıhhat derecesinden düşürmez.</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3B2180E-6F97-41C3-9ACA-704E4424721C}"/>
              </a:ext>
            </a:extLst>
          </p:cNvPr>
          <p:cNvSpPr>
            <a:spLocks noGrp="1" noChangeArrowheads="1"/>
          </p:cNvSpPr>
          <p:nvPr>
            <p:ph type="title"/>
          </p:nvPr>
        </p:nvSpPr>
        <p:spPr/>
        <p:txBody>
          <a:bodyPr/>
          <a:lstStyle/>
          <a:p>
            <a:pPr algn="ctr"/>
            <a:r>
              <a:rPr lang="tr-TR" altLang="tr-TR" b="1" dirty="0"/>
              <a:t>MÜTEVATİR HABER</a:t>
            </a:r>
          </a:p>
        </p:txBody>
      </p:sp>
      <p:sp>
        <p:nvSpPr>
          <p:cNvPr id="33795" name="Rectangle 3">
            <a:extLst>
              <a:ext uri="{FF2B5EF4-FFF2-40B4-BE49-F238E27FC236}">
                <a16:creationId xmlns:a16="http://schemas.microsoft.com/office/drawing/2014/main" id="{2DCD7776-7C46-4457-87E2-C1870F3C2825}"/>
              </a:ext>
            </a:extLst>
          </p:cNvPr>
          <p:cNvSpPr>
            <a:spLocks noGrp="1" noChangeArrowheads="1"/>
          </p:cNvSpPr>
          <p:nvPr>
            <p:ph type="body" idx="1"/>
          </p:nvPr>
        </p:nvSpPr>
        <p:spPr>
          <a:xfrm>
            <a:off x="1981200" y="1708150"/>
            <a:ext cx="8229600" cy="4784725"/>
          </a:xfrm>
        </p:spPr>
        <p:txBody>
          <a:bodyPr/>
          <a:lstStyle/>
          <a:p>
            <a:pPr>
              <a:buFontTx/>
              <a:buNone/>
            </a:pPr>
            <a:r>
              <a:rPr lang="tr-TR" altLang="tr-TR" dirty="0"/>
              <a:t>		</a:t>
            </a:r>
          </a:p>
          <a:p>
            <a:pPr>
              <a:buFontTx/>
              <a:buNone/>
            </a:pPr>
            <a:r>
              <a:rPr lang="tr-TR" altLang="tr-TR" b="1" dirty="0"/>
              <a:t>		</a:t>
            </a:r>
          </a:p>
          <a:p>
            <a:pPr algn="just">
              <a:buFontTx/>
              <a:buNone/>
            </a:pPr>
            <a:r>
              <a:rPr lang="tr-TR" altLang="tr-TR" b="1" dirty="0"/>
              <a:t>		Yalan söylemek üzere bir araya gelmeleri </a:t>
            </a:r>
            <a:r>
              <a:rPr lang="tr-TR" altLang="tr-TR" b="1" dirty="0" err="1"/>
              <a:t>âdeten</a:t>
            </a:r>
            <a:r>
              <a:rPr lang="tr-TR" altLang="tr-TR" b="1" dirty="0"/>
              <a:t> ve aklen imkansız sayıdaki kalabalık bir </a:t>
            </a:r>
            <a:r>
              <a:rPr lang="tr-TR" altLang="tr-TR" b="1" dirty="0" err="1"/>
              <a:t>ravi</a:t>
            </a:r>
            <a:r>
              <a:rPr lang="tr-TR" altLang="tr-TR" b="1" dirty="0"/>
              <a:t> topluluğunun, yine bu niteliklere sahip bir topluluktan yaptığı rivayettir.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4">
            <a:extLst>
              <a:ext uri="{FF2B5EF4-FFF2-40B4-BE49-F238E27FC236}">
                <a16:creationId xmlns:a16="http://schemas.microsoft.com/office/drawing/2014/main" id="{ABF9F2A8-06F0-4224-967E-8C4EEFF05D69}"/>
              </a:ext>
            </a:extLst>
          </p:cNvPr>
          <p:cNvSpPr>
            <a:spLocks noGrp="1" noChangeArrowheads="1"/>
          </p:cNvSpPr>
          <p:nvPr>
            <p:ph type="title"/>
          </p:nvPr>
        </p:nvSpPr>
        <p:spPr>
          <a:xfrm>
            <a:off x="1981200" y="274638"/>
            <a:ext cx="8229600" cy="6323012"/>
          </a:xfrm>
        </p:spPr>
        <p:txBody>
          <a:bodyPr>
            <a:normAutofit/>
          </a:bodyPr>
          <a:lstStyle/>
          <a:p>
            <a:pPr algn="l" eaLnBrk="1" hangingPunct="1"/>
            <a:r>
              <a:rPr lang="tr-TR" altLang="tr-TR" sz="3200" b="1" dirty="0"/>
              <a:t>SAHİH HADİSİN BUHARİ VE MÜSLİM ESAS ALINARAK DERECELENDİRİLMESİ:</a:t>
            </a:r>
            <a:br>
              <a:rPr lang="tr-TR" altLang="tr-TR" sz="3200" b="1" dirty="0"/>
            </a:br>
            <a:br>
              <a:rPr lang="tr-TR" altLang="tr-TR" sz="3200" b="1" dirty="0"/>
            </a:br>
            <a:r>
              <a:rPr lang="tr-TR" altLang="tr-TR" sz="3200" b="1" dirty="0"/>
              <a:t>1-Buhari ve Müslim’in birlikte rivayetleri</a:t>
            </a:r>
            <a:br>
              <a:rPr lang="tr-TR" altLang="tr-TR" sz="3200" b="1" dirty="0"/>
            </a:br>
            <a:r>
              <a:rPr lang="tr-TR" altLang="tr-TR" sz="3200" b="1" dirty="0"/>
              <a:t>2-Buhari’nin tek başına rivayetleri</a:t>
            </a:r>
            <a:br>
              <a:rPr lang="tr-TR" altLang="tr-TR" sz="3200" b="1" dirty="0"/>
            </a:br>
            <a:r>
              <a:rPr lang="tr-TR" altLang="tr-TR" sz="3200" b="1" dirty="0"/>
              <a:t>3-Müslim’in tek başına rivayetleri</a:t>
            </a:r>
            <a:br>
              <a:rPr lang="tr-TR" altLang="tr-TR" sz="3200" b="1" dirty="0"/>
            </a:br>
            <a:r>
              <a:rPr lang="tr-TR" altLang="tr-TR" sz="3200" b="1" dirty="0"/>
              <a:t>4-Buhari ve Müslim’in şartlarına uyduğu halde        eserlerine almadıkları rivayetler</a:t>
            </a:r>
            <a:br>
              <a:rPr lang="tr-TR" altLang="tr-TR" sz="3200" b="1" dirty="0"/>
            </a:br>
            <a:r>
              <a:rPr lang="tr-TR" altLang="tr-TR" sz="3200" b="1" dirty="0"/>
              <a:t>5-Buhari’nin şartına uyduğu halde eserine almadıkları</a:t>
            </a:r>
            <a:br>
              <a:rPr lang="tr-TR" altLang="tr-TR" sz="3200" b="1" dirty="0"/>
            </a:br>
            <a:r>
              <a:rPr lang="tr-TR" altLang="tr-TR" sz="3200" b="1" dirty="0"/>
              <a:t>6-Müslim’in şartına uyduğu halde eserine almadıkları</a:t>
            </a:r>
            <a:br>
              <a:rPr lang="tr-TR" altLang="tr-TR" sz="3200" b="1" dirty="0"/>
            </a:br>
            <a:r>
              <a:rPr lang="tr-TR" altLang="tr-TR" sz="3200" b="1" dirty="0"/>
              <a:t>7-Buhari ve Müslim dışındaki hadisler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82045676-9FC1-48FA-96DE-0E6E8A335CEE}"/>
              </a:ext>
            </a:extLst>
          </p:cNvPr>
          <p:cNvSpPr>
            <a:spLocks noGrp="1" noChangeArrowheads="1"/>
          </p:cNvSpPr>
          <p:nvPr>
            <p:ph type="ctrTitle"/>
          </p:nvPr>
        </p:nvSpPr>
        <p:spPr>
          <a:xfrm>
            <a:off x="2208213" y="188914"/>
            <a:ext cx="7772400" cy="1470025"/>
          </a:xfrm>
        </p:spPr>
        <p:txBody>
          <a:bodyPr/>
          <a:lstStyle/>
          <a:p>
            <a:pPr eaLnBrk="1" hangingPunct="1"/>
            <a:r>
              <a:rPr lang="tr-TR" altLang="tr-TR" sz="3600" b="1"/>
              <a:t>HASEN HADİS</a:t>
            </a:r>
            <a:br>
              <a:rPr lang="tr-TR" altLang="tr-TR" sz="3600" b="1"/>
            </a:br>
            <a:r>
              <a:rPr lang="ar-SA" altLang="tr-TR" sz="3600" b="1"/>
              <a:t>الحديث الحسن</a:t>
            </a:r>
            <a:endParaRPr lang="tr-TR" altLang="tr-TR" sz="3600" b="1"/>
          </a:p>
        </p:txBody>
      </p:sp>
      <p:sp>
        <p:nvSpPr>
          <p:cNvPr id="2051" name="Rectangle 3">
            <a:extLst>
              <a:ext uri="{FF2B5EF4-FFF2-40B4-BE49-F238E27FC236}">
                <a16:creationId xmlns:a16="http://schemas.microsoft.com/office/drawing/2014/main" id="{365F1917-84C6-4C20-8EEE-1789D19DDA51}"/>
              </a:ext>
            </a:extLst>
          </p:cNvPr>
          <p:cNvSpPr>
            <a:spLocks noGrp="1" noChangeArrowheads="1"/>
          </p:cNvSpPr>
          <p:nvPr>
            <p:ph type="subTitle" idx="1"/>
          </p:nvPr>
        </p:nvSpPr>
        <p:spPr>
          <a:xfrm>
            <a:off x="2063751" y="2060576"/>
            <a:ext cx="8208963" cy="3578225"/>
          </a:xfrm>
        </p:spPr>
        <p:txBody>
          <a:bodyPr>
            <a:normAutofit/>
          </a:bodyPr>
          <a:lstStyle/>
          <a:p>
            <a:pPr algn="l" eaLnBrk="1" hangingPunct="1"/>
            <a:r>
              <a:rPr lang="tr-TR" altLang="tr-TR" sz="3200" b="1" dirty="0"/>
              <a:t>Tanım: Adalet sıfatına sahip fakat </a:t>
            </a:r>
            <a:r>
              <a:rPr lang="tr-TR" altLang="tr-TR" sz="3200" b="1" dirty="0" err="1"/>
              <a:t>zabt</a:t>
            </a:r>
            <a:r>
              <a:rPr lang="tr-TR" altLang="tr-TR" sz="3200" b="1" dirty="0"/>
              <a:t> sıfatları yönünden eksik olan ravilerin, muttasıl bir </a:t>
            </a:r>
            <a:r>
              <a:rPr lang="tr-TR" altLang="tr-TR" sz="3200" b="1" dirty="0" err="1"/>
              <a:t>isnadla</a:t>
            </a:r>
            <a:r>
              <a:rPr lang="tr-TR" altLang="tr-TR" sz="3200" b="1" dirty="0"/>
              <a:t> rivayet ettikleri, </a:t>
            </a:r>
            <a:r>
              <a:rPr lang="tr-TR" altLang="tr-TR" sz="3200" b="1" dirty="0" err="1"/>
              <a:t>şâz</a:t>
            </a:r>
            <a:r>
              <a:rPr lang="tr-TR" altLang="tr-TR" sz="3200" b="1" dirty="0"/>
              <a:t> ve illetli olmayan hadistir.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DC6F4F4-E632-4537-A462-1633A688D444}"/>
              </a:ext>
            </a:extLst>
          </p:cNvPr>
          <p:cNvSpPr>
            <a:spLocks noGrp="1" noChangeArrowheads="1"/>
          </p:cNvSpPr>
          <p:nvPr>
            <p:ph type="title"/>
          </p:nvPr>
        </p:nvSpPr>
        <p:spPr/>
        <p:txBody>
          <a:bodyPr/>
          <a:lstStyle/>
          <a:p>
            <a:pPr algn="l" eaLnBrk="1" hangingPunct="1"/>
            <a:r>
              <a:rPr lang="tr-TR" altLang="tr-TR" sz="3600" b="1"/>
              <a:t>Bu tanıma göre:</a:t>
            </a:r>
          </a:p>
        </p:txBody>
      </p:sp>
      <p:sp>
        <p:nvSpPr>
          <p:cNvPr id="3075" name="Rectangle 3">
            <a:extLst>
              <a:ext uri="{FF2B5EF4-FFF2-40B4-BE49-F238E27FC236}">
                <a16:creationId xmlns:a16="http://schemas.microsoft.com/office/drawing/2014/main" id="{30951B93-D042-4E59-AF1D-D2F69EF158D9}"/>
              </a:ext>
            </a:extLst>
          </p:cNvPr>
          <p:cNvSpPr>
            <a:spLocks noGrp="1" noChangeArrowheads="1"/>
          </p:cNvSpPr>
          <p:nvPr>
            <p:ph type="body" idx="1"/>
          </p:nvPr>
        </p:nvSpPr>
        <p:spPr/>
        <p:txBody>
          <a:bodyPr/>
          <a:lstStyle/>
          <a:p>
            <a:pPr eaLnBrk="1" hangingPunct="1">
              <a:buFontTx/>
              <a:buNone/>
            </a:pPr>
            <a:r>
              <a:rPr lang="tr-TR" altLang="tr-TR" b="1"/>
              <a:t>1-Adâlet</a:t>
            </a:r>
          </a:p>
          <a:p>
            <a:pPr eaLnBrk="1" hangingPunct="1">
              <a:buFontTx/>
              <a:buNone/>
            </a:pPr>
            <a:r>
              <a:rPr lang="tr-TR" altLang="tr-TR" b="1"/>
              <a:t>2-</a:t>
            </a:r>
            <a:r>
              <a:rPr lang="tr-TR" altLang="tr-TR" b="1">
                <a:solidFill>
                  <a:srgbClr val="FF0000"/>
                </a:solidFill>
              </a:rPr>
              <a:t>Zabt</a:t>
            </a:r>
          </a:p>
          <a:p>
            <a:pPr eaLnBrk="1" hangingPunct="1">
              <a:buFontTx/>
              <a:buNone/>
            </a:pPr>
            <a:r>
              <a:rPr lang="tr-TR" altLang="tr-TR" b="1"/>
              <a:t>3-İttisal</a:t>
            </a:r>
          </a:p>
          <a:p>
            <a:pPr eaLnBrk="1" hangingPunct="1">
              <a:buFontTx/>
              <a:buNone/>
            </a:pPr>
            <a:r>
              <a:rPr lang="tr-TR" altLang="tr-TR" b="1"/>
              <a:t>4-Şâz olmamak</a:t>
            </a:r>
          </a:p>
          <a:p>
            <a:pPr eaLnBrk="1" hangingPunct="1">
              <a:buFontTx/>
              <a:buNone/>
            </a:pPr>
            <a:r>
              <a:rPr lang="tr-TR" altLang="tr-TR" b="1"/>
              <a:t>5-İlletli olmamak</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756D008-536B-4047-A4E7-C78874C094EE}"/>
              </a:ext>
            </a:extLst>
          </p:cNvPr>
          <p:cNvSpPr>
            <a:spLocks noGrp="1" noChangeArrowheads="1"/>
          </p:cNvSpPr>
          <p:nvPr>
            <p:ph type="title"/>
          </p:nvPr>
        </p:nvSpPr>
        <p:spPr/>
        <p:txBody>
          <a:bodyPr/>
          <a:lstStyle/>
          <a:p>
            <a:pPr eaLnBrk="1" hangingPunct="1"/>
            <a:r>
              <a:rPr lang="tr-TR" altLang="tr-TR" sz="3600" b="1"/>
              <a:t>HASEN HADİSİN HÜKMÜ</a:t>
            </a:r>
          </a:p>
        </p:txBody>
      </p:sp>
      <p:sp>
        <p:nvSpPr>
          <p:cNvPr id="4099" name="Rectangle 3">
            <a:extLst>
              <a:ext uri="{FF2B5EF4-FFF2-40B4-BE49-F238E27FC236}">
                <a16:creationId xmlns:a16="http://schemas.microsoft.com/office/drawing/2014/main" id="{64EE10E7-3C39-44AE-A53D-9549A56F48CD}"/>
              </a:ext>
            </a:extLst>
          </p:cNvPr>
          <p:cNvSpPr>
            <a:spLocks noGrp="1" noChangeArrowheads="1"/>
          </p:cNvSpPr>
          <p:nvPr>
            <p:ph type="body" idx="1"/>
          </p:nvPr>
        </p:nvSpPr>
        <p:spPr/>
        <p:txBody>
          <a:bodyPr/>
          <a:lstStyle/>
          <a:p>
            <a:pPr eaLnBrk="1" hangingPunct="1">
              <a:buFontTx/>
              <a:buNone/>
            </a:pPr>
            <a:r>
              <a:rPr lang="tr-TR" altLang="tr-TR" b="1" dirty="0"/>
              <a:t>	</a:t>
            </a:r>
            <a:r>
              <a:rPr lang="tr-TR" altLang="tr-TR" b="1" dirty="0" err="1"/>
              <a:t>Hasen</a:t>
            </a:r>
            <a:r>
              <a:rPr lang="tr-TR" altLang="tr-TR" b="1" dirty="0"/>
              <a:t> hadis, sahih hadisin altında yer almakla beraber, delil olma ve amel edilme yönünden sahih hadisle aynı kuvvete sahiptir. Hadisçiler ve fıkıhçılar </a:t>
            </a:r>
            <a:r>
              <a:rPr lang="tr-TR" altLang="tr-TR" b="1" dirty="0" err="1"/>
              <a:t>hasen</a:t>
            </a:r>
            <a:r>
              <a:rPr lang="tr-TR" altLang="tr-TR" b="1" dirty="0"/>
              <a:t> hadis ile amel edilmesi noktasında aynı fikirdedirler. Hatta bazı alimler </a:t>
            </a:r>
            <a:r>
              <a:rPr lang="tr-TR" altLang="tr-TR" b="1" dirty="0" err="1"/>
              <a:t>hasen</a:t>
            </a:r>
            <a:r>
              <a:rPr lang="tr-TR" altLang="tr-TR" b="1" dirty="0"/>
              <a:t> hadisi sahih hadisi içerisinde düşünmüşlerdir.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B0AD789-D006-429C-9BAA-C916229400D2}"/>
              </a:ext>
            </a:extLst>
          </p:cNvPr>
          <p:cNvSpPr>
            <a:spLocks noGrp="1" noChangeArrowheads="1"/>
          </p:cNvSpPr>
          <p:nvPr>
            <p:ph type="title"/>
          </p:nvPr>
        </p:nvSpPr>
        <p:spPr/>
        <p:txBody>
          <a:bodyPr/>
          <a:lstStyle/>
          <a:p>
            <a:pPr algn="ctr" eaLnBrk="1" hangingPunct="1"/>
            <a:r>
              <a:rPr lang="tr-TR" altLang="tr-TR" sz="3200" b="1" dirty="0"/>
              <a:t>ZAYIF HADİS</a:t>
            </a:r>
            <a:br>
              <a:rPr lang="tr-TR" altLang="tr-TR" sz="3200" b="1" dirty="0"/>
            </a:br>
            <a:r>
              <a:rPr lang="ar-SA" altLang="tr-TR" sz="3200" b="1" dirty="0"/>
              <a:t>الحديث الضعيف</a:t>
            </a:r>
            <a:endParaRPr lang="tr-TR" altLang="tr-TR" sz="3200" b="1" dirty="0"/>
          </a:p>
        </p:txBody>
      </p:sp>
      <p:sp>
        <p:nvSpPr>
          <p:cNvPr id="8195" name="Rectangle 3">
            <a:extLst>
              <a:ext uri="{FF2B5EF4-FFF2-40B4-BE49-F238E27FC236}">
                <a16:creationId xmlns:a16="http://schemas.microsoft.com/office/drawing/2014/main" id="{71D5ED48-D311-4D98-ACB5-280E1417B31C}"/>
              </a:ext>
            </a:extLst>
          </p:cNvPr>
          <p:cNvSpPr>
            <a:spLocks noGrp="1" noChangeArrowheads="1"/>
          </p:cNvSpPr>
          <p:nvPr>
            <p:ph type="body" idx="1"/>
          </p:nvPr>
        </p:nvSpPr>
        <p:spPr/>
        <p:txBody>
          <a:bodyPr/>
          <a:lstStyle/>
          <a:p>
            <a:pPr eaLnBrk="1" hangingPunct="1">
              <a:buFontTx/>
              <a:buNone/>
            </a:pPr>
            <a:endParaRPr lang="tr-TR" altLang="tr-TR" b="1" dirty="0"/>
          </a:p>
          <a:p>
            <a:pPr eaLnBrk="1" hangingPunct="1">
              <a:buFontTx/>
              <a:buNone/>
            </a:pPr>
            <a:r>
              <a:rPr lang="tr-TR" altLang="tr-TR" b="1" dirty="0"/>
              <a:t>		Tanım: </a:t>
            </a:r>
            <a:r>
              <a:rPr lang="tr-TR" altLang="tr-TR" b="1" dirty="0" err="1"/>
              <a:t>Hasen</a:t>
            </a:r>
            <a:r>
              <a:rPr lang="tr-TR" altLang="tr-TR" b="1" dirty="0"/>
              <a:t> hadisin altında bulunan ancak uydurma olmayan hadistir.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DA16F4B7-A717-4602-9823-FE47CF4FE1B7}"/>
              </a:ext>
            </a:extLst>
          </p:cNvPr>
          <p:cNvSpPr>
            <a:spLocks noGrp="1" noChangeArrowheads="1"/>
          </p:cNvSpPr>
          <p:nvPr>
            <p:ph type="title"/>
          </p:nvPr>
        </p:nvSpPr>
        <p:spPr/>
        <p:txBody>
          <a:bodyPr/>
          <a:lstStyle/>
          <a:p>
            <a:pPr eaLnBrk="1" hangingPunct="1"/>
            <a:r>
              <a:rPr lang="tr-TR" altLang="tr-TR" sz="3600" b="1"/>
              <a:t>ZAYIF HADİSİN HÜKMÜ</a:t>
            </a:r>
          </a:p>
        </p:txBody>
      </p:sp>
      <p:sp>
        <p:nvSpPr>
          <p:cNvPr id="13315" name="Rectangle 3">
            <a:extLst>
              <a:ext uri="{FF2B5EF4-FFF2-40B4-BE49-F238E27FC236}">
                <a16:creationId xmlns:a16="http://schemas.microsoft.com/office/drawing/2014/main" id="{C0605852-793F-4430-857A-4B4EBFA1C592}"/>
              </a:ext>
            </a:extLst>
          </p:cNvPr>
          <p:cNvSpPr>
            <a:spLocks noGrp="1" noChangeArrowheads="1"/>
          </p:cNvSpPr>
          <p:nvPr>
            <p:ph type="body" idx="1"/>
          </p:nvPr>
        </p:nvSpPr>
        <p:spPr/>
        <p:txBody>
          <a:bodyPr/>
          <a:lstStyle/>
          <a:p>
            <a:pPr eaLnBrk="1" hangingPunct="1">
              <a:buFontTx/>
              <a:buNone/>
            </a:pPr>
            <a:r>
              <a:rPr lang="tr-TR" altLang="tr-TR" b="1"/>
              <a:t>Zayıf hadisin nakledilmesi ve zayıf hadisle amel edilmesi aşağıdaki iki durum dışında caizdir:</a:t>
            </a:r>
          </a:p>
          <a:p>
            <a:pPr eaLnBrk="1" hangingPunct="1">
              <a:buFontTx/>
              <a:buNone/>
            </a:pPr>
            <a:endParaRPr lang="tr-TR" altLang="tr-TR" b="1"/>
          </a:p>
          <a:p>
            <a:pPr eaLnBrk="1" hangingPunct="1">
              <a:buFontTx/>
              <a:buNone/>
            </a:pPr>
            <a:r>
              <a:rPr lang="tr-TR" altLang="tr-TR" b="1"/>
              <a:t>1-Zayıf hadisin itikadi bir konu ile ilgili olmaması gerekir</a:t>
            </a:r>
          </a:p>
          <a:p>
            <a:pPr eaLnBrk="1" hangingPunct="1">
              <a:buFontTx/>
              <a:buNone/>
            </a:pPr>
            <a:endParaRPr lang="tr-TR" altLang="tr-TR" b="1"/>
          </a:p>
          <a:p>
            <a:pPr eaLnBrk="1" hangingPunct="1">
              <a:buFontTx/>
              <a:buNone/>
            </a:pPr>
            <a:r>
              <a:rPr lang="tr-TR" altLang="tr-TR" b="1"/>
              <a:t>2-Zayıf hadisin helal ve haram gibi şer’i bir hüküm bildiriyor olmaması gerekir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CEFE3D1-C6D6-4303-AC9B-453E1B731EBC}"/>
              </a:ext>
            </a:extLst>
          </p:cNvPr>
          <p:cNvSpPr>
            <a:spLocks noGrp="1" noChangeArrowheads="1"/>
          </p:cNvSpPr>
          <p:nvPr>
            <p:ph type="title"/>
          </p:nvPr>
        </p:nvSpPr>
        <p:spPr/>
        <p:txBody>
          <a:bodyPr/>
          <a:lstStyle/>
          <a:p>
            <a:pPr eaLnBrk="1" hangingPunct="1"/>
            <a:r>
              <a:rPr lang="tr-TR" altLang="tr-TR" sz="3600" b="1"/>
              <a:t>ZAYIF HADİSİN ÇEŞİTLERİ</a:t>
            </a:r>
          </a:p>
        </p:txBody>
      </p:sp>
      <p:sp>
        <p:nvSpPr>
          <p:cNvPr id="14339" name="Rectangle 3">
            <a:extLst>
              <a:ext uri="{FF2B5EF4-FFF2-40B4-BE49-F238E27FC236}">
                <a16:creationId xmlns:a16="http://schemas.microsoft.com/office/drawing/2014/main" id="{C8BB7FAF-B619-4017-93CE-A2E42993D704}"/>
              </a:ext>
            </a:extLst>
          </p:cNvPr>
          <p:cNvSpPr>
            <a:spLocks noGrp="1" noChangeArrowheads="1"/>
          </p:cNvSpPr>
          <p:nvPr>
            <p:ph type="body" idx="1"/>
          </p:nvPr>
        </p:nvSpPr>
        <p:spPr/>
        <p:txBody>
          <a:bodyPr/>
          <a:lstStyle/>
          <a:p>
            <a:pPr eaLnBrk="1" hangingPunct="1">
              <a:buFontTx/>
              <a:buNone/>
            </a:pPr>
            <a:r>
              <a:rPr lang="tr-TR" altLang="tr-TR" b="1"/>
              <a:t>1-Muallak Hadis  </a:t>
            </a:r>
            <a:r>
              <a:rPr lang="ar-SA" altLang="tr-TR" sz="3600" b="1"/>
              <a:t>المعللق</a:t>
            </a:r>
            <a:endParaRPr lang="tr-TR" altLang="tr-TR" sz="3600" b="1"/>
          </a:p>
          <a:p>
            <a:pPr eaLnBrk="1" hangingPunct="1">
              <a:buFontTx/>
              <a:buNone/>
            </a:pPr>
            <a:r>
              <a:rPr lang="tr-TR" altLang="tr-TR" b="1"/>
              <a:t>2-Mürsel Hadis    </a:t>
            </a:r>
            <a:r>
              <a:rPr lang="ar-SA" altLang="tr-TR" sz="3600" b="1"/>
              <a:t>المرسل</a:t>
            </a:r>
            <a:endParaRPr lang="tr-TR" altLang="tr-TR" b="1"/>
          </a:p>
          <a:p>
            <a:pPr eaLnBrk="1" hangingPunct="1">
              <a:buFontTx/>
              <a:buNone/>
            </a:pPr>
            <a:r>
              <a:rPr lang="tr-TR" altLang="tr-TR" b="1"/>
              <a:t>3-Mu’dal Hadis     </a:t>
            </a:r>
            <a:r>
              <a:rPr lang="ar-SA" altLang="tr-TR" sz="3600" b="1"/>
              <a:t>المعضل</a:t>
            </a:r>
            <a:endParaRPr lang="tr-TR" altLang="tr-TR" sz="3600" b="1"/>
          </a:p>
          <a:p>
            <a:pPr eaLnBrk="1" hangingPunct="1">
              <a:buFontTx/>
              <a:buNone/>
            </a:pPr>
            <a:r>
              <a:rPr lang="tr-TR" altLang="tr-TR" b="1"/>
              <a:t>4-Müdelles Hadis     </a:t>
            </a:r>
            <a:r>
              <a:rPr lang="ar-SA" altLang="tr-TR" sz="3600" b="1"/>
              <a:t>المدلس</a:t>
            </a:r>
            <a:endParaRPr lang="tr-TR" altLang="tr-TR" b="1"/>
          </a:p>
          <a:p>
            <a:pPr eaLnBrk="1" hangingPunct="1">
              <a:buFontTx/>
              <a:buNone/>
            </a:pPr>
            <a:r>
              <a:rPr lang="tr-TR" altLang="tr-TR" b="1"/>
              <a:t>5-Munkatı Hadis     </a:t>
            </a:r>
            <a:r>
              <a:rPr lang="ar-SA" altLang="tr-TR" sz="3600" b="1"/>
              <a:t>المنقطع</a:t>
            </a:r>
            <a:endParaRPr lang="tr-TR" altLang="tr-TR" b="1"/>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43F07444-84B1-4765-9666-D3E515D84C79}"/>
              </a:ext>
            </a:extLst>
          </p:cNvPr>
          <p:cNvSpPr>
            <a:spLocks noGrp="1" noChangeArrowheads="1"/>
          </p:cNvSpPr>
          <p:nvPr>
            <p:ph type="title"/>
          </p:nvPr>
        </p:nvSpPr>
        <p:spPr/>
        <p:txBody>
          <a:bodyPr/>
          <a:lstStyle/>
          <a:p>
            <a:pPr algn="ctr" eaLnBrk="1" hangingPunct="1"/>
            <a:r>
              <a:rPr lang="tr-TR" altLang="tr-TR" sz="3200" b="1" dirty="0"/>
              <a:t>MUALLAK HADİS</a:t>
            </a:r>
            <a:br>
              <a:rPr lang="tr-TR" altLang="tr-TR" sz="3200" b="1" dirty="0"/>
            </a:br>
            <a:r>
              <a:rPr lang="ar-SA" altLang="tr-TR" sz="4000" b="1" dirty="0"/>
              <a:t>المعللق</a:t>
            </a:r>
            <a:endParaRPr lang="tr-TR" altLang="tr-TR" sz="4000" b="1" dirty="0"/>
          </a:p>
        </p:txBody>
      </p:sp>
      <p:sp>
        <p:nvSpPr>
          <p:cNvPr id="15363" name="Rectangle 3">
            <a:extLst>
              <a:ext uri="{FF2B5EF4-FFF2-40B4-BE49-F238E27FC236}">
                <a16:creationId xmlns:a16="http://schemas.microsoft.com/office/drawing/2014/main" id="{E3347898-C81E-4E7D-B965-8C545B8B32DB}"/>
              </a:ext>
            </a:extLst>
          </p:cNvPr>
          <p:cNvSpPr>
            <a:spLocks noGrp="1" noChangeArrowheads="1"/>
          </p:cNvSpPr>
          <p:nvPr>
            <p:ph type="body" idx="1"/>
          </p:nvPr>
        </p:nvSpPr>
        <p:spPr/>
        <p:txBody>
          <a:bodyPr/>
          <a:lstStyle/>
          <a:p>
            <a:pPr eaLnBrk="1" hangingPunct="1">
              <a:buFontTx/>
              <a:buNone/>
            </a:pPr>
            <a:r>
              <a:rPr lang="tr-TR" altLang="tr-TR" b="1"/>
              <a:t>Tanım: Müellifin şeyhini veya şeyhi ile birlikte diğer raviyi (ravileri) isnaddan düşürmesidir.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CF63DDC5-EF9B-46BD-A018-8E16307E33D0}"/>
              </a:ext>
            </a:extLst>
          </p:cNvPr>
          <p:cNvSpPr>
            <a:spLocks noGrp="1" noChangeArrowheads="1"/>
          </p:cNvSpPr>
          <p:nvPr>
            <p:ph type="title"/>
          </p:nvPr>
        </p:nvSpPr>
        <p:spPr/>
        <p:txBody>
          <a:bodyPr/>
          <a:lstStyle/>
          <a:p>
            <a:pPr algn="ctr" eaLnBrk="1" hangingPunct="1"/>
            <a:r>
              <a:rPr lang="tr-TR" altLang="tr-TR" sz="4000" b="1" dirty="0"/>
              <a:t>MU’DAL HADİS</a:t>
            </a:r>
            <a:br>
              <a:rPr lang="tr-TR" altLang="tr-TR" sz="4000" b="1" dirty="0"/>
            </a:br>
            <a:r>
              <a:rPr lang="ar-SA" altLang="tr-TR" sz="4000" b="1" dirty="0"/>
              <a:t>المعضل</a:t>
            </a:r>
            <a:endParaRPr lang="tr-TR" altLang="tr-TR" sz="4000" b="1" dirty="0"/>
          </a:p>
        </p:txBody>
      </p:sp>
      <p:sp>
        <p:nvSpPr>
          <p:cNvPr id="23555" name="Rectangle 3">
            <a:extLst>
              <a:ext uri="{FF2B5EF4-FFF2-40B4-BE49-F238E27FC236}">
                <a16:creationId xmlns:a16="http://schemas.microsoft.com/office/drawing/2014/main" id="{40B75088-0FE5-4014-87D6-C66185E8F11C}"/>
              </a:ext>
            </a:extLst>
          </p:cNvPr>
          <p:cNvSpPr>
            <a:spLocks noGrp="1" noChangeArrowheads="1"/>
          </p:cNvSpPr>
          <p:nvPr>
            <p:ph type="body" idx="1"/>
          </p:nvPr>
        </p:nvSpPr>
        <p:spPr/>
        <p:txBody>
          <a:bodyPr/>
          <a:lstStyle/>
          <a:p>
            <a:pPr lvl="1" eaLnBrk="1" hangingPunct="1"/>
            <a:r>
              <a:rPr lang="tr-TR" altLang="tr-TR"/>
              <a:t>Mu’dal Hadis: İsnadın ortasından peş peşe iki veya daha fazla ravi düşmesiyle oluşan hadistir.</a:t>
            </a:r>
          </a:p>
          <a:p>
            <a:pPr lvl="1" eaLnBrk="1" hangingPunct="1"/>
            <a:r>
              <a:rPr lang="tr-TR" altLang="tr-TR"/>
              <a:t>Mu’dal hadis inkıta nedeniyle zayıftır. Araştırmalar sonucunda bu inkıta giderilemezse, Mu’dal hadisle amel edilmez.</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0A0373A7-F50E-489C-9E1A-68F34C71E884}"/>
              </a:ext>
            </a:extLst>
          </p:cNvPr>
          <p:cNvSpPr>
            <a:spLocks noGrp="1" noChangeArrowheads="1"/>
          </p:cNvSpPr>
          <p:nvPr>
            <p:ph type="title"/>
          </p:nvPr>
        </p:nvSpPr>
        <p:spPr/>
        <p:txBody>
          <a:bodyPr/>
          <a:lstStyle/>
          <a:p>
            <a:pPr algn="ctr" eaLnBrk="1" hangingPunct="1"/>
            <a:r>
              <a:rPr lang="tr-TR" altLang="tr-TR" sz="4000" b="1" dirty="0"/>
              <a:t>MÜRSEL HADİS</a:t>
            </a:r>
            <a:br>
              <a:rPr lang="tr-TR" altLang="tr-TR" sz="4000" b="1" dirty="0"/>
            </a:br>
            <a:r>
              <a:rPr lang="ar-SA" altLang="tr-TR" sz="4000" b="1" dirty="0"/>
              <a:t>المرسل</a:t>
            </a:r>
            <a:endParaRPr lang="tr-TR" altLang="tr-TR" sz="4000" b="1" dirty="0"/>
          </a:p>
        </p:txBody>
      </p:sp>
      <p:sp>
        <p:nvSpPr>
          <p:cNvPr id="25603" name="Rectangle 3">
            <a:extLst>
              <a:ext uri="{FF2B5EF4-FFF2-40B4-BE49-F238E27FC236}">
                <a16:creationId xmlns:a16="http://schemas.microsoft.com/office/drawing/2014/main" id="{7EEB0A12-AEF4-4936-A68C-B97F2D14109B}"/>
              </a:ext>
            </a:extLst>
          </p:cNvPr>
          <p:cNvSpPr>
            <a:spLocks noGrp="1" noChangeArrowheads="1"/>
          </p:cNvSpPr>
          <p:nvPr>
            <p:ph type="body" idx="1"/>
          </p:nvPr>
        </p:nvSpPr>
        <p:spPr/>
        <p:txBody>
          <a:bodyPr/>
          <a:lstStyle/>
          <a:p>
            <a:pPr eaLnBrk="1" hangingPunct="1">
              <a:buFontTx/>
              <a:buNone/>
            </a:pPr>
            <a:r>
              <a:rPr lang="ar-SA" altLang="tr-TR"/>
              <a:t>	</a:t>
            </a:r>
            <a:r>
              <a:rPr lang="tr-TR" altLang="tr-TR"/>
              <a:t>Mürsel Hadisin Tanımı: İsnadından sahabinin düştüğü hadistir.</a:t>
            </a:r>
          </a:p>
          <a:p>
            <a:pPr eaLnBrk="1" hangingPunct="1">
              <a:buFontTx/>
              <a:buNone/>
            </a:pPr>
            <a:r>
              <a:rPr lang="tr-TR" altLang="tr-TR"/>
              <a:t>	Mürsel Hadiste tabii, sahabiyi isnaddan düşürerek, hadisi kendisi işitmiş gibi rivayet eder.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40C784B6-4470-457B-9DED-E9071147CC77}"/>
              </a:ext>
            </a:extLst>
          </p:cNvPr>
          <p:cNvSpPr>
            <a:spLocks noGrp="1" noChangeArrowheads="1"/>
          </p:cNvSpPr>
          <p:nvPr>
            <p:ph type="title"/>
          </p:nvPr>
        </p:nvSpPr>
        <p:spPr>
          <a:xfrm>
            <a:off x="1981200" y="274639"/>
            <a:ext cx="8229600" cy="777875"/>
          </a:xfrm>
        </p:spPr>
        <p:txBody>
          <a:bodyPr/>
          <a:lstStyle/>
          <a:p>
            <a:pPr algn="ctr"/>
            <a:r>
              <a:rPr lang="tr-TR" altLang="tr-TR" b="1" dirty="0"/>
              <a:t>Tanımdaki Unsurlar</a:t>
            </a:r>
          </a:p>
        </p:txBody>
      </p:sp>
      <p:sp>
        <p:nvSpPr>
          <p:cNvPr id="34819" name="Rectangle 3">
            <a:extLst>
              <a:ext uri="{FF2B5EF4-FFF2-40B4-BE49-F238E27FC236}">
                <a16:creationId xmlns:a16="http://schemas.microsoft.com/office/drawing/2014/main" id="{D7CCB388-F0B7-4EEB-9285-6143850A12B2}"/>
              </a:ext>
            </a:extLst>
          </p:cNvPr>
          <p:cNvSpPr>
            <a:spLocks noGrp="1" noChangeArrowheads="1"/>
          </p:cNvSpPr>
          <p:nvPr>
            <p:ph type="body" idx="1"/>
          </p:nvPr>
        </p:nvSpPr>
        <p:spPr>
          <a:xfrm>
            <a:off x="1981200" y="1196975"/>
            <a:ext cx="8229600" cy="4929188"/>
          </a:xfrm>
        </p:spPr>
        <p:txBody>
          <a:bodyPr/>
          <a:lstStyle/>
          <a:p>
            <a:pPr>
              <a:buFontTx/>
              <a:buNone/>
            </a:pPr>
            <a:r>
              <a:rPr lang="tr-TR" altLang="tr-TR" b="1" dirty="0"/>
              <a:t>		1- Kalabalık bir </a:t>
            </a:r>
            <a:r>
              <a:rPr lang="tr-TR" altLang="tr-TR" b="1" dirty="0" err="1"/>
              <a:t>ravi</a:t>
            </a:r>
            <a:r>
              <a:rPr lang="tr-TR" altLang="tr-TR" b="1" dirty="0"/>
              <a:t> topluluğu</a:t>
            </a:r>
          </a:p>
          <a:p>
            <a:pPr>
              <a:buFontTx/>
              <a:buNone/>
            </a:pPr>
            <a:r>
              <a:rPr lang="tr-TR" altLang="tr-TR" b="1" dirty="0"/>
              <a:t>		2- Her tabakadaki ravilerin yalan söylemek üzere toplanması imkansız</a:t>
            </a:r>
          </a:p>
          <a:p>
            <a:pPr>
              <a:buFontTx/>
              <a:buNone/>
            </a:pPr>
            <a:r>
              <a:rPr lang="tr-TR" altLang="tr-TR" b="1" dirty="0"/>
              <a:t>		3- Bu imkansızlığın </a:t>
            </a:r>
            <a:r>
              <a:rPr lang="tr-TR" altLang="tr-TR" b="1" dirty="0" err="1"/>
              <a:t>âdeten</a:t>
            </a:r>
            <a:r>
              <a:rPr lang="tr-TR" altLang="tr-TR" b="1" dirty="0"/>
              <a:t>  veya aklen söz konusu olması</a:t>
            </a:r>
          </a:p>
          <a:p>
            <a:pPr>
              <a:buFontTx/>
              <a:buNone/>
            </a:pPr>
            <a:r>
              <a:rPr lang="tr-TR" altLang="tr-TR" b="1" dirty="0"/>
              <a:t>		4- Her nesilde/tabakada bu çokluğun korunması</a:t>
            </a:r>
          </a:p>
          <a:p>
            <a:pPr>
              <a:buFontTx/>
              <a:buNone/>
            </a:pPr>
            <a:r>
              <a:rPr lang="tr-TR" altLang="tr-TR" b="1" dirty="0"/>
              <a:t>		5- Haberin akli değil, hissi/duyulara </a:t>
            </a:r>
            <a:r>
              <a:rPr lang="tr-TR" altLang="tr-TR" b="1" dirty="0" err="1"/>
              <a:t>hitab</a:t>
            </a:r>
            <a:r>
              <a:rPr lang="tr-TR" altLang="tr-TR" b="1" dirty="0"/>
              <a:t> eder olması</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52564684-FF39-40C9-A360-5B1C141F9B3E}"/>
              </a:ext>
            </a:extLst>
          </p:cNvPr>
          <p:cNvSpPr>
            <a:spLocks noGrp="1" noChangeArrowheads="1"/>
          </p:cNvSpPr>
          <p:nvPr>
            <p:ph type="title"/>
          </p:nvPr>
        </p:nvSpPr>
        <p:spPr/>
        <p:txBody>
          <a:bodyPr/>
          <a:lstStyle/>
          <a:p>
            <a:pPr algn="ctr" eaLnBrk="1" hangingPunct="1"/>
            <a:r>
              <a:rPr lang="tr-TR" altLang="tr-TR" sz="4000" b="1" dirty="0" err="1"/>
              <a:t>Tedlis</a:t>
            </a:r>
            <a:br>
              <a:rPr lang="tr-TR" altLang="tr-TR" sz="4000" b="1" dirty="0"/>
            </a:br>
            <a:r>
              <a:rPr lang="ar-SA" altLang="tr-TR" sz="4000" b="1" dirty="0"/>
              <a:t>التدليس</a:t>
            </a:r>
            <a:endParaRPr lang="tr-TR" altLang="tr-TR" sz="4000" b="1" dirty="0"/>
          </a:p>
        </p:txBody>
      </p:sp>
      <p:sp>
        <p:nvSpPr>
          <p:cNvPr id="33795" name="Rectangle 3">
            <a:extLst>
              <a:ext uri="{FF2B5EF4-FFF2-40B4-BE49-F238E27FC236}">
                <a16:creationId xmlns:a16="http://schemas.microsoft.com/office/drawing/2014/main" id="{0CEC897A-79BB-4F81-8ED8-C130163BDC38}"/>
              </a:ext>
            </a:extLst>
          </p:cNvPr>
          <p:cNvSpPr>
            <a:spLocks noGrp="1" noChangeArrowheads="1"/>
          </p:cNvSpPr>
          <p:nvPr>
            <p:ph type="body" idx="1"/>
          </p:nvPr>
        </p:nvSpPr>
        <p:spPr/>
        <p:txBody>
          <a:bodyPr/>
          <a:lstStyle/>
          <a:p>
            <a:pPr eaLnBrk="1" hangingPunct="1">
              <a:buFontTx/>
              <a:buNone/>
            </a:pPr>
            <a:r>
              <a:rPr lang="tr-TR" altLang="tr-TR" b="1" dirty="0"/>
              <a:t>		Sözlük anlamı: Karanlıkta bırakmak, hile yapmak, göz boyamak.</a:t>
            </a:r>
          </a:p>
          <a:p>
            <a:pPr eaLnBrk="1" hangingPunct="1">
              <a:buFontTx/>
              <a:buNone/>
            </a:pPr>
            <a:r>
              <a:rPr lang="tr-TR" altLang="tr-TR" b="1" dirty="0"/>
              <a:t>		Tanım: Bir </a:t>
            </a:r>
            <a:r>
              <a:rPr lang="tr-TR" altLang="tr-TR" b="1" dirty="0" err="1"/>
              <a:t>ravinin</a:t>
            </a:r>
            <a:r>
              <a:rPr lang="tr-TR" altLang="tr-TR" b="1" dirty="0"/>
              <a:t>, muasır olup görüşmediği veya görüştüğü halde hadisini almadığı şeyhinden hadis rivayet etmesidir.</a:t>
            </a:r>
          </a:p>
          <a:p>
            <a:pPr eaLnBrk="1" hangingPunct="1">
              <a:buFontTx/>
              <a:buNone/>
            </a:pPr>
            <a:r>
              <a:rPr lang="tr-TR" altLang="tr-TR" b="1" dirty="0"/>
              <a:t>		</a:t>
            </a:r>
            <a:r>
              <a:rPr lang="tr-TR" altLang="tr-TR" b="1" dirty="0" err="1"/>
              <a:t>Ravinin</a:t>
            </a:r>
            <a:r>
              <a:rPr lang="tr-TR" altLang="tr-TR" b="1" dirty="0"/>
              <a:t> </a:t>
            </a:r>
            <a:r>
              <a:rPr lang="tr-TR" altLang="tr-TR" b="1" dirty="0" err="1"/>
              <a:t>muasaratı</a:t>
            </a:r>
            <a:r>
              <a:rPr lang="tr-TR" altLang="tr-TR" b="1" dirty="0"/>
              <a:t> ve mülakatı olduğu ve hatta kendisinden bazı hadisleri işittiği şeyhinden, işitmediği hadisleri işitmiş gibi rivayetidir.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EB7EEE54-90E7-437A-8E43-4010FBBE9AF5}"/>
              </a:ext>
            </a:extLst>
          </p:cNvPr>
          <p:cNvSpPr>
            <a:spLocks noGrp="1" noChangeArrowheads="1"/>
          </p:cNvSpPr>
          <p:nvPr>
            <p:ph type="title"/>
          </p:nvPr>
        </p:nvSpPr>
        <p:spPr/>
        <p:txBody>
          <a:bodyPr/>
          <a:lstStyle/>
          <a:p>
            <a:pPr eaLnBrk="1" hangingPunct="1"/>
            <a:endParaRPr lang="tr-TR" altLang="tr-TR" dirty="0"/>
          </a:p>
        </p:txBody>
      </p:sp>
      <p:sp>
        <p:nvSpPr>
          <p:cNvPr id="34819" name="Rectangle 3">
            <a:extLst>
              <a:ext uri="{FF2B5EF4-FFF2-40B4-BE49-F238E27FC236}">
                <a16:creationId xmlns:a16="http://schemas.microsoft.com/office/drawing/2014/main" id="{62053D9E-E9D5-44E4-90BE-101291C284E3}"/>
              </a:ext>
            </a:extLst>
          </p:cNvPr>
          <p:cNvSpPr>
            <a:spLocks noGrp="1" noChangeArrowheads="1"/>
          </p:cNvSpPr>
          <p:nvPr>
            <p:ph type="body" idx="1"/>
          </p:nvPr>
        </p:nvSpPr>
        <p:spPr/>
        <p:txBody>
          <a:bodyPr/>
          <a:lstStyle/>
          <a:p>
            <a:pPr eaLnBrk="1" hangingPunct="1">
              <a:buFontTx/>
              <a:buNone/>
            </a:pPr>
            <a:r>
              <a:rPr lang="tr-TR" altLang="tr-TR" b="1" dirty="0"/>
              <a:t>		</a:t>
            </a:r>
            <a:r>
              <a:rPr lang="tr-TR" altLang="tr-TR" b="1" dirty="0" err="1"/>
              <a:t>Tedlis</a:t>
            </a:r>
            <a:r>
              <a:rPr lang="tr-TR" altLang="tr-TR" b="1" dirty="0"/>
              <a:t> (</a:t>
            </a:r>
            <a:r>
              <a:rPr lang="ar-SA" altLang="tr-TR" b="1" dirty="0"/>
              <a:t>التدليس</a:t>
            </a:r>
            <a:r>
              <a:rPr lang="tr-TR" altLang="tr-TR" b="1" dirty="0"/>
              <a:t>): Bir hadisi </a:t>
            </a:r>
            <a:r>
              <a:rPr lang="tr-TR" altLang="tr-TR" b="1" dirty="0" err="1"/>
              <a:t>tedlis</a:t>
            </a:r>
            <a:r>
              <a:rPr lang="tr-TR" altLang="tr-TR" b="1" dirty="0"/>
              <a:t> yolu ile rivayet etmek (</a:t>
            </a:r>
            <a:r>
              <a:rPr lang="tr-TR" altLang="tr-TR" b="1" dirty="0" err="1"/>
              <a:t>masdar</a:t>
            </a:r>
            <a:r>
              <a:rPr lang="tr-TR" altLang="tr-TR" b="1" dirty="0"/>
              <a:t>).</a:t>
            </a:r>
          </a:p>
          <a:p>
            <a:pPr eaLnBrk="1" hangingPunct="1">
              <a:buFontTx/>
              <a:buNone/>
            </a:pPr>
            <a:r>
              <a:rPr lang="tr-TR" altLang="tr-TR" b="1" dirty="0"/>
              <a:t>		</a:t>
            </a:r>
            <a:r>
              <a:rPr lang="tr-TR" altLang="tr-TR" b="1" dirty="0" err="1"/>
              <a:t>Müdellis</a:t>
            </a:r>
            <a:r>
              <a:rPr lang="tr-TR" altLang="tr-TR" b="1" dirty="0"/>
              <a:t> (</a:t>
            </a:r>
            <a:r>
              <a:rPr lang="ar-SA" altLang="tr-TR" b="1" dirty="0"/>
              <a:t>المدلِس</a:t>
            </a:r>
            <a:r>
              <a:rPr lang="tr-TR" altLang="tr-TR" b="1" dirty="0"/>
              <a:t>): </a:t>
            </a:r>
            <a:r>
              <a:rPr lang="tr-TR" altLang="tr-TR" b="1" dirty="0" err="1"/>
              <a:t>Tedlis</a:t>
            </a:r>
            <a:r>
              <a:rPr lang="tr-TR" altLang="tr-TR" b="1" dirty="0"/>
              <a:t> yapan </a:t>
            </a:r>
            <a:r>
              <a:rPr lang="tr-TR" altLang="tr-TR" b="1" dirty="0" err="1"/>
              <a:t>ravi</a:t>
            </a:r>
            <a:r>
              <a:rPr lang="tr-TR" altLang="tr-TR" b="1" dirty="0"/>
              <a:t>.</a:t>
            </a:r>
          </a:p>
          <a:p>
            <a:pPr eaLnBrk="1" hangingPunct="1">
              <a:buFontTx/>
              <a:buNone/>
            </a:pPr>
            <a:r>
              <a:rPr lang="tr-TR" altLang="tr-TR" b="1" dirty="0"/>
              <a:t>		</a:t>
            </a:r>
            <a:r>
              <a:rPr lang="tr-TR" altLang="tr-TR" b="1" dirty="0" err="1"/>
              <a:t>Müdelles</a:t>
            </a:r>
            <a:r>
              <a:rPr lang="tr-TR" altLang="tr-TR" b="1" dirty="0"/>
              <a:t> (</a:t>
            </a:r>
            <a:r>
              <a:rPr lang="ar-SA" altLang="tr-TR" b="1" dirty="0"/>
              <a:t>المدلَس</a:t>
            </a:r>
            <a:r>
              <a:rPr lang="tr-TR" altLang="tr-TR" b="1" dirty="0"/>
              <a:t>): </a:t>
            </a:r>
            <a:r>
              <a:rPr lang="tr-TR" altLang="tr-TR" b="1" dirty="0" err="1"/>
              <a:t>Tedlis</a:t>
            </a:r>
            <a:r>
              <a:rPr lang="tr-TR" altLang="tr-TR" b="1" dirty="0"/>
              <a:t> yolu ile rivayet edilmiş hadis (</a:t>
            </a:r>
            <a:r>
              <a:rPr lang="tr-TR" altLang="tr-TR" b="1" dirty="0" err="1"/>
              <a:t>Müdelles</a:t>
            </a:r>
            <a:r>
              <a:rPr lang="tr-TR" altLang="tr-TR" b="1" dirty="0"/>
              <a:t> Hadis).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29DBC3E-C84F-451B-B32F-1416D450BEAC}"/>
              </a:ext>
            </a:extLst>
          </p:cNvPr>
          <p:cNvSpPr>
            <a:spLocks noGrp="1"/>
          </p:cNvSpPr>
          <p:nvPr>
            <p:ph type="title"/>
          </p:nvPr>
        </p:nvSpPr>
        <p:spPr>
          <a:xfrm>
            <a:off x="838200" y="365125"/>
            <a:ext cx="10515600" cy="46486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86F26620-FFD3-44F2-8704-55C0096CCAD6}"/>
              </a:ext>
            </a:extLst>
          </p:cNvPr>
          <p:cNvSpPr>
            <a:spLocks noGrp="1"/>
          </p:cNvSpPr>
          <p:nvPr>
            <p:ph idx="1"/>
          </p:nvPr>
        </p:nvSpPr>
        <p:spPr>
          <a:xfrm>
            <a:off x="838200" y="1111348"/>
            <a:ext cx="10515600" cy="5065615"/>
          </a:xfrm>
        </p:spPr>
        <p:txBody>
          <a:bodyPr/>
          <a:lstStyle/>
          <a:p>
            <a:pPr marL="0" indent="0">
              <a:buNone/>
            </a:pPr>
            <a:r>
              <a:rPr lang="tr-TR" b="1" dirty="0" err="1"/>
              <a:t>Merfu</a:t>
            </a:r>
            <a:r>
              <a:rPr lang="tr-TR" b="1" dirty="0"/>
              <a:t> (</a:t>
            </a:r>
            <a:r>
              <a:rPr lang="ar-SA" b="1" dirty="0"/>
              <a:t>مرفوع</a:t>
            </a:r>
            <a:r>
              <a:rPr lang="tr-TR" b="1" dirty="0"/>
              <a:t>): Hz. Peygamber’e ait</a:t>
            </a:r>
          </a:p>
          <a:p>
            <a:pPr marL="0" indent="0">
              <a:buNone/>
            </a:pPr>
            <a:r>
              <a:rPr lang="tr-TR" b="1" dirty="0" err="1"/>
              <a:t>Mevkûf</a:t>
            </a:r>
            <a:r>
              <a:rPr lang="tr-TR" b="1" dirty="0"/>
              <a:t> (</a:t>
            </a:r>
            <a:r>
              <a:rPr lang="ar-SA" b="1" dirty="0"/>
              <a:t>موقوف</a:t>
            </a:r>
            <a:r>
              <a:rPr lang="tr-TR" b="1" dirty="0"/>
              <a:t>) Sahabeye ait</a:t>
            </a:r>
          </a:p>
          <a:p>
            <a:pPr marL="0" indent="0">
              <a:buNone/>
            </a:pPr>
            <a:r>
              <a:rPr lang="tr-TR" b="1" dirty="0"/>
              <a:t>Maktu (</a:t>
            </a:r>
            <a:r>
              <a:rPr lang="ar-SA" b="1" dirty="0"/>
              <a:t>مقطوع</a:t>
            </a:r>
            <a:r>
              <a:rPr lang="tr-TR" b="1" dirty="0"/>
              <a:t>) Tabiîye ait</a:t>
            </a:r>
          </a:p>
          <a:p>
            <a:pPr marL="0" indent="0">
              <a:buNone/>
            </a:pPr>
            <a:r>
              <a:rPr lang="tr-TR" b="1" dirty="0" err="1"/>
              <a:t>İdrâc-Müdrec</a:t>
            </a:r>
            <a:r>
              <a:rPr lang="tr-TR" b="1" dirty="0"/>
              <a:t> (</a:t>
            </a:r>
            <a:r>
              <a:rPr lang="ar-SA" b="1" dirty="0"/>
              <a:t>ادراج = مدرج</a:t>
            </a:r>
            <a:r>
              <a:rPr lang="tr-TR" b="1" dirty="0"/>
              <a:t>): </a:t>
            </a:r>
            <a:r>
              <a:rPr lang="tr-TR" b="1" dirty="0" err="1"/>
              <a:t>Ravinin</a:t>
            </a:r>
            <a:r>
              <a:rPr lang="tr-TR" b="1" dirty="0"/>
              <a:t> isnada veya metne ilavesi</a:t>
            </a:r>
          </a:p>
          <a:p>
            <a:pPr marL="0" indent="0">
              <a:buNone/>
            </a:pPr>
            <a:r>
              <a:rPr lang="tr-TR" b="1" dirty="0"/>
              <a:t>Ziyade (</a:t>
            </a:r>
            <a:r>
              <a:rPr lang="ar-SA" b="1"/>
              <a:t>زيادة</a:t>
            </a:r>
            <a:r>
              <a:rPr lang="tr-TR" b="1"/>
              <a:t>): </a:t>
            </a:r>
            <a:r>
              <a:rPr lang="tr-TR" b="1" dirty="0"/>
              <a:t>Aynı hadisin farklı rivayetleri karşılaştırıldığında ortaya çıkan fazla lafızlar.</a:t>
            </a:r>
          </a:p>
        </p:txBody>
      </p:sp>
    </p:spTree>
    <p:extLst>
      <p:ext uri="{BB962C8B-B14F-4D97-AF65-F5344CB8AC3E}">
        <p14:creationId xmlns:p14="http://schemas.microsoft.com/office/powerpoint/2010/main" val="37563673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9D83ECD-7A7C-4456-B1D4-B6661C35D90B}"/>
              </a:ext>
            </a:extLst>
          </p:cNvPr>
          <p:cNvSpPr>
            <a:spLocks noGrp="1"/>
          </p:cNvSpPr>
          <p:nvPr>
            <p:ph type="title"/>
          </p:nvPr>
        </p:nvSpPr>
        <p:spPr>
          <a:xfrm>
            <a:off x="838200" y="365125"/>
            <a:ext cx="10515600" cy="1027577"/>
          </a:xfrm>
        </p:spPr>
        <p:txBody>
          <a:bodyPr>
            <a:normAutofit/>
          </a:bodyPr>
          <a:lstStyle/>
          <a:p>
            <a:pPr algn="ctr"/>
            <a:r>
              <a:rPr lang="tr-TR" sz="3200" b="1" dirty="0"/>
              <a:t>TAHAMMÜLÜ’L-HADİS</a:t>
            </a:r>
          </a:p>
        </p:txBody>
      </p:sp>
      <p:sp>
        <p:nvSpPr>
          <p:cNvPr id="3" name="İçerik Yer Tutucusu 2">
            <a:extLst>
              <a:ext uri="{FF2B5EF4-FFF2-40B4-BE49-F238E27FC236}">
                <a16:creationId xmlns:a16="http://schemas.microsoft.com/office/drawing/2014/main" id="{199F22AB-C689-4C79-B7A4-0414A42519F4}"/>
              </a:ext>
            </a:extLst>
          </p:cNvPr>
          <p:cNvSpPr>
            <a:spLocks noGrp="1"/>
          </p:cNvSpPr>
          <p:nvPr>
            <p:ph idx="1"/>
          </p:nvPr>
        </p:nvSpPr>
        <p:spPr/>
        <p:txBody>
          <a:bodyPr>
            <a:normAutofit lnSpcReduction="10000"/>
          </a:bodyPr>
          <a:lstStyle/>
          <a:p>
            <a:pPr marL="0" indent="0">
              <a:buNone/>
            </a:pPr>
            <a:r>
              <a:rPr lang="tr-TR" dirty="0"/>
              <a:t>	</a:t>
            </a:r>
            <a:r>
              <a:rPr lang="tr-TR" b="1" dirty="0"/>
              <a:t>Talibin/</a:t>
            </a:r>
            <a:r>
              <a:rPr lang="tr-TR" b="1" dirty="0" err="1"/>
              <a:t>Ravinin</a:t>
            </a:r>
            <a:r>
              <a:rPr lang="tr-TR" b="1" dirty="0"/>
              <a:t> hadisi şeyhinden almasıdır. Sekiz çeşittir:</a:t>
            </a:r>
          </a:p>
          <a:p>
            <a:pPr marL="0" indent="0">
              <a:buNone/>
            </a:pPr>
            <a:r>
              <a:rPr lang="tr-TR" b="1" dirty="0"/>
              <a:t>1-Semâ (</a:t>
            </a:r>
            <a:r>
              <a:rPr lang="ar-SA" b="1" dirty="0"/>
              <a:t>سماع</a:t>
            </a:r>
            <a:r>
              <a:rPr lang="tr-TR" b="1" dirty="0"/>
              <a:t>)</a:t>
            </a:r>
          </a:p>
          <a:p>
            <a:pPr marL="0" indent="0">
              <a:buNone/>
            </a:pPr>
            <a:r>
              <a:rPr lang="tr-TR" b="1" dirty="0"/>
              <a:t>2-Arz veya Kıraat (</a:t>
            </a:r>
            <a:r>
              <a:rPr lang="ar-SA" b="1" dirty="0"/>
              <a:t>عرض او قرائة</a:t>
            </a:r>
            <a:r>
              <a:rPr lang="tr-TR" b="1" dirty="0"/>
              <a:t>)</a:t>
            </a:r>
          </a:p>
          <a:p>
            <a:pPr marL="0" indent="0">
              <a:buNone/>
            </a:pPr>
            <a:r>
              <a:rPr lang="tr-TR" b="1" dirty="0"/>
              <a:t>3-Münavele (</a:t>
            </a:r>
            <a:r>
              <a:rPr lang="ar-SA" b="1" dirty="0"/>
              <a:t>مناولة</a:t>
            </a:r>
            <a:r>
              <a:rPr lang="tr-TR" b="1" dirty="0"/>
              <a:t>)</a:t>
            </a:r>
          </a:p>
          <a:p>
            <a:pPr marL="0" indent="0">
              <a:buNone/>
            </a:pPr>
            <a:r>
              <a:rPr lang="tr-TR" b="1" dirty="0"/>
              <a:t>4-Mükatebe (</a:t>
            </a:r>
            <a:r>
              <a:rPr lang="ar-SA" b="1" dirty="0"/>
              <a:t>مكاتبة</a:t>
            </a:r>
            <a:r>
              <a:rPr lang="tr-TR" b="1" dirty="0"/>
              <a:t>)</a:t>
            </a:r>
          </a:p>
          <a:p>
            <a:pPr marL="0" indent="0">
              <a:buNone/>
            </a:pPr>
            <a:r>
              <a:rPr lang="tr-TR" b="1" dirty="0"/>
              <a:t>5-İ’Lâm (</a:t>
            </a:r>
            <a:r>
              <a:rPr lang="ar-SA" b="1" dirty="0"/>
              <a:t>اعلام</a:t>
            </a:r>
            <a:r>
              <a:rPr lang="tr-TR" b="1" dirty="0"/>
              <a:t>)</a:t>
            </a:r>
          </a:p>
          <a:p>
            <a:pPr marL="0" indent="0">
              <a:buNone/>
            </a:pPr>
            <a:r>
              <a:rPr lang="tr-TR" b="1" dirty="0"/>
              <a:t>6-Vasiyye (</a:t>
            </a:r>
            <a:r>
              <a:rPr lang="ar-SA" b="1" dirty="0"/>
              <a:t>وصية</a:t>
            </a:r>
            <a:r>
              <a:rPr lang="tr-TR" b="1" dirty="0"/>
              <a:t>)</a:t>
            </a:r>
          </a:p>
          <a:p>
            <a:pPr marL="0" indent="0">
              <a:buNone/>
            </a:pPr>
            <a:r>
              <a:rPr lang="tr-TR" b="1" dirty="0"/>
              <a:t>7-İcâze (</a:t>
            </a:r>
            <a:r>
              <a:rPr lang="ar-SA" b="1" dirty="0"/>
              <a:t>اجازة</a:t>
            </a:r>
            <a:r>
              <a:rPr lang="tr-TR" b="1" dirty="0"/>
              <a:t>)</a:t>
            </a:r>
          </a:p>
          <a:p>
            <a:pPr marL="0" indent="0">
              <a:buNone/>
            </a:pPr>
            <a:r>
              <a:rPr lang="tr-TR" b="1" dirty="0"/>
              <a:t>8-Vicâde (</a:t>
            </a:r>
            <a:r>
              <a:rPr lang="ar-SA" b="1" dirty="0"/>
              <a:t>وجادة</a:t>
            </a:r>
            <a:r>
              <a:rPr lang="tr-TR" b="1" dirty="0"/>
              <a:t>)</a:t>
            </a:r>
            <a:endParaRPr lang="tr-TR" dirty="0"/>
          </a:p>
        </p:txBody>
      </p:sp>
    </p:spTree>
    <p:extLst>
      <p:ext uri="{BB962C8B-B14F-4D97-AF65-F5344CB8AC3E}">
        <p14:creationId xmlns:p14="http://schemas.microsoft.com/office/powerpoint/2010/main" val="19589552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4444C79-8483-434F-92F0-954A68FF703F}"/>
              </a:ext>
            </a:extLst>
          </p:cNvPr>
          <p:cNvSpPr>
            <a:spLocks noGrp="1" noChangeArrowheads="1"/>
          </p:cNvSpPr>
          <p:nvPr>
            <p:ph type="ctrTitle"/>
          </p:nvPr>
        </p:nvSpPr>
        <p:spPr>
          <a:xfrm>
            <a:off x="2279650" y="260350"/>
            <a:ext cx="7772400" cy="1296988"/>
          </a:xfrm>
        </p:spPr>
        <p:txBody>
          <a:bodyPr/>
          <a:lstStyle/>
          <a:p>
            <a:pPr eaLnBrk="1" hangingPunct="1"/>
            <a:r>
              <a:rPr lang="tr-TR" altLang="tr-TR" sz="3600" b="1" dirty="0"/>
              <a:t>CERH VE TA’DÎL</a:t>
            </a:r>
            <a:br>
              <a:rPr lang="tr-TR" altLang="tr-TR" sz="3600" b="1" dirty="0"/>
            </a:br>
            <a:r>
              <a:rPr lang="tr-TR" altLang="tr-TR" sz="3600" b="1" dirty="0"/>
              <a:t>(</a:t>
            </a:r>
            <a:r>
              <a:rPr lang="ar-SA" altLang="tr-TR" sz="3600" b="1" dirty="0"/>
              <a:t>الجرح و التعديل</a:t>
            </a:r>
            <a:r>
              <a:rPr lang="tr-TR" altLang="tr-TR" sz="3600" b="1" dirty="0"/>
              <a:t>)</a:t>
            </a:r>
          </a:p>
        </p:txBody>
      </p:sp>
      <p:sp>
        <p:nvSpPr>
          <p:cNvPr id="2051" name="Rectangle 3">
            <a:extLst>
              <a:ext uri="{FF2B5EF4-FFF2-40B4-BE49-F238E27FC236}">
                <a16:creationId xmlns:a16="http://schemas.microsoft.com/office/drawing/2014/main" id="{AC71AFA4-02DA-4346-81B5-66290DF08F54}"/>
              </a:ext>
            </a:extLst>
          </p:cNvPr>
          <p:cNvSpPr>
            <a:spLocks noGrp="1" noChangeArrowheads="1"/>
          </p:cNvSpPr>
          <p:nvPr>
            <p:ph type="subTitle" idx="1"/>
          </p:nvPr>
        </p:nvSpPr>
        <p:spPr>
          <a:xfrm>
            <a:off x="2135189" y="1844676"/>
            <a:ext cx="7705725" cy="4392613"/>
          </a:xfrm>
        </p:spPr>
        <p:txBody>
          <a:bodyPr/>
          <a:lstStyle/>
          <a:p>
            <a:pPr algn="l" eaLnBrk="1" hangingPunct="1">
              <a:lnSpc>
                <a:spcPct val="90000"/>
              </a:lnSpc>
            </a:pPr>
            <a:r>
              <a:rPr lang="tr-TR" altLang="tr-TR" sz="2800" b="1"/>
              <a:t>	</a:t>
            </a:r>
            <a:r>
              <a:rPr lang="tr-TR" altLang="tr-TR" sz="2800" b="1" u="sng"/>
              <a:t>Cerh</a:t>
            </a:r>
            <a:r>
              <a:rPr lang="ar-SA" altLang="tr-TR" sz="2800" b="1" u="sng"/>
              <a:t> </a:t>
            </a:r>
            <a:r>
              <a:rPr lang="tr-TR" altLang="tr-TR" sz="2800" b="1" u="sng"/>
              <a:t> (</a:t>
            </a:r>
            <a:r>
              <a:rPr lang="ar-SA" altLang="tr-TR" sz="2800" b="1"/>
              <a:t>الجرح</a:t>
            </a:r>
            <a:r>
              <a:rPr lang="ar-SA" altLang="tr-TR" b="1"/>
              <a:t> </a:t>
            </a:r>
            <a:r>
              <a:rPr lang="tr-TR" altLang="tr-TR" sz="2800" b="1" u="sng"/>
              <a:t>)</a:t>
            </a:r>
            <a:r>
              <a:rPr lang="tr-TR" altLang="tr-TR" sz="2800" b="1"/>
              <a:t>, “yaralamak” demektir. Bir ravinin çeşitli nedenlerle tenkid edilerek gözden düşürülmesidir.</a:t>
            </a:r>
          </a:p>
          <a:p>
            <a:pPr algn="l" eaLnBrk="1" hangingPunct="1">
              <a:lnSpc>
                <a:spcPct val="90000"/>
              </a:lnSpc>
            </a:pPr>
            <a:r>
              <a:rPr lang="tr-TR" altLang="tr-TR" sz="2800" b="1"/>
              <a:t>	</a:t>
            </a:r>
            <a:r>
              <a:rPr lang="tr-TR" altLang="tr-TR" sz="2800" b="1" u="sng"/>
              <a:t>Ta’dîl (</a:t>
            </a:r>
            <a:r>
              <a:rPr lang="ar-SA" altLang="tr-TR" sz="2800" b="1"/>
              <a:t>التعديل</a:t>
            </a:r>
            <a:r>
              <a:rPr lang="tr-TR" altLang="tr-TR" sz="2800" b="1" u="sng"/>
              <a:t>)</a:t>
            </a:r>
            <a:r>
              <a:rPr lang="tr-TR" altLang="tr-TR" sz="2800" b="1"/>
              <a:t>, cerhin aksine, bir ravinin güvenilir olduğunun –âdil olduğunun-  tesbit edilmesidir.</a:t>
            </a:r>
          </a:p>
          <a:p>
            <a:pPr algn="l" eaLnBrk="1" hangingPunct="1">
              <a:lnSpc>
                <a:spcPct val="90000"/>
              </a:lnSpc>
            </a:pPr>
            <a:r>
              <a:rPr lang="tr-TR" altLang="tr-TR" sz="2800" b="1"/>
              <a:t>	</a:t>
            </a:r>
            <a:r>
              <a:rPr lang="tr-TR" altLang="tr-TR" sz="2800" b="1" u="sng"/>
              <a:t>Ta’n </a:t>
            </a:r>
            <a:r>
              <a:rPr lang="tr-TR" altLang="tr-TR" sz="2800" b="1"/>
              <a:t>(</a:t>
            </a:r>
            <a:r>
              <a:rPr lang="ar-SA" altLang="tr-TR" sz="2800" b="1"/>
              <a:t>الطعن</a:t>
            </a:r>
            <a:r>
              <a:rPr lang="tr-TR" altLang="tr-TR" sz="2800" b="1"/>
              <a:t>), “vurmak”, “kötülemek” gibi anlamlara gelmektedir. Hadis ilminde, cerh edilen ravinin tenkid edildiği esasları ifade etmektedir.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A4B5693-1EBC-42F7-8AD2-493FCD12516C}"/>
              </a:ext>
            </a:extLst>
          </p:cNvPr>
          <p:cNvSpPr>
            <a:spLocks noGrp="1" noChangeArrowheads="1"/>
          </p:cNvSpPr>
          <p:nvPr>
            <p:ph type="title"/>
          </p:nvPr>
        </p:nvSpPr>
        <p:spPr/>
        <p:txBody>
          <a:bodyPr/>
          <a:lstStyle/>
          <a:p>
            <a:pPr algn="ctr" eaLnBrk="1" hangingPunct="1"/>
            <a:r>
              <a:rPr lang="tr-TR" altLang="tr-TR" sz="3200" b="1" dirty="0"/>
              <a:t>TA’N SEBEPLERİ</a:t>
            </a:r>
            <a:br>
              <a:rPr lang="tr-TR" altLang="tr-TR" sz="3200" b="1" dirty="0"/>
            </a:br>
            <a:r>
              <a:rPr lang="ar-SA" altLang="tr-TR" sz="3200" b="1" dirty="0"/>
              <a:t>المطاعن العشرة</a:t>
            </a:r>
            <a:endParaRPr lang="tr-TR" altLang="tr-TR" sz="3200" b="1" dirty="0"/>
          </a:p>
        </p:txBody>
      </p:sp>
      <p:sp>
        <p:nvSpPr>
          <p:cNvPr id="3075" name="Rectangle 3">
            <a:extLst>
              <a:ext uri="{FF2B5EF4-FFF2-40B4-BE49-F238E27FC236}">
                <a16:creationId xmlns:a16="http://schemas.microsoft.com/office/drawing/2014/main" id="{F6266F66-8299-4689-B39A-DA2080A363B8}"/>
              </a:ext>
            </a:extLst>
          </p:cNvPr>
          <p:cNvSpPr>
            <a:spLocks noGrp="1" noChangeArrowheads="1"/>
          </p:cNvSpPr>
          <p:nvPr>
            <p:ph type="body" idx="1"/>
          </p:nvPr>
        </p:nvSpPr>
        <p:spPr/>
        <p:txBody>
          <a:bodyPr/>
          <a:lstStyle/>
          <a:p>
            <a:pPr eaLnBrk="1" hangingPunct="1">
              <a:buFontTx/>
              <a:buNone/>
            </a:pPr>
            <a:r>
              <a:rPr lang="tr-TR" altLang="tr-TR"/>
              <a:t>		</a:t>
            </a:r>
          </a:p>
          <a:p>
            <a:pPr eaLnBrk="1" hangingPunct="1">
              <a:buFontTx/>
              <a:buNone/>
            </a:pPr>
            <a:r>
              <a:rPr lang="tr-TR" altLang="tr-TR"/>
              <a:t>		</a:t>
            </a:r>
            <a:r>
              <a:rPr lang="tr-TR" altLang="tr-TR" b="1"/>
              <a:t>Bir ravinin cerh edilmesine neden olan Ta’n sebepleri (</a:t>
            </a:r>
            <a:r>
              <a:rPr lang="ar-SA" altLang="tr-TR" sz="2400" b="1"/>
              <a:t>المطاعن العشرة</a:t>
            </a:r>
            <a:r>
              <a:rPr lang="tr-TR" altLang="tr-TR" b="1"/>
              <a:t>) iki kısma ayrılmaktadır:</a:t>
            </a:r>
          </a:p>
          <a:p>
            <a:pPr eaLnBrk="1" hangingPunct="1">
              <a:buFontTx/>
              <a:buNone/>
            </a:pPr>
            <a:endParaRPr lang="tr-TR" altLang="tr-TR" b="1"/>
          </a:p>
          <a:p>
            <a:pPr eaLnBrk="1" hangingPunct="1">
              <a:buFontTx/>
              <a:buNone/>
            </a:pPr>
            <a:r>
              <a:rPr lang="tr-TR" altLang="tr-TR" b="1"/>
              <a:t>		1-Ravinin </a:t>
            </a:r>
            <a:r>
              <a:rPr lang="tr-TR" altLang="tr-TR" b="1" u="sng"/>
              <a:t>Adâlet</a:t>
            </a:r>
            <a:r>
              <a:rPr lang="tr-TR" altLang="tr-TR" b="1"/>
              <a:t>iyle İlgili Ta’n Sebepleri</a:t>
            </a:r>
          </a:p>
          <a:p>
            <a:pPr eaLnBrk="1" hangingPunct="1">
              <a:buFontTx/>
              <a:buNone/>
            </a:pPr>
            <a:r>
              <a:rPr lang="tr-TR" altLang="tr-TR" b="1"/>
              <a:t>		2-Ravinin </a:t>
            </a:r>
            <a:r>
              <a:rPr lang="tr-TR" altLang="tr-TR" b="1" u="sng"/>
              <a:t>Zabt</a:t>
            </a:r>
            <a:r>
              <a:rPr lang="tr-TR" altLang="tr-TR" b="1"/>
              <a:t>ıyla İlgili Ta’n Sebepleri</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8360A8B0-823B-4248-A657-ED441D3E04E4}"/>
              </a:ext>
            </a:extLst>
          </p:cNvPr>
          <p:cNvSpPr>
            <a:spLocks noGrp="1" noChangeArrowheads="1"/>
          </p:cNvSpPr>
          <p:nvPr>
            <p:ph type="title"/>
          </p:nvPr>
        </p:nvSpPr>
        <p:spPr/>
        <p:txBody>
          <a:bodyPr/>
          <a:lstStyle/>
          <a:p>
            <a:pPr eaLnBrk="1" hangingPunct="1"/>
            <a:r>
              <a:rPr lang="tr-TR" altLang="tr-TR" sz="3600" b="1"/>
              <a:t>1-Ravinin </a:t>
            </a:r>
            <a:r>
              <a:rPr lang="tr-TR" altLang="tr-TR" sz="3600" b="1" u="sng"/>
              <a:t>Adâlet</a:t>
            </a:r>
            <a:r>
              <a:rPr lang="tr-TR" altLang="tr-TR" sz="3600" b="1"/>
              <a:t>iyle İlgili Ta’n Sebepleri</a:t>
            </a:r>
          </a:p>
        </p:txBody>
      </p:sp>
      <p:sp>
        <p:nvSpPr>
          <p:cNvPr id="4099" name="Rectangle 3">
            <a:extLst>
              <a:ext uri="{FF2B5EF4-FFF2-40B4-BE49-F238E27FC236}">
                <a16:creationId xmlns:a16="http://schemas.microsoft.com/office/drawing/2014/main" id="{2B5F50FE-2CB5-48D2-8158-A4989ECBE405}"/>
              </a:ext>
            </a:extLst>
          </p:cNvPr>
          <p:cNvSpPr>
            <a:spLocks noGrp="1" noChangeArrowheads="1"/>
          </p:cNvSpPr>
          <p:nvPr>
            <p:ph type="body" idx="1"/>
          </p:nvPr>
        </p:nvSpPr>
        <p:spPr/>
        <p:txBody>
          <a:bodyPr/>
          <a:lstStyle/>
          <a:p>
            <a:pPr eaLnBrk="1" hangingPunct="1">
              <a:buFontTx/>
              <a:buNone/>
            </a:pPr>
            <a:r>
              <a:rPr lang="tr-TR" altLang="tr-TR"/>
              <a:t>	</a:t>
            </a:r>
          </a:p>
          <a:p>
            <a:pPr eaLnBrk="1" hangingPunct="1">
              <a:buFontTx/>
              <a:buNone/>
            </a:pPr>
            <a:r>
              <a:rPr lang="tr-TR" altLang="tr-TR"/>
              <a:t>	</a:t>
            </a:r>
            <a:r>
              <a:rPr lang="tr-TR" altLang="tr-TR" b="1"/>
              <a:t>1- Kizb (</a:t>
            </a:r>
            <a:r>
              <a:rPr lang="ar-SA" altLang="tr-TR" b="1"/>
              <a:t>الراوي</a:t>
            </a:r>
            <a:r>
              <a:rPr lang="tr-TR" altLang="tr-TR" b="1"/>
              <a:t> </a:t>
            </a:r>
            <a:r>
              <a:rPr lang="ar-SA" altLang="tr-TR" b="1"/>
              <a:t> كذب</a:t>
            </a:r>
            <a:r>
              <a:rPr lang="tr-TR" altLang="tr-TR" b="1"/>
              <a:t>)</a:t>
            </a:r>
          </a:p>
          <a:p>
            <a:pPr eaLnBrk="1" hangingPunct="1">
              <a:buFontTx/>
              <a:buNone/>
            </a:pPr>
            <a:r>
              <a:rPr lang="tr-TR" altLang="tr-TR" b="1"/>
              <a:t>	2- Töhmet  (</a:t>
            </a:r>
            <a:r>
              <a:rPr lang="ar-SA" altLang="tr-TR" b="1"/>
              <a:t>إتهام الراوي بالكذب</a:t>
            </a:r>
            <a:r>
              <a:rPr lang="tr-TR" altLang="tr-TR" b="1"/>
              <a:t>)</a:t>
            </a:r>
          </a:p>
          <a:p>
            <a:pPr eaLnBrk="1" hangingPunct="1">
              <a:buFontTx/>
              <a:buNone/>
            </a:pPr>
            <a:r>
              <a:rPr lang="tr-TR" altLang="tr-TR" b="1"/>
              <a:t>	3- Bid’at  (</a:t>
            </a:r>
            <a:r>
              <a:rPr lang="ar-SA" altLang="tr-TR" b="1"/>
              <a:t>بدعة الراوي</a:t>
            </a:r>
            <a:r>
              <a:rPr lang="tr-TR" altLang="tr-TR" b="1"/>
              <a:t>)</a:t>
            </a:r>
          </a:p>
          <a:p>
            <a:pPr eaLnBrk="1" hangingPunct="1">
              <a:buFontTx/>
              <a:buNone/>
            </a:pPr>
            <a:r>
              <a:rPr lang="tr-TR" altLang="tr-TR" b="1"/>
              <a:t>	4- Fısk  (</a:t>
            </a:r>
            <a:r>
              <a:rPr lang="ar-SA" altLang="tr-TR" b="1"/>
              <a:t>فسق الراوي</a:t>
            </a:r>
            <a:r>
              <a:rPr lang="tr-TR" altLang="tr-TR" b="1"/>
              <a:t>)</a:t>
            </a:r>
          </a:p>
          <a:p>
            <a:pPr eaLnBrk="1" hangingPunct="1">
              <a:buFontTx/>
              <a:buNone/>
            </a:pPr>
            <a:r>
              <a:rPr lang="tr-TR" altLang="tr-TR" b="1"/>
              <a:t>	5- Cehâlet  (</a:t>
            </a:r>
            <a:r>
              <a:rPr lang="ar-SA" altLang="tr-TR" b="1"/>
              <a:t>جهالة الراوي</a:t>
            </a:r>
            <a:r>
              <a:rPr lang="tr-TR" altLang="tr-TR" b="1"/>
              <a:t>)</a:t>
            </a:r>
          </a:p>
          <a:p>
            <a:pPr eaLnBrk="1" hangingPunct="1">
              <a:buFontTx/>
              <a:buNone/>
            </a:pPr>
            <a:r>
              <a:rPr lang="tr-TR" altLang="tr-TR" b="1"/>
              <a:t>			</a:t>
            </a:r>
            <a:r>
              <a:rPr lang="tr-TR" altLang="tr-TR" sz="2400" b="1"/>
              <a:t>A-Mechûlül Ayn (</a:t>
            </a:r>
            <a:r>
              <a:rPr lang="ar-SA" altLang="tr-TR" sz="2400" b="1"/>
              <a:t>المجهول العين</a:t>
            </a:r>
            <a:r>
              <a:rPr lang="tr-TR" altLang="tr-TR" sz="2400" b="1"/>
              <a:t>)</a:t>
            </a:r>
          </a:p>
          <a:p>
            <a:pPr eaLnBrk="1" hangingPunct="1">
              <a:buFontTx/>
              <a:buNone/>
            </a:pPr>
            <a:r>
              <a:rPr lang="tr-TR" altLang="tr-TR" sz="2400" b="1"/>
              <a:t>			B-Mechûlül Hâl (</a:t>
            </a:r>
            <a:r>
              <a:rPr lang="ar-SA" altLang="tr-TR" sz="2400" b="1"/>
              <a:t>المجهول الحال</a:t>
            </a:r>
            <a:r>
              <a:rPr lang="tr-TR" altLang="tr-TR" sz="2400" b="1"/>
              <a:t>)</a:t>
            </a:r>
            <a:endParaRPr lang="tr-TR" altLang="tr-T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1435C49-A27F-4874-AA0D-228D043104AE}"/>
              </a:ext>
            </a:extLst>
          </p:cNvPr>
          <p:cNvSpPr>
            <a:spLocks noGrp="1" noChangeArrowheads="1"/>
          </p:cNvSpPr>
          <p:nvPr>
            <p:ph type="title"/>
          </p:nvPr>
        </p:nvSpPr>
        <p:spPr/>
        <p:txBody>
          <a:bodyPr/>
          <a:lstStyle/>
          <a:p>
            <a:pPr eaLnBrk="1" hangingPunct="1"/>
            <a:r>
              <a:rPr lang="tr-TR" altLang="tr-TR" sz="3600" b="1"/>
              <a:t>2-Ravinin </a:t>
            </a:r>
            <a:r>
              <a:rPr lang="tr-TR" altLang="tr-TR" sz="3600" b="1" u="sng"/>
              <a:t>Zabt</a:t>
            </a:r>
            <a:r>
              <a:rPr lang="tr-TR" altLang="tr-TR" sz="3600" b="1"/>
              <a:t>ıyla İlgili Ta’n Sebepleri</a:t>
            </a:r>
          </a:p>
        </p:txBody>
      </p:sp>
      <p:sp>
        <p:nvSpPr>
          <p:cNvPr id="5123" name="Rectangle 3">
            <a:extLst>
              <a:ext uri="{FF2B5EF4-FFF2-40B4-BE49-F238E27FC236}">
                <a16:creationId xmlns:a16="http://schemas.microsoft.com/office/drawing/2014/main" id="{A824AED4-78A7-466E-BB7B-C46A39A3B432}"/>
              </a:ext>
            </a:extLst>
          </p:cNvPr>
          <p:cNvSpPr>
            <a:spLocks noGrp="1" noChangeArrowheads="1"/>
          </p:cNvSpPr>
          <p:nvPr>
            <p:ph type="body" idx="1"/>
          </p:nvPr>
        </p:nvSpPr>
        <p:spPr/>
        <p:txBody>
          <a:bodyPr/>
          <a:lstStyle/>
          <a:p>
            <a:pPr eaLnBrk="1" hangingPunct="1">
              <a:buFontTx/>
              <a:buNone/>
            </a:pPr>
            <a:endParaRPr lang="tr-TR" altLang="tr-TR" b="1"/>
          </a:p>
          <a:p>
            <a:pPr eaLnBrk="1" hangingPunct="1">
              <a:buFontTx/>
              <a:buNone/>
            </a:pPr>
            <a:r>
              <a:rPr lang="tr-TR" altLang="tr-TR" b="1"/>
              <a:t>	1- Su-i Hıfz  (</a:t>
            </a:r>
            <a:r>
              <a:rPr lang="ar-SA" altLang="tr-TR" b="1"/>
              <a:t> سوء حفظ الراوي</a:t>
            </a:r>
            <a:r>
              <a:rPr lang="tr-TR" altLang="tr-TR" b="1"/>
              <a:t>)</a:t>
            </a:r>
          </a:p>
          <a:p>
            <a:pPr eaLnBrk="1" hangingPunct="1">
              <a:buFontTx/>
              <a:buNone/>
            </a:pPr>
            <a:r>
              <a:rPr lang="tr-TR" altLang="tr-TR" b="1"/>
              <a:t>	2-Galat  (</a:t>
            </a:r>
            <a:r>
              <a:rPr lang="ar-SA" altLang="tr-TR" b="1"/>
              <a:t>فحش غلط الراوي</a:t>
            </a:r>
            <a:r>
              <a:rPr lang="tr-TR" altLang="tr-TR" b="1"/>
              <a:t>)</a:t>
            </a:r>
          </a:p>
          <a:p>
            <a:pPr eaLnBrk="1" hangingPunct="1">
              <a:buFontTx/>
              <a:buNone/>
            </a:pPr>
            <a:r>
              <a:rPr lang="tr-TR" altLang="tr-TR" b="1"/>
              <a:t>	3-Gaflet  (</a:t>
            </a:r>
            <a:r>
              <a:rPr lang="ar-SA" altLang="tr-TR" b="1"/>
              <a:t>فحش غفلة الراوي</a:t>
            </a:r>
            <a:r>
              <a:rPr lang="tr-TR" altLang="tr-TR" b="1"/>
              <a:t>)</a:t>
            </a:r>
          </a:p>
          <a:p>
            <a:pPr eaLnBrk="1" hangingPunct="1">
              <a:buFontTx/>
              <a:buNone/>
            </a:pPr>
            <a:r>
              <a:rPr lang="tr-TR" altLang="tr-TR" b="1"/>
              <a:t>	4-Vehim  (</a:t>
            </a:r>
            <a:r>
              <a:rPr lang="ar-SA" altLang="tr-TR" b="1"/>
              <a:t>وهم الراوي</a:t>
            </a:r>
            <a:r>
              <a:rPr lang="tr-TR" altLang="tr-TR" b="1"/>
              <a:t>)</a:t>
            </a:r>
          </a:p>
          <a:p>
            <a:pPr eaLnBrk="1" hangingPunct="1">
              <a:buFontTx/>
              <a:buNone/>
            </a:pPr>
            <a:r>
              <a:rPr lang="tr-TR" altLang="tr-TR" b="1"/>
              <a:t>	5-Muhalefet  (</a:t>
            </a:r>
            <a:r>
              <a:rPr lang="ar-SA" altLang="tr-TR" b="1"/>
              <a:t>مخالفة الثقات</a:t>
            </a:r>
            <a:r>
              <a:rPr lang="tr-TR" altLang="tr-TR" b="1"/>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F50AC1D-B555-4612-BB77-25079AB86E15}"/>
              </a:ext>
            </a:extLst>
          </p:cNvPr>
          <p:cNvSpPr>
            <a:spLocks noGrp="1"/>
          </p:cNvSpPr>
          <p:nvPr>
            <p:ph type="title"/>
          </p:nvPr>
        </p:nvSpPr>
        <p:spPr>
          <a:xfrm>
            <a:off x="838200" y="365126"/>
            <a:ext cx="10515600" cy="957238"/>
          </a:xfrm>
        </p:spPr>
        <p:txBody>
          <a:bodyPr>
            <a:normAutofit/>
          </a:bodyPr>
          <a:lstStyle/>
          <a:p>
            <a:pPr algn="ctr"/>
            <a:r>
              <a:rPr lang="tr-TR" sz="3200" b="1" dirty="0"/>
              <a:t>UYDURMA HADİSLER, ORTAYA ÇIKIŞI VE SEBEPLERİ</a:t>
            </a:r>
          </a:p>
        </p:txBody>
      </p:sp>
      <p:sp>
        <p:nvSpPr>
          <p:cNvPr id="3" name="İçerik Yer Tutucusu 2">
            <a:extLst>
              <a:ext uri="{FF2B5EF4-FFF2-40B4-BE49-F238E27FC236}">
                <a16:creationId xmlns:a16="http://schemas.microsoft.com/office/drawing/2014/main" id="{BCF7CB8C-9C52-4ACF-9564-AE2410F35997}"/>
              </a:ext>
            </a:extLst>
          </p:cNvPr>
          <p:cNvSpPr>
            <a:spLocks noGrp="1"/>
          </p:cNvSpPr>
          <p:nvPr>
            <p:ph idx="1"/>
          </p:nvPr>
        </p:nvSpPr>
        <p:spPr/>
        <p:txBody>
          <a:bodyPr/>
          <a:lstStyle/>
          <a:p>
            <a:pPr marL="0" indent="0">
              <a:buNone/>
            </a:pPr>
            <a:r>
              <a:rPr lang="tr-TR" b="1" dirty="0"/>
              <a:t>1-Uydurma hadisler Hz. Peygamber zamanında görülmedi.</a:t>
            </a:r>
          </a:p>
          <a:p>
            <a:pPr marL="0" indent="0">
              <a:buNone/>
            </a:pPr>
            <a:r>
              <a:rPr lang="tr-TR" b="1" dirty="0"/>
              <a:t>2-Uydurma hadisler ilk yüzyıl içerisinde ortaya çıkmadı</a:t>
            </a:r>
          </a:p>
          <a:p>
            <a:pPr marL="0" indent="0">
              <a:buNone/>
            </a:pPr>
            <a:r>
              <a:rPr lang="tr-TR" b="1" dirty="0"/>
              <a:t>3-İlk asırda hadislerin sorunu  beşeri zafiyetler olmuştur.</a:t>
            </a:r>
          </a:p>
        </p:txBody>
      </p:sp>
    </p:spTree>
    <p:extLst>
      <p:ext uri="{BB962C8B-B14F-4D97-AF65-F5344CB8AC3E}">
        <p14:creationId xmlns:p14="http://schemas.microsoft.com/office/powerpoint/2010/main" val="27362589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D19E8F6-CEBD-4A6F-8473-D99BCE6A52C6}"/>
              </a:ext>
            </a:extLst>
          </p:cNvPr>
          <p:cNvSpPr>
            <a:spLocks noGrp="1" noChangeArrowheads="1"/>
          </p:cNvSpPr>
          <p:nvPr>
            <p:ph type="ctrTitle"/>
          </p:nvPr>
        </p:nvSpPr>
        <p:spPr>
          <a:xfrm>
            <a:off x="2209800" y="152400"/>
            <a:ext cx="7772400" cy="838200"/>
          </a:xfrm>
        </p:spPr>
        <p:txBody>
          <a:bodyPr anchor="ctr"/>
          <a:lstStyle/>
          <a:p>
            <a:r>
              <a:rPr lang="tr-TR" altLang="tr-TR" sz="3200" b="1"/>
              <a:t>HADİS UYDURMANIN SEBEPLERİ</a:t>
            </a:r>
          </a:p>
        </p:txBody>
      </p:sp>
      <p:sp>
        <p:nvSpPr>
          <p:cNvPr id="5123" name="Rectangle 3">
            <a:extLst>
              <a:ext uri="{FF2B5EF4-FFF2-40B4-BE49-F238E27FC236}">
                <a16:creationId xmlns:a16="http://schemas.microsoft.com/office/drawing/2014/main" id="{08912F22-90BF-4A2A-B2A3-0FF9B52ED15D}"/>
              </a:ext>
            </a:extLst>
          </p:cNvPr>
          <p:cNvSpPr>
            <a:spLocks noGrp="1" noChangeArrowheads="1"/>
          </p:cNvSpPr>
          <p:nvPr>
            <p:ph type="subTitle" idx="1"/>
          </p:nvPr>
        </p:nvSpPr>
        <p:spPr>
          <a:xfrm>
            <a:off x="2057400" y="1295400"/>
            <a:ext cx="8077200" cy="5181600"/>
          </a:xfrm>
        </p:spPr>
        <p:txBody>
          <a:bodyPr/>
          <a:lstStyle/>
          <a:p>
            <a:r>
              <a:rPr lang="tr-TR" altLang="tr-TR" sz="3200" dirty="0"/>
              <a:t>1-SİYASİ SEBEPLER</a:t>
            </a:r>
          </a:p>
          <a:p>
            <a:r>
              <a:rPr lang="tr-TR" altLang="tr-TR" sz="3200" dirty="0"/>
              <a:t>2-İTİKADİ/KELAMİ SEBEPLER</a:t>
            </a:r>
          </a:p>
          <a:p>
            <a:r>
              <a:rPr lang="tr-TR" altLang="tr-TR" sz="3200" dirty="0"/>
              <a:t>3-TAASSUP (Mezhep, ırk, belde taassubu)</a:t>
            </a:r>
          </a:p>
          <a:p>
            <a:r>
              <a:rPr lang="tr-TR" altLang="tr-TR" sz="3200" dirty="0"/>
              <a:t>4-TERHÎB VE TERĞÎB</a:t>
            </a:r>
          </a:p>
          <a:p>
            <a:r>
              <a:rPr lang="tr-TR" altLang="tr-TR" sz="3200" dirty="0"/>
              <a:t>5-EKONOMİK SEBEPLER</a:t>
            </a:r>
          </a:p>
          <a:p>
            <a:r>
              <a:rPr lang="tr-TR" altLang="tr-TR" sz="3200" dirty="0"/>
              <a:t>6-İSLAM DÜŞMANLIĞI</a:t>
            </a:r>
          </a:p>
          <a:p>
            <a:r>
              <a:rPr lang="tr-TR" altLang="tr-TR" sz="3200" dirty="0"/>
              <a:t>7-KUSSÂS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9EE6DC34-50F2-4AA9-BC51-59A321E6EA67}"/>
              </a:ext>
            </a:extLst>
          </p:cNvPr>
          <p:cNvSpPr>
            <a:spLocks noGrp="1" noChangeArrowheads="1"/>
          </p:cNvSpPr>
          <p:nvPr>
            <p:ph type="title"/>
          </p:nvPr>
        </p:nvSpPr>
        <p:spPr>
          <a:xfrm>
            <a:off x="1981200" y="274638"/>
            <a:ext cx="8229600" cy="850900"/>
          </a:xfrm>
        </p:spPr>
        <p:txBody>
          <a:bodyPr/>
          <a:lstStyle/>
          <a:p>
            <a:pPr algn="ctr"/>
            <a:r>
              <a:rPr lang="tr-TR" altLang="tr-TR" b="1" dirty="0" err="1"/>
              <a:t>Mütevatirin</a:t>
            </a:r>
            <a:r>
              <a:rPr lang="tr-TR" altLang="tr-TR" b="1" dirty="0"/>
              <a:t> Kısımları</a:t>
            </a:r>
          </a:p>
        </p:txBody>
      </p:sp>
      <p:sp>
        <p:nvSpPr>
          <p:cNvPr id="35843" name="Rectangle 3">
            <a:extLst>
              <a:ext uri="{FF2B5EF4-FFF2-40B4-BE49-F238E27FC236}">
                <a16:creationId xmlns:a16="http://schemas.microsoft.com/office/drawing/2014/main" id="{C43BA7D4-6546-45A5-B62A-43028E2D1B1F}"/>
              </a:ext>
            </a:extLst>
          </p:cNvPr>
          <p:cNvSpPr>
            <a:spLocks noGrp="1" noChangeArrowheads="1"/>
          </p:cNvSpPr>
          <p:nvPr>
            <p:ph type="body" idx="1"/>
          </p:nvPr>
        </p:nvSpPr>
        <p:spPr/>
        <p:txBody>
          <a:bodyPr>
            <a:normAutofit/>
          </a:bodyPr>
          <a:lstStyle/>
          <a:p>
            <a:pPr lvl="2">
              <a:buNone/>
            </a:pPr>
            <a:r>
              <a:rPr lang="tr-TR" altLang="tr-TR" sz="3200" b="1" dirty="0"/>
              <a:t>  		1- Lafzi Mütevatir</a:t>
            </a:r>
          </a:p>
          <a:p>
            <a:pPr lvl="2">
              <a:buNone/>
            </a:pPr>
            <a:r>
              <a:rPr lang="tr-TR" altLang="tr-TR" sz="3200" b="1" dirty="0"/>
              <a:t>		2- Manevi Mütevatir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4374BE7A-22A1-4212-A307-39897B816841}"/>
              </a:ext>
            </a:extLst>
          </p:cNvPr>
          <p:cNvSpPr>
            <a:spLocks noGrp="1" noChangeArrowheads="1"/>
          </p:cNvSpPr>
          <p:nvPr>
            <p:ph type="title"/>
          </p:nvPr>
        </p:nvSpPr>
        <p:spPr>
          <a:xfrm>
            <a:off x="1981200" y="274638"/>
            <a:ext cx="8229600" cy="792162"/>
          </a:xfrm>
        </p:spPr>
        <p:txBody>
          <a:bodyPr/>
          <a:lstStyle/>
          <a:p>
            <a:r>
              <a:rPr lang="tr-TR" altLang="tr-TR" sz="3200" b="1"/>
              <a:t>1-SİYASİ SEBEPLER</a:t>
            </a:r>
          </a:p>
        </p:txBody>
      </p:sp>
      <p:sp>
        <p:nvSpPr>
          <p:cNvPr id="6147" name="Rectangle 3">
            <a:extLst>
              <a:ext uri="{FF2B5EF4-FFF2-40B4-BE49-F238E27FC236}">
                <a16:creationId xmlns:a16="http://schemas.microsoft.com/office/drawing/2014/main" id="{20CAF96B-BE31-496A-8044-FDF708BBBD4C}"/>
              </a:ext>
            </a:extLst>
          </p:cNvPr>
          <p:cNvSpPr>
            <a:spLocks noGrp="1" noChangeArrowheads="1"/>
          </p:cNvSpPr>
          <p:nvPr>
            <p:ph type="body" idx="1"/>
          </p:nvPr>
        </p:nvSpPr>
        <p:spPr/>
        <p:txBody>
          <a:bodyPr/>
          <a:lstStyle/>
          <a:p>
            <a:pPr>
              <a:buFontTx/>
              <a:buNone/>
            </a:pPr>
            <a:r>
              <a:rPr lang="tr-TR" altLang="tr-TR"/>
              <a:t>1- HZ. OSMAN’IN ŞEHİD EDİLMESİ (35/656)</a:t>
            </a:r>
          </a:p>
          <a:p>
            <a:pPr>
              <a:buFontTx/>
              <a:buNone/>
            </a:pPr>
            <a:r>
              <a:rPr lang="tr-TR" altLang="tr-TR"/>
              <a:t>2- CEMEL SAVAŞI (36/656)</a:t>
            </a:r>
          </a:p>
          <a:p>
            <a:pPr>
              <a:buFontTx/>
              <a:buNone/>
            </a:pPr>
            <a:r>
              <a:rPr lang="tr-TR" altLang="tr-TR"/>
              <a:t>3- SIFFİN SAVAŞI(36/657)</a:t>
            </a:r>
          </a:p>
          <a:p>
            <a:pPr>
              <a:buFontTx/>
              <a:buNone/>
            </a:pPr>
            <a:r>
              <a:rPr lang="tr-TR" altLang="tr-TR"/>
              <a:t>4- HAKEMLER OLAYI(37/658)</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4A9C093-0AC0-4625-8247-B730E80AF052}"/>
              </a:ext>
            </a:extLst>
          </p:cNvPr>
          <p:cNvSpPr>
            <a:spLocks noGrp="1" noChangeArrowheads="1"/>
          </p:cNvSpPr>
          <p:nvPr>
            <p:ph type="title"/>
          </p:nvPr>
        </p:nvSpPr>
        <p:spPr>
          <a:xfrm>
            <a:off x="1981200" y="274638"/>
            <a:ext cx="8229600" cy="792162"/>
          </a:xfrm>
        </p:spPr>
        <p:txBody>
          <a:bodyPr/>
          <a:lstStyle/>
          <a:p>
            <a:r>
              <a:rPr lang="tr-TR" altLang="tr-TR" sz="3200" b="1"/>
              <a:t>İLK SİYASİ FIRKALAR VE HADİS</a:t>
            </a:r>
          </a:p>
        </p:txBody>
      </p:sp>
      <p:sp>
        <p:nvSpPr>
          <p:cNvPr id="7171" name="Rectangle 3">
            <a:extLst>
              <a:ext uri="{FF2B5EF4-FFF2-40B4-BE49-F238E27FC236}">
                <a16:creationId xmlns:a16="http://schemas.microsoft.com/office/drawing/2014/main" id="{D1110131-B4BE-4BBD-B248-1A7C34E089F8}"/>
              </a:ext>
            </a:extLst>
          </p:cNvPr>
          <p:cNvSpPr>
            <a:spLocks noGrp="1" noChangeArrowheads="1"/>
          </p:cNvSpPr>
          <p:nvPr>
            <p:ph type="body" idx="1"/>
          </p:nvPr>
        </p:nvSpPr>
        <p:spPr/>
        <p:txBody>
          <a:bodyPr/>
          <a:lstStyle/>
          <a:p>
            <a:pPr algn="ctr">
              <a:buFontTx/>
              <a:buNone/>
            </a:pPr>
            <a:r>
              <a:rPr lang="tr-TR" altLang="tr-TR" b="1"/>
              <a:t>A-HARİCİLER VE HADİS</a:t>
            </a:r>
          </a:p>
          <a:p>
            <a:pPr algn="ctr">
              <a:buFontTx/>
              <a:buNone/>
            </a:pPr>
            <a:endParaRPr lang="tr-TR" altLang="tr-TR" b="1"/>
          </a:p>
          <a:p>
            <a:pPr algn="ctr">
              <a:buFontTx/>
              <a:buNone/>
            </a:pPr>
            <a:r>
              <a:rPr lang="tr-TR" altLang="tr-TR" b="1"/>
              <a:t>1-SAHABENİN KÖTÜLENMESİ</a:t>
            </a:r>
          </a:p>
          <a:p>
            <a:pPr algn="ctr">
              <a:buFontTx/>
              <a:buNone/>
            </a:pPr>
            <a:r>
              <a:rPr lang="tr-TR" altLang="tr-TR" b="1"/>
              <a:t>2-BÜYÜK GÜNAH MESELESİ</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D9486DFD-6F2D-42A0-9C52-DE6737B921DE}"/>
              </a:ext>
            </a:extLst>
          </p:cNvPr>
          <p:cNvSpPr>
            <a:spLocks noGrp="1" noChangeArrowheads="1"/>
          </p:cNvSpPr>
          <p:nvPr>
            <p:ph type="title"/>
          </p:nvPr>
        </p:nvSpPr>
        <p:spPr>
          <a:xfrm>
            <a:off x="1981200" y="274638"/>
            <a:ext cx="8229600" cy="792162"/>
          </a:xfrm>
        </p:spPr>
        <p:txBody>
          <a:bodyPr/>
          <a:lstStyle/>
          <a:p>
            <a:r>
              <a:rPr lang="tr-TR" altLang="tr-TR" sz="3200" b="1"/>
              <a:t>B-RAFİZÎLER/ŞİA VE HADİS</a:t>
            </a:r>
          </a:p>
        </p:txBody>
      </p:sp>
      <p:sp>
        <p:nvSpPr>
          <p:cNvPr id="8195" name="Rectangle 3">
            <a:extLst>
              <a:ext uri="{FF2B5EF4-FFF2-40B4-BE49-F238E27FC236}">
                <a16:creationId xmlns:a16="http://schemas.microsoft.com/office/drawing/2014/main" id="{7FC926BE-B618-4378-8408-C38597BFEF6E}"/>
              </a:ext>
            </a:extLst>
          </p:cNvPr>
          <p:cNvSpPr>
            <a:spLocks noGrp="1" noChangeArrowheads="1"/>
          </p:cNvSpPr>
          <p:nvPr>
            <p:ph type="body" idx="1"/>
          </p:nvPr>
        </p:nvSpPr>
        <p:spPr/>
        <p:txBody>
          <a:bodyPr/>
          <a:lstStyle/>
          <a:p>
            <a:pPr algn="ctr">
              <a:buFontTx/>
              <a:buNone/>
            </a:pPr>
            <a:r>
              <a:rPr lang="tr-TR" altLang="tr-TR" b="1"/>
              <a:t>1-HZ. ALİ TARAFTARLIĞI</a:t>
            </a:r>
          </a:p>
          <a:p>
            <a:pPr algn="ctr">
              <a:buFontTx/>
              <a:buNone/>
            </a:pPr>
            <a:r>
              <a:rPr lang="tr-TR" altLang="tr-TR" b="1"/>
              <a:t>2-MUAVİYE DÜŞMANLIĞI</a:t>
            </a:r>
          </a:p>
          <a:p>
            <a:pPr algn="ctr">
              <a:buFontTx/>
              <a:buNone/>
            </a:pPr>
            <a:r>
              <a:rPr lang="tr-TR" altLang="tr-TR" b="1"/>
              <a:t>3-SİYASİ BAKIŞ AÇISININ HADİS USÛLÜNE ETKİLERİ</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AFAA29B-65F4-4C71-B57B-C34666812D5B}"/>
              </a:ext>
            </a:extLst>
          </p:cNvPr>
          <p:cNvSpPr>
            <a:spLocks noGrp="1" noChangeArrowheads="1"/>
          </p:cNvSpPr>
          <p:nvPr>
            <p:ph type="title"/>
          </p:nvPr>
        </p:nvSpPr>
        <p:spPr>
          <a:xfrm>
            <a:off x="1981200" y="274638"/>
            <a:ext cx="8229600" cy="715962"/>
          </a:xfrm>
        </p:spPr>
        <p:txBody>
          <a:bodyPr/>
          <a:lstStyle/>
          <a:p>
            <a:r>
              <a:rPr lang="tr-TR" altLang="tr-TR" sz="3200" b="1"/>
              <a:t>2-İTİKADİ/KELAMİ NEDENLER</a:t>
            </a:r>
          </a:p>
        </p:txBody>
      </p:sp>
      <p:sp>
        <p:nvSpPr>
          <p:cNvPr id="9219" name="Rectangle 3">
            <a:extLst>
              <a:ext uri="{FF2B5EF4-FFF2-40B4-BE49-F238E27FC236}">
                <a16:creationId xmlns:a16="http://schemas.microsoft.com/office/drawing/2014/main" id="{2B011228-7CD5-45C4-B531-63F339A895CC}"/>
              </a:ext>
            </a:extLst>
          </p:cNvPr>
          <p:cNvSpPr>
            <a:spLocks noGrp="1" noChangeArrowheads="1"/>
          </p:cNvSpPr>
          <p:nvPr>
            <p:ph type="body" idx="1"/>
          </p:nvPr>
        </p:nvSpPr>
        <p:spPr>
          <a:xfrm>
            <a:off x="1981200" y="1219201"/>
            <a:ext cx="8229600" cy="4906963"/>
          </a:xfrm>
        </p:spPr>
        <p:txBody>
          <a:bodyPr/>
          <a:lstStyle/>
          <a:p>
            <a:pPr algn="ctr">
              <a:buFontTx/>
              <a:buNone/>
            </a:pPr>
            <a:r>
              <a:rPr lang="tr-TR" altLang="tr-TR" b="1"/>
              <a:t>ANA TARTIŞMA KONULARI</a:t>
            </a:r>
          </a:p>
          <a:p>
            <a:pPr algn="ctr">
              <a:buFontTx/>
              <a:buNone/>
            </a:pPr>
            <a:endParaRPr lang="tr-TR" altLang="tr-TR" b="1"/>
          </a:p>
          <a:p>
            <a:pPr algn="ctr">
              <a:buFontTx/>
              <a:buNone/>
            </a:pPr>
            <a:r>
              <a:rPr lang="tr-TR" altLang="tr-TR" b="1"/>
              <a:t>1-BÜYÜK  GÜNAH MESELESİ</a:t>
            </a:r>
          </a:p>
          <a:p>
            <a:pPr algn="ctr">
              <a:buFontTx/>
              <a:buNone/>
            </a:pPr>
            <a:r>
              <a:rPr lang="tr-TR" altLang="tr-TR" b="1"/>
              <a:t> 2-AMEL-İMAN İLİŞKİSİ</a:t>
            </a:r>
          </a:p>
          <a:p>
            <a:pPr algn="ctr">
              <a:buFontTx/>
              <a:buNone/>
            </a:pPr>
            <a:r>
              <a:rPr lang="tr-TR" altLang="tr-TR" b="1"/>
              <a:t>3-KADER MESELESİ</a:t>
            </a:r>
          </a:p>
          <a:p>
            <a:pPr algn="ctr">
              <a:buFontTx/>
              <a:buNone/>
            </a:pPr>
            <a:r>
              <a:rPr lang="tr-TR" altLang="tr-TR" b="1"/>
              <a:t>4-SIFATLAR MESELESİ</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EA5A86B-379B-43F3-8F24-95626EC39460}"/>
              </a:ext>
            </a:extLst>
          </p:cNvPr>
          <p:cNvSpPr>
            <a:spLocks noGrp="1" noChangeArrowheads="1"/>
          </p:cNvSpPr>
          <p:nvPr>
            <p:ph type="title"/>
          </p:nvPr>
        </p:nvSpPr>
        <p:spPr>
          <a:xfrm>
            <a:off x="1981200" y="274638"/>
            <a:ext cx="8229600" cy="944562"/>
          </a:xfrm>
        </p:spPr>
        <p:txBody>
          <a:bodyPr/>
          <a:lstStyle/>
          <a:p>
            <a:r>
              <a:rPr lang="tr-TR" altLang="tr-TR" sz="2800" b="1"/>
              <a:t>ORTAYA ÇIKAN BAZI KELAMİ EKOLLER</a:t>
            </a:r>
          </a:p>
        </p:txBody>
      </p:sp>
      <p:sp>
        <p:nvSpPr>
          <p:cNvPr id="10243" name="Rectangle 3">
            <a:extLst>
              <a:ext uri="{FF2B5EF4-FFF2-40B4-BE49-F238E27FC236}">
                <a16:creationId xmlns:a16="http://schemas.microsoft.com/office/drawing/2014/main" id="{25418D3B-8B37-4E59-BB26-7E9118E7CBB5}"/>
              </a:ext>
            </a:extLst>
          </p:cNvPr>
          <p:cNvSpPr>
            <a:spLocks noGrp="1" noChangeArrowheads="1"/>
          </p:cNvSpPr>
          <p:nvPr>
            <p:ph type="body" idx="1"/>
          </p:nvPr>
        </p:nvSpPr>
        <p:spPr/>
        <p:txBody>
          <a:bodyPr/>
          <a:lstStyle/>
          <a:p>
            <a:pPr algn="ctr">
              <a:buFontTx/>
              <a:buNone/>
            </a:pPr>
            <a:r>
              <a:rPr lang="tr-TR" altLang="tr-TR" b="1"/>
              <a:t>1-CEBRİYYE VE HADİS</a:t>
            </a:r>
          </a:p>
          <a:p>
            <a:pPr algn="ctr">
              <a:buFontTx/>
              <a:buNone/>
            </a:pPr>
            <a:r>
              <a:rPr lang="tr-TR" altLang="tr-TR" b="1"/>
              <a:t>2-KADERİYYE VE HADİS</a:t>
            </a:r>
          </a:p>
          <a:p>
            <a:pPr algn="ctr">
              <a:buFontTx/>
              <a:buNone/>
            </a:pPr>
            <a:r>
              <a:rPr lang="tr-TR" altLang="tr-TR" b="1"/>
              <a:t>3-MÜRCİE VE HADİS</a:t>
            </a:r>
          </a:p>
          <a:p>
            <a:pPr algn="ctr">
              <a:buFontTx/>
              <a:buNone/>
            </a:pPr>
            <a:r>
              <a:rPr lang="tr-TR" altLang="tr-TR" b="1"/>
              <a:t>4-MUTEZİLE VE HADİS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D8AE68C8-A0B8-4572-8D38-09A8D5FD3758}"/>
              </a:ext>
            </a:extLst>
          </p:cNvPr>
          <p:cNvSpPr>
            <a:spLocks noGrp="1" noChangeArrowheads="1"/>
          </p:cNvSpPr>
          <p:nvPr>
            <p:ph type="title"/>
          </p:nvPr>
        </p:nvSpPr>
        <p:spPr>
          <a:xfrm>
            <a:off x="1981200" y="274638"/>
            <a:ext cx="8229600" cy="715962"/>
          </a:xfrm>
        </p:spPr>
        <p:txBody>
          <a:bodyPr/>
          <a:lstStyle/>
          <a:p>
            <a:r>
              <a:rPr lang="tr-TR" altLang="tr-TR" sz="3200" b="1"/>
              <a:t>3-IRK-BELDE VE MEZHEP TAASSUBU</a:t>
            </a:r>
          </a:p>
        </p:txBody>
      </p:sp>
      <p:sp>
        <p:nvSpPr>
          <p:cNvPr id="12291" name="Rectangle 3">
            <a:extLst>
              <a:ext uri="{FF2B5EF4-FFF2-40B4-BE49-F238E27FC236}">
                <a16:creationId xmlns:a16="http://schemas.microsoft.com/office/drawing/2014/main" id="{96AC0CCC-25F9-474E-8CAB-0C98FD5364FB}"/>
              </a:ext>
            </a:extLst>
          </p:cNvPr>
          <p:cNvSpPr>
            <a:spLocks noGrp="1" noChangeArrowheads="1"/>
          </p:cNvSpPr>
          <p:nvPr>
            <p:ph type="body" idx="1"/>
          </p:nvPr>
        </p:nvSpPr>
        <p:spPr>
          <a:xfrm>
            <a:off x="1981200" y="1219201"/>
            <a:ext cx="8229600" cy="4906963"/>
          </a:xfrm>
        </p:spPr>
        <p:txBody>
          <a:bodyPr/>
          <a:lstStyle/>
          <a:p>
            <a:pPr algn="ctr">
              <a:buFontTx/>
              <a:buNone/>
            </a:pPr>
            <a:endParaRPr lang="tr-TR" altLang="tr-TR" b="1"/>
          </a:p>
          <a:p>
            <a:pPr algn="ctr">
              <a:buFontTx/>
              <a:buNone/>
            </a:pPr>
            <a:r>
              <a:rPr lang="tr-TR" altLang="tr-TR" b="1"/>
              <a:t>1-ARAPÇILIK</a:t>
            </a:r>
          </a:p>
          <a:p>
            <a:pPr algn="ctr">
              <a:buFontTx/>
              <a:buNone/>
            </a:pPr>
            <a:r>
              <a:rPr lang="tr-TR" altLang="tr-TR" b="1"/>
              <a:t>2-ARAPÇILIK KARŞISINDA ŞUUBİYE HAREKETLERİ</a:t>
            </a:r>
          </a:p>
          <a:p>
            <a:pPr algn="ctr">
              <a:buFontTx/>
              <a:buNone/>
            </a:pPr>
            <a:r>
              <a:rPr lang="tr-TR" altLang="tr-TR" b="1"/>
              <a:t>3-ŞEHİR TAASSUBLARI</a:t>
            </a:r>
          </a:p>
          <a:p>
            <a:pPr algn="ctr">
              <a:buFontTx/>
              <a:buNone/>
            </a:pPr>
            <a:r>
              <a:rPr lang="tr-TR" altLang="tr-TR" b="1"/>
              <a:t>4-MEZHEP TAASSUPLARI</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C1219550-A389-4075-93B9-AA6F6CD7E701}"/>
              </a:ext>
            </a:extLst>
          </p:cNvPr>
          <p:cNvSpPr>
            <a:spLocks noGrp="1" noChangeArrowheads="1"/>
          </p:cNvSpPr>
          <p:nvPr>
            <p:ph type="title"/>
          </p:nvPr>
        </p:nvSpPr>
        <p:spPr>
          <a:xfrm>
            <a:off x="1981200" y="274638"/>
            <a:ext cx="8229600" cy="792162"/>
          </a:xfrm>
        </p:spPr>
        <p:txBody>
          <a:bodyPr/>
          <a:lstStyle/>
          <a:p>
            <a:r>
              <a:rPr lang="tr-TR" altLang="tr-TR" sz="3200" b="1"/>
              <a:t>4-TERHÎB VE TERĞÎB</a:t>
            </a:r>
          </a:p>
        </p:txBody>
      </p:sp>
      <p:sp>
        <p:nvSpPr>
          <p:cNvPr id="13315" name="Rectangle 3">
            <a:extLst>
              <a:ext uri="{FF2B5EF4-FFF2-40B4-BE49-F238E27FC236}">
                <a16:creationId xmlns:a16="http://schemas.microsoft.com/office/drawing/2014/main" id="{23ED0CFA-846F-458A-9AE0-7FC2DADE05C8}"/>
              </a:ext>
            </a:extLst>
          </p:cNvPr>
          <p:cNvSpPr>
            <a:spLocks noGrp="1" noChangeArrowheads="1"/>
          </p:cNvSpPr>
          <p:nvPr>
            <p:ph type="body" idx="1"/>
          </p:nvPr>
        </p:nvSpPr>
        <p:spPr>
          <a:xfrm>
            <a:off x="1981200" y="1295401"/>
            <a:ext cx="8229600" cy="4830763"/>
          </a:xfrm>
        </p:spPr>
        <p:txBody>
          <a:bodyPr/>
          <a:lstStyle/>
          <a:p>
            <a:pPr>
              <a:buFontTx/>
              <a:buNone/>
            </a:pPr>
            <a:endParaRPr lang="tr-TR" altLang="tr-TR"/>
          </a:p>
          <a:p>
            <a:pPr>
              <a:buFontTx/>
              <a:buNone/>
            </a:pPr>
            <a:r>
              <a:rPr lang="tr-TR" altLang="tr-TR"/>
              <a:t>1-TERHİB VE TERĞİB KAVRAMLARININ ANLAMI</a:t>
            </a:r>
          </a:p>
          <a:p>
            <a:pPr>
              <a:buFontTx/>
              <a:buNone/>
            </a:pPr>
            <a:r>
              <a:rPr lang="tr-TR" altLang="tr-TR"/>
              <a:t>2-İYİ NİYETLİ MÜSLÜMANLARIN HADİS UYDURMALARI VE “MEN KEZEBE…” HADİSİ.</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BA56CFF2-5F5C-470D-86C2-1EBF167C114B}"/>
              </a:ext>
            </a:extLst>
          </p:cNvPr>
          <p:cNvSpPr>
            <a:spLocks noGrp="1" noChangeArrowheads="1"/>
          </p:cNvSpPr>
          <p:nvPr>
            <p:ph type="title"/>
          </p:nvPr>
        </p:nvSpPr>
        <p:spPr/>
        <p:txBody>
          <a:bodyPr/>
          <a:lstStyle/>
          <a:p>
            <a:r>
              <a:rPr lang="tr-TR" altLang="tr-TR" sz="3200" b="1"/>
              <a:t>6-İSLAM DÜŞMANLIĞI</a:t>
            </a:r>
          </a:p>
        </p:txBody>
      </p:sp>
      <p:sp>
        <p:nvSpPr>
          <p:cNvPr id="15363" name="Rectangle 3">
            <a:extLst>
              <a:ext uri="{FF2B5EF4-FFF2-40B4-BE49-F238E27FC236}">
                <a16:creationId xmlns:a16="http://schemas.microsoft.com/office/drawing/2014/main" id="{06BDD71C-6643-4E68-865D-1DD2883CCCFE}"/>
              </a:ext>
            </a:extLst>
          </p:cNvPr>
          <p:cNvSpPr>
            <a:spLocks noGrp="1" noChangeArrowheads="1"/>
          </p:cNvSpPr>
          <p:nvPr>
            <p:ph type="body" idx="1"/>
          </p:nvPr>
        </p:nvSpPr>
        <p:spPr/>
        <p:txBody>
          <a:bodyPr/>
          <a:lstStyle/>
          <a:p>
            <a:pPr algn="ctr">
              <a:buFontTx/>
              <a:buNone/>
            </a:pPr>
            <a:endParaRPr lang="tr-TR" altLang="tr-TR"/>
          </a:p>
          <a:p>
            <a:pPr algn="ctr">
              <a:buFontTx/>
              <a:buNone/>
            </a:pPr>
            <a:r>
              <a:rPr lang="tr-TR" altLang="tr-TR"/>
              <a:t>ZINDIKLAR</a:t>
            </a:r>
          </a:p>
          <a:p>
            <a:pPr algn="ctr">
              <a:buFontTx/>
              <a:buNone/>
            </a:pPr>
            <a:r>
              <a:rPr lang="tr-TR" altLang="tr-TR"/>
              <a:t>(</a:t>
            </a:r>
            <a:r>
              <a:rPr lang="tr-TR" altLang="tr-TR" sz="2400"/>
              <a:t>ZINDIKLIĞIN KÖKENLERİ-TARİHİ BAKIŞ-ESKİ İNANÇ VE KÜLTÜRLER)</a:t>
            </a:r>
            <a:endParaRPr lang="tr-TR" alt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22B6CB4E-C184-4485-9897-B6753D6E83D9}"/>
              </a:ext>
            </a:extLst>
          </p:cNvPr>
          <p:cNvSpPr>
            <a:spLocks noGrp="1" noChangeArrowheads="1"/>
          </p:cNvSpPr>
          <p:nvPr>
            <p:ph type="title"/>
          </p:nvPr>
        </p:nvSpPr>
        <p:spPr/>
        <p:txBody>
          <a:bodyPr/>
          <a:lstStyle/>
          <a:p>
            <a:pPr algn="ctr"/>
            <a:r>
              <a:rPr lang="tr-TR" altLang="tr-TR" b="1" dirty="0"/>
              <a:t>Lafzi Mütevatir</a:t>
            </a:r>
          </a:p>
        </p:txBody>
      </p:sp>
      <p:sp>
        <p:nvSpPr>
          <p:cNvPr id="36867" name="Rectangle 3">
            <a:extLst>
              <a:ext uri="{FF2B5EF4-FFF2-40B4-BE49-F238E27FC236}">
                <a16:creationId xmlns:a16="http://schemas.microsoft.com/office/drawing/2014/main" id="{24D638C9-AC5F-4C17-8281-DEC22F154CAC}"/>
              </a:ext>
            </a:extLst>
          </p:cNvPr>
          <p:cNvSpPr>
            <a:spLocks noGrp="1" noChangeArrowheads="1"/>
          </p:cNvSpPr>
          <p:nvPr>
            <p:ph type="body" idx="1"/>
          </p:nvPr>
        </p:nvSpPr>
        <p:spPr/>
        <p:txBody>
          <a:bodyPr>
            <a:normAutofit/>
          </a:bodyPr>
          <a:lstStyle/>
          <a:p>
            <a:pPr>
              <a:buFontTx/>
              <a:buNone/>
            </a:pPr>
            <a:r>
              <a:rPr lang="tr-TR" altLang="tr-TR" sz="3200" b="1" dirty="0"/>
              <a:t>		Lafızların anlamı bozacak değişikliklere uğramadığı mütevatir çeşididir.</a:t>
            </a:r>
          </a:p>
          <a:p>
            <a:pPr>
              <a:buFontTx/>
              <a:buNone/>
            </a:pPr>
            <a:endParaRPr lang="tr-TR" altLang="tr-TR" sz="3200" b="1" dirty="0"/>
          </a:p>
          <a:p>
            <a:pPr>
              <a:buFontTx/>
              <a:buNone/>
            </a:pPr>
            <a:r>
              <a:rPr lang="tr-TR" altLang="tr-TR" sz="3200" b="1" dirty="0"/>
              <a:t>Misal:</a:t>
            </a:r>
          </a:p>
          <a:p>
            <a:pPr algn="r" rtl="1">
              <a:buFontTx/>
              <a:buNone/>
            </a:pPr>
            <a:r>
              <a:rPr lang="tr-TR" altLang="tr-TR" sz="3200" b="1" dirty="0"/>
              <a:t>	</a:t>
            </a:r>
            <a:r>
              <a:rPr lang="ar-SA" altLang="tr-TR" sz="3200" b="1" dirty="0"/>
              <a:t>من كذب علي متعمدا فليتبوأ مقعده من النار</a:t>
            </a:r>
            <a:endParaRPr lang="tr-TR" altLang="tr-TR" sz="3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07D173E6-E1BA-40D2-9D3E-43FA03AADB4B}"/>
              </a:ext>
            </a:extLst>
          </p:cNvPr>
          <p:cNvSpPr>
            <a:spLocks noGrp="1" noChangeArrowheads="1"/>
          </p:cNvSpPr>
          <p:nvPr>
            <p:ph type="title"/>
          </p:nvPr>
        </p:nvSpPr>
        <p:spPr>
          <a:xfrm>
            <a:off x="1981200" y="274639"/>
            <a:ext cx="8229600" cy="706437"/>
          </a:xfrm>
        </p:spPr>
        <p:txBody>
          <a:bodyPr/>
          <a:lstStyle/>
          <a:p>
            <a:pPr algn="ctr"/>
            <a:r>
              <a:rPr lang="tr-TR" altLang="tr-TR" sz="4000" b="1" dirty="0"/>
              <a:t>Manevi Mütevatir</a:t>
            </a:r>
          </a:p>
        </p:txBody>
      </p:sp>
      <p:sp>
        <p:nvSpPr>
          <p:cNvPr id="37891" name="Rectangle 3">
            <a:extLst>
              <a:ext uri="{FF2B5EF4-FFF2-40B4-BE49-F238E27FC236}">
                <a16:creationId xmlns:a16="http://schemas.microsoft.com/office/drawing/2014/main" id="{536CCDD8-9BAD-400C-A3D7-FAB63F5A7477}"/>
              </a:ext>
            </a:extLst>
          </p:cNvPr>
          <p:cNvSpPr>
            <a:spLocks noGrp="1" noChangeArrowheads="1"/>
          </p:cNvSpPr>
          <p:nvPr>
            <p:ph type="body" idx="1"/>
          </p:nvPr>
        </p:nvSpPr>
        <p:spPr>
          <a:xfrm>
            <a:off x="1981200" y="1125539"/>
            <a:ext cx="8229600" cy="5000625"/>
          </a:xfrm>
        </p:spPr>
        <p:txBody>
          <a:bodyPr>
            <a:normAutofit/>
          </a:bodyPr>
          <a:lstStyle/>
          <a:p>
            <a:pPr>
              <a:buFontTx/>
              <a:buNone/>
            </a:pPr>
            <a:r>
              <a:rPr lang="tr-TR" altLang="tr-TR" sz="3200" b="1" dirty="0"/>
              <a:t>		Tanım: Farklı konulardan bahseden rivayetlerin, ortak yönlerinin bulunmasıdır.</a:t>
            </a:r>
          </a:p>
          <a:p>
            <a:pPr>
              <a:buFontTx/>
              <a:buNone/>
            </a:pPr>
            <a:endParaRPr lang="tr-TR" altLang="tr-TR" sz="3200" b="1" dirty="0"/>
          </a:p>
          <a:p>
            <a:pPr>
              <a:buFontTx/>
              <a:buNone/>
            </a:pPr>
            <a:r>
              <a:rPr lang="tr-TR" altLang="tr-TR" sz="3200" b="1" dirty="0"/>
              <a:t>		(Mânâ ile rivayet ile Manevi mütevatir farklıdır)</a:t>
            </a:r>
          </a:p>
          <a:p>
            <a:pPr>
              <a:buFontTx/>
              <a:buNone/>
            </a:pPr>
            <a:endParaRPr lang="tr-TR" altLang="tr-TR" sz="3200" b="1" dirty="0"/>
          </a:p>
          <a:p>
            <a:pPr>
              <a:buFontTx/>
              <a:buNone/>
            </a:pPr>
            <a:r>
              <a:rPr lang="tr-TR" altLang="tr-TR" sz="3200" b="1" dirty="0"/>
              <a:t>		Örnek:</a:t>
            </a:r>
          </a:p>
          <a:p>
            <a:pPr>
              <a:buFontTx/>
              <a:buNone/>
            </a:pPr>
            <a:r>
              <a:rPr lang="tr-TR" altLang="tr-TR" sz="3200" b="1" dirty="0"/>
              <a:t>		Duada ellerin kaldırılması, kabir azabıyla ilgili rivayetler buna örnektir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BC5AEF13-9A4F-4D0E-87D5-B2A513EFAE9A}"/>
              </a:ext>
            </a:extLst>
          </p:cNvPr>
          <p:cNvSpPr>
            <a:spLocks noGrp="1" noChangeArrowheads="1"/>
          </p:cNvSpPr>
          <p:nvPr>
            <p:ph type="ctrTitle"/>
          </p:nvPr>
        </p:nvSpPr>
        <p:spPr>
          <a:xfrm>
            <a:off x="2208213" y="260351"/>
            <a:ext cx="7772400" cy="1470025"/>
          </a:xfrm>
        </p:spPr>
        <p:txBody>
          <a:bodyPr anchor="ctr"/>
          <a:lstStyle/>
          <a:p>
            <a:r>
              <a:rPr lang="tr-TR" altLang="tr-TR" sz="4400" b="1" dirty="0"/>
              <a:t>ÂHÂD HABER</a:t>
            </a:r>
            <a:br>
              <a:rPr lang="tr-TR" altLang="tr-TR" sz="4400" b="1" dirty="0"/>
            </a:br>
            <a:r>
              <a:rPr lang="ar-SA" altLang="tr-TR" sz="4400" b="1" dirty="0"/>
              <a:t>الآحاد</a:t>
            </a:r>
            <a:endParaRPr lang="tr-TR" altLang="tr-TR" sz="4400" b="1" dirty="0"/>
          </a:p>
        </p:txBody>
      </p:sp>
      <p:sp>
        <p:nvSpPr>
          <p:cNvPr id="8195" name="Rectangle 3">
            <a:extLst>
              <a:ext uri="{FF2B5EF4-FFF2-40B4-BE49-F238E27FC236}">
                <a16:creationId xmlns:a16="http://schemas.microsoft.com/office/drawing/2014/main" id="{6A4B5E84-3144-4FE8-B141-758190435A37}"/>
              </a:ext>
            </a:extLst>
          </p:cNvPr>
          <p:cNvSpPr>
            <a:spLocks noGrp="1" noChangeArrowheads="1"/>
          </p:cNvSpPr>
          <p:nvPr>
            <p:ph type="subTitle" idx="1"/>
          </p:nvPr>
        </p:nvSpPr>
        <p:spPr>
          <a:xfrm>
            <a:off x="2895600" y="2349500"/>
            <a:ext cx="6400800" cy="3289300"/>
          </a:xfrm>
        </p:spPr>
        <p:txBody>
          <a:bodyPr/>
          <a:lstStyle/>
          <a:p>
            <a:endParaRPr lang="tr-TR" altLang="tr-TR" sz="3200" b="1" dirty="0"/>
          </a:p>
          <a:p>
            <a:r>
              <a:rPr lang="tr-TR" altLang="tr-TR" sz="3200" b="1" dirty="0"/>
              <a:t>Mütevatir haberin şartlarını taşımayan habere </a:t>
            </a:r>
            <a:r>
              <a:rPr lang="tr-TR" altLang="tr-TR" sz="3200" b="1" dirty="0" err="1"/>
              <a:t>Âhâd</a:t>
            </a:r>
            <a:r>
              <a:rPr lang="tr-TR" altLang="tr-TR" sz="3200" b="1" dirty="0"/>
              <a:t> haber denir.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842CBF6A-2370-4B94-BD98-BCB0821F2F0D}"/>
              </a:ext>
            </a:extLst>
          </p:cNvPr>
          <p:cNvSpPr>
            <a:spLocks noGrp="1" noChangeArrowheads="1"/>
          </p:cNvSpPr>
          <p:nvPr>
            <p:ph type="title"/>
          </p:nvPr>
        </p:nvSpPr>
        <p:spPr/>
        <p:txBody>
          <a:bodyPr/>
          <a:lstStyle/>
          <a:p>
            <a:pPr algn="ctr"/>
            <a:r>
              <a:rPr lang="tr-TR" altLang="tr-TR" b="1" dirty="0"/>
              <a:t>ÂHÂD HABERİN ÇEŞİTLERİ</a:t>
            </a:r>
          </a:p>
        </p:txBody>
      </p:sp>
      <p:sp>
        <p:nvSpPr>
          <p:cNvPr id="14339" name="Rectangle 3">
            <a:extLst>
              <a:ext uri="{FF2B5EF4-FFF2-40B4-BE49-F238E27FC236}">
                <a16:creationId xmlns:a16="http://schemas.microsoft.com/office/drawing/2014/main" id="{25D5967F-D4FC-4105-ACDF-AFA88E314E33}"/>
              </a:ext>
            </a:extLst>
          </p:cNvPr>
          <p:cNvSpPr>
            <a:spLocks noGrp="1" noChangeArrowheads="1"/>
          </p:cNvSpPr>
          <p:nvPr>
            <p:ph type="body" idx="1"/>
          </p:nvPr>
        </p:nvSpPr>
        <p:spPr/>
        <p:txBody>
          <a:bodyPr/>
          <a:lstStyle/>
          <a:p>
            <a:pPr marL="0" indent="0" algn="ctr">
              <a:buNone/>
            </a:pPr>
            <a:endParaRPr lang="tr-TR" altLang="tr-TR" b="1" dirty="0"/>
          </a:p>
          <a:p>
            <a:pPr marL="3657600" lvl="8" indent="0">
              <a:buNone/>
            </a:pPr>
            <a:r>
              <a:rPr lang="tr-TR" altLang="tr-TR" sz="3200" b="1" dirty="0"/>
              <a:t>1-Garib Hadis</a:t>
            </a:r>
          </a:p>
          <a:p>
            <a:pPr marL="3657600" lvl="8" indent="0">
              <a:buNone/>
            </a:pPr>
            <a:r>
              <a:rPr lang="tr-TR" altLang="tr-TR" sz="3200" b="1" dirty="0"/>
              <a:t>2-Aziz Hadis</a:t>
            </a:r>
          </a:p>
          <a:p>
            <a:pPr marL="3657600" lvl="8" indent="0">
              <a:buNone/>
            </a:pPr>
            <a:r>
              <a:rPr lang="tr-TR" altLang="tr-TR" sz="3200" b="1" dirty="0"/>
              <a:t>3-Meşhur Hadis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6F178869-6B40-4B91-A788-CE301163D745}"/>
              </a:ext>
            </a:extLst>
          </p:cNvPr>
          <p:cNvSpPr>
            <a:spLocks noGrp="1" noChangeArrowheads="1"/>
          </p:cNvSpPr>
          <p:nvPr>
            <p:ph type="ctrTitle"/>
          </p:nvPr>
        </p:nvSpPr>
        <p:spPr>
          <a:xfrm>
            <a:off x="2208213" y="549275"/>
            <a:ext cx="7772400" cy="979488"/>
          </a:xfrm>
        </p:spPr>
        <p:txBody>
          <a:bodyPr anchor="ctr"/>
          <a:lstStyle/>
          <a:p>
            <a:r>
              <a:rPr lang="tr-TR" altLang="tr-TR" sz="3600" b="1" dirty="0"/>
              <a:t>GARİB HABER</a:t>
            </a:r>
          </a:p>
        </p:txBody>
      </p:sp>
      <p:sp>
        <p:nvSpPr>
          <p:cNvPr id="31747" name="Rectangle 3">
            <a:extLst>
              <a:ext uri="{FF2B5EF4-FFF2-40B4-BE49-F238E27FC236}">
                <a16:creationId xmlns:a16="http://schemas.microsoft.com/office/drawing/2014/main" id="{D4C50704-4529-48D1-9652-BF0403A9FF77}"/>
              </a:ext>
            </a:extLst>
          </p:cNvPr>
          <p:cNvSpPr>
            <a:spLocks noGrp="1" noChangeArrowheads="1"/>
          </p:cNvSpPr>
          <p:nvPr>
            <p:ph type="subTitle" idx="1"/>
          </p:nvPr>
        </p:nvSpPr>
        <p:spPr>
          <a:xfrm>
            <a:off x="2279650" y="2924176"/>
            <a:ext cx="7632700" cy="3025775"/>
          </a:xfrm>
        </p:spPr>
        <p:txBody>
          <a:bodyPr/>
          <a:lstStyle/>
          <a:p>
            <a:pPr algn="l"/>
            <a:r>
              <a:rPr lang="tr-TR" altLang="tr-TR" sz="3200" b="1" dirty="0"/>
              <a:t>Tanım: İsnadın </a:t>
            </a:r>
            <a:r>
              <a:rPr lang="tr-TR" altLang="tr-TR" sz="3200" b="1" u="sng" dirty="0"/>
              <a:t>herhangi bir tabakasında </a:t>
            </a:r>
            <a:r>
              <a:rPr lang="tr-TR" altLang="tr-TR" sz="3200" b="1" dirty="0" err="1"/>
              <a:t>ravi</a:t>
            </a:r>
            <a:r>
              <a:rPr lang="tr-TR" altLang="tr-TR" sz="3200" b="1" dirty="0"/>
              <a:t> sayısı tek kalan hadistir.</a:t>
            </a: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522</Words>
  <Application>Microsoft Office PowerPoint</Application>
  <PresentationFormat>Geniş ekran</PresentationFormat>
  <Paragraphs>204</Paragraphs>
  <Slides>47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47</vt:i4>
      </vt:variant>
    </vt:vector>
  </HeadingPairs>
  <TitlesOfParts>
    <vt:vector size="52" baseType="lpstr">
      <vt:lpstr>Arial</vt:lpstr>
      <vt:lpstr>Calibri</vt:lpstr>
      <vt:lpstr>Calibri Light</vt:lpstr>
      <vt:lpstr>Wingdings</vt:lpstr>
      <vt:lpstr>Office Teması</vt:lpstr>
      <vt:lpstr>Hadislerin Taksimi</vt:lpstr>
      <vt:lpstr>MÜTEVATİR HABER</vt:lpstr>
      <vt:lpstr>Tanımdaki Unsurlar</vt:lpstr>
      <vt:lpstr>Mütevatirin Kısımları</vt:lpstr>
      <vt:lpstr>Lafzi Mütevatir</vt:lpstr>
      <vt:lpstr>Manevi Mütevatir</vt:lpstr>
      <vt:lpstr>ÂHÂD HABER الآحاد</vt:lpstr>
      <vt:lpstr>ÂHÂD HABERİN ÇEŞİTLERİ</vt:lpstr>
      <vt:lpstr>GARİB HABER</vt:lpstr>
      <vt:lpstr>AZİZ HABER</vt:lpstr>
      <vt:lpstr>MEŞHUR HADİS</vt:lpstr>
      <vt:lpstr>SIHHAT DERECESİNE GÖRE HADİSLER  1-SAHİH HADİS  الحديث الصحيح 2-HASEN HADİS  الحديث الحسن 3-ZAYIF HADİS   الحديث الضعيف (4-UYDURMA HADİS)  الحديث الموضوع</vt:lpstr>
      <vt:lpstr>SAHİH HADİS  الحديث الصحيح  Adalet ve zabt sıfatlarına sahip ravilerin, muttasıl bir isnatla rivayet ettikleri, şaz ve illetli olmayan hadistir.</vt:lpstr>
      <vt:lpstr>SAHİH HADİSTE BULUNMASI GEREKEN BEŞ ŞART:  1-ADALET   العدالة 2-ZABT   الضبط 3-İTTİSAL   الإتصال 4-ŞAZ OLMAMAK    غير شاذ 5-İLLETLİ OLMAMAK    غير معلل</vt:lpstr>
      <vt:lpstr>RAVİDE ARANAN ADALET SIFATI:  1-Ravinin hadis uydurmaması 2-Ravinin yalan söylememesi 3-Ravinin fasık olmaması 4-Ravinin bid’atçı olmaması 5-Ravinin meçhul olmaması</vt:lpstr>
      <vt:lpstr>RAVİDE ARANAN ZABT SIFATI:  1-Ravinin hıfzının kuvvetli olması 2-Ravinin vehim sahibi olmaması 3-Ravinin galat sahibi olmaması 4-Ravinin gaflet sahibi olmaması 5-Ravinin muhalefetinin olmaması</vt:lpstr>
      <vt:lpstr>İSNADDA ARANAN İTTİSAL SIFATI   İTTİSAL: Senedin kopuk olmamasıdır.   Her ravinin hadisi bizzat şeyhinden almış olması gerekmektedir. Böyle senedlere sahip hadislere MUTTASIL (المتصل) hadis denir. Senedin kopuk olmaması durumuna İTTİSAL (إتصال) adı verilir. Eğer hadisin senedinde kopukluk varsa, o isnad munkatı’ (المنقطع) olur.</vt:lpstr>
      <vt:lpstr>HADİSİN ŞÂZ OLMAMASI</vt:lpstr>
      <vt:lpstr>HADİSTE İLLET</vt:lpstr>
      <vt:lpstr>SAHİH HADİSİN BUHARİ VE MÜSLİM ESAS ALINARAK DERECELENDİRİLMESİ:  1-Buhari ve Müslim’in birlikte rivayetleri 2-Buhari’nin tek başına rivayetleri 3-Müslim’in tek başına rivayetleri 4-Buhari ve Müslim’in şartlarına uyduğu halde        eserlerine almadıkları rivayetler 5-Buhari’nin şartına uyduğu halde eserine almadıkları 6-Müslim’in şartına uyduğu halde eserine almadıkları 7-Buhari ve Müslim dışındaki hadisler</vt:lpstr>
      <vt:lpstr>HASEN HADİS الحديث الحسن</vt:lpstr>
      <vt:lpstr>Bu tanıma göre:</vt:lpstr>
      <vt:lpstr>HASEN HADİSİN HÜKMÜ</vt:lpstr>
      <vt:lpstr>ZAYIF HADİS الحديث الضعيف</vt:lpstr>
      <vt:lpstr>ZAYIF HADİSİN HÜKMÜ</vt:lpstr>
      <vt:lpstr>ZAYIF HADİSİN ÇEŞİTLERİ</vt:lpstr>
      <vt:lpstr>MUALLAK HADİS المعللق</vt:lpstr>
      <vt:lpstr>MU’DAL HADİS المعضل</vt:lpstr>
      <vt:lpstr>MÜRSEL HADİS المرسل</vt:lpstr>
      <vt:lpstr>Tedlis التدليس</vt:lpstr>
      <vt:lpstr>PowerPoint Sunusu</vt:lpstr>
      <vt:lpstr>PowerPoint Sunusu</vt:lpstr>
      <vt:lpstr>TAHAMMÜLÜ’L-HADİS</vt:lpstr>
      <vt:lpstr>CERH VE TA’DÎL (الجرح و التعديل)</vt:lpstr>
      <vt:lpstr>TA’N SEBEPLERİ المطاعن العشرة</vt:lpstr>
      <vt:lpstr>1-Ravinin Adâletiyle İlgili Ta’n Sebepleri</vt:lpstr>
      <vt:lpstr>2-Ravinin Zabtıyla İlgili Ta’n Sebepleri</vt:lpstr>
      <vt:lpstr>UYDURMA HADİSLER, ORTAYA ÇIKIŞI VE SEBEPLERİ</vt:lpstr>
      <vt:lpstr>HADİS UYDURMANIN SEBEPLERİ</vt:lpstr>
      <vt:lpstr>1-SİYASİ SEBEPLER</vt:lpstr>
      <vt:lpstr>İLK SİYASİ FIRKALAR VE HADİS</vt:lpstr>
      <vt:lpstr>B-RAFİZÎLER/ŞİA VE HADİS</vt:lpstr>
      <vt:lpstr>2-İTİKADİ/KELAMİ NEDENLER</vt:lpstr>
      <vt:lpstr>ORTAYA ÇIKAN BAZI KELAMİ EKOLLER</vt:lpstr>
      <vt:lpstr>3-IRK-BELDE VE MEZHEP TAASSUBU</vt:lpstr>
      <vt:lpstr>4-TERHÎB VE TERĞÎB</vt:lpstr>
      <vt:lpstr>6-İSLAM DÜŞMANLIĞI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Hadislerin Taksimi</dc:title>
  <dc:creator>Kürşat ÇAKIN</dc:creator>
  <cp:lastModifiedBy>Kürşat ÇAKIN</cp:lastModifiedBy>
  <cp:revision>10</cp:revision>
  <dcterms:created xsi:type="dcterms:W3CDTF">2019-03-12T06:09:43Z</dcterms:created>
  <dcterms:modified xsi:type="dcterms:W3CDTF">2019-03-12T07:30:22Z</dcterms:modified>
</cp:coreProperties>
</file>