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59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6E5E1E-A6EE-4182-9147-0551D334B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A8779BC-E069-431E-9ADE-0C44C2DB4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F1DEF3-3190-4435-BED6-EFF8FB33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7024CF-E51F-4490-930B-3F4821523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C1A3D7-9B2E-42DF-A786-CE6EAC3B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5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CC059C-5170-4F6B-898B-00BB2CD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915BCD-7D1A-4EAF-85D4-8C18ACD7C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665ACC-AA97-4E67-934A-4B2C1F54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0F2014-9FA9-4ED1-A1ED-AE8D5FCE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848CCB-ED88-4460-873E-52C657177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4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9A0E888-67F7-48B0-8C0B-77CEF5352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20607C-6B32-4635-A79C-ABA96BD32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90D643-85C4-4812-9775-1BF6DB5AC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85FF0B-EFBD-488E-8DBE-CA64745F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124481-F0C9-4B27-88A4-78DF7272E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390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89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99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33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56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1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085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70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9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79C8A8-226D-4239-B001-09D01C78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76DA27-39FE-4A72-914A-84F1D2FC0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084B79-43EC-4A3B-A995-A6A7DAF9B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FEFD1D-B32C-4510-B9A4-3874545F1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42D6C9-C1DC-4E4D-8BD0-9ECDA9D0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322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46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5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2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676FAC-5C1B-4C21-9840-FACA03CF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D02E378-6D41-40FC-94F9-415EE0EA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5EA1FE-6539-4987-A958-268D0792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7B1B3B-31F5-464B-9D2B-5A2CA3CB0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6C9259-A7EE-4F08-B5EB-9DDA870E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34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E6609E-0AA4-4537-AFA6-F350ED7A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8DAA6D-EA92-4C3B-B04A-50D76C7B3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86D48C-E00B-48B0-BB29-05623B1E1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EA3D820-9AE5-480A-8232-3A536DC2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50A216-1CD5-44CE-BE89-DFF83998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9B39467-04C0-44C4-AF88-2BEC11810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17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D80040-2FAB-4C50-8014-D2516D958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077284C-A31B-4E36-979C-F0D029CA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5F6B65-6403-43AE-9DCF-F3EF72EB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E87E043-CC79-460E-8D97-3503BF156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5FC5FDA-C1A9-45E9-A8B2-B9F9DEBA8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053D26B-5574-4AB4-9895-0BF5FBB1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6D569EE-CF11-420A-834D-DBAB8FA8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EDDA0A8-2850-4460-9C7D-6A37D762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0D97A-493A-4311-A277-ABE619B3B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8EAEC7D-C0ED-4392-BCBE-B88AB6D8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B0535A1-9C75-45DA-92F9-228DBEA7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51165D5-2253-43C5-B432-03FD08A5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61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F60A49B-CE8B-49AC-B3D5-D95AA275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77CAD27-D7EC-4332-A9C1-AE49E69F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F791715-0F27-4523-A349-DD814F5A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77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7A1FFC-4D96-4648-9D3B-EA77B9E28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488019-6DF0-448B-910C-438E57C21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8F1896-4465-4E04-A22D-C7923A5DD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CC8D10-6191-4BE5-B969-4BF3E806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E2FD09-25B3-4732-86D0-F8D6C36E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E25A6FA-A068-4FAC-8696-0BB6CC63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F358A-1298-47DF-83FA-C5E6C2F9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2BF04E5-E184-4DAE-A5E3-5EFB32F41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325046-EE1F-4E32-8AAC-FA6FC9A80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71EFD97-EB71-4658-8672-44896773E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CD0D34-9639-48B5-AC37-9D3EEE5F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58927C-7527-4DEF-B903-1189A801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22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B4E280-F119-42FB-AA9E-40710FCF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8CB78D-68AF-41CB-AAE8-EBAAD1640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55C6BC-916E-4878-AF33-FC0193C6E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4B83FC-6A6D-4EF5-9A0A-585B106A1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EF0E1-A1D2-4A01-8E1D-CDD40141A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7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3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4357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4A20685-08C2-4CAC-931A-F7FB55768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669" y="1031353"/>
            <a:ext cx="7736255" cy="318113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600" b="1" dirty="0">
                <a:solidFill>
                  <a:srgbClr val="FFFFFF"/>
                </a:solidFill>
              </a:rPr>
              <a:t>Fen Bilimleri </a:t>
            </a:r>
            <a:r>
              <a:rPr lang="tr-TR" sz="6600" b="1">
                <a:solidFill>
                  <a:srgbClr val="FFFFFF"/>
                </a:solidFill>
              </a:rPr>
              <a:t>Laboratuvar Uygulamalarında </a:t>
            </a:r>
            <a:r>
              <a:rPr lang="tr-TR" sz="6600" b="1" dirty="0">
                <a:solidFill>
                  <a:srgbClr val="FFFFFF"/>
                </a:solidFill>
              </a:rPr>
              <a:t>Farklı Yaklaşımlar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" y="4932939"/>
            <a:ext cx="112776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728167"/>
            <a:ext cx="2115455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59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66AA4873-69D3-432D-8C81-7557898D9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95754"/>
            <a:ext cx="11117124" cy="483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6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760FDE91-CE64-4253-850D-BD84797D4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9701"/>
            <a:ext cx="10905066" cy="503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6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21D53-519E-46DD-AE7C-666DFD03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Fen Bilimleri Eğitiminde Laboratuvarların Kullanım Amaçları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EF71EB-E1C3-44E4-A8E9-64AB008CC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r>
              <a:rPr lang="tr-TR" dirty="0"/>
              <a:t>Soyut konuların istenilen düzeyde öğrencilere kavratabilmek </a:t>
            </a:r>
          </a:p>
          <a:p>
            <a:r>
              <a:rPr lang="tr-TR" dirty="0"/>
              <a:t>Öğrencilerin motivasyonlarını artırabilmek</a:t>
            </a:r>
          </a:p>
          <a:p>
            <a:r>
              <a:rPr lang="tr-TR" dirty="0"/>
              <a:t>Öğrencilere bilimsel yöntemin ve bilimin özünü kavratabilmek </a:t>
            </a:r>
          </a:p>
          <a:p>
            <a:r>
              <a:rPr lang="tr-TR" dirty="0"/>
              <a:t>Öğrencilerin uygulama deneyimleri kazanabilmelerini sağlamak </a:t>
            </a:r>
          </a:p>
          <a:p>
            <a:r>
              <a:rPr lang="tr-TR" dirty="0"/>
              <a:t>Öğrencilere yaparak-yaşayarak öğrenmeye dayalı etkinlikleri sunmak</a:t>
            </a:r>
          </a:p>
          <a:p>
            <a:r>
              <a:rPr lang="tr-TR" dirty="0"/>
              <a:t>Teorik bilgilerin günlük yaşamda kullanılabilirliğini göstermek </a:t>
            </a:r>
          </a:p>
          <a:p>
            <a:r>
              <a:rPr lang="tr-TR" dirty="0"/>
              <a:t>Öğrencileri keşfedici düşünceye yöneltmek </a:t>
            </a:r>
          </a:p>
          <a:p>
            <a:r>
              <a:rPr lang="tr-TR" dirty="0"/>
              <a:t>Öğrencilerin analitik düşünme becerilerini geliştirmek  </a:t>
            </a:r>
          </a:p>
        </p:txBody>
      </p:sp>
    </p:spTree>
    <p:extLst>
      <p:ext uri="{BB962C8B-B14F-4D97-AF65-F5344CB8AC3E}">
        <p14:creationId xmlns:p14="http://schemas.microsoft.com/office/powerpoint/2010/main" val="66982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559BE-1A2D-4E8C-B35C-E7E4E1891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Laboratuvarların Kullanılmasına Yönelik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7E7C1E-8D7A-4998-B9B0-10ECB393C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Tümdengelim (doğrulama, </a:t>
            </a:r>
            <a:r>
              <a:rPr lang="tr-TR" dirty="0" err="1"/>
              <a:t>ıspatlama</a:t>
            </a:r>
            <a:r>
              <a:rPr lang="tr-TR" dirty="0"/>
              <a:t>) Yaklaşımı</a:t>
            </a:r>
          </a:p>
          <a:p>
            <a:endParaRPr lang="tr-TR" dirty="0"/>
          </a:p>
          <a:p>
            <a:r>
              <a:rPr lang="tr-TR" dirty="0"/>
              <a:t>Tümevarım Yaklaşımı </a:t>
            </a:r>
          </a:p>
          <a:p>
            <a:endParaRPr lang="tr-TR" dirty="0"/>
          </a:p>
          <a:p>
            <a:r>
              <a:rPr lang="tr-TR" dirty="0"/>
              <a:t>Bilimsel Süreç Becerileri Yaklaşımı </a:t>
            </a:r>
          </a:p>
          <a:p>
            <a:endParaRPr lang="tr-TR" dirty="0"/>
          </a:p>
          <a:p>
            <a:r>
              <a:rPr lang="tr-TR" dirty="0"/>
              <a:t>Keşfetmeye (buluşa) Dayalı Yaklaşım </a:t>
            </a:r>
          </a:p>
        </p:txBody>
      </p:sp>
    </p:spTree>
    <p:extLst>
      <p:ext uri="{BB962C8B-B14F-4D97-AF65-F5344CB8AC3E}">
        <p14:creationId xmlns:p14="http://schemas.microsoft.com/office/powerpoint/2010/main" val="95477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79EA49-F9D1-4570-9D00-DFFD18BD7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096"/>
            <a:ext cx="10515600" cy="53008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Tümdengelim (doğrulama, </a:t>
            </a:r>
            <a:r>
              <a:rPr lang="tr-TR" b="1" dirty="0" err="1"/>
              <a:t>ıspatlama</a:t>
            </a:r>
            <a:r>
              <a:rPr lang="tr-TR" b="1" dirty="0"/>
              <a:t>) Yaklaşımı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8F4B5-C144-4B10-95D3-AB030C7CC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478"/>
            <a:ext cx="10515600" cy="4785485"/>
          </a:xfrm>
        </p:spPr>
        <p:txBody>
          <a:bodyPr/>
          <a:lstStyle/>
          <a:p>
            <a:r>
              <a:rPr lang="tr-TR" dirty="0"/>
              <a:t>Derste  verilen kavram, prensip, yasaların çeşitli öğretim yöntemleriyle (düz anlatım, soru-cevap, tartışma) elde edinilen bilgilerin laboratuvarlarda somut materyaller ile doğrulanmasına dayanır.</a:t>
            </a:r>
          </a:p>
          <a:p>
            <a:r>
              <a:rPr lang="tr-TR" dirty="0"/>
              <a:t>Genelden özele bir yol izlenir </a:t>
            </a:r>
          </a:p>
          <a:p>
            <a:r>
              <a:rPr lang="tr-TR" dirty="0"/>
              <a:t>Ortaokul öğrencileri için bu yaklaşım daha uygundur </a:t>
            </a:r>
          </a:p>
          <a:p>
            <a:r>
              <a:rPr lang="tr-TR" dirty="0"/>
              <a:t>Üstün yetenekli öğrenciler için bu yaklaşım biraz sıkıcı olabilir</a:t>
            </a:r>
          </a:p>
          <a:p>
            <a:r>
              <a:rPr lang="tr-TR" dirty="0"/>
              <a:t>Öğrenciye neyi nasıl yapacağı ve sonuçta ne bulacağı işlem basamakları gibi sırasıyla verilir. 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5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24468C-D74D-44F8-A308-D2B7B004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Tümevarım Yaklaşımı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43F688-9060-4A3A-8C91-B20614FFD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/>
          <a:lstStyle/>
          <a:p>
            <a:r>
              <a:rPr lang="tr-TR" dirty="0"/>
              <a:t>Öğrenciler ilke, prensip, yasa, kavram veya bilimsel genellemeleri kendileri bulmaya çalışırlar. </a:t>
            </a:r>
          </a:p>
          <a:p>
            <a:r>
              <a:rPr lang="tr-TR" dirty="0"/>
              <a:t>Öğrencilerden somut olaylardan hareket ederek soyut kavramlara ve kanunlara ulaşması beklenir.</a:t>
            </a:r>
          </a:p>
          <a:p>
            <a:r>
              <a:rPr lang="tr-TR" dirty="0"/>
              <a:t>Açık uçlu deneylerde öğrencilere ne bulacakları söylenmez.</a:t>
            </a:r>
          </a:p>
          <a:p>
            <a:r>
              <a:rPr lang="tr-TR" dirty="0"/>
              <a:t>Bilimsel yöntem basamakları takip edilir. </a:t>
            </a:r>
          </a:p>
          <a:p>
            <a:r>
              <a:rPr lang="tr-TR" dirty="0"/>
              <a:t>Öğrenciye genel konu verilir, deney düzenleme kendine bırakılır, öğrenci verileri toplayıp, yorumlayarak bir sonuca ulaşmalıdır, çözümü rapor halinde sunmalıdır </a:t>
            </a:r>
          </a:p>
        </p:txBody>
      </p:sp>
    </p:spTree>
    <p:extLst>
      <p:ext uri="{BB962C8B-B14F-4D97-AF65-F5344CB8AC3E}">
        <p14:creationId xmlns:p14="http://schemas.microsoft.com/office/powerpoint/2010/main" val="247668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6A353F-16EB-4E4C-B5F9-D4BE853C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Bilimsel Süreç Becerileri Yaklaşımı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0B453E-8D2B-4C38-94FF-599C7402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696"/>
            <a:ext cx="10515600" cy="4984267"/>
          </a:xfrm>
        </p:spPr>
        <p:txBody>
          <a:bodyPr/>
          <a:lstStyle/>
          <a:p>
            <a:r>
              <a:rPr lang="tr-TR" dirty="0"/>
              <a:t>Bilimsel Süreç Becerileri öğrencilere kazandırılması hedeflenir ve laboratuvar kullanımı bu bağlamda gerçekleşir. </a:t>
            </a:r>
          </a:p>
          <a:p>
            <a:endParaRPr lang="tr-TR" dirty="0"/>
          </a:p>
          <a:p>
            <a:r>
              <a:rPr lang="tr-TR" dirty="0"/>
              <a:t>TEMEL BECERİLER</a:t>
            </a:r>
          </a:p>
          <a:p>
            <a:endParaRPr lang="tr-TR" dirty="0"/>
          </a:p>
          <a:p>
            <a:r>
              <a:rPr lang="tr-TR" dirty="0"/>
              <a:t>BÜTÜNLEŞTİRİLMİŞ BECERİLER </a:t>
            </a:r>
          </a:p>
        </p:txBody>
      </p:sp>
    </p:spTree>
    <p:extLst>
      <p:ext uri="{BB962C8B-B14F-4D97-AF65-F5344CB8AC3E}">
        <p14:creationId xmlns:p14="http://schemas.microsoft.com/office/powerpoint/2010/main" val="422525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b="1" dirty="0"/>
              <a:t>Temel Beceriler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tr-TR" altLang="zh-CN" dirty="0"/>
              <a:t> Gözlem yapma </a:t>
            </a:r>
          </a:p>
          <a:p>
            <a:pPr>
              <a:buFontTx/>
              <a:buChar char="•"/>
            </a:pPr>
            <a:r>
              <a:rPr lang="tr-TR" altLang="zh-CN" dirty="0"/>
              <a:t>  Sınıflama </a:t>
            </a:r>
          </a:p>
          <a:p>
            <a:pPr>
              <a:buFontTx/>
              <a:buChar char="•"/>
            </a:pPr>
            <a:r>
              <a:rPr lang="tr-TR" altLang="zh-CN" dirty="0"/>
              <a:t>  İletişim kurma</a:t>
            </a:r>
          </a:p>
          <a:p>
            <a:pPr>
              <a:buFontTx/>
              <a:buChar char="•"/>
            </a:pPr>
            <a:r>
              <a:rPr lang="tr-TR" altLang="zh-CN" dirty="0"/>
              <a:t>  Ölçme</a:t>
            </a:r>
          </a:p>
          <a:p>
            <a:pPr>
              <a:buFontTx/>
              <a:buChar char="•"/>
            </a:pPr>
            <a:r>
              <a:rPr lang="tr-TR" altLang="zh-CN" dirty="0"/>
              <a:t>  Çıkarımda bulunma  </a:t>
            </a:r>
          </a:p>
          <a:p>
            <a:endParaRPr lang="tr-TR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1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b="1" dirty="0">
                <a:latin typeface="Arial" charset="0"/>
                <a:cs typeface="Arial" charset="0"/>
              </a:rPr>
              <a:t>Bütünleştirilmiş Beceriler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Değişkenleri tanımlama ve kontrol etme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Hipotez kurma ve test etme 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Verileri kaydetme ve yorumlama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Deney yapma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Model oluşturma </a:t>
            </a:r>
            <a:endParaRPr lang="tr-TR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8A96AA-35FA-4A06-B3E6-25C346EE5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Keşfetmeye (buluşa) Dayalı Yaklaşım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96D4E3-0116-46C2-9D50-FEB538583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2453"/>
            <a:ext cx="10972800" cy="4893712"/>
          </a:xfrm>
        </p:spPr>
        <p:txBody>
          <a:bodyPr/>
          <a:lstStyle/>
          <a:p>
            <a:r>
              <a:rPr lang="tr-TR" dirty="0"/>
              <a:t>Tek bir kavram veya problem üzerinde durulmalıdır.</a:t>
            </a:r>
          </a:p>
          <a:p>
            <a:r>
              <a:rPr lang="tr-TR" dirty="0"/>
              <a:t>Öğrencilere tasarımında ve yapımında gerekli olan bilgiler verilmelidir.</a:t>
            </a:r>
          </a:p>
          <a:p>
            <a:r>
              <a:rPr lang="tr-TR" dirty="0"/>
              <a:t>Küçük gruplar halinde çalışılmalıdır. </a:t>
            </a:r>
          </a:p>
          <a:p>
            <a:r>
              <a:rPr lang="tr-TR" dirty="0"/>
              <a:t>Sorular sorularak tartışmalar yaptırılmalıdır.</a:t>
            </a:r>
          </a:p>
          <a:p>
            <a:r>
              <a:rPr lang="tr-TR" dirty="0"/>
              <a:t>Akademik başarısı yüksek ve ilgili öğrencilere uygulanması tavsiye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59753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317</Words>
  <Application>Microsoft Office PowerPoint</Application>
  <PresentationFormat>Geniş ekran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Office Theme</vt:lpstr>
      <vt:lpstr>Fen Bilimleri Laboratuvar Uygulamalarında Farklı Yaklaşımlar</vt:lpstr>
      <vt:lpstr>Fen Bilimleri Eğitiminde Laboratuvarların Kullanım Amaçları  </vt:lpstr>
      <vt:lpstr>Laboratuvarların Kullanılmasına Yönelik Yaklaşımlar </vt:lpstr>
      <vt:lpstr>Tümdengelim (doğrulama, ıspatlama) Yaklaşımı </vt:lpstr>
      <vt:lpstr>Tümevarım Yaklaşımı  </vt:lpstr>
      <vt:lpstr>Bilimsel Süreç Becerileri Yaklaşımı  </vt:lpstr>
      <vt:lpstr>Temel Beceriler</vt:lpstr>
      <vt:lpstr>Bütünleştirilmiş Beceriler</vt:lpstr>
      <vt:lpstr>Keşfetmeye (buluşa) Dayalı Yaklaşım 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ve Teknoloji Laboratuvar Uygulamaları II</dc:title>
  <dc:creator>Eren CEYLAN</dc:creator>
  <cp:lastModifiedBy>Eren CEYLAN</cp:lastModifiedBy>
  <cp:revision>7</cp:revision>
  <dcterms:created xsi:type="dcterms:W3CDTF">2020-03-24T11:43:59Z</dcterms:created>
  <dcterms:modified xsi:type="dcterms:W3CDTF">2020-04-06T14:23:42Z</dcterms:modified>
</cp:coreProperties>
</file>