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212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05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566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618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970B9-CCD9-4548-82FE-3C66FC92069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722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8A123-1B01-414A-ADF5-B6B545B19BA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477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618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BA5A4-DEDA-4830-A863-B893CB1D07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279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7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AB518-2995-4909-B883-7B1E4F7FDC4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568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BC8E0-C551-4DB7-BAC7-DF66DD65B3A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6786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3EB56-885A-41B0-8CBE-9053EFA77BE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35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76C8-E205-4685-936D-19067474781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6552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1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71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650" y="731520"/>
            <a:ext cx="6679191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667" y="6459539"/>
            <a:ext cx="2618317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9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637052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D42BD62-50F2-4778-84E4-C76A20A906EB}" type="slidenum">
              <a:rPr lang="tr-TR">
                <a:solidFill>
                  <a:srgbClr val="637052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550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0524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1" y="4953000"/>
            <a:ext cx="12189884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1" y="4914900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788FE-BDEB-40D0-B8F4-428BB43874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0448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20C78-6F0F-4AF6-8085-C4DB21FC0B4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5717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4780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4779"/>
            <a:ext cx="7734300" cy="5757420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467CA-6911-4E0E-A578-461EE9D910F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632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92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622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84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874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61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731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60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4C04D-3CDE-4C79-A469-84A673A8DF3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708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6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433" y="287339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433" y="1846264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433" y="6459539"/>
            <a:ext cx="24722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7234" y="6459539"/>
            <a:ext cx="482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 cap="all" baseline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9651" y="6459539"/>
            <a:ext cx="13123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5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B0CFD1-7A1C-43CA-A998-AEC0B7451527}" type="slidenum">
              <a:rPr lang="tr-TR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latin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738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56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İNSAN HAKLARI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KONU XI</a:t>
            </a:r>
          </a:p>
          <a:p>
            <a:r>
              <a:rPr lang="tr-TR" dirty="0" smtClean="0"/>
              <a:t>AİHS’nin </a:t>
            </a:r>
            <a:r>
              <a:rPr lang="tr-TR" dirty="0"/>
              <a:t>Kapsamı ve  Başlıca Özellikleri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7508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Devlet Başvurusu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91440" indent="-91440" algn="just" eaLnBrk="1" fontAlgn="auto" hangingPunct="1">
              <a:defRPr/>
            </a:pPr>
            <a:r>
              <a:rPr lang="tr-TR" sz="2400" b="1">
                <a:solidFill>
                  <a:schemeClr val="tx1">
                    <a:lumMod val="75000"/>
                    <a:lumOff val="25000"/>
                  </a:schemeClr>
                </a:solidFill>
              </a:rPr>
              <a:t>Devlet başvurusu</a:t>
            </a: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 ise, Sözleşme ile güvence altına alınan hak ve özgürlüklerin korunmasından her Taraf devletin tek tek sorumlu tutulmasının ve böylece bir </a:t>
            </a:r>
            <a:r>
              <a:rPr lang="tr-TR" sz="2400" b="1">
                <a:solidFill>
                  <a:schemeClr val="tx1">
                    <a:lumMod val="75000"/>
                    <a:lumOff val="25000"/>
                  </a:schemeClr>
                </a:solidFill>
              </a:rPr>
              <a:t>Avrupa Kamu düzeni oluşturulmak istenmesinin bir sonucu</a:t>
            </a: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 olarak kabul edilmiştir.</a:t>
            </a:r>
          </a:p>
          <a:p>
            <a:pPr marL="91440" indent="-91440" algn="just" eaLnBrk="1" fontAlgn="auto" hangingPunct="1">
              <a:buNone/>
              <a:defRPr/>
            </a:pP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91440" indent="-91440" algn="just" eaLnBrk="1" fontAlgn="auto" hangingPunct="1">
              <a:defRPr/>
            </a:pP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Her sözleşen devlet, diğer taraf devletlerin sözleşmeye saygılı davranıp davranmadığını denetlemekle yükümlüdür. </a:t>
            </a:r>
          </a:p>
          <a:p>
            <a:pPr marL="91440" indent="-91440" algn="just" eaLnBrk="1" fontAlgn="auto" hangingPunct="1">
              <a:buNone/>
              <a:defRPr/>
            </a:pPr>
            <a:endParaRPr lang="tr-TR" sz="2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defRPr/>
            </a:pP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Buna dayanarak, devletlerin </a:t>
            </a:r>
            <a:r>
              <a:rPr lang="tr-TR" sz="2400" b="1">
                <a:solidFill>
                  <a:schemeClr val="tx1">
                    <a:lumMod val="75000"/>
                    <a:lumOff val="25000"/>
                  </a:schemeClr>
                </a:solidFill>
              </a:rPr>
              <a:t>çıkarı olsun olmasın, tek tek ya da diğer devletlerle birlikte</a:t>
            </a: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 bir devlet aleyhinde devlet başvurusunda bulunmaları mümkündür. </a:t>
            </a:r>
          </a:p>
        </p:txBody>
      </p:sp>
    </p:spTree>
    <p:extLst>
      <p:ext uri="{BB962C8B-B14F-4D97-AF65-F5344CB8AC3E}">
        <p14:creationId xmlns:p14="http://schemas.microsoft.com/office/powerpoint/2010/main" val="495611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>
                <a:solidFill>
                  <a:schemeClr val="tx1">
                    <a:lumMod val="75000"/>
                    <a:lumOff val="25000"/>
                  </a:schemeClr>
                </a:solidFill>
              </a:rPr>
              <a:t>Sözleşmenin Sağladığı Güvence İkincildir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algn="just" eaLnBrk="1" hangingPunct="1"/>
            <a:r>
              <a:rPr lang="tr-TR" altLang="tr-TR" sz="2800"/>
              <a:t>Ancak iç hukuk yollarının tüketilmesinden sonra AİHS korumasından yararlanılabilir.</a:t>
            </a:r>
          </a:p>
          <a:p>
            <a:pPr algn="just" eaLnBrk="1" hangingPunct="1"/>
            <a:endParaRPr lang="tr-TR" altLang="tr-TR" sz="2800"/>
          </a:p>
          <a:p>
            <a:pPr algn="just" eaLnBrk="1" hangingPunct="1"/>
            <a:r>
              <a:rPr lang="tr-TR" altLang="tr-TR" sz="2800"/>
              <a:t>İstisnaları: iç hukuk yollarının tüketilmesi gerekmeyen haller…</a:t>
            </a:r>
          </a:p>
        </p:txBody>
      </p:sp>
    </p:spTree>
    <p:extLst>
      <p:ext uri="{BB962C8B-B14F-4D97-AF65-F5344CB8AC3E}">
        <p14:creationId xmlns:p14="http://schemas.microsoft.com/office/powerpoint/2010/main" val="909087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tr-TR" sz="4000" b="1">
                <a:solidFill>
                  <a:schemeClr val="tx1">
                    <a:lumMod val="75000"/>
                    <a:lumOff val="25000"/>
                  </a:schemeClr>
                </a:solidFill>
              </a:rPr>
              <a:t>Sözleşme karşılıklılık ilkesine dayanmaz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just" eaLnBrk="1" hangingPunct="1">
              <a:buNone/>
            </a:pPr>
            <a:r>
              <a:rPr lang="tr-TR" altLang="tr-TR" sz="2800"/>
              <a:t>(Avusturya/İtalya davası): AİHK, bu durumu açıkça belirtmiştir. </a:t>
            </a:r>
          </a:p>
          <a:p>
            <a:pPr marL="609600" indent="-609600" algn="just" eaLnBrk="1" hangingPunct="1">
              <a:buNone/>
            </a:pPr>
            <a:r>
              <a:rPr lang="tr-TR" altLang="tr-TR" sz="2800"/>
              <a:t>Taraf devletlerce üstlenilen yükümlülüklerin esas itibariyle objektif nitelikte olduğu, devletler arasında subjektif ve karşılıklı haklar doğurmayı değil, bireylerin temel haklarını taraf devletlerden gelecek ihlallere karşı korumak olduğu belirtilmiştir. </a:t>
            </a:r>
          </a:p>
          <a:p>
            <a:pPr marL="609600" indent="-609600" algn="just" eaLnBrk="1" hangingPunct="1">
              <a:buNone/>
            </a:pPr>
            <a:r>
              <a:rPr lang="tr-TR" altLang="tr-TR" sz="2800"/>
              <a:t>Bu yükümlülük, karşılıklılık ilkesiyle bağdaşmaz.</a:t>
            </a:r>
          </a:p>
          <a:p>
            <a:pPr marL="609600" indent="-609600" algn="just" eaLnBrk="1" hangingPunct="1">
              <a:buNone/>
            </a:pPr>
            <a:endParaRPr lang="tr-TR" altLang="tr-TR" sz="2800"/>
          </a:p>
        </p:txBody>
      </p:sp>
    </p:spTree>
    <p:extLst>
      <p:ext uri="{BB962C8B-B14F-4D97-AF65-F5344CB8AC3E}">
        <p14:creationId xmlns:p14="http://schemas.microsoft.com/office/powerpoint/2010/main" val="2573337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>
                <a:solidFill>
                  <a:schemeClr val="tx1">
                    <a:lumMod val="75000"/>
                    <a:lumOff val="25000"/>
                  </a:schemeClr>
                </a:solidFill>
              </a:rPr>
              <a:t>Sözleşme karşılıklılık ilkesine dayanmaz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AİHS için; “</a:t>
            </a:r>
            <a:r>
              <a:rPr lang="tr-TR" altLang="tr-TR" sz="4800"/>
              <a:t>insan hakları konusunda “Avrupa kamu düzenini oluşturan anayasal belge”</a:t>
            </a:r>
            <a:r>
              <a:rPr lang="tr-TR" altLang="tr-TR" smtClean="0"/>
              <a:t> olarak söz edilmekte ve bu tür anlaşmalara da “yasa antlaşma” (law making treaty) denilmektedir.</a:t>
            </a:r>
          </a:p>
        </p:txBody>
      </p:sp>
    </p:spTree>
    <p:extLst>
      <p:ext uri="{BB962C8B-B14F-4D97-AF65-F5344CB8AC3E}">
        <p14:creationId xmlns:p14="http://schemas.microsoft.com/office/powerpoint/2010/main" val="3334739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>
                <a:solidFill>
                  <a:schemeClr val="tx1">
                    <a:lumMod val="75000"/>
                    <a:lumOff val="25000"/>
                  </a:schemeClr>
                </a:solidFill>
              </a:rPr>
              <a:t>Sözleşme karşılıklılık ilkesine dayanmaz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tr-TR" altLang="tr-TR" b="1" smtClean="0"/>
          </a:p>
          <a:p>
            <a:pPr algn="just" eaLnBrk="1" hangingPunct="1"/>
            <a:endParaRPr lang="tr-TR" altLang="tr-TR" b="1" smtClean="0"/>
          </a:p>
          <a:p>
            <a:pPr algn="just" eaLnBrk="1" hangingPunct="1"/>
            <a:r>
              <a:rPr lang="tr-TR" altLang="tr-TR" b="1" smtClean="0"/>
              <a:t>ÖRNEK:</a:t>
            </a:r>
            <a:r>
              <a:rPr lang="tr-TR" altLang="tr-TR" smtClean="0"/>
              <a:t> bir İngiliz vatandaşının Türkiye aleyhine AİHM’ye başvurabilmesi için, Türkiye’nin AİHS’ye taraf olması ve bu kişinin T.C. tarafından hakkının ihlal edildiğini ileri sürmesi yeterlidir. </a:t>
            </a:r>
          </a:p>
          <a:p>
            <a:pPr algn="just" eaLnBrk="1" hangingPunct="1"/>
            <a:r>
              <a:rPr lang="tr-TR" altLang="tr-TR" smtClean="0"/>
              <a:t>İngiltere’nin de Türk vatandaşlarının kendisi aleyhine AİHM’ye başvurmasını tanımış olması gibi bir subjektif koşul aranamaz. </a:t>
            </a:r>
          </a:p>
        </p:txBody>
      </p:sp>
    </p:spTree>
    <p:extLst>
      <p:ext uri="{BB962C8B-B14F-4D97-AF65-F5344CB8AC3E}">
        <p14:creationId xmlns:p14="http://schemas.microsoft.com/office/powerpoint/2010/main" val="609871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tr-TR" sz="4000" b="1">
                <a:solidFill>
                  <a:schemeClr val="tx1">
                    <a:lumMod val="75000"/>
                    <a:lumOff val="25000"/>
                  </a:schemeClr>
                </a:solidFill>
              </a:rPr>
              <a:t>Sözleşme ile tanınan haklardan yabancılar da yararlanır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800" dirty="0"/>
              <a:t>Koruma, sadece yurttaşlarla sınırlı tutulmamış, devletin yetki alanı içerisinde bulunan herkese tanınmıştır (m. 1). </a:t>
            </a:r>
          </a:p>
          <a:p>
            <a:pPr algn="just" eaLnBrk="1" hangingPunct="1"/>
            <a:endParaRPr lang="tr-TR" altLang="tr-TR" sz="2800" dirty="0"/>
          </a:p>
          <a:p>
            <a:pPr algn="just" eaLnBrk="1" hangingPunct="1"/>
            <a:r>
              <a:rPr lang="tr-TR" altLang="tr-TR" sz="2800" dirty="0"/>
              <a:t>Yabancılardan anlaşılması gereken, yalnızca AİHS’ye taraf olan diğer ülkelerin yurttaşları olan yabancılar değil, yabancı uyruklu olan herkestir.</a:t>
            </a:r>
          </a:p>
        </p:txBody>
      </p:sp>
    </p:spTree>
    <p:extLst>
      <p:ext uri="{BB962C8B-B14F-4D97-AF65-F5344CB8AC3E}">
        <p14:creationId xmlns:p14="http://schemas.microsoft.com/office/powerpoint/2010/main" val="1448413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tr-TR" altLang="tr-TR" sz="7200" b="1"/>
              <a:t>AİHS’nin Kapsamı </a:t>
            </a:r>
          </a:p>
          <a:p>
            <a:pPr algn="ctr" eaLnBrk="1" hangingPunct="1">
              <a:buFontTx/>
              <a:buNone/>
            </a:pPr>
            <a:r>
              <a:rPr lang="tr-TR" altLang="tr-TR" sz="7200" b="1"/>
              <a:t>ve </a:t>
            </a:r>
          </a:p>
          <a:p>
            <a:pPr algn="ctr" eaLnBrk="1" hangingPunct="1">
              <a:buFontTx/>
              <a:buNone/>
            </a:pPr>
            <a:r>
              <a:rPr lang="tr-TR" altLang="tr-TR" sz="7200" b="1"/>
              <a:t>Özellikleri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55300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19BF1E4D-BF20-48D1-BD2F-8EC61C62EDDD}" type="slidenum">
              <a:rPr lang="tr-TR">
                <a:solidFill>
                  <a:srgbClr val="D38E27"/>
                </a:solidFill>
              </a:rPr>
              <a:pPr eaLnBrk="1" hangingPunct="1">
                <a:defRPr/>
              </a:pPr>
              <a:t>2</a:t>
            </a:fld>
            <a:endParaRPr lang="tr-TR">
              <a:solidFill>
                <a:srgbClr val="D38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2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>
                <a:solidFill>
                  <a:schemeClr val="tx1"/>
                </a:solidFill>
              </a:rPr>
              <a:t>AİHS’nin Kapsamı ve Özellikleri</a:t>
            </a:r>
            <a:endParaRPr lang="tr-TR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55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800"/>
              <a:t>Sözleşmenin kapsamı, sözleşmenin hangi hakları kapsadığı ile ilgilidir. Bunun için Sözleşmenin ana metnine ve ek protokollerine bakmak gerekir.</a:t>
            </a:r>
          </a:p>
          <a:p>
            <a:pPr lvl="1" algn="just" eaLnBrk="1" hangingPunct="1"/>
            <a:r>
              <a:rPr lang="tr-TR" altLang="tr-TR" sz="2600"/>
              <a:t>Sözleşme’de, </a:t>
            </a:r>
            <a:r>
              <a:rPr lang="tr-TR" altLang="tr-TR" sz="2600" b="1"/>
              <a:t>kişisel ve siyasal haklar</a:t>
            </a:r>
            <a:r>
              <a:rPr lang="tr-TR" altLang="tr-TR" sz="2600"/>
              <a:t> dediğimiz hak kategorisinin bir bölümüne yer verilmiştir.</a:t>
            </a:r>
          </a:p>
          <a:p>
            <a:pPr lvl="1" algn="just" eaLnBrk="1" hangingPunct="1"/>
            <a:r>
              <a:rPr lang="tr-TR" altLang="tr-TR" sz="2600"/>
              <a:t>Sosyal ve ekonomik haklara Sözleşmede kural olarak yer verilmemesi benimsenmiştir. Avrupa Konseyi, bu hakları Avrupa Sosyal Şartı’nda düzenlemeyi tercih etmiştir.</a:t>
            </a:r>
          </a:p>
        </p:txBody>
      </p:sp>
      <p:sp>
        <p:nvSpPr>
          <p:cNvPr id="5632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4D6F1E17-C685-407A-8FBE-F9D602CF1612}" type="slidenum">
              <a:rPr lang="tr-TR">
                <a:solidFill>
                  <a:srgbClr val="D38E27"/>
                </a:solidFill>
              </a:rPr>
              <a:pPr eaLnBrk="1" hangingPunct="1">
                <a:defRPr/>
              </a:pPr>
              <a:t>3</a:t>
            </a:fld>
            <a:endParaRPr lang="tr-TR">
              <a:solidFill>
                <a:srgbClr val="D38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354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chemeClr val="tx1"/>
                </a:solidFill>
              </a:rPr>
              <a:t>AİHS’nin Kapsamı ve Özellikleri</a:t>
            </a:r>
            <a:endParaRPr lang="tr-T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>
          <a:xfrm>
            <a:off x="2346325" y="1846263"/>
            <a:ext cx="7543800" cy="4246562"/>
          </a:xfrm>
        </p:spPr>
        <p:txBody>
          <a:bodyPr/>
          <a:lstStyle/>
          <a:p>
            <a:pPr algn="just" eaLnBrk="1" hangingPunct="1"/>
            <a:r>
              <a:rPr lang="tr-TR" altLang="tr-TR" sz="2800" b="1"/>
              <a:t>AİHS’nin mevcut metninin iki bakımdan sorunlu</a:t>
            </a:r>
            <a:r>
              <a:rPr lang="tr-TR" altLang="tr-TR" sz="2800"/>
              <a:t> olduğu söylenebilir. </a:t>
            </a:r>
          </a:p>
          <a:p>
            <a:pPr lvl="1" algn="just" eaLnBrk="1" hangingPunct="1"/>
            <a:r>
              <a:rPr lang="tr-TR" altLang="tr-TR" sz="2400" b="1"/>
              <a:t>Birincisi,</a:t>
            </a:r>
            <a:r>
              <a:rPr lang="tr-TR" altLang="tr-TR" sz="2400"/>
              <a:t> Sözleşmenin oldukça sınırlı sayıda hakkı düzenliyor olmasıdır. </a:t>
            </a:r>
          </a:p>
          <a:p>
            <a:pPr lvl="1" algn="just" eaLnBrk="1" hangingPunct="1"/>
            <a:r>
              <a:rPr lang="tr-TR" altLang="tr-TR" sz="2400" b="1"/>
              <a:t>İkinci olarak</a:t>
            </a:r>
            <a:r>
              <a:rPr lang="tr-TR" altLang="tr-TR" sz="2400"/>
              <a:t> da, düzenlediği hakların öğelerinin ayrıntılı biçimde düzenlenmediği görülmektedir. </a:t>
            </a:r>
          </a:p>
          <a:p>
            <a:pPr lvl="2" algn="just" eaLnBrk="1" hangingPunct="1"/>
            <a:r>
              <a:rPr lang="tr-TR" altLang="tr-TR" sz="1800"/>
              <a:t>Ancak bu ikinci sakınca, AİHS’nin denetim organı olan (eski) Komisyon ve Mahkeme tarafından ortaya konulan içtihatlarla giderilmektedir.</a:t>
            </a:r>
          </a:p>
          <a:p>
            <a:pPr lvl="2" algn="just" eaLnBrk="1" hangingPunct="1"/>
            <a:r>
              <a:rPr lang="tr-TR" altLang="tr-TR" sz="1800"/>
              <a:t>Ayrıca ek Protokoller ile giderek daha fazla hak ve özgürlüğün koruma kapsamına alındığı görülmektedir.</a:t>
            </a:r>
          </a:p>
          <a:p>
            <a:pPr lvl="2" algn="just" eaLnBrk="1" hangingPunct="1"/>
            <a:r>
              <a:rPr lang="tr-TR" altLang="tr-TR" sz="1800"/>
              <a:t>Yine AİHM, içtihatları ile mevcut hakların kapsamını genişletmekte ve bu haklarla ilişkili ya da onların unsuru sayılabilecek kimi haklara da koruma sağlayabilmektedir.</a:t>
            </a:r>
          </a:p>
        </p:txBody>
      </p:sp>
      <p:sp>
        <p:nvSpPr>
          <p:cNvPr id="5734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8D75963E-A748-44D3-A01C-83F3A9C241D1}" type="slidenum">
              <a:rPr lang="tr-TR">
                <a:solidFill>
                  <a:srgbClr val="D38E27"/>
                </a:solidFill>
              </a:rPr>
              <a:pPr eaLnBrk="1" hangingPunct="1">
                <a:defRPr/>
              </a:pPr>
              <a:t>4</a:t>
            </a:fld>
            <a:endParaRPr lang="tr-TR">
              <a:solidFill>
                <a:srgbClr val="D38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911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chemeClr val="tx1"/>
                </a:solidFill>
              </a:rPr>
              <a:t>AİHS’nin Kapsamı ve Özellikleri</a:t>
            </a:r>
            <a:endParaRPr lang="tr-T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800"/>
              <a:t>Sözleşmenin kapsamı, taraf ülkelerin sözleşmeyi onaylama politikalarına göre de ülkeden ülkeye değişmektedir. </a:t>
            </a:r>
          </a:p>
          <a:p>
            <a:pPr algn="just" eaLnBrk="1" hangingPunct="1"/>
            <a:r>
              <a:rPr lang="tr-TR" altLang="tr-TR" sz="2800"/>
              <a:t>Kimi ülkeler maddelere çekince koymakta, ayrıca her ülke ek protokolleri imzalamayabilmektedir.</a:t>
            </a:r>
          </a:p>
        </p:txBody>
      </p:sp>
      <p:sp>
        <p:nvSpPr>
          <p:cNvPr id="58372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B88A5312-D677-4E9D-851E-4C6B9559EC6E}" type="slidenum">
              <a:rPr lang="tr-TR">
                <a:solidFill>
                  <a:srgbClr val="D38E27"/>
                </a:solidFill>
              </a:rPr>
              <a:pPr eaLnBrk="1" hangingPunct="1">
                <a:defRPr/>
              </a:pPr>
              <a:t>5</a:t>
            </a:fld>
            <a:endParaRPr lang="tr-TR">
              <a:solidFill>
                <a:srgbClr val="D38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2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AİHS’nin Özellikleri</a:t>
            </a:r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z="2400" b="1"/>
          </a:p>
          <a:p>
            <a:pPr eaLnBrk="1" hangingPunct="1"/>
            <a:r>
              <a:rPr lang="tr-TR" altLang="tr-TR" sz="2400" b="1"/>
              <a:t>Sözleşme bireyi uluslararası hukukta da hak sahibi yapmıştır.</a:t>
            </a:r>
          </a:p>
          <a:p>
            <a:pPr eaLnBrk="1" hangingPunct="1"/>
            <a:r>
              <a:rPr lang="tr-TR" altLang="tr-TR" sz="2400" b="1"/>
              <a:t>Bireysel başvuru ve devlet başvurusu olarak  iki denetim yolu olarak öngörülmüştür.</a:t>
            </a:r>
          </a:p>
          <a:p>
            <a:pPr eaLnBrk="1" hangingPunct="1"/>
            <a:r>
              <a:rPr lang="tr-TR" altLang="tr-TR" sz="2400" b="1"/>
              <a:t>Sözleşmenin sağladığı güvence ikincildir.</a:t>
            </a:r>
          </a:p>
          <a:p>
            <a:pPr eaLnBrk="1" hangingPunct="1"/>
            <a:r>
              <a:rPr lang="tr-TR" altLang="tr-TR" sz="2400" b="1"/>
              <a:t>Sözleşme karşılıklılık ilkesine dayanmamaktadır.</a:t>
            </a:r>
          </a:p>
          <a:p>
            <a:pPr eaLnBrk="1" hangingPunct="1"/>
            <a:r>
              <a:rPr lang="tr-TR" altLang="tr-TR" sz="2400" b="1"/>
              <a:t>Sözleşme ile tanınan haklardan yabancılar da yararlanır.</a:t>
            </a:r>
          </a:p>
          <a:p>
            <a:pPr eaLnBrk="1" hangingPunct="1"/>
            <a:endParaRPr lang="tr-TR" altLang="tr-TR" sz="2400" b="1"/>
          </a:p>
          <a:p>
            <a:pPr eaLnBrk="1" hangingPunct="1"/>
            <a:endParaRPr lang="tr-TR" altLang="tr-TR" b="1" smtClean="0"/>
          </a:p>
          <a:p>
            <a:pPr eaLnBrk="1" hangingPunct="1"/>
            <a:endParaRPr lang="tr-TR" altLang="tr-TR" b="1" smtClean="0"/>
          </a:p>
          <a:p>
            <a:pPr eaLnBrk="1" hangingPunct="1"/>
            <a:endParaRPr lang="tr-TR" altLang="tr-TR" smtClean="0"/>
          </a:p>
        </p:txBody>
      </p:sp>
      <p:sp>
        <p:nvSpPr>
          <p:cNvPr id="59396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64CFEC1B-5777-405A-816A-9305CC1500A2}" type="slidenum">
              <a:rPr lang="tr-TR">
                <a:solidFill>
                  <a:srgbClr val="D38E27"/>
                </a:solidFill>
              </a:rPr>
              <a:pPr eaLnBrk="1" hangingPunct="1">
                <a:defRPr/>
              </a:pPr>
              <a:t>6</a:t>
            </a:fld>
            <a:endParaRPr lang="tr-TR">
              <a:solidFill>
                <a:srgbClr val="D38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747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>
                <a:solidFill>
                  <a:schemeClr val="tx1">
                    <a:lumMod val="75000"/>
                    <a:lumOff val="25000"/>
                  </a:schemeClr>
                </a:solidFill>
              </a:rPr>
              <a:t>bireyi uluslararası hukukta da hak sahibi yapmıştır…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800"/>
              <a:t>İç hukuk düzeninde devletin, yurttaşlarının haklarını çiğnediği gerekçesiyle yargı organı önüne çıkarılması alışılmadık bir durum değildir.</a:t>
            </a:r>
          </a:p>
          <a:p>
            <a:pPr eaLnBrk="1" hangingPunct="1">
              <a:buFontTx/>
              <a:buNone/>
            </a:pPr>
            <a:r>
              <a:rPr lang="tr-TR" altLang="tr-TR" sz="2800"/>
              <a:t> </a:t>
            </a:r>
          </a:p>
          <a:p>
            <a:pPr algn="just" eaLnBrk="1" hangingPunct="1"/>
            <a:r>
              <a:rPr lang="tr-TR" altLang="tr-TR" sz="2800"/>
              <a:t>Buna karşılık, devletin uluslararası bir organ önünde davalı taraf olarak bulunması ve hatta yaptırımlarla karşılaşması, yeni ve farklı bir durumdur. AİHS bu yönüyle çağdaşı olan sözleşmelerden ayrılır.</a:t>
            </a:r>
          </a:p>
        </p:txBody>
      </p:sp>
    </p:spTree>
    <p:extLst>
      <p:ext uri="{BB962C8B-B14F-4D97-AF65-F5344CB8AC3E}">
        <p14:creationId xmlns:p14="http://schemas.microsoft.com/office/powerpoint/2010/main" val="78150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tx1">
                    <a:lumMod val="75000"/>
                    <a:lumOff val="25000"/>
                  </a:schemeClr>
                </a:solidFill>
              </a:rPr>
              <a:t>Bireysel başvuru ve devlet başvurusu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spcAft>
                <a:spcPct val="0"/>
              </a:spcAft>
              <a:buFont typeface="Wingdings 2" panose="05020102010507070707" pitchFamily="18" charset="2"/>
              <a:buChar char=""/>
            </a:pPr>
            <a:r>
              <a:rPr lang="tr-TR" altLang="tr-TR" sz="2800"/>
              <a:t>Sözleşmenin </a:t>
            </a:r>
            <a:r>
              <a:rPr lang="tr-TR" altLang="tr-TR" sz="2800" b="1"/>
              <a:t>ilk biçiminde</a:t>
            </a:r>
            <a:r>
              <a:rPr lang="tr-TR" altLang="tr-TR" sz="2800"/>
              <a:t> bireysel başvuru Sözleşmeyi imzalayan devletlerce </a:t>
            </a:r>
            <a:r>
              <a:rPr lang="tr-TR" altLang="tr-TR" sz="2800" b="1"/>
              <a:t>otomatik olarak kabul edilmiş olmuyordu</a:t>
            </a:r>
            <a:r>
              <a:rPr lang="tr-TR" altLang="tr-TR" sz="2800"/>
              <a:t>. Bunun için, Sözleşmenin eski 25. maddesinde düzenlenmiş olan bireysel başvuruyu ilgili devletin kabul beyanında bulunması gerekiyordu.</a:t>
            </a:r>
          </a:p>
          <a:p>
            <a:pPr eaLnBrk="1" hangingPunct="1">
              <a:spcAft>
                <a:spcPct val="0"/>
              </a:spcAft>
              <a:buFontTx/>
              <a:buNone/>
            </a:pPr>
            <a:endParaRPr lang="tr-TR" altLang="tr-TR" smtClean="0"/>
          </a:p>
          <a:p>
            <a:pPr lvl="2" eaLnBrk="1" hangingPunct="1">
              <a:spcAft>
                <a:spcPct val="0"/>
              </a:spcAft>
              <a:buFont typeface="Wingdings 2" panose="05020102010507070707" pitchFamily="18" charset="2"/>
              <a:buChar char=""/>
            </a:pPr>
            <a:r>
              <a:rPr lang="tr-TR" altLang="tr-TR" sz="2000"/>
              <a:t>Türkiye ilk kez 1987 yılında bu yolu tanımıştır. </a:t>
            </a:r>
          </a:p>
        </p:txBody>
      </p:sp>
    </p:spTree>
    <p:extLst>
      <p:ext uri="{BB962C8B-B14F-4D97-AF65-F5344CB8AC3E}">
        <p14:creationId xmlns:p14="http://schemas.microsoft.com/office/powerpoint/2010/main" val="1434621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Bireysel başvuru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z="2800"/>
          </a:p>
          <a:p>
            <a:pPr algn="just" eaLnBrk="1" hangingPunct="1"/>
            <a:r>
              <a:rPr lang="tr-TR" altLang="tr-TR" sz="2800"/>
              <a:t>Ancak daha sonra 11. Protokolün kabul edilmesi ve 1998 yılında yürürlüğe girmesi ile birlikte bireysel başvuru yolunu kabul etmek devletler bakımından bir zorunluluk haline getirilmiştir (madde 34). </a:t>
            </a:r>
          </a:p>
          <a:p>
            <a:pPr algn="just" eaLnBrk="1" hangingPunct="1"/>
            <a:r>
              <a:rPr lang="tr-TR" altLang="tr-TR" sz="2800"/>
              <a:t>Ayrıca bu Protokol ile  </a:t>
            </a:r>
            <a:r>
              <a:rPr lang="tr-TR" altLang="tr-TR" sz="2800" b="1"/>
              <a:t>Komisyon</a:t>
            </a:r>
            <a:r>
              <a:rPr lang="tr-TR" altLang="tr-TR" sz="2800"/>
              <a:t> kaldırılarak denetim organının ikili yapısı da ortadan kaldırılmış ve yerine tek bir AİHM faaliyet göstermeye başlamıştır .</a:t>
            </a:r>
          </a:p>
        </p:txBody>
      </p:sp>
    </p:spTree>
    <p:extLst>
      <p:ext uri="{BB962C8B-B14F-4D97-AF65-F5344CB8AC3E}">
        <p14:creationId xmlns:p14="http://schemas.microsoft.com/office/powerpoint/2010/main" val="2111033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688</Words>
  <Application>Microsoft Office PowerPoint</Application>
  <PresentationFormat>Geniş ekran</PresentationFormat>
  <Paragraphs>73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Wingdings 2</vt:lpstr>
      <vt:lpstr>Office Teması</vt:lpstr>
      <vt:lpstr>Geçmişe bakış</vt:lpstr>
      <vt:lpstr>İNSAN HAKLARI</vt:lpstr>
      <vt:lpstr>PowerPoint Sunusu</vt:lpstr>
      <vt:lpstr>AİHS’nin Kapsamı ve Özellikleri</vt:lpstr>
      <vt:lpstr>AİHS’nin Kapsamı ve Özellikleri</vt:lpstr>
      <vt:lpstr>AİHS’nin Kapsamı ve Özellikleri</vt:lpstr>
      <vt:lpstr>AİHS’nin Özellikleri</vt:lpstr>
      <vt:lpstr>bireyi uluslararası hukukta da hak sahibi yapmıştır…</vt:lpstr>
      <vt:lpstr>Bireysel başvuru ve devlet başvurusu </vt:lpstr>
      <vt:lpstr>Bireysel başvuru</vt:lpstr>
      <vt:lpstr>Devlet Başvurusu</vt:lpstr>
      <vt:lpstr>Sözleşmenin Sağladığı Güvence İkincildir</vt:lpstr>
      <vt:lpstr>Sözleşme karşılıklılık ilkesine dayanmaz</vt:lpstr>
      <vt:lpstr>Sözleşme karşılıklılık ilkesine dayanmaz</vt:lpstr>
      <vt:lpstr>Sözleşme karşılıklılık ilkesine dayanmaz</vt:lpstr>
      <vt:lpstr>Sözleşme ile tanınan haklardan yabancılar da yararlanır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AİHS’nin Kapsamı ve  Başlıca Özellikleri</dc:title>
  <dc:creator>PC</dc:creator>
  <cp:lastModifiedBy>Bülent Algan</cp:lastModifiedBy>
  <cp:revision>3</cp:revision>
  <dcterms:created xsi:type="dcterms:W3CDTF">2016-12-17T12:44:29Z</dcterms:created>
  <dcterms:modified xsi:type="dcterms:W3CDTF">2017-11-15T12:01:48Z</dcterms:modified>
</cp:coreProperties>
</file>