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66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3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3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460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983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16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4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649433F4-B9B2-4ADC-9D0C-3CA057C98497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F3F267-CA53-42AE-9C19-971272A13A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6372" y="1815437"/>
            <a:ext cx="3793678" cy="1828515"/>
          </a:xfrm>
        </p:spPr>
        <p:txBody>
          <a:bodyPr/>
          <a:lstStyle/>
          <a:p>
            <a:pPr algn="ctr"/>
            <a:r>
              <a:rPr lang="en-US" dirty="0" err="1"/>
              <a:t>Kültür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sanat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9099" y="4708478"/>
            <a:ext cx="4408225" cy="136477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dirty="0" err="1"/>
              <a:t>Romanyaʼnın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bölgede</a:t>
            </a:r>
            <a:r>
              <a:rPr lang="en-US" dirty="0"/>
              <a:t> </a:t>
            </a:r>
            <a:r>
              <a:rPr lang="en-US" dirty="0" err="1"/>
              <a:t>tarih</a:t>
            </a:r>
            <a:r>
              <a:rPr lang="en-US" dirty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Daçya</a:t>
            </a:r>
            <a:r>
              <a:rPr lang="en-US" dirty="0"/>
              <a:t>-Roma </a:t>
            </a:r>
            <a:r>
              <a:rPr lang="en-US" dirty="0" err="1"/>
              <a:t>sanatının</a:t>
            </a:r>
            <a:r>
              <a:rPr lang="en-US" dirty="0"/>
              <a:t> </a:t>
            </a:r>
            <a:r>
              <a:rPr lang="en-US" dirty="0" err="1"/>
              <a:t>değerleri</a:t>
            </a:r>
            <a:r>
              <a:rPr lang="en-US" dirty="0"/>
              <a:t>. </a:t>
            </a:r>
            <a:endParaRPr lang="en-US" dirty="0" smtClean="0"/>
          </a:p>
          <a:p>
            <a:pPr algn="ctr"/>
            <a:r>
              <a:rPr lang="en-US" dirty="0" err="1" smtClean="0"/>
              <a:t>Kavimler</a:t>
            </a:r>
            <a:r>
              <a:rPr lang="en-US" dirty="0" smtClean="0"/>
              <a:t> </a:t>
            </a:r>
            <a:r>
              <a:rPr lang="en-US" dirty="0" err="1"/>
              <a:t>göçünün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birinci</a:t>
            </a:r>
            <a:r>
              <a:rPr lang="en-US" dirty="0"/>
              <a:t> bin </a:t>
            </a:r>
            <a:r>
              <a:rPr lang="en-US" dirty="0" err="1"/>
              <a:t>yılın</a:t>
            </a:r>
            <a:r>
              <a:rPr lang="en-US" dirty="0"/>
              <a:t> ilk </a:t>
            </a:r>
            <a:r>
              <a:rPr lang="en-US" dirty="0" err="1"/>
              <a:t>yarısından</a:t>
            </a:r>
            <a:r>
              <a:rPr lang="en-US" dirty="0"/>
              <a:t> artistic </a:t>
            </a:r>
            <a:r>
              <a:rPr lang="en-US" dirty="0" err="1"/>
              <a:t>izler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9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Poiana-Coțofenești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2948485" cy="3651504"/>
          </a:xfrm>
        </p:spPr>
        <p:txBody>
          <a:bodyPr/>
          <a:lstStyle/>
          <a:p>
            <a:pPr algn="just"/>
            <a:r>
              <a:rPr lang="en-US" dirty="0"/>
              <a:t> </a:t>
            </a:r>
            <a:r>
              <a:rPr lang="en-US" dirty="0" err="1"/>
              <a:t>Karıșık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(</a:t>
            </a:r>
            <a:r>
              <a:rPr lang="en-US" dirty="0" err="1"/>
              <a:t>çekiç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keski</a:t>
            </a:r>
            <a:r>
              <a:rPr lang="en-US" dirty="0"/>
              <a:t>) </a:t>
            </a:r>
            <a:r>
              <a:rPr lang="en-US" dirty="0" err="1"/>
              <a:t>kullanılarak</a:t>
            </a:r>
            <a:r>
              <a:rPr lang="en-US" dirty="0"/>
              <a:t> </a:t>
            </a:r>
            <a:r>
              <a:rPr lang="en-US" dirty="0" err="1"/>
              <a:t>yapılmıș</a:t>
            </a:r>
            <a:r>
              <a:rPr lang="en-US" dirty="0"/>
              <a:t> </a:t>
            </a:r>
            <a:r>
              <a:rPr lang="en-US" dirty="0" err="1"/>
              <a:t>dikkat</a:t>
            </a:r>
            <a:r>
              <a:rPr lang="en-US" dirty="0"/>
              <a:t> </a:t>
            </a:r>
            <a:r>
              <a:rPr lang="en-US" dirty="0" err="1"/>
              <a:t>çekici</a:t>
            </a:r>
            <a:r>
              <a:rPr lang="en-US" dirty="0"/>
              <a:t> </a:t>
            </a:r>
            <a:r>
              <a:rPr lang="en-US" dirty="0" err="1"/>
              <a:t>süslemesi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 </a:t>
            </a:r>
            <a:r>
              <a:rPr lang="en-US" dirty="0" err="1"/>
              <a:t>kurban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sahneleri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 smtClean="0"/>
              <a:t>Poiana-Coțofeneștiʼdeki</a:t>
            </a:r>
            <a:r>
              <a:rPr lang="en-US" dirty="0" smtClean="0"/>
              <a:t> </a:t>
            </a:r>
            <a:r>
              <a:rPr lang="en-US" dirty="0" err="1"/>
              <a:t>altın</a:t>
            </a:r>
            <a:r>
              <a:rPr lang="en-US" dirty="0"/>
              <a:t> </a:t>
            </a:r>
            <a:r>
              <a:rPr lang="en-US" dirty="0" err="1"/>
              <a:t>miğver</a:t>
            </a:r>
            <a:r>
              <a:rPr 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959" y="2287990"/>
            <a:ext cx="5298104" cy="370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Trakyalı</a:t>
            </a:r>
            <a:r>
              <a:rPr lang="en-US" dirty="0"/>
              <a:t> </a:t>
            </a:r>
            <a:r>
              <a:rPr lang="en-US" dirty="0" err="1"/>
              <a:t>Șövalye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862432"/>
            <a:ext cx="2907541" cy="31425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-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Geto-Daçya</a:t>
            </a:r>
            <a:r>
              <a:rPr lang="en-US" dirty="0"/>
              <a:t> </a:t>
            </a:r>
            <a:r>
              <a:rPr lang="en-US" dirty="0" err="1"/>
              <a:t>kalıntısında</a:t>
            </a:r>
            <a:r>
              <a:rPr lang="en-US" dirty="0"/>
              <a:t> (</a:t>
            </a:r>
            <a:r>
              <a:rPr lang="en-US" dirty="0" err="1"/>
              <a:t>anıtlar</a:t>
            </a:r>
            <a:r>
              <a:rPr lang="en-US" dirty="0"/>
              <a:t>, </a:t>
            </a:r>
            <a:r>
              <a:rPr lang="en-US" dirty="0" err="1"/>
              <a:t>mezar</a:t>
            </a:r>
            <a:r>
              <a:rPr lang="en-US" dirty="0"/>
              <a:t> </a:t>
            </a:r>
            <a:r>
              <a:rPr lang="en-US" dirty="0" err="1"/>
              <a:t>plakaları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dikilitașlar</a:t>
            </a:r>
            <a:r>
              <a:rPr lang="en-US" dirty="0"/>
              <a:t> vb.) </a:t>
            </a:r>
            <a:r>
              <a:rPr lang="en-US" dirty="0" err="1"/>
              <a:t>bulunan</a:t>
            </a:r>
            <a:r>
              <a:rPr lang="en-US" dirty="0"/>
              <a:t>, ”</a:t>
            </a:r>
            <a:r>
              <a:rPr lang="en-US" dirty="0" err="1"/>
              <a:t>Trakyalı</a:t>
            </a:r>
            <a:r>
              <a:rPr lang="en-US" dirty="0"/>
              <a:t> </a:t>
            </a:r>
            <a:r>
              <a:rPr lang="en-US" dirty="0" err="1"/>
              <a:t>Șövalye</a:t>
            </a:r>
            <a:r>
              <a:rPr lang="en-US" dirty="0"/>
              <a:t>” </a:t>
            </a:r>
            <a:r>
              <a:rPr lang="en-US" dirty="0" err="1"/>
              <a:t>yarım</a:t>
            </a:r>
            <a:r>
              <a:rPr lang="en-US" dirty="0"/>
              <a:t> </a:t>
            </a:r>
            <a:r>
              <a:rPr lang="en-US" dirty="0" err="1"/>
              <a:t>kabartması</a:t>
            </a:r>
            <a:r>
              <a:rPr 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18" y="214536"/>
            <a:ext cx="2390775" cy="1914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39" y="2862432"/>
            <a:ext cx="5413965" cy="28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Traian</a:t>
            </a:r>
            <a:r>
              <a:rPr lang="en-US" dirty="0"/>
              <a:t> </a:t>
            </a:r>
            <a:r>
              <a:rPr lang="en-US" dirty="0" err="1"/>
              <a:t>Zafer</a:t>
            </a:r>
            <a:r>
              <a:rPr lang="en-US" dirty="0"/>
              <a:t> </a:t>
            </a:r>
            <a:r>
              <a:rPr lang="en-US" dirty="0" err="1"/>
              <a:t>Hatırası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Daçyalıların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Sarmatyalıların</a:t>
            </a:r>
            <a:r>
              <a:rPr lang="en-US" dirty="0"/>
              <a:t> 101-102 </a:t>
            </a:r>
            <a:r>
              <a:rPr lang="en-US" dirty="0" err="1"/>
              <a:t>kışındaki</a:t>
            </a:r>
            <a:r>
              <a:rPr lang="en-US" dirty="0"/>
              <a:t> </a:t>
            </a:r>
            <a:r>
              <a:rPr lang="en-US" dirty="0" err="1"/>
              <a:t>ittifakına</a:t>
            </a:r>
            <a:r>
              <a:rPr lang="en-US" dirty="0"/>
              <a:t> </a:t>
            </a:r>
            <a:r>
              <a:rPr lang="en-US" dirty="0" err="1"/>
              <a:t>karșı</a:t>
            </a:r>
            <a:r>
              <a:rPr lang="en-US" dirty="0"/>
              <a:t> Roma </a:t>
            </a:r>
            <a:r>
              <a:rPr lang="en-US" dirty="0" err="1"/>
              <a:t>ordusunun</a:t>
            </a:r>
            <a:r>
              <a:rPr lang="en-US" dirty="0"/>
              <a:t> </a:t>
            </a:r>
            <a:r>
              <a:rPr lang="en-US" dirty="0" err="1"/>
              <a:t>kazandığı</a:t>
            </a:r>
            <a:r>
              <a:rPr lang="en-US" dirty="0"/>
              <a:t> </a:t>
            </a:r>
            <a:r>
              <a:rPr lang="en-US" dirty="0" err="1"/>
              <a:t>zaferin</a:t>
            </a:r>
            <a:r>
              <a:rPr lang="en-US" dirty="0"/>
              <a:t> </a:t>
            </a:r>
            <a:r>
              <a:rPr lang="en-US" dirty="0" err="1"/>
              <a:t>anısına</a:t>
            </a:r>
            <a:r>
              <a:rPr lang="en-US" dirty="0"/>
              <a:t> M.S. 109ʼda </a:t>
            </a:r>
            <a:r>
              <a:rPr lang="en-US" dirty="0" err="1"/>
              <a:t>inșa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Adamclisi</a:t>
            </a:r>
            <a:r>
              <a:rPr lang="en-US" dirty="0"/>
              <a:t> </a:t>
            </a:r>
            <a:r>
              <a:rPr lang="en-US" dirty="0" err="1"/>
              <a:t>Zafer</a:t>
            </a:r>
            <a:r>
              <a:rPr lang="en-US" dirty="0"/>
              <a:t> </a:t>
            </a:r>
            <a:r>
              <a:rPr lang="en-US" dirty="0" err="1"/>
              <a:t>Anıtı</a:t>
            </a:r>
            <a:r>
              <a:rPr lang="en-US" dirty="0"/>
              <a:t> (”</a:t>
            </a:r>
            <a:r>
              <a:rPr lang="en-US" dirty="0" err="1"/>
              <a:t>Traian</a:t>
            </a:r>
            <a:r>
              <a:rPr lang="en-US" dirty="0"/>
              <a:t> </a:t>
            </a:r>
            <a:r>
              <a:rPr lang="en-US" dirty="0" err="1"/>
              <a:t>Zafer</a:t>
            </a:r>
            <a:r>
              <a:rPr lang="en-US" dirty="0"/>
              <a:t> </a:t>
            </a:r>
            <a:r>
              <a:rPr lang="en-US" dirty="0" err="1"/>
              <a:t>Hatırası</a:t>
            </a:r>
            <a:r>
              <a:rPr lang="en-US" dirty="0"/>
              <a:t>”); </a:t>
            </a:r>
            <a:r>
              <a:rPr lang="en-US" dirty="0" err="1"/>
              <a:t>șüphesiz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anıt</a:t>
            </a:r>
            <a:r>
              <a:rPr lang="en-US" dirty="0"/>
              <a:t> </a:t>
            </a:r>
            <a:r>
              <a:rPr lang="en-US" dirty="0" err="1"/>
              <a:t>Traianʼın</a:t>
            </a:r>
            <a:r>
              <a:rPr lang="en-US" dirty="0"/>
              <a:t> </a:t>
            </a:r>
            <a:r>
              <a:rPr lang="en-US" dirty="0" err="1"/>
              <a:t>emri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calıșmıș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</a:t>
            </a:r>
            <a:r>
              <a:rPr lang="en-US" dirty="0" err="1"/>
              <a:t>sanatçıların</a:t>
            </a:r>
            <a:r>
              <a:rPr lang="en-US" dirty="0"/>
              <a:t> </a:t>
            </a:r>
            <a:r>
              <a:rPr lang="en-US" dirty="0" err="1"/>
              <a:t>eseridir</a:t>
            </a:r>
            <a:r>
              <a:rPr lang="en-US" dirty="0"/>
              <a:t>; </a:t>
            </a:r>
            <a:r>
              <a:rPr lang="en-US" dirty="0" err="1"/>
              <a:t>heybetli</a:t>
            </a:r>
            <a:r>
              <a:rPr lang="en-US" dirty="0"/>
              <a:t> </a:t>
            </a:r>
            <a:r>
              <a:rPr lang="en-US" dirty="0" err="1"/>
              <a:t>boyutları</a:t>
            </a:r>
            <a:r>
              <a:rPr lang="en-US" dirty="0"/>
              <a:t> (30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çapında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42,4 </a:t>
            </a:r>
            <a:r>
              <a:rPr lang="en-US" dirty="0" err="1"/>
              <a:t>metre</a:t>
            </a:r>
            <a:r>
              <a:rPr lang="en-US" dirty="0"/>
              <a:t> </a:t>
            </a:r>
            <a:r>
              <a:rPr lang="en-US" dirty="0" err="1"/>
              <a:t>yüksekliğinde</a:t>
            </a:r>
            <a:r>
              <a:rPr lang="en-US" dirty="0"/>
              <a:t>) </a:t>
            </a:r>
            <a:r>
              <a:rPr lang="en-US" dirty="0" err="1"/>
              <a:t>sebebiyle</a:t>
            </a:r>
            <a:r>
              <a:rPr lang="en-US" dirty="0"/>
              <a:t> „</a:t>
            </a:r>
            <a:r>
              <a:rPr lang="en-US" dirty="0" err="1"/>
              <a:t>Anıt</a:t>
            </a:r>
            <a:r>
              <a:rPr lang="en-US" dirty="0"/>
              <a:t>” </a:t>
            </a:r>
            <a:r>
              <a:rPr lang="en-US" dirty="0" err="1"/>
              <a:t>uzak</a:t>
            </a:r>
            <a:r>
              <a:rPr lang="en-US" dirty="0"/>
              <a:t> </a:t>
            </a:r>
            <a:r>
              <a:rPr lang="en-US" dirty="0" err="1"/>
              <a:t>mesafeden</a:t>
            </a:r>
            <a:r>
              <a:rPr lang="en-US" dirty="0"/>
              <a:t> </a:t>
            </a:r>
            <a:r>
              <a:rPr lang="en-US" dirty="0" err="1"/>
              <a:t>görülebilir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abidedir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İfadelerindeki</a:t>
            </a:r>
            <a:r>
              <a:rPr lang="en-US" dirty="0" smtClean="0"/>
              <a:t> </a:t>
            </a:r>
            <a:r>
              <a:rPr lang="en-US" dirty="0" err="1"/>
              <a:t>doğallığın</a:t>
            </a:r>
            <a:r>
              <a:rPr lang="en-US" dirty="0"/>
              <a:t> </a:t>
            </a:r>
            <a:r>
              <a:rPr lang="en-US" dirty="0" err="1"/>
              <a:t>kabaığı</a:t>
            </a:r>
            <a:r>
              <a:rPr lang="en-US" dirty="0"/>
              <a:t> </a:t>
            </a:r>
            <a:r>
              <a:rPr lang="en-US" dirty="0" err="1"/>
              <a:t>telafi</a:t>
            </a:r>
            <a:r>
              <a:rPr lang="en-US" dirty="0"/>
              <a:t> </a:t>
            </a:r>
            <a:r>
              <a:rPr lang="en-US" dirty="0" err="1"/>
              <a:t>ettiği</a:t>
            </a:r>
            <a:r>
              <a:rPr lang="en-US" dirty="0"/>
              <a:t>, </a:t>
            </a:r>
            <a:r>
              <a:rPr lang="en-US" dirty="0" err="1"/>
              <a:t>Romaʼdaki</a:t>
            </a:r>
            <a:r>
              <a:rPr lang="en-US" dirty="0"/>
              <a:t> </a:t>
            </a:r>
            <a:r>
              <a:rPr lang="en-US" dirty="0" err="1"/>
              <a:t>Traian</a:t>
            </a:r>
            <a:r>
              <a:rPr lang="en-US" dirty="0"/>
              <a:t> </a:t>
            </a:r>
            <a:r>
              <a:rPr lang="en-US" dirty="0" err="1"/>
              <a:t>Sütunun</a:t>
            </a:r>
            <a:r>
              <a:rPr lang="en-US" dirty="0"/>
              <a:t> </a:t>
            </a:r>
            <a:r>
              <a:rPr lang="en-US" dirty="0" err="1"/>
              <a:t>aksine</a:t>
            </a:r>
            <a:r>
              <a:rPr lang="en-US" dirty="0"/>
              <a:t> </a:t>
            </a:r>
            <a:r>
              <a:rPr lang="en-US" dirty="0" err="1"/>
              <a:t>yerel</a:t>
            </a:r>
            <a:r>
              <a:rPr lang="en-US" dirty="0"/>
              <a:t> Roma </a:t>
            </a:r>
            <a:r>
              <a:rPr lang="en-US" dirty="0" err="1"/>
              <a:t>üslubuyla</a:t>
            </a:r>
            <a:r>
              <a:rPr lang="en-US" dirty="0"/>
              <a:t> </a:t>
            </a:r>
            <a:r>
              <a:rPr lang="en-US" dirty="0" err="1"/>
              <a:t>yapıldığı</a:t>
            </a:r>
            <a:r>
              <a:rPr lang="en-US" dirty="0"/>
              <a:t> </a:t>
            </a:r>
            <a:r>
              <a:rPr lang="en-US" dirty="0" err="1"/>
              <a:t>anıtı</a:t>
            </a:r>
            <a:r>
              <a:rPr lang="en-US" dirty="0"/>
              <a:t> </a:t>
            </a:r>
            <a:r>
              <a:rPr lang="en-US" dirty="0" err="1"/>
              <a:t>süsleyen</a:t>
            </a:r>
            <a:r>
              <a:rPr lang="en-US" dirty="0"/>
              <a:t> </a:t>
            </a:r>
            <a:r>
              <a:rPr lang="en-US" dirty="0" err="1"/>
              <a:t>sütun</a:t>
            </a:r>
            <a:r>
              <a:rPr lang="en-US" dirty="0"/>
              <a:t> </a:t>
            </a:r>
            <a:r>
              <a:rPr lang="en-US" dirty="0" err="1"/>
              <a:t>üzeri</a:t>
            </a:r>
            <a:r>
              <a:rPr lang="en-US" dirty="0"/>
              <a:t> </a:t>
            </a:r>
            <a:r>
              <a:rPr lang="en-US" dirty="0" err="1"/>
              <a:t>yarım</a:t>
            </a:r>
            <a:r>
              <a:rPr lang="en-US" dirty="0"/>
              <a:t> </a:t>
            </a:r>
            <a:r>
              <a:rPr lang="en-US" dirty="0" err="1"/>
              <a:t>kabartmalar</a:t>
            </a:r>
            <a:r>
              <a:rPr lang="en-US" dirty="0"/>
              <a:t> (</a:t>
            </a:r>
            <a:r>
              <a:rPr lang="en-US" dirty="0" err="1"/>
              <a:t>metoplar</a:t>
            </a:r>
            <a:r>
              <a:rPr lang="en-US" dirty="0"/>
              <a:t>) </a:t>
            </a:r>
            <a:r>
              <a:rPr lang="en-US" dirty="0" err="1"/>
              <a:t>savaștan</a:t>
            </a:r>
            <a:r>
              <a:rPr lang="en-US" dirty="0"/>
              <a:t> </a:t>
            </a:r>
            <a:r>
              <a:rPr lang="en-US" dirty="0" err="1"/>
              <a:t>sahneleri</a:t>
            </a:r>
            <a:r>
              <a:rPr lang="en-US" dirty="0"/>
              <a:t> </a:t>
            </a:r>
            <a:r>
              <a:rPr lang="en-US" dirty="0" err="1" smtClean="0"/>
              <a:t>göstermektedir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272" y="2438400"/>
            <a:ext cx="5699255" cy="427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Mozaikli</a:t>
            </a:r>
            <a:r>
              <a:rPr lang="en-US" dirty="0"/>
              <a:t> Roma </a:t>
            </a:r>
            <a:r>
              <a:rPr lang="en-US" dirty="0" err="1"/>
              <a:t>binası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Mozaikli</a:t>
            </a:r>
            <a:r>
              <a:rPr lang="en-US" dirty="0" smtClean="0"/>
              <a:t> </a:t>
            </a:r>
            <a:r>
              <a:rPr lang="en-US" dirty="0"/>
              <a:t>Roma </a:t>
            </a:r>
            <a:r>
              <a:rPr lang="en-US" dirty="0" err="1"/>
              <a:t>binası</a:t>
            </a:r>
            <a:r>
              <a:rPr lang="en-US" dirty="0"/>
              <a:t> (</a:t>
            </a:r>
            <a:r>
              <a:rPr lang="en-US" dirty="0" err="1"/>
              <a:t>Köstenceʼdeki</a:t>
            </a:r>
            <a:r>
              <a:rPr lang="en-US" dirty="0"/>
              <a:t> </a:t>
            </a:r>
            <a:r>
              <a:rPr lang="en-US" dirty="0" err="1"/>
              <a:t>Ovidiu</a:t>
            </a:r>
            <a:r>
              <a:rPr lang="en-US" dirty="0"/>
              <a:t> </a:t>
            </a:r>
            <a:r>
              <a:rPr lang="en-US" dirty="0" err="1"/>
              <a:t>Meydanında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) 2000 m2ʼlik (100x20 </a:t>
            </a:r>
            <a:r>
              <a:rPr lang="en-US" dirty="0" err="1"/>
              <a:t>mt</a:t>
            </a:r>
            <a:r>
              <a:rPr lang="en-US" dirty="0"/>
              <a:t>)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alanıyla</a:t>
            </a:r>
            <a:r>
              <a:rPr lang="en-US" dirty="0"/>
              <a:t> </a:t>
            </a:r>
            <a:r>
              <a:rPr lang="en-US" dirty="0" err="1"/>
              <a:t>dünyadakilerin</a:t>
            </a:r>
            <a:r>
              <a:rPr lang="en-US" dirty="0"/>
              <a:t> en </a:t>
            </a:r>
            <a:r>
              <a:rPr lang="en-US" dirty="0" err="1"/>
              <a:t>büyügü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, </a:t>
            </a:r>
            <a:r>
              <a:rPr lang="en-US" dirty="0" err="1"/>
              <a:t>muhteșem</a:t>
            </a:r>
            <a:r>
              <a:rPr lang="en-US" dirty="0"/>
              <a:t> </a:t>
            </a:r>
            <a:r>
              <a:rPr lang="en-US" dirty="0" err="1"/>
              <a:t>mozaik</a:t>
            </a:r>
            <a:r>
              <a:rPr lang="en-US" dirty="0"/>
              <a:t> </a:t>
            </a:r>
            <a:r>
              <a:rPr lang="en-US" dirty="0" err="1"/>
              <a:t>döșeme</a:t>
            </a:r>
            <a:r>
              <a:rPr lang="en-US" dirty="0"/>
              <a:t> </a:t>
            </a:r>
            <a:r>
              <a:rPr lang="en-US" dirty="0" err="1"/>
              <a:t>kaplı</a:t>
            </a:r>
            <a:r>
              <a:rPr lang="en-US" dirty="0"/>
              <a:t>, </a:t>
            </a:r>
            <a:r>
              <a:rPr lang="en-US" dirty="0" err="1"/>
              <a:t>depolar</a:t>
            </a:r>
            <a:r>
              <a:rPr lang="en-US" dirty="0"/>
              <a:t> </a:t>
            </a:r>
            <a:r>
              <a:rPr lang="en-US" dirty="0" err="1"/>
              <a:t>mahallesi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Tomitan</a:t>
            </a:r>
            <a:r>
              <a:rPr lang="en-US" dirty="0"/>
              <a:t> </a:t>
            </a:r>
            <a:r>
              <a:rPr lang="en-US" dirty="0" err="1"/>
              <a:t>Agorası</a:t>
            </a:r>
            <a:r>
              <a:rPr lang="en-US" dirty="0"/>
              <a:t>: </a:t>
            </a:r>
            <a:r>
              <a:rPr lang="en-US" dirty="0" err="1"/>
              <a:t>Mozaik</a:t>
            </a:r>
            <a:r>
              <a:rPr lang="en-US" dirty="0"/>
              <a:t> </a:t>
            </a:r>
            <a:r>
              <a:rPr lang="en-US" dirty="0" err="1"/>
              <a:t>geometrik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çiçekli</a:t>
            </a:r>
            <a:r>
              <a:rPr lang="en-US" dirty="0"/>
              <a:t> </a:t>
            </a:r>
            <a:r>
              <a:rPr lang="en-US" dirty="0" err="1"/>
              <a:t>motiflerle</a:t>
            </a:r>
            <a:r>
              <a:rPr lang="en-US" dirty="0"/>
              <a:t> </a:t>
            </a:r>
            <a:r>
              <a:rPr lang="en-US" dirty="0" err="1"/>
              <a:t>bezeli</a:t>
            </a:r>
            <a:r>
              <a:rPr lang="en-US" dirty="0"/>
              <a:t> </a:t>
            </a:r>
            <a:r>
              <a:rPr lang="en-US" dirty="0" err="1"/>
              <a:t>olup</a:t>
            </a:r>
            <a:r>
              <a:rPr lang="en-US" dirty="0"/>
              <a:t>, 4.YYʼdan </a:t>
            </a:r>
            <a:r>
              <a:rPr lang="en-US" dirty="0" err="1"/>
              <a:t>kalan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Roma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eserlerindendir</a:t>
            </a:r>
            <a:r>
              <a:rPr lang="en-US" dirty="0" smtClean="0"/>
              <a:t>;</a:t>
            </a:r>
          </a:p>
          <a:p>
            <a:pPr algn="just"/>
            <a:r>
              <a:rPr lang="en-US" dirty="0"/>
              <a:t>http://www.minac.ro/edificiul-roman-cu-mozaic.html</a:t>
            </a:r>
          </a:p>
        </p:txBody>
      </p:sp>
    </p:spTree>
    <p:extLst>
      <p:ext uri="{BB962C8B-B14F-4D97-AF65-F5344CB8AC3E}">
        <p14:creationId xmlns:p14="http://schemas.microsoft.com/office/powerpoint/2010/main" val="31605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16" y="568345"/>
            <a:ext cx="9670755" cy="156071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Civcivlerle</a:t>
            </a:r>
            <a:r>
              <a:rPr lang="en-US" dirty="0"/>
              <a:t> </a:t>
            </a:r>
            <a:r>
              <a:rPr lang="en-US" dirty="0" err="1"/>
              <a:t>Damızlık</a:t>
            </a:r>
            <a:r>
              <a:rPr lang="en-US" dirty="0"/>
              <a:t> </a:t>
            </a:r>
            <a:r>
              <a:rPr lang="en-US" dirty="0" err="1"/>
              <a:t>Tavuk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ünlü</a:t>
            </a:r>
            <a:r>
              <a:rPr lang="en-US" dirty="0"/>
              <a:t> </a:t>
            </a:r>
            <a:r>
              <a:rPr lang="en-US" dirty="0" err="1"/>
              <a:t>Pietroasa</a:t>
            </a:r>
            <a:r>
              <a:rPr lang="en-US" dirty="0"/>
              <a:t> </a:t>
            </a:r>
            <a:r>
              <a:rPr lang="en-US" dirty="0" err="1"/>
              <a:t>Hazinesi</a:t>
            </a:r>
            <a:r>
              <a:rPr lang="en-US" dirty="0"/>
              <a:t> (</a:t>
            </a:r>
            <a:r>
              <a:rPr lang="en-US" dirty="0" err="1"/>
              <a:t>Buzău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Civcivlerle</a:t>
            </a:r>
            <a:r>
              <a:rPr lang="en-US" dirty="0"/>
              <a:t> </a:t>
            </a:r>
            <a:r>
              <a:rPr lang="en-US" dirty="0" err="1"/>
              <a:t>Damızlık</a:t>
            </a:r>
            <a:r>
              <a:rPr lang="en-US" dirty="0"/>
              <a:t> </a:t>
            </a:r>
            <a:r>
              <a:rPr lang="en-US" dirty="0" err="1"/>
              <a:t>Tavuk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da </a:t>
            </a:r>
            <a:r>
              <a:rPr lang="en-US" dirty="0" err="1"/>
              <a:t>bilinen</a:t>
            </a:r>
            <a:r>
              <a:rPr lang="en-US" dirty="0"/>
              <a:t> </a:t>
            </a:r>
            <a:r>
              <a:rPr lang="en-US" dirty="0" err="1"/>
              <a:t>ünlü</a:t>
            </a:r>
            <a:r>
              <a:rPr lang="en-US" dirty="0"/>
              <a:t> </a:t>
            </a:r>
            <a:r>
              <a:rPr lang="en-US" dirty="0" err="1"/>
              <a:t>Pietroasa</a:t>
            </a:r>
            <a:r>
              <a:rPr lang="en-US" dirty="0"/>
              <a:t> </a:t>
            </a:r>
            <a:r>
              <a:rPr lang="en-US" dirty="0" err="1"/>
              <a:t>Hazinesi</a:t>
            </a:r>
            <a:r>
              <a:rPr lang="en-US" dirty="0"/>
              <a:t> (</a:t>
            </a:r>
            <a:r>
              <a:rPr lang="en-US" dirty="0" err="1"/>
              <a:t>Buzău</a:t>
            </a:r>
            <a:r>
              <a:rPr lang="en-US" dirty="0"/>
              <a:t>) </a:t>
            </a:r>
            <a:r>
              <a:rPr lang="en-US" dirty="0" err="1"/>
              <a:t>göçler</a:t>
            </a:r>
            <a:r>
              <a:rPr lang="en-US" dirty="0"/>
              <a:t> </a:t>
            </a:r>
            <a:r>
              <a:rPr lang="en-US" dirty="0" err="1"/>
              <a:t>zamanından</a:t>
            </a:r>
            <a:r>
              <a:rPr lang="en-US" dirty="0"/>
              <a:t> (M.S. 4-8 </a:t>
            </a:r>
            <a:r>
              <a:rPr lang="en-US" dirty="0" err="1"/>
              <a:t>YY.lar</a:t>
            </a:r>
            <a:r>
              <a:rPr lang="en-US" dirty="0"/>
              <a:t>) </a:t>
            </a:r>
            <a:r>
              <a:rPr lang="en-US" dirty="0" err="1"/>
              <a:t>kalmıștır</a:t>
            </a:r>
            <a:r>
              <a:rPr lang="en-US" dirty="0"/>
              <a:t>. </a:t>
            </a:r>
            <a:r>
              <a:rPr lang="en-US" dirty="0" err="1"/>
              <a:t>Törende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süs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çömleklerden</a:t>
            </a:r>
            <a:r>
              <a:rPr lang="en-US" dirty="0"/>
              <a:t> </a:t>
            </a:r>
            <a:r>
              <a:rPr lang="en-US" dirty="0" err="1"/>
              <a:t>olușan</a:t>
            </a:r>
            <a:r>
              <a:rPr lang="en-US" dirty="0"/>
              <a:t> 22 </a:t>
            </a:r>
            <a:r>
              <a:rPr lang="en-US" dirty="0" err="1"/>
              <a:t>adet</a:t>
            </a:r>
            <a:r>
              <a:rPr lang="en-US" dirty="0"/>
              <a:t> </a:t>
            </a:r>
            <a:r>
              <a:rPr lang="en-US" dirty="0" err="1"/>
              <a:t>altın</a:t>
            </a:r>
            <a:r>
              <a:rPr lang="en-US" dirty="0"/>
              <a:t> </a:t>
            </a:r>
            <a:r>
              <a:rPr lang="en-US" dirty="0" err="1"/>
              <a:t>parça</a:t>
            </a:r>
            <a:r>
              <a:rPr lang="en-US" dirty="0"/>
              <a:t> </a:t>
            </a:r>
            <a:r>
              <a:rPr lang="en-US" dirty="0" err="1"/>
              <a:t>içermektedir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uzmanlara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Vizigot</a:t>
            </a:r>
            <a:r>
              <a:rPr lang="en-US" dirty="0"/>
              <a:t> </a:t>
            </a:r>
            <a:r>
              <a:rPr lang="en-US" dirty="0" err="1"/>
              <a:t>Kralı</a:t>
            </a:r>
            <a:r>
              <a:rPr lang="en-US" dirty="0"/>
              <a:t> </a:t>
            </a:r>
            <a:r>
              <a:rPr lang="en-US" dirty="0" err="1"/>
              <a:t>Athanaricʼe</a:t>
            </a:r>
            <a:r>
              <a:rPr lang="en-US" dirty="0"/>
              <a:t>,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akademisyenlere</a:t>
            </a:r>
            <a:r>
              <a:rPr lang="en-US" dirty="0"/>
              <a:t> </a:t>
            </a:r>
            <a:r>
              <a:rPr lang="en-US" dirty="0" err="1"/>
              <a:t>iddiasına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Ostrogotlarʼa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. </a:t>
            </a:r>
            <a:r>
              <a:rPr lang="en-US" dirty="0" err="1"/>
              <a:t>Bariz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husus</a:t>
            </a:r>
            <a:r>
              <a:rPr lang="en-US" dirty="0"/>
              <a:t> 4. </a:t>
            </a:r>
            <a:r>
              <a:rPr lang="en-US" dirty="0" err="1"/>
              <a:t>YYʼda</a:t>
            </a:r>
            <a:r>
              <a:rPr lang="en-US" dirty="0"/>
              <a:t> </a:t>
            </a:r>
            <a:r>
              <a:rPr lang="en-US" dirty="0" err="1"/>
              <a:t>gömüldüğüdür</a:t>
            </a:r>
            <a:r>
              <a:rPr lang="en-US" dirty="0"/>
              <a:t>. </a:t>
            </a:r>
            <a:r>
              <a:rPr lang="en-US" dirty="0" err="1"/>
              <a:t>Sadece</a:t>
            </a:r>
            <a:r>
              <a:rPr lang="en-US" dirty="0"/>
              <a:t>, </a:t>
            </a:r>
            <a:r>
              <a:rPr lang="en-US" dirty="0" err="1"/>
              <a:t>günürnüzde</a:t>
            </a:r>
            <a:r>
              <a:rPr lang="en-US" dirty="0"/>
              <a:t> </a:t>
            </a:r>
            <a:r>
              <a:rPr lang="en-US" dirty="0" err="1"/>
              <a:t>Ulusal</a:t>
            </a:r>
            <a:r>
              <a:rPr lang="en-US" dirty="0"/>
              <a:t> </a:t>
            </a:r>
            <a:r>
              <a:rPr lang="en-US" dirty="0" err="1"/>
              <a:t>Tarih</a:t>
            </a:r>
            <a:r>
              <a:rPr lang="en-US" dirty="0"/>
              <a:t> </a:t>
            </a:r>
            <a:r>
              <a:rPr lang="en-US" dirty="0" err="1"/>
              <a:t>Müzesinde</a:t>
            </a:r>
            <a:r>
              <a:rPr lang="en-US" dirty="0"/>
              <a:t> </a:t>
            </a:r>
            <a:r>
              <a:rPr lang="en-US" dirty="0" err="1"/>
              <a:t>sergilenen</a:t>
            </a:r>
            <a:r>
              <a:rPr lang="en-US" dirty="0"/>
              <a:t> 12 </a:t>
            </a:r>
            <a:r>
              <a:rPr lang="en-US" dirty="0" err="1"/>
              <a:t>parçası</a:t>
            </a:r>
            <a:r>
              <a:rPr lang="en-US" dirty="0"/>
              <a:t> </a:t>
            </a:r>
            <a:r>
              <a:rPr lang="en-US" dirty="0" err="1"/>
              <a:t>muhafaza</a:t>
            </a:r>
            <a:r>
              <a:rPr lang="en-US" dirty="0"/>
              <a:t> </a:t>
            </a:r>
            <a:r>
              <a:rPr lang="en-US" dirty="0" err="1"/>
              <a:t>edilebilmiștir</a:t>
            </a:r>
            <a:r>
              <a:rPr lang="en-US" dirty="0"/>
              <a:t>. </a:t>
            </a:r>
            <a:r>
              <a:rPr lang="en-US" dirty="0" err="1"/>
              <a:t>Bunların</a:t>
            </a:r>
            <a:r>
              <a:rPr lang="en-US" dirty="0"/>
              <a:t> en </a:t>
            </a:r>
            <a:r>
              <a:rPr lang="en-US" dirty="0" err="1"/>
              <a:t>göze</a:t>
            </a:r>
            <a:r>
              <a:rPr lang="en-US" dirty="0"/>
              <a:t> </a:t>
            </a:r>
            <a:r>
              <a:rPr lang="en-US" dirty="0" err="1"/>
              <a:t>çarpanları</a:t>
            </a:r>
            <a:r>
              <a:rPr lang="en-US" dirty="0"/>
              <a:t> </a:t>
            </a:r>
            <a:r>
              <a:rPr lang="en-US" dirty="0" err="1"/>
              <a:t>tamamı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ye </a:t>
            </a:r>
            <a:r>
              <a:rPr lang="en-US" dirty="0" err="1"/>
              <a:t>hayvan</a:t>
            </a:r>
            <a:r>
              <a:rPr lang="en-US" dirty="0"/>
              <a:t> </a:t>
            </a:r>
            <a:r>
              <a:rPr lang="en-US" dirty="0" err="1"/>
              <a:t>șekilli</a:t>
            </a:r>
            <a:r>
              <a:rPr lang="en-US" dirty="0"/>
              <a:t> </a:t>
            </a:r>
            <a:r>
              <a:rPr lang="en-US" dirty="0" err="1"/>
              <a:t>süslerle</a:t>
            </a:r>
            <a:r>
              <a:rPr lang="en-US" dirty="0"/>
              <a:t> </a:t>
            </a:r>
            <a:r>
              <a:rPr lang="en-US" dirty="0" err="1"/>
              <a:t>bezeli</a:t>
            </a:r>
            <a:r>
              <a:rPr lang="en-US" dirty="0"/>
              <a:t>, </a:t>
            </a:r>
            <a:r>
              <a:rPr lang="en-US" dirty="0" err="1"/>
              <a:t>sığ</a:t>
            </a:r>
            <a:r>
              <a:rPr lang="en-US" dirty="0"/>
              <a:t> </a:t>
            </a:r>
            <a:r>
              <a:rPr lang="en-US" dirty="0" err="1"/>
              <a:t>kap</a:t>
            </a:r>
            <a:r>
              <a:rPr lang="en-US" dirty="0"/>
              <a:t> (</a:t>
            </a:r>
            <a:r>
              <a:rPr lang="en-US" dirty="0" err="1"/>
              <a:t>patera</a:t>
            </a:r>
            <a:r>
              <a:rPr lang="en-US" dirty="0"/>
              <a:t>),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çokgen</a:t>
            </a:r>
            <a:r>
              <a:rPr lang="en-US" dirty="0"/>
              <a:t> </a:t>
            </a:r>
            <a:r>
              <a:rPr lang="en-US" dirty="0" err="1"/>
              <a:t>çömlek</a:t>
            </a:r>
            <a:r>
              <a:rPr lang="en-US" dirty="0"/>
              <a:t>, </a:t>
            </a:r>
            <a:r>
              <a:rPr lang="en-US" dirty="0" err="1"/>
              <a:t>geniș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süs</a:t>
            </a:r>
            <a:r>
              <a:rPr lang="en-US" dirty="0"/>
              <a:t> </a:t>
            </a:r>
            <a:r>
              <a:rPr lang="en-US" dirty="0" err="1"/>
              <a:t>iğnesi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gerdanlıktır</a:t>
            </a:r>
            <a:r>
              <a:rPr lang="en-US" dirty="0"/>
              <a:t>.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parçalar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üslubu</a:t>
            </a:r>
            <a:r>
              <a:rPr lang="en-US" dirty="0"/>
              <a:t> </a:t>
            </a:r>
            <a:r>
              <a:rPr lang="en-US" dirty="0" err="1"/>
              <a:t>göstermektedir</a:t>
            </a:r>
            <a:r>
              <a:rPr lang="en-US" dirty="0"/>
              <a:t>: </a:t>
            </a:r>
            <a:r>
              <a:rPr lang="en-US" dirty="0" err="1"/>
              <a:t>Antik</a:t>
            </a:r>
            <a:r>
              <a:rPr lang="en-US" dirty="0"/>
              <a:t> trompe </a:t>
            </a:r>
            <a:r>
              <a:rPr lang="en-US" dirty="0" err="1"/>
              <a:t>lʼoeil</a:t>
            </a:r>
            <a:r>
              <a:rPr lang="en-US" dirty="0"/>
              <a:t> (”</a:t>
            </a:r>
            <a:r>
              <a:rPr lang="en-US" dirty="0" err="1"/>
              <a:t>Gozü</a:t>
            </a:r>
            <a:r>
              <a:rPr lang="en-US" dirty="0"/>
              <a:t> </a:t>
            </a:r>
            <a:r>
              <a:rPr lang="en-US" dirty="0" err="1"/>
              <a:t>Aldat</a:t>
            </a:r>
            <a:r>
              <a:rPr lang="en-US" dirty="0"/>
              <a:t>”; </a:t>
            </a:r>
            <a:r>
              <a:rPr lang="en-US" dirty="0" err="1"/>
              <a:t>resmedilmiș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açıdan</a:t>
            </a:r>
            <a:r>
              <a:rPr lang="en-US" dirty="0"/>
              <a:t> </a:t>
            </a:r>
            <a:r>
              <a:rPr lang="en-US" dirty="0" err="1"/>
              <a:t>bakıldığında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izlenimi</a:t>
            </a:r>
            <a:r>
              <a:rPr lang="en-US" dirty="0"/>
              <a:t> </a:t>
            </a:r>
            <a:r>
              <a:rPr lang="en-US" dirty="0" err="1"/>
              <a:t>veren</a:t>
            </a:r>
            <a:r>
              <a:rPr lang="en-US" dirty="0"/>
              <a:t> </a:t>
            </a:r>
            <a:r>
              <a:rPr lang="en-US" dirty="0" err="1"/>
              <a:t>öykünmeci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tarz</a:t>
            </a:r>
            <a:r>
              <a:rPr lang="en-US" dirty="0"/>
              <a:t>) </a:t>
            </a:r>
            <a:r>
              <a:rPr lang="en-US" dirty="0" err="1"/>
              <a:t>imgenin</a:t>
            </a:r>
            <a:r>
              <a:rPr lang="en-US" dirty="0"/>
              <a:t> </a:t>
            </a:r>
            <a:r>
              <a:rPr lang="en-US" dirty="0" err="1"/>
              <a:t>tekniğinden</a:t>
            </a:r>
            <a:r>
              <a:rPr lang="en-US" dirty="0"/>
              <a:t> </a:t>
            </a:r>
            <a:r>
              <a:rPr lang="en-US" dirty="0" err="1"/>
              <a:t>etkilenerek</a:t>
            </a:r>
            <a:r>
              <a:rPr lang="en-US" dirty="0"/>
              <a:t> </a:t>
            </a:r>
            <a:r>
              <a:rPr lang="en-US" dirty="0" err="1"/>
              <a:t>yapılmıș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renkli</a:t>
            </a:r>
            <a:r>
              <a:rPr lang="en-US" dirty="0"/>
              <a:t> </a:t>
            </a:r>
            <a:r>
              <a:rPr lang="en-US" dirty="0" err="1"/>
              <a:t>Alman</a:t>
            </a:r>
            <a:r>
              <a:rPr lang="en-US" dirty="0"/>
              <a:t> </a:t>
            </a:r>
            <a:r>
              <a:rPr lang="en-US" dirty="0" err="1"/>
              <a:t>tarzı</a:t>
            </a:r>
            <a:r>
              <a:rPr lang="en-US" dirty="0"/>
              <a:t>, </a:t>
            </a:r>
            <a:r>
              <a:rPr lang="en-US" dirty="0" err="1"/>
              <a:t>Kelt-Alman</a:t>
            </a:r>
            <a:r>
              <a:rPr lang="en-US" dirty="0"/>
              <a:t> </a:t>
            </a:r>
            <a:r>
              <a:rPr lang="en-US" dirty="0" err="1"/>
              <a:t>geleneği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Yunan</a:t>
            </a:r>
            <a:r>
              <a:rPr lang="en-US" dirty="0"/>
              <a:t>-Roma </a:t>
            </a:r>
            <a:r>
              <a:rPr lang="en-US" dirty="0" err="1"/>
              <a:t>geleneği</a:t>
            </a:r>
            <a:r>
              <a:rPr lang="en-US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3326806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https://www.youtube.com/watch?v=YrcMGQrrNQI</a:t>
            </a:r>
          </a:p>
        </p:txBody>
      </p:sp>
    </p:spTree>
    <p:extLst>
      <p:ext uri="{BB962C8B-B14F-4D97-AF65-F5344CB8AC3E}">
        <p14:creationId xmlns:p14="http://schemas.microsoft.com/office/powerpoint/2010/main" val="1812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7290" y="568345"/>
            <a:ext cx="9506981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16.YÜZYILA KADAR ROMANYA  ORTAÇAĞ SANATININ </a:t>
            </a:r>
            <a:r>
              <a:rPr lang="en-US" dirty="0" smtClean="0"/>
              <a:t>DEĞERLERI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Halihazırda</a:t>
            </a:r>
            <a:r>
              <a:rPr lang="en-US" dirty="0" smtClean="0"/>
              <a:t> </a:t>
            </a:r>
            <a:r>
              <a:rPr lang="en-US" dirty="0" err="1"/>
              <a:t>Viyanaʼdaki</a:t>
            </a:r>
            <a:r>
              <a:rPr lang="en-US" dirty="0"/>
              <a:t> </a:t>
            </a:r>
            <a:r>
              <a:rPr lang="en-US" dirty="0" err="1"/>
              <a:t>Sanat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 </a:t>
            </a:r>
            <a:r>
              <a:rPr lang="en-US" dirty="0" err="1"/>
              <a:t>Müzesinde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, </a:t>
            </a:r>
            <a:r>
              <a:rPr lang="en-US" dirty="0" err="1"/>
              <a:t>olasılıkla</a:t>
            </a:r>
            <a:r>
              <a:rPr lang="en-US" dirty="0"/>
              <a:t> </a:t>
            </a:r>
            <a:r>
              <a:rPr lang="en-US" dirty="0" err="1"/>
              <a:t>Banatʼtaki</a:t>
            </a:r>
            <a:r>
              <a:rPr lang="en-US" dirty="0"/>
              <a:t> </a:t>
            </a:r>
            <a:r>
              <a:rPr lang="en-US" dirty="0" err="1"/>
              <a:t>feodal</a:t>
            </a:r>
            <a:r>
              <a:rPr lang="en-US" dirty="0"/>
              <a:t> </a:t>
            </a:r>
            <a:r>
              <a:rPr lang="en-US" dirty="0" err="1"/>
              <a:t>prenslerden</a:t>
            </a:r>
            <a:r>
              <a:rPr lang="en-US" dirty="0"/>
              <a:t> </a:t>
            </a:r>
            <a:r>
              <a:rPr lang="en-US" dirty="0" err="1"/>
              <a:t>birisi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yapılmıș</a:t>
            </a:r>
            <a:r>
              <a:rPr lang="en-US" dirty="0"/>
              <a:t> </a:t>
            </a:r>
            <a:r>
              <a:rPr lang="en-US" dirty="0" err="1"/>
              <a:t>Sânnicolau</a:t>
            </a:r>
            <a:r>
              <a:rPr lang="en-US" dirty="0"/>
              <a:t> Mare </a:t>
            </a:r>
            <a:r>
              <a:rPr lang="en-US" dirty="0" err="1"/>
              <a:t>Hazinesi</a:t>
            </a:r>
            <a:r>
              <a:rPr lang="en-US" dirty="0"/>
              <a:t> (</a:t>
            </a:r>
            <a:r>
              <a:rPr lang="en-US" dirty="0" err="1"/>
              <a:t>Timiș</a:t>
            </a:r>
            <a:r>
              <a:rPr lang="en-US" dirty="0"/>
              <a:t>); </a:t>
            </a:r>
            <a:r>
              <a:rPr lang="en-US" dirty="0" err="1"/>
              <a:t>çekiç</a:t>
            </a:r>
            <a:r>
              <a:rPr lang="en-US" dirty="0"/>
              <a:t> ye </a:t>
            </a:r>
            <a:r>
              <a:rPr lang="en-US" dirty="0" err="1"/>
              <a:t>oyma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teknikle</a:t>
            </a:r>
            <a:r>
              <a:rPr lang="en-US" dirty="0"/>
              <a:t> </a:t>
            </a:r>
            <a:r>
              <a:rPr lang="en-US" dirty="0" err="1"/>
              <a:t>yapılmıș</a:t>
            </a:r>
            <a:r>
              <a:rPr lang="en-US" dirty="0"/>
              <a:t> </a:t>
            </a:r>
            <a:r>
              <a:rPr lang="en-US" dirty="0" err="1"/>
              <a:t>altından</a:t>
            </a:r>
            <a:r>
              <a:rPr lang="en-US" dirty="0"/>
              <a:t> 23 </a:t>
            </a:r>
            <a:r>
              <a:rPr lang="en-US" dirty="0" err="1"/>
              <a:t>kaptan</a:t>
            </a:r>
            <a:r>
              <a:rPr lang="en-US" dirty="0"/>
              <a:t> (</a:t>
            </a:r>
            <a:r>
              <a:rPr lang="en-US" dirty="0" err="1"/>
              <a:t>çanak</a:t>
            </a:r>
            <a:r>
              <a:rPr lang="en-US" dirty="0"/>
              <a:t>, </a:t>
            </a:r>
            <a:r>
              <a:rPr lang="en-US" dirty="0" err="1"/>
              <a:t>tabak</a:t>
            </a:r>
            <a:r>
              <a:rPr lang="en-US" dirty="0"/>
              <a:t>, </a:t>
            </a:r>
            <a:r>
              <a:rPr lang="en-US" dirty="0" err="1"/>
              <a:t>kupa</a:t>
            </a:r>
            <a:r>
              <a:rPr lang="en-US" dirty="0"/>
              <a:t>, </a:t>
            </a:r>
            <a:r>
              <a:rPr lang="en-US" dirty="0" err="1"/>
              <a:t>meyva</a:t>
            </a:r>
            <a:r>
              <a:rPr lang="en-US" dirty="0"/>
              <a:t> </a:t>
            </a:r>
            <a:r>
              <a:rPr lang="en-US" dirty="0" err="1"/>
              <a:t>tabağı</a:t>
            </a:r>
            <a:r>
              <a:rPr lang="en-US" dirty="0"/>
              <a:t> vb.) </a:t>
            </a:r>
            <a:r>
              <a:rPr lang="en-US" dirty="0" err="1"/>
              <a:t>olușmaktadır</a:t>
            </a:r>
            <a:r>
              <a:rPr lang="en-US" dirty="0"/>
              <a:t>; İran </a:t>
            </a:r>
            <a:r>
              <a:rPr lang="en-US" dirty="0" err="1"/>
              <a:t>menșeli</a:t>
            </a:r>
            <a:r>
              <a:rPr lang="en-US" dirty="0"/>
              <a:t> </a:t>
            </a:r>
            <a:r>
              <a:rPr lang="en-US" dirty="0" err="1"/>
              <a:t>motifler</a:t>
            </a:r>
            <a:r>
              <a:rPr lang="en-US" dirty="0"/>
              <a:t> (</a:t>
            </a:r>
            <a:r>
              <a:rPr lang="en-US" dirty="0" err="1"/>
              <a:t>șövalyeler</a:t>
            </a:r>
            <a:r>
              <a:rPr lang="en-US" dirty="0"/>
              <a:t>, </a:t>
            </a:r>
            <a:r>
              <a:rPr lang="en-US" dirty="0" err="1"/>
              <a:t>fantastik</a:t>
            </a:r>
            <a:r>
              <a:rPr lang="en-US" dirty="0"/>
              <a:t> </a:t>
            </a:r>
            <a:r>
              <a:rPr lang="en-US" dirty="0" err="1"/>
              <a:t>hayvanlar</a:t>
            </a:r>
            <a:r>
              <a:rPr lang="en-US" dirty="0"/>
              <a:t>, </a:t>
            </a:r>
            <a:r>
              <a:rPr lang="en-US" dirty="0" err="1"/>
              <a:t>kartallar</a:t>
            </a:r>
            <a:r>
              <a:rPr lang="en-US" dirty="0"/>
              <a:t>) </a:t>
            </a:r>
            <a:r>
              <a:rPr lang="en-US" dirty="0" err="1"/>
              <a:t>dahil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türlerdeki</a:t>
            </a:r>
            <a:r>
              <a:rPr lang="en-US" dirty="0"/>
              <a:t> </a:t>
            </a:r>
            <a:r>
              <a:rPr lang="en-US" dirty="0" err="1"/>
              <a:t>süslemeler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Hristiyan</a:t>
            </a:r>
            <a:r>
              <a:rPr lang="en-US" dirty="0"/>
              <a:t> </a:t>
            </a:r>
            <a:r>
              <a:rPr lang="en-US" dirty="0" err="1"/>
              <a:t>haçı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ilave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Yunan</a:t>
            </a:r>
            <a:r>
              <a:rPr lang="en-US" dirty="0"/>
              <a:t> </a:t>
            </a:r>
            <a:r>
              <a:rPr lang="en-US" dirty="0" err="1"/>
              <a:t>Alfabesiyle</a:t>
            </a:r>
            <a:r>
              <a:rPr lang="en-US" dirty="0"/>
              <a:t> </a:t>
            </a:r>
            <a:r>
              <a:rPr lang="en-US" dirty="0" err="1"/>
              <a:t>yazılar</a:t>
            </a:r>
            <a:r>
              <a:rPr lang="en-US" dirty="0"/>
              <a:t> da </a:t>
            </a:r>
            <a:r>
              <a:rPr lang="en-US" dirty="0" err="1"/>
              <a:t>bulunmaktadır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70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Sânnicolau</a:t>
            </a:r>
            <a:r>
              <a:rPr lang="en-US" dirty="0"/>
              <a:t> Mare </a:t>
            </a:r>
            <a:r>
              <a:rPr lang="en-US" dirty="0" err="1"/>
              <a:t>Hazinesi</a:t>
            </a:r>
            <a:r>
              <a:rPr lang="en-US" dirty="0"/>
              <a:t> (</a:t>
            </a:r>
            <a:r>
              <a:rPr lang="en-US" dirty="0" err="1"/>
              <a:t>Timiș</a:t>
            </a:r>
            <a:r>
              <a:rPr lang="en-US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15" y="4585647"/>
            <a:ext cx="3574389" cy="21177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102" y="2672476"/>
            <a:ext cx="2559384" cy="341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873" y="2266415"/>
            <a:ext cx="3450300" cy="25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361" y="4825143"/>
            <a:ext cx="3344910" cy="1720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2"/>
          <a:stretch/>
        </p:blipFill>
        <p:spPr>
          <a:xfrm>
            <a:off x="7674648" y="2259373"/>
            <a:ext cx="3284503" cy="2339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805" y="4721747"/>
            <a:ext cx="3216180" cy="1823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291353"/>
            <a:ext cx="3182517" cy="22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5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Cuciulat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3740055" cy="3651504"/>
          </a:xfrm>
        </p:spPr>
        <p:txBody>
          <a:bodyPr/>
          <a:lstStyle/>
          <a:p>
            <a:pPr algn="just"/>
            <a:r>
              <a:rPr lang="en-US" dirty="0" err="1"/>
              <a:t>Taștan</a:t>
            </a:r>
            <a:r>
              <a:rPr lang="en-US" dirty="0"/>
              <a:t> </a:t>
            </a:r>
            <a:r>
              <a:rPr lang="en-US" dirty="0" err="1"/>
              <a:t>duvara</a:t>
            </a:r>
            <a:r>
              <a:rPr lang="en-US" dirty="0"/>
              <a:t> </a:t>
            </a:r>
            <a:r>
              <a:rPr lang="en-US" dirty="0" err="1"/>
              <a:t>oyulmuș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çizimin</a:t>
            </a:r>
            <a:r>
              <a:rPr lang="en-US" dirty="0"/>
              <a:t> </a:t>
            </a:r>
            <a:r>
              <a:rPr lang="en-US" dirty="0" err="1"/>
              <a:t>korunduğu</a:t>
            </a:r>
            <a:r>
              <a:rPr lang="en-US" dirty="0"/>
              <a:t>,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kırmızı</a:t>
            </a:r>
            <a:r>
              <a:rPr lang="en-US" dirty="0"/>
              <a:t> </a:t>
            </a:r>
            <a:r>
              <a:rPr lang="en-US" dirty="0" err="1"/>
              <a:t>kilden</a:t>
            </a:r>
            <a:r>
              <a:rPr lang="en-US" dirty="0"/>
              <a:t> </a:t>
            </a:r>
            <a:r>
              <a:rPr lang="en-US" dirty="0" err="1"/>
              <a:t>yapılmıș</a:t>
            </a:r>
            <a:r>
              <a:rPr lang="en-US" dirty="0"/>
              <a:t>, </a:t>
            </a:r>
            <a:r>
              <a:rPr lang="en-US" dirty="0" err="1"/>
              <a:t>koșan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at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atlamak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kediyi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duvar</a:t>
            </a:r>
            <a:r>
              <a:rPr lang="en-US" dirty="0"/>
              <a:t> </a:t>
            </a:r>
            <a:r>
              <a:rPr lang="en-US" dirty="0" err="1"/>
              <a:t>resminin</a:t>
            </a:r>
            <a:r>
              <a:rPr lang="en-US" dirty="0"/>
              <a:t> </a:t>
            </a:r>
            <a:r>
              <a:rPr lang="en-US" dirty="0" err="1"/>
              <a:t>bulunduğu</a:t>
            </a:r>
            <a:r>
              <a:rPr lang="en-US" dirty="0"/>
              <a:t> </a:t>
            </a:r>
            <a:r>
              <a:rPr lang="en-US" dirty="0" err="1"/>
              <a:t>yontma</a:t>
            </a:r>
            <a:r>
              <a:rPr lang="en-US" dirty="0"/>
              <a:t> </a:t>
            </a:r>
            <a:r>
              <a:rPr lang="en-US" dirty="0" err="1"/>
              <a:t>taș</a:t>
            </a:r>
            <a:r>
              <a:rPr lang="en-US" dirty="0"/>
              <a:t> </a:t>
            </a:r>
            <a:r>
              <a:rPr lang="en-US" dirty="0" err="1"/>
              <a:t>devri</a:t>
            </a:r>
            <a:r>
              <a:rPr lang="en-US" dirty="0"/>
              <a:t> </a:t>
            </a:r>
            <a:r>
              <a:rPr lang="en-US" dirty="0" err="1"/>
              <a:t>sanatının</a:t>
            </a:r>
            <a:r>
              <a:rPr lang="en-US" dirty="0"/>
              <a:t> </a:t>
            </a:r>
            <a:r>
              <a:rPr lang="en-US" dirty="0" err="1"/>
              <a:t>etkileyici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Cuciulatʼtaki</a:t>
            </a:r>
            <a:r>
              <a:rPr lang="en-US" dirty="0"/>
              <a:t> </a:t>
            </a:r>
            <a:r>
              <a:rPr lang="en-US" dirty="0" err="1"/>
              <a:t>mağarada</a:t>
            </a:r>
            <a:r>
              <a:rPr lang="en-US" dirty="0"/>
              <a:t> (</a:t>
            </a:r>
            <a:r>
              <a:rPr lang="en-US" dirty="0" err="1"/>
              <a:t>Sălaj</a:t>
            </a:r>
            <a:r>
              <a:rPr lang="en-US" dirty="0"/>
              <a:t>) </a:t>
            </a:r>
            <a:r>
              <a:rPr lang="en-US" dirty="0" err="1"/>
              <a:t>bulunmuștur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56" y="2578147"/>
            <a:ext cx="4687864" cy="281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Basarabiʼdeki</a:t>
            </a:r>
            <a:r>
              <a:rPr lang="en-US" dirty="0"/>
              <a:t> </a:t>
            </a:r>
            <a:r>
              <a:rPr lang="en-US" dirty="0" err="1"/>
              <a:t>Manastırlar</a:t>
            </a:r>
            <a:r>
              <a:rPr lang="en-US" dirty="0"/>
              <a:t> (</a:t>
            </a:r>
            <a:r>
              <a:rPr lang="en-US" dirty="0" err="1"/>
              <a:t>Köstence</a:t>
            </a:r>
            <a:r>
              <a:rPr lang="en-US" dirty="0"/>
              <a:t>, </a:t>
            </a:r>
            <a:r>
              <a:rPr lang="en-US" dirty="0" err="1"/>
              <a:t>Mutfatlar</a:t>
            </a:r>
            <a:r>
              <a:rPr lang="en-US" dirty="0"/>
              <a:t> </a:t>
            </a:r>
            <a:r>
              <a:rPr lang="en-US" dirty="0" err="1"/>
              <a:t>yakınında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Basarabiʼdeki</a:t>
            </a:r>
            <a:r>
              <a:rPr lang="en-US" dirty="0" smtClean="0"/>
              <a:t> </a:t>
            </a:r>
            <a:r>
              <a:rPr lang="en-US" dirty="0" err="1"/>
              <a:t>Manastırlar</a:t>
            </a:r>
            <a:r>
              <a:rPr lang="en-US" dirty="0"/>
              <a:t> (</a:t>
            </a:r>
            <a:r>
              <a:rPr lang="en-US" dirty="0" err="1"/>
              <a:t>Köstence</a:t>
            </a:r>
            <a:r>
              <a:rPr lang="en-US" dirty="0"/>
              <a:t>, </a:t>
            </a:r>
            <a:r>
              <a:rPr lang="en-US" dirty="0" err="1"/>
              <a:t>Mutfatlar</a:t>
            </a:r>
            <a:r>
              <a:rPr lang="en-US" dirty="0"/>
              <a:t> </a:t>
            </a:r>
            <a:r>
              <a:rPr lang="en-US" dirty="0" err="1"/>
              <a:t>yakınında</a:t>
            </a:r>
            <a:r>
              <a:rPr lang="en-US" dirty="0"/>
              <a:t>) </a:t>
            </a:r>
            <a:r>
              <a:rPr lang="en-US" dirty="0" err="1"/>
              <a:t>güney</a:t>
            </a:r>
            <a:r>
              <a:rPr lang="en-US" dirty="0"/>
              <a:t> </a:t>
            </a:r>
            <a:r>
              <a:rPr lang="en-US" dirty="0" err="1"/>
              <a:t>doğu</a:t>
            </a:r>
            <a:r>
              <a:rPr lang="en-US" dirty="0"/>
              <a:t> </a:t>
            </a:r>
            <a:r>
              <a:rPr lang="en-US" dirty="0" err="1"/>
              <a:t>Avrupaʼda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10. </a:t>
            </a:r>
            <a:r>
              <a:rPr lang="en-US" dirty="0" err="1"/>
              <a:t>YY.ʼdan</a:t>
            </a:r>
            <a:r>
              <a:rPr lang="en-US" dirty="0"/>
              <a:t> </a:t>
            </a:r>
            <a:r>
              <a:rPr lang="en-US" dirty="0" err="1"/>
              <a:t>kalma</a:t>
            </a:r>
            <a:r>
              <a:rPr lang="en-US" dirty="0"/>
              <a:t> en </a:t>
            </a:r>
            <a:r>
              <a:rPr lang="en-US" dirty="0" err="1"/>
              <a:t>dikkate</a:t>
            </a:r>
            <a:r>
              <a:rPr lang="en-US" dirty="0"/>
              <a:t> </a:t>
            </a:r>
            <a:r>
              <a:rPr lang="en-US" dirty="0" err="1"/>
              <a:t>çeken</a:t>
            </a:r>
            <a:r>
              <a:rPr lang="en-US" dirty="0"/>
              <a:t> </a:t>
            </a:r>
            <a:r>
              <a:rPr lang="en-US" dirty="0" err="1"/>
              <a:t>anıtlardandır</a:t>
            </a:r>
            <a:r>
              <a:rPr lang="en-US" dirty="0"/>
              <a:t>; </a:t>
            </a:r>
            <a:r>
              <a:rPr lang="en-US" dirty="0" err="1"/>
              <a:t>kireçli</a:t>
            </a:r>
            <a:r>
              <a:rPr lang="en-US" dirty="0"/>
              <a:t> </a:t>
            </a:r>
            <a:r>
              <a:rPr lang="en-US" dirty="0" err="1"/>
              <a:t>tepelere</a:t>
            </a:r>
            <a:r>
              <a:rPr lang="en-US" dirty="0"/>
              <a:t> </a:t>
            </a:r>
            <a:r>
              <a:rPr lang="en-US" dirty="0" err="1"/>
              <a:t>oyulmuș</a:t>
            </a:r>
            <a:r>
              <a:rPr lang="en-US" dirty="0"/>
              <a:t> </a:t>
            </a:r>
            <a:r>
              <a:rPr lang="en-US" dirty="0" err="1"/>
              <a:t>kiliselerin</a:t>
            </a:r>
            <a:r>
              <a:rPr lang="en-US" dirty="0"/>
              <a:t> </a:t>
            </a:r>
            <a:r>
              <a:rPr lang="en-US" dirty="0" err="1"/>
              <a:t>duvarlarında</a:t>
            </a:r>
            <a:r>
              <a:rPr lang="en-US" dirty="0"/>
              <a:t> </a:t>
            </a:r>
            <a:r>
              <a:rPr lang="en-US" dirty="0" err="1"/>
              <a:t>süslemeler</a:t>
            </a:r>
            <a:r>
              <a:rPr lang="en-US" dirty="0"/>
              <a:t> </a:t>
            </a:r>
            <a:r>
              <a:rPr lang="en-US" dirty="0" err="1"/>
              <a:t>kazınmıștır</a:t>
            </a:r>
            <a:r>
              <a:rPr lang="en-US" dirty="0"/>
              <a:t>;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sarmaşık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ejderha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labirent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hayat</a:t>
            </a:r>
            <a:r>
              <a:rPr lang="en-US" dirty="0"/>
              <a:t> </a:t>
            </a:r>
            <a:r>
              <a:rPr lang="en-US" dirty="0" err="1"/>
              <a:t>ağacı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kumru</a:t>
            </a:r>
            <a:r>
              <a:rPr lang="en-US" dirty="0"/>
              <a:t>,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șövalye</a:t>
            </a:r>
            <a:r>
              <a:rPr lang="en-US" dirty="0"/>
              <a:t>,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tiplerde</a:t>
            </a:r>
            <a:r>
              <a:rPr lang="en-US" dirty="0"/>
              <a:t> </a:t>
            </a:r>
            <a:r>
              <a:rPr lang="en-US" dirty="0" err="1"/>
              <a:t>haçlar</a:t>
            </a:r>
            <a:r>
              <a:rPr lang="en-US" dirty="0"/>
              <a:t> </a:t>
            </a:r>
            <a:r>
              <a:rPr lang="en-US" dirty="0" err="1"/>
              <a:t>vb.leri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 smtClean="0"/>
              <a:t>;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https://www.youtube.com/watch?v=_S5wB4g3Bmo</a:t>
            </a:r>
          </a:p>
        </p:txBody>
      </p:sp>
    </p:spTree>
    <p:extLst>
      <p:ext uri="{BB962C8B-B14F-4D97-AF65-F5344CB8AC3E}">
        <p14:creationId xmlns:p14="http://schemas.microsoft.com/office/powerpoint/2010/main" val="109914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914" y="568345"/>
            <a:ext cx="9957358" cy="1560716"/>
          </a:xfrm>
        </p:spPr>
        <p:txBody>
          <a:bodyPr/>
          <a:lstStyle/>
          <a:p>
            <a:r>
              <a:rPr lang="en-US" dirty="0" err="1"/>
              <a:t>Streisângeorgiu</a:t>
            </a:r>
            <a:r>
              <a:rPr lang="en-US" dirty="0"/>
              <a:t> </a:t>
            </a:r>
            <a:r>
              <a:rPr lang="en-US" dirty="0" err="1"/>
              <a:t>Kilisesi</a:t>
            </a:r>
            <a:r>
              <a:rPr lang="en-US" dirty="0"/>
              <a:t> (</a:t>
            </a:r>
            <a:r>
              <a:rPr lang="en-US" dirty="0" err="1"/>
              <a:t>Hunedoara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2238801" cy="3651504"/>
          </a:xfrm>
        </p:spPr>
        <p:txBody>
          <a:bodyPr/>
          <a:lstStyle/>
          <a:p>
            <a:r>
              <a:rPr lang="en-US" dirty="0" err="1" smtClean="0"/>
              <a:t>Streisângeorgiu</a:t>
            </a:r>
            <a:r>
              <a:rPr lang="en-US" dirty="0" smtClean="0"/>
              <a:t> </a:t>
            </a:r>
            <a:r>
              <a:rPr lang="en-US" dirty="0" err="1"/>
              <a:t>Kilisesi</a:t>
            </a:r>
            <a:r>
              <a:rPr lang="en-US" dirty="0"/>
              <a:t> (</a:t>
            </a:r>
            <a:r>
              <a:rPr lang="en-US" dirty="0" err="1"/>
              <a:t>Hunedoara</a:t>
            </a:r>
            <a:r>
              <a:rPr lang="en-US" dirty="0"/>
              <a:t>) </a:t>
            </a:r>
            <a:r>
              <a:rPr lang="en-US" dirty="0" err="1"/>
              <a:t>Romanyaʼda</a:t>
            </a:r>
            <a:r>
              <a:rPr lang="en-US" dirty="0"/>
              <a:t> 12. </a:t>
            </a:r>
            <a:r>
              <a:rPr lang="en-US" dirty="0" err="1"/>
              <a:t>YY.ʼdan</a:t>
            </a:r>
            <a:r>
              <a:rPr lang="en-US" dirty="0"/>
              <a:t> </a:t>
            </a:r>
            <a:r>
              <a:rPr lang="en-US" dirty="0" err="1"/>
              <a:t>korunmuș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kalan</a:t>
            </a:r>
            <a:r>
              <a:rPr lang="en-US" dirty="0"/>
              <a:t> en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anıttır</a:t>
            </a:r>
            <a:r>
              <a:rPr lang="en-US" dirty="0"/>
              <a:t>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00" y="2438400"/>
            <a:ext cx="5487233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95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Densuș</a:t>
            </a:r>
            <a:r>
              <a:rPr lang="en-US" dirty="0"/>
              <a:t> </a:t>
            </a:r>
            <a:r>
              <a:rPr lang="en-US" dirty="0" err="1"/>
              <a:t>Kilisesi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3426157" cy="3651504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Yaklașık</a:t>
            </a:r>
            <a:r>
              <a:rPr lang="en-US" dirty="0" smtClean="0"/>
              <a:t> </a:t>
            </a:r>
            <a:r>
              <a:rPr lang="en-US" dirty="0" err="1"/>
              <a:t>olarak</a:t>
            </a:r>
            <a:r>
              <a:rPr lang="en-US" dirty="0"/>
              <a:t> 13. </a:t>
            </a:r>
            <a:r>
              <a:rPr lang="en-US" dirty="0" err="1"/>
              <a:t>YY.ʼda</a:t>
            </a:r>
            <a:r>
              <a:rPr lang="en-US" dirty="0"/>
              <a:t> </a:t>
            </a:r>
            <a:r>
              <a:rPr lang="en-US" dirty="0" err="1"/>
              <a:t>inșaa</a:t>
            </a:r>
            <a:r>
              <a:rPr lang="en-US" dirty="0"/>
              <a:t> </a:t>
            </a:r>
            <a:r>
              <a:rPr lang="en-US" dirty="0" err="1"/>
              <a:t>edilen</a:t>
            </a:r>
            <a:r>
              <a:rPr lang="en-US" dirty="0"/>
              <a:t> </a:t>
            </a:r>
            <a:r>
              <a:rPr lang="en-US" dirty="0" err="1"/>
              <a:t>Densuș</a:t>
            </a:r>
            <a:r>
              <a:rPr lang="en-US" dirty="0"/>
              <a:t> </a:t>
            </a:r>
            <a:r>
              <a:rPr lang="en-US" dirty="0" err="1"/>
              <a:t>Kilisesi</a:t>
            </a:r>
            <a:r>
              <a:rPr lang="en-US" dirty="0"/>
              <a:t> </a:t>
            </a:r>
            <a:r>
              <a:rPr lang="en-US" dirty="0" err="1"/>
              <a:t>Romanyaʼdaki</a:t>
            </a:r>
            <a:r>
              <a:rPr lang="en-US" dirty="0"/>
              <a:t> </a:t>
            </a:r>
            <a:r>
              <a:rPr lang="en-US" dirty="0" err="1"/>
              <a:t>görkemli</a:t>
            </a:r>
            <a:r>
              <a:rPr lang="en-US" dirty="0"/>
              <a:t> </a:t>
            </a:r>
            <a:r>
              <a:rPr lang="en-US" dirty="0" err="1"/>
              <a:t>ortaçağ</a:t>
            </a:r>
            <a:r>
              <a:rPr lang="en-US" dirty="0"/>
              <a:t> </a:t>
            </a:r>
            <a:r>
              <a:rPr lang="en-US" dirty="0" err="1"/>
              <a:t>yapılarından</a:t>
            </a:r>
            <a:r>
              <a:rPr lang="en-US" dirty="0"/>
              <a:t> </a:t>
            </a:r>
            <a:r>
              <a:rPr lang="en-US" dirty="0" err="1"/>
              <a:t>birisidir</a:t>
            </a:r>
            <a:r>
              <a:rPr lang="en-US" dirty="0"/>
              <a:t>; </a:t>
            </a:r>
            <a:r>
              <a:rPr lang="en-US" dirty="0" err="1"/>
              <a:t>mekânsal</a:t>
            </a:r>
            <a:r>
              <a:rPr lang="en-US" dirty="0"/>
              <a:t> </a:t>
            </a:r>
            <a:r>
              <a:rPr lang="en-US" dirty="0" err="1"/>
              <a:t>yerleșimi</a:t>
            </a:r>
            <a:r>
              <a:rPr lang="en-US" dirty="0"/>
              <a:t> </a:t>
            </a:r>
            <a:r>
              <a:rPr lang="en-US" dirty="0" err="1"/>
              <a:t>Bizans</a:t>
            </a:r>
            <a:r>
              <a:rPr lang="en-US" dirty="0"/>
              <a:t> </a:t>
            </a:r>
            <a:r>
              <a:rPr lang="en-US" dirty="0" err="1"/>
              <a:t>geleneğindedir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inșaat</a:t>
            </a:r>
            <a:r>
              <a:rPr lang="en-US" dirty="0"/>
              <a:t> </a:t>
            </a:r>
            <a:r>
              <a:rPr lang="en-US" dirty="0" err="1"/>
              <a:t>yapısı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süslemeler</a:t>
            </a:r>
            <a:r>
              <a:rPr lang="en-US" dirty="0"/>
              <a:t> Roma </a:t>
            </a:r>
            <a:r>
              <a:rPr lang="en-US" dirty="0" err="1"/>
              <a:t>tarzındadır</a:t>
            </a:r>
            <a:r>
              <a:rPr lang="en-US" dirty="0"/>
              <a:t> (</a:t>
            </a:r>
            <a:r>
              <a:rPr lang="en-US" dirty="0" err="1"/>
              <a:t>hafif</a:t>
            </a:r>
            <a:r>
              <a:rPr lang="en-US" dirty="0"/>
              <a:t> </a:t>
            </a:r>
            <a:r>
              <a:rPr lang="en-US" dirty="0" err="1"/>
              <a:t>açılı</a:t>
            </a:r>
            <a:r>
              <a:rPr lang="en-US" dirty="0"/>
              <a:t>, </a:t>
            </a:r>
            <a:r>
              <a:rPr lang="en-US" dirty="0" err="1"/>
              <a:t>kemerli</a:t>
            </a:r>
            <a:r>
              <a:rPr lang="en-US" dirty="0"/>
              <a:t> </a:t>
            </a:r>
            <a:r>
              <a:rPr lang="en-US" dirty="0" err="1"/>
              <a:t>pencereler</a:t>
            </a:r>
            <a:r>
              <a:rPr lang="en-US" dirty="0"/>
              <a:t> Roma </a:t>
            </a:r>
            <a:r>
              <a:rPr lang="en-US" dirty="0" err="1"/>
              <a:t>tarzından</a:t>
            </a:r>
            <a:r>
              <a:rPr lang="en-US" dirty="0"/>
              <a:t> </a:t>
            </a:r>
            <a:r>
              <a:rPr lang="en-US" dirty="0" err="1"/>
              <a:t>Gotik</a:t>
            </a:r>
            <a:r>
              <a:rPr lang="en-US" dirty="0"/>
              <a:t> </a:t>
            </a:r>
            <a:r>
              <a:rPr lang="en-US" dirty="0" err="1"/>
              <a:t>tarza</a:t>
            </a:r>
            <a:r>
              <a:rPr lang="en-US" dirty="0"/>
              <a:t> </a:t>
            </a:r>
            <a:r>
              <a:rPr lang="en-US" dirty="0" err="1"/>
              <a:t>geçişe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döneme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57" y="2438400"/>
            <a:ext cx="5008942" cy="38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8" y="568345"/>
            <a:ext cx="10721633" cy="1560716"/>
          </a:xfrm>
        </p:spPr>
        <p:txBody>
          <a:bodyPr>
            <a:normAutofit/>
          </a:bodyPr>
          <a:lstStyle/>
          <a:p>
            <a:r>
              <a:rPr lang="pl-PL" sz="4000" dirty="0"/>
              <a:t>Alba Iuliaʼdaki Sf. Mihail Katolik Katedrali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3712760" cy="3651504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Transilvanyaʼdaki</a:t>
            </a:r>
            <a:r>
              <a:rPr lang="en-US" dirty="0"/>
              <a:t> </a:t>
            </a:r>
            <a:r>
              <a:rPr lang="en-US" dirty="0" err="1"/>
              <a:t>romen</a:t>
            </a:r>
            <a:r>
              <a:rPr lang="en-US" dirty="0"/>
              <a:t> </a:t>
            </a:r>
            <a:r>
              <a:rPr lang="en-US" dirty="0" err="1"/>
              <a:t>mimarisinin</a:t>
            </a:r>
            <a:r>
              <a:rPr lang="en-US" dirty="0"/>
              <a:t> en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anıtı</a:t>
            </a:r>
            <a:r>
              <a:rPr lang="en-US" dirty="0"/>
              <a:t> Alba </a:t>
            </a:r>
            <a:r>
              <a:rPr lang="en-US" dirty="0" err="1"/>
              <a:t>Iuliaʼdaki</a:t>
            </a:r>
            <a:r>
              <a:rPr lang="en-US" dirty="0"/>
              <a:t> Sf. </a:t>
            </a:r>
            <a:r>
              <a:rPr lang="en-US" dirty="0" err="1"/>
              <a:t>Mihail</a:t>
            </a:r>
            <a:r>
              <a:rPr lang="en-US" dirty="0"/>
              <a:t> </a:t>
            </a:r>
            <a:r>
              <a:rPr lang="en-US" dirty="0" err="1"/>
              <a:t>Katolik</a:t>
            </a:r>
            <a:r>
              <a:rPr lang="en-US" dirty="0"/>
              <a:t> </a:t>
            </a:r>
            <a:r>
              <a:rPr lang="en-US" dirty="0" err="1"/>
              <a:t>Katedralidir</a:t>
            </a:r>
            <a:r>
              <a:rPr lang="en-US" dirty="0"/>
              <a:t>. 1247-1291 </a:t>
            </a:r>
            <a:r>
              <a:rPr lang="en-US" dirty="0" err="1"/>
              <a:t>seneleri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yapılmıștır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Fransız</a:t>
            </a:r>
            <a:r>
              <a:rPr lang="en-US" dirty="0"/>
              <a:t> </a:t>
            </a:r>
            <a:r>
              <a:rPr lang="en-US" dirty="0" err="1"/>
              <a:t>usta</a:t>
            </a:r>
            <a:r>
              <a:rPr lang="en-US" dirty="0"/>
              <a:t> Jean de Saint-</a:t>
            </a:r>
            <a:r>
              <a:rPr lang="en-US" dirty="0" err="1"/>
              <a:t>Dié</a:t>
            </a:r>
            <a:r>
              <a:rPr lang="en-US" dirty="0"/>
              <a:t> </a:t>
            </a:r>
            <a:r>
              <a:rPr lang="en-US" dirty="0" err="1"/>
              <a:t>inșaatın</a:t>
            </a:r>
            <a:r>
              <a:rPr lang="en-US" dirty="0"/>
              <a:t> son </a:t>
            </a:r>
            <a:r>
              <a:rPr lang="en-US" dirty="0" err="1"/>
              <a:t>safhasın</a:t>
            </a:r>
            <a:r>
              <a:rPr lang="en-US" dirty="0"/>
              <a:t> </a:t>
            </a:r>
            <a:r>
              <a:rPr lang="en-US" dirty="0" err="1"/>
              <a:t>çalıșmıștır</a:t>
            </a:r>
            <a:r>
              <a:rPr lang="en-US" dirty="0"/>
              <a:t>; </a:t>
            </a:r>
            <a:r>
              <a:rPr lang="en-US" dirty="0" err="1"/>
              <a:t>Katedral</a:t>
            </a:r>
            <a:r>
              <a:rPr lang="en-US" dirty="0"/>
              <a:t> Roma </a:t>
            </a:r>
            <a:r>
              <a:rPr lang="en-US" dirty="0" err="1"/>
              <a:t>tarzıyla</a:t>
            </a:r>
            <a:r>
              <a:rPr lang="en-US" dirty="0"/>
              <a:t> </a:t>
            </a:r>
            <a:r>
              <a:rPr lang="en-US" dirty="0" err="1"/>
              <a:t>ilkle</a:t>
            </a:r>
            <a:r>
              <a:rPr lang="en-US" dirty="0"/>
              <a:t> </a:t>
            </a:r>
            <a:r>
              <a:rPr lang="en-US" dirty="0" err="1"/>
              <a:t>gotik</a:t>
            </a:r>
            <a:r>
              <a:rPr lang="en-US" dirty="0"/>
              <a:t> </a:t>
            </a:r>
            <a:r>
              <a:rPr lang="en-US" dirty="0" err="1"/>
              <a:t>tarzı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geçiș</a:t>
            </a:r>
            <a:r>
              <a:rPr lang="en-US" dirty="0"/>
              <a:t> </a:t>
            </a:r>
            <a:r>
              <a:rPr lang="en-US" dirty="0" err="1"/>
              <a:t>șekillerine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teșkil</a:t>
            </a:r>
            <a:r>
              <a:rPr lang="en-US" dirty="0"/>
              <a:t> </a:t>
            </a:r>
            <a:r>
              <a:rPr lang="en-US" dirty="0" err="1"/>
              <a:t>etmesi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önemlidir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461" y="2557626"/>
            <a:ext cx="5128901" cy="341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744" y="2416174"/>
            <a:ext cx="3127727" cy="41011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918" y="2921140"/>
            <a:ext cx="4022181" cy="30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7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334" y="568345"/>
            <a:ext cx="9779938" cy="1560716"/>
          </a:xfrm>
        </p:spPr>
        <p:txBody>
          <a:bodyPr>
            <a:normAutofit/>
          </a:bodyPr>
          <a:lstStyle/>
          <a:p>
            <a:r>
              <a:rPr lang="en-US" sz="4000" dirty="0" err="1"/>
              <a:t>Curtea</a:t>
            </a:r>
            <a:r>
              <a:rPr lang="en-US" sz="4000" dirty="0"/>
              <a:t> de </a:t>
            </a:r>
            <a:r>
              <a:rPr lang="en-US" sz="4000" dirty="0" err="1"/>
              <a:t>Argeșʼdeki</a:t>
            </a:r>
            <a:r>
              <a:rPr lang="en-US" sz="4000" dirty="0"/>
              <a:t> Sf. </a:t>
            </a:r>
            <a:r>
              <a:rPr lang="en-US" sz="4000" dirty="0" err="1"/>
              <a:t>Nicolae</a:t>
            </a:r>
            <a:r>
              <a:rPr lang="en-US" sz="4000" dirty="0"/>
              <a:t> </a:t>
            </a:r>
            <a:r>
              <a:rPr lang="en-US" sz="4000" dirty="0" err="1"/>
              <a:t>Kilisesi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99" y="2327962"/>
            <a:ext cx="6032607" cy="3999881"/>
          </a:xfrm>
        </p:spPr>
      </p:pic>
    </p:spTree>
    <p:extLst>
      <p:ext uri="{BB962C8B-B14F-4D97-AF65-F5344CB8AC3E}">
        <p14:creationId xmlns:p14="http://schemas.microsoft.com/office/powerpoint/2010/main" val="2619216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Cozia</a:t>
            </a:r>
            <a:r>
              <a:rPr lang="en-US" dirty="0"/>
              <a:t> </a:t>
            </a:r>
            <a:r>
              <a:rPr lang="en-US" dirty="0" err="1"/>
              <a:t>Manastırı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1387-1388ʼde </a:t>
            </a:r>
            <a:r>
              <a:rPr lang="en-US" dirty="0" err="1"/>
              <a:t>Mircea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Bătrân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inșa</a:t>
            </a:r>
            <a:r>
              <a:rPr lang="en-US" dirty="0"/>
              <a:t> </a:t>
            </a:r>
            <a:r>
              <a:rPr lang="en-US" dirty="0" err="1"/>
              <a:t>edilmiș</a:t>
            </a:r>
            <a:r>
              <a:rPr lang="en-US" dirty="0"/>
              <a:t> </a:t>
            </a:r>
            <a:r>
              <a:rPr lang="en-US" dirty="0" err="1"/>
              <a:t>Cozia</a:t>
            </a:r>
            <a:r>
              <a:rPr lang="en-US" dirty="0"/>
              <a:t> </a:t>
            </a:r>
            <a:r>
              <a:rPr lang="en-US" dirty="0" err="1"/>
              <a:t>Manastırının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Kilisesi</a:t>
            </a:r>
            <a:r>
              <a:rPr lang="en-US" dirty="0"/>
              <a:t> </a:t>
            </a:r>
            <a:r>
              <a:rPr lang="en-US" dirty="0" err="1"/>
              <a:t>Olt</a:t>
            </a:r>
            <a:r>
              <a:rPr lang="en-US" dirty="0"/>
              <a:t> </a:t>
            </a:r>
            <a:r>
              <a:rPr lang="en-US" dirty="0" err="1"/>
              <a:t>Irmağının</a:t>
            </a:r>
            <a:r>
              <a:rPr lang="en-US" dirty="0"/>
              <a:t> </a:t>
            </a:r>
            <a:r>
              <a:rPr lang="en-US" dirty="0" err="1"/>
              <a:t>kenarında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güzel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ortamda</a:t>
            </a:r>
            <a:r>
              <a:rPr lang="en-US" dirty="0"/>
              <a:t> </a:t>
            </a:r>
            <a:r>
              <a:rPr lang="en-US" dirty="0" err="1"/>
              <a:t>kuruludur</a:t>
            </a:r>
            <a:r>
              <a:rPr lang="en-US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66025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15" y="2745749"/>
            <a:ext cx="4992769" cy="31116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862" y="2347414"/>
            <a:ext cx="3849735" cy="39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Cernavodă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err="1" smtClean="0"/>
              <a:t>Cernavodă</a:t>
            </a:r>
            <a:r>
              <a:rPr lang="en-US" dirty="0" err="1" smtClean="0"/>
              <a:t>ʼda</a:t>
            </a:r>
            <a:r>
              <a:rPr lang="en-US" dirty="0" smtClean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mezarlık</a:t>
            </a:r>
            <a:r>
              <a:rPr lang="en-US" dirty="0"/>
              <a:t>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b="1" dirty="0" err="1"/>
              <a:t>Hamangia</a:t>
            </a:r>
            <a:r>
              <a:rPr lang="en-US" dirty="0"/>
              <a:t> (</a:t>
            </a:r>
            <a:r>
              <a:rPr lang="en-US" dirty="0" err="1"/>
              <a:t>Dobrucaʼnın</a:t>
            </a:r>
            <a:r>
              <a:rPr lang="en-US" dirty="0"/>
              <a:t> </a:t>
            </a:r>
            <a:r>
              <a:rPr lang="en-US" dirty="0" err="1"/>
              <a:t>kuzey</a:t>
            </a:r>
            <a:r>
              <a:rPr lang="en-US" dirty="0"/>
              <a:t> </a:t>
            </a:r>
            <a:r>
              <a:rPr lang="en-US" dirty="0" err="1"/>
              <a:t>yarısındaki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köyün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</a:t>
            </a:r>
            <a:r>
              <a:rPr lang="en-US" dirty="0" err="1"/>
              <a:t>atfen</a:t>
            </a:r>
            <a:r>
              <a:rPr lang="en-US" dirty="0"/>
              <a:t>) </a:t>
            </a:r>
            <a:r>
              <a:rPr lang="en-US" dirty="0" err="1"/>
              <a:t>cilalı</a:t>
            </a:r>
            <a:r>
              <a:rPr lang="en-US" dirty="0"/>
              <a:t> </a:t>
            </a:r>
            <a:r>
              <a:rPr lang="en-US" dirty="0" err="1"/>
              <a:t>taș</a:t>
            </a:r>
            <a:r>
              <a:rPr lang="en-US" dirty="0"/>
              <a:t> </a:t>
            </a:r>
            <a:r>
              <a:rPr lang="en-US" dirty="0" err="1"/>
              <a:t>devri</a:t>
            </a:r>
            <a:r>
              <a:rPr lang="en-US" dirty="0"/>
              <a:t> </a:t>
            </a:r>
            <a:r>
              <a:rPr lang="en-US" dirty="0" err="1"/>
              <a:t>kültürü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kültüre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tane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șekilli</a:t>
            </a:r>
            <a:r>
              <a:rPr lang="en-US" dirty="0"/>
              <a:t> </a:t>
            </a:r>
            <a:r>
              <a:rPr lang="en-US" dirty="0" err="1"/>
              <a:t>heykelcik</a:t>
            </a:r>
            <a:r>
              <a:rPr lang="en-US" dirty="0"/>
              <a:t> </a:t>
            </a:r>
            <a:r>
              <a:rPr lang="en-US" dirty="0" err="1"/>
              <a:t>bulunmuștur</a:t>
            </a:r>
            <a:r>
              <a:rPr lang="en-US" dirty="0"/>
              <a:t>. Bu </a:t>
            </a:r>
            <a:r>
              <a:rPr lang="en-US" dirty="0" err="1"/>
              <a:t>heykelciklerin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tabureye</a:t>
            </a:r>
            <a:r>
              <a:rPr lang="en-US" dirty="0"/>
              <a:t> </a:t>
            </a:r>
            <a:r>
              <a:rPr lang="en-US" dirty="0" err="1"/>
              <a:t>oturmuș</a:t>
            </a:r>
            <a:r>
              <a:rPr lang="en-US" dirty="0"/>
              <a:t>, </a:t>
            </a:r>
            <a:r>
              <a:rPr lang="en-US" dirty="0" err="1"/>
              <a:t>dirsekleri</a:t>
            </a:r>
            <a:r>
              <a:rPr lang="en-US" dirty="0"/>
              <a:t> </a:t>
            </a:r>
            <a:r>
              <a:rPr lang="en-US" dirty="0" err="1"/>
              <a:t>dizlerinde</a:t>
            </a:r>
            <a:r>
              <a:rPr lang="en-US" dirty="0"/>
              <a:t>, </a:t>
            </a:r>
            <a:r>
              <a:rPr lang="en-US" dirty="0" err="1"/>
              <a:t>yumrukları</a:t>
            </a:r>
            <a:r>
              <a:rPr lang="en-US" dirty="0"/>
              <a:t> </a:t>
            </a:r>
            <a:r>
              <a:rPr lang="en-US" dirty="0" err="1"/>
              <a:t>yanaklarına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adamı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; </a:t>
            </a:r>
            <a:r>
              <a:rPr lang="en-US" dirty="0" err="1"/>
              <a:t>Heykelciğin</a:t>
            </a:r>
            <a:r>
              <a:rPr lang="en-US" dirty="0"/>
              <a:t> </a:t>
            </a:r>
            <a:r>
              <a:rPr lang="en-US" dirty="0" err="1"/>
              <a:t>derin</a:t>
            </a:r>
            <a:r>
              <a:rPr lang="en-US" dirty="0"/>
              <a:t> </a:t>
            </a:r>
            <a:r>
              <a:rPr lang="en-US" dirty="0" err="1"/>
              <a:t>düșüncelere</a:t>
            </a:r>
            <a:r>
              <a:rPr lang="en-US" dirty="0"/>
              <a:t> </a:t>
            </a:r>
            <a:r>
              <a:rPr lang="en-US" dirty="0" err="1"/>
              <a:t>dalmıș</a:t>
            </a:r>
            <a:r>
              <a:rPr lang="en-US" dirty="0"/>
              <a:t> </a:t>
            </a:r>
            <a:r>
              <a:rPr lang="en-US" dirty="0" err="1"/>
              <a:t>görünüșü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olağanüstü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kapasitesi</a:t>
            </a:r>
            <a:r>
              <a:rPr lang="en-US" dirty="0"/>
              <a:t> </a:t>
            </a:r>
            <a:r>
              <a:rPr lang="en-US" dirty="0" err="1"/>
              <a:t>bilimadamlarının</a:t>
            </a:r>
            <a:r>
              <a:rPr lang="en-US" dirty="0"/>
              <a:t> </a:t>
            </a:r>
            <a:r>
              <a:rPr lang="en-US" dirty="0" err="1"/>
              <a:t>heykelciğe</a:t>
            </a:r>
            <a:r>
              <a:rPr lang="en-US" dirty="0"/>
              <a:t> ”</a:t>
            </a:r>
            <a:r>
              <a:rPr lang="en-US" b="1" dirty="0" err="1"/>
              <a:t>Hamangia</a:t>
            </a:r>
            <a:r>
              <a:rPr lang="en-US" b="1" dirty="0"/>
              <a:t> </a:t>
            </a:r>
            <a:r>
              <a:rPr lang="en-US" b="1" dirty="0" err="1"/>
              <a:t>Düșünürü</a:t>
            </a:r>
            <a:r>
              <a:rPr lang="en-US" dirty="0"/>
              <a:t>” </a:t>
            </a:r>
            <a:r>
              <a:rPr lang="en-US" dirty="0" err="1"/>
              <a:t>adını</a:t>
            </a:r>
            <a:r>
              <a:rPr lang="en-US" dirty="0"/>
              <a:t> </a:t>
            </a:r>
            <a:r>
              <a:rPr lang="en-US" dirty="0" err="1"/>
              <a:t>vermelerine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açmıștır</a:t>
            </a:r>
            <a:r>
              <a:rPr lang="en-US" dirty="0"/>
              <a:t>.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heykelcik</a:t>
            </a:r>
            <a:r>
              <a:rPr lang="en-US" dirty="0"/>
              <a:t> (”</a:t>
            </a:r>
            <a:r>
              <a:rPr lang="en-US" b="1" dirty="0" err="1"/>
              <a:t>Dinlenen</a:t>
            </a:r>
            <a:r>
              <a:rPr lang="en-US" b="1" dirty="0"/>
              <a:t> Kadın</a:t>
            </a:r>
            <a:r>
              <a:rPr lang="en-US" dirty="0"/>
              <a:t>”) sol </a:t>
            </a:r>
            <a:r>
              <a:rPr lang="en-US" dirty="0" err="1"/>
              <a:t>ayağı</a:t>
            </a:r>
            <a:r>
              <a:rPr lang="en-US" dirty="0"/>
              <a:t> </a:t>
            </a:r>
            <a:r>
              <a:rPr lang="en-US" dirty="0" err="1"/>
              <a:t>uzatılmıș</a:t>
            </a:r>
            <a:r>
              <a:rPr lang="en-US" dirty="0"/>
              <a:t>, </a:t>
            </a:r>
            <a:r>
              <a:rPr lang="en-US" dirty="0" err="1"/>
              <a:t>elleri</a:t>
            </a:r>
            <a:r>
              <a:rPr lang="en-US" dirty="0"/>
              <a:t> </a:t>
            </a:r>
            <a:r>
              <a:rPr lang="en-US" dirty="0" err="1"/>
              <a:t>sağ</a:t>
            </a:r>
            <a:r>
              <a:rPr lang="en-US" dirty="0"/>
              <a:t> </a:t>
            </a:r>
            <a:r>
              <a:rPr lang="en-US" dirty="0" err="1"/>
              <a:t>dizinin</a:t>
            </a:r>
            <a:r>
              <a:rPr lang="en-US" dirty="0"/>
              <a:t> </a:t>
            </a:r>
            <a:r>
              <a:rPr lang="en-US" dirty="0" err="1"/>
              <a:t>çevresine</a:t>
            </a:r>
            <a:r>
              <a:rPr lang="en-US" dirty="0"/>
              <a:t> </a:t>
            </a:r>
            <a:r>
              <a:rPr lang="en-US" dirty="0" err="1"/>
              <a:t>dolanmıșbir</a:t>
            </a:r>
            <a:r>
              <a:rPr lang="en-US" dirty="0"/>
              <a:t> </a:t>
            </a:r>
            <a:r>
              <a:rPr lang="en-US" dirty="0" err="1"/>
              <a:t>kadını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741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Hamangia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586" y="2363999"/>
            <a:ext cx="5988797" cy="4201096"/>
          </a:xfrm>
        </p:spPr>
      </p:pic>
    </p:spTree>
    <p:extLst>
      <p:ext uri="{BB962C8B-B14F-4D97-AF65-F5344CB8AC3E}">
        <p14:creationId xmlns:p14="http://schemas.microsoft.com/office/powerpoint/2010/main" val="109325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Cucuteni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Cucuteni</a:t>
            </a:r>
            <a:r>
              <a:rPr lang="en-US" dirty="0"/>
              <a:t> </a:t>
            </a:r>
            <a:r>
              <a:rPr lang="en-US" dirty="0" err="1"/>
              <a:t>çömleklerinin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sayıda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șekli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; </a:t>
            </a:r>
            <a:r>
              <a:rPr lang="en-US" dirty="0" err="1"/>
              <a:t>çift</a:t>
            </a:r>
            <a:r>
              <a:rPr lang="en-US" dirty="0"/>
              <a:t> </a:t>
            </a:r>
            <a:r>
              <a:rPr lang="en-US" dirty="0" err="1"/>
              <a:t>tarafı</a:t>
            </a:r>
            <a:r>
              <a:rPr lang="en-US" dirty="0"/>
              <a:t> </a:t>
            </a:r>
            <a:r>
              <a:rPr lang="en-US" dirty="0" err="1"/>
              <a:t>düz</a:t>
            </a:r>
            <a:r>
              <a:rPr lang="en-US" dirty="0"/>
              <a:t> </a:t>
            </a:r>
            <a:r>
              <a:rPr lang="en-US" dirty="0" err="1"/>
              <a:t>kesili</a:t>
            </a:r>
            <a:r>
              <a:rPr lang="en-US" dirty="0"/>
              <a:t> </a:t>
            </a:r>
            <a:r>
              <a:rPr lang="en-US" dirty="0" err="1"/>
              <a:t>boyunlu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boyunsuz</a:t>
            </a:r>
            <a:r>
              <a:rPr lang="en-US" dirty="0"/>
              <a:t> </a:t>
            </a:r>
            <a:r>
              <a:rPr lang="en-US" dirty="0" err="1"/>
              <a:t>çömlekler</a:t>
            </a:r>
            <a:r>
              <a:rPr lang="en-US" dirty="0"/>
              <a:t>, </a:t>
            </a:r>
            <a:r>
              <a:rPr lang="en-US" dirty="0" err="1"/>
              <a:t>ayaklı</a:t>
            </a:r>
            <a:r>
              <a:rPr lang="en-US" dirty="0"/>
              <a:t> </a:t>
            </a:r>
            <a:r>
              <a:rPr lang="en-US" dirty="0" err="1"/>
              <a:t>meyva</a:t>
            </a:r>
            <a:r>
              <a:rPr lang="en-US" dirty="0"/>
              <a:t> </a:t>
            </a:r>
            <a:r>
              <a:rPr lang="en-US" dirty="0" err="1"/>
              <a:t>tabakları</a:t>
            </a:r>
            <a:r>
              <a:rPr lang="en-US" dirty="0"/>
              <a:t>, </a:t>
            </a:r>
            <a:r>
              <a:rPr lang="en-US" dirty="0" err="1"/>
              <a:t>sürahiler</a:t>
            </a:r>
            <a:r>
              <a:rPr lang="en-US" dirty="0"/>
              <a:t> </a:t>
            </a:r>
            <a:r>
              <a:rPr lang="en-US" dirty="0" err="1"/>
              <a:t>vb.lerinin</a:t>
            </a:r>
            <a:r>
              <a:rPr lang="en-US" dirty="0"/>
              <a:t> </a:t>
            </a:r>
            <a:r>
              <a:rPr lang="en-US" dirty="0" err="1"/>
              <a:t>tamamının</a:t>
            </a:r>
            <a:r>
              <a:rPr lang="en-US" dirty="0"/>
              <a:t> </a:t>
            </a:r>
            <a:r>
              <a:rPr lang="en-US" dirty="0" err="1"/>
              <a:t>ölçülerinin</a:t>
            </a:r>
            <a:r>
              <a:rPr lang="en-US" dirty="0"/>
              <a:t> </a:t>
            </a:r>
            <a:r>
              <a:rPr lang="en-US" dirty="0" err="1"/>
              <a:t>hayranlık</a:t>
            </a:r>
            <a:r>
              <a:rPr lang="en-US" dirty="0"/>
              <a:t> </a:t>
            </a:r>
            <a:r>
              <a:rPr lang="en-US" dirty="0" err="1"/>
              <a:t>uyandıran</a:t>
            </a:r>
            <a:r>
              <a:rPr lang="en-US" dirty="0"/>
              <a:t> </a:t>
            </a:r>
            <a:r>
              <a:rPr lang="en-US" dirty="0" err="1"/>
              <a:t>oranları</a:t>
            </a:r>
            <a:r>
              <a:rPr lang="en-US" dirty="0"/>
              <a:t> </a:t>
            </a:r>
            <a:r>
              <a:rPr lang="en-US" dirty="0" err="1"/>
              <a:t>bulunmaktadır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Cucuteni</a:t>
            </a:r>
            <a:r>
              <a:rPr lang="en-US" dirty="0" smtClean="0"/>
              <a:t> </a:t>
            </a:r>
            <a:r>
              <a:rPr lang="en-US" dirty="0" err="1"/>
              <a:t>çömleklerinin</a:t>
            </a:r>
            <a:r>
              <a:rPr lang="en-US" dirty="0"/>
              <a:t> </a:t>
            </a:r>
            <a:r>
              <a:rPr lang="en-US" dirty="0" err="1"/>
              <a:t>süslemeri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zarafete</a:t>
            </a:r>
            <a:r>
              <a:rPr lang="en-US" dirty="0"/>
              <a:t> </a:t>
            </a:r>
            <a:r>
              <a:rPr lang="en-US" dirty="0" err="1"/>
              <a:t>sahiptir</a:t>
            </a:r>
            <a:r>
              <a:rPr lang="en-US" dirty="0"/>
              <a:t>; </a:t>
            </a:r>
            <a:r>
              <a:rPr lang="en-US" b="1" dirty="0" err="1"/>
              <a:t>kırmızı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kahverengi</a:t>
            </a:r>
            <a:r>
              <a:rPr lang="en-US" b="1" dirty="0"/>
              <a:t> </a:t>
            </a:r>
            <a:r>
              <a:rPr lang="en-US" dirty="0" err="1"/>
              <a:t>baskın</a:t>
            </a:r>
            <a:r>
              <a:rPr lang="en-US" dirty="0"/>
              <a:t> </a:t>
            </a:r>
            <a:r>
              <a:rPr lang="en-US" dirty="0" err="1"/>
              <a:t>renkler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, </a:t>
            </a:r>
            <a:r>
              <a:rPr lang="en-US" dirty="0" err="1"/>
              <a:t>ikili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üçlü</a:t>
            </a:r>
            <a:r>
              <a:rPr lang="en-US" dirty="0"/>
              <a:t> </a:t>
            </a:r>
            <a:r>
              <a:rPr lang="en-US" dirty="0" err="1"/>
              <a:t>birleșimlerle</a:t>
            </a:r>
            <a:r>
              <a:rPr lang="en-US" dirty="0"/>
              <a:t>, </a:t>
            </a:r>
            <a:r>
              <a:rPr lang="en-US" b="1" dirty="0" err="1"/>
              <a:t>kırmızı</a:t>
            </a:r>
            <a:r>
              <a:rPr lang="en-US" b="1" dirty="0"/>
              <a:t>, </a:t>
            </a:r>
            <a:r>
              <a:rPr lang="en-US" b="1" dirty="0" err="1"/>
              <a:t>koyu</a:t>
            </a:r>
            <a:r>
              <a:rPr lang="en-US" b="1" dirty="0"/>
              <a:t> </a:t>
            </a:r>
            <a:r>
              <a:rPr lang="en-US" b="1" dirty="0" err="1"/>
              <a:t>kahverengi</a:t>
            </a:r>
            <a:r>
              <a:rPr lang="en-US" b="1" dirty="0"/>
              <a:t>, </a:t>
            </a:r>
            <a:r>
              <a:rPr lang="en-US" b="1" dirty="0" err="1"/>
              <a:t>koyu</a:t>
            </a:r>
            <a:r>
              <a:rPr lang="en-US" b="1" dirty="0"/>
              <a:t> sarı, </a:t>
            </a:r>
            <a:r>
              <a:rPr lang="en-US" b="1" dirty="0" err="1"/>
              <a:t>siyah</a:t>
            </a:r>
            <a:r>
              <a:rPr lang="en-US" b="1" dirty="0"/>
              <a:t> </a:t>
            </a:r>
            <a:r>
              <a:rPr lang="en-US" b="1" dirty="0" err="1"/>
              <a:t>beyaz</a:t>
            </a:r>
            <a:r>
              <a:rPr lang="en-US" dirty="0"/>
              <a:t> </a:t>
            </a:r>
            <a:r>
              <a:rPr lang="en-US" dirty="0" err="1"/>
              <a:t>renklerde</a:t>
            </a:r>
            <a:r>
              <a:rPr lang="en-US" dirty="0"/>
              <a:t> </a:t>
            </a:r>
            <a:r>
              <a:rPr lang="en-US" dirty="0" err="1"/>
              <a:t>yapılmıșlardır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err="1" smtClean="0"/>
              <a:t>Süslemelerin</a:t>
            </a:r>
            <a:r>
              <a:rPr lang="en-US" dirty="0" smtClean="0"/>
              <a:t> 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motifleri</a:t>
            </a:r>
            <a:r>
              <a:rPr lang="en-US" dirty="0"/>
              <a:t> </a:t>
            </a:r>
            <a:r>
              <a:rPr lang="en-US" b="1" dirty="0"/>
              <a:t>spiral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dalgalıdır</a:t>
            </a:r>
            <a:r>
              <a:rPr lang="en-US" dirty="0"/>
              <a:t>; </a:t>
            </a:r>
            <a:r>
              <a:rPr lang="en-US" b="1" dirty="0" err="1"/>
              <a:t>çömleğin</a:t>
            </a:r>
            <a:r>
              <a:rPr lang="en-US" b="1" dirty="0"/>
              <a:t> </a:t>
            </a:r>
            <a:r>
              <a:rPr lang="en-US" b="1" dirty="0" err="1"/>
              <a:t>șeklinden</a:t>
            </a:r>
            <a:r>
              <a:rPr lang="en-US" b="1" dirty="0"/>
              <a:t> </a:t>
            </a:r>
            <a:r>
              <a:rPr lang="en-US" b="1" dirty="0" err="1"/>
              <a:t>bağımsız</a:t>
            </a:r>
            <a:r>
              <a:rPr lang="en-US" b="1" dirty="0"/>
              <a:t>, </a:t>
            </a:r>
            <a:r>
              <a:rPr lang="en-US" b="1" dirty="0" err="1"/>
              <a:t>sonsuz</a:t>
            </a:r>
            <a:r>
              <a:rPr lang="en-US" b="1" dirty="0"/>
              <a:t> </a:t>
            </a:r>
            <a:r>
              <a:rPr lang="en-US" b="1" dirty="0" err="1"/>
              <a:t>bir</a:t>
            </a:r>
            <a:r>
              <a:rPr lang="en-US" b="1" dirty="0"/>
              <a:t> </a:t>
            </a:r>
            <a:r>
              <a:rPr lang="en-US" b="1" dirty="0" err="1"/>
              <a:t>tekrarı</a:t>
            </a:r>
            <a:r>
              <a:rPr lang="en-US" b="1" dirty="0"/>
              <a:t> </a:t>
            </a:r>
            <a:r>
              <a:rPr lang="en-US" b="1" dirty="0" err="1"/>
              <a:t>anımsatacak</a:t>
            </a:r>
            <a:r>
              <a:rPr lang="en-US" b="1" dirty="0"/>
              <a:t> </a:t>
            </a:r>
            <a:r>
              <a:rPr lang="en-US" b="1" dirty="0" err="1"/>
              <a:t>șekilde</a:t>
            </a:r>
            <a:r>
              <a:rPr lang="en-US" b="1" dirty="0"/>
              <a:t> </a:t>
            </a:r>
            <a:r>
              <a:rPr lang="en-US" b="1" dirty="0" err="1"/>
              <a:t>serbest</a:t>
            </a:r>
            <a:r>
              <a:rPr lang="en-US" b="1" dirty="0"/>
              <a:t> hat </a:t>
            </a:r>
            <a:r>
              <a:rPr lang="en-US" b="1" dirty="0" err="1"/>
              <a:t>takip</a:t>
            </a:r>
            <a:r>
              <a:rPr lang="en-US" b="1" dirty="0"/>
              <a:t> </a:t>
            </a:r>
            <a:r>
              <a:rPr lang="en-US" b="1" dirty="0" err="1"/>
              <a:t>ederler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23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97" y="2409848"/>
            <a:ext cx="4444704" cy="295774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656" y="3179928"/>
            <a:ext cx="4625645" cy="30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1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57" y="2661314"/>
            <a:ext cx="3574563" cy="26809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62" y="3616656"/>
            <a:ext cx="4442347" cy="29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23" y="2301923"/>
            <a:ext cx="6731881" cy="4256710"/>
          </a:xfrm>
        </p:spPr>
      </p:pic>
    </p:spTree>
    <p:extLst>
      <p:ext uri="{BB962C8B-B14F-4D97-AF65-F5344CB8AC3E}">
        <p14:creationId xmlns:p14="http://schemas.microsoft.com/office/powerpoint/2010/main" val="156003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149</TotalTime>
  <Words>888</Words>
  <Application>Microsoft Office PowerPoint</Application>
  <PresentationFormat>Widescreen</PresentationFormat>
  <Paragraphs>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Century Schoolbook</vt:lpstr>
      <vt:lpstr>Corbel</vt:lpstr>
      <vt:lpstr>Feathered</vt:lpstr>
      <vt:lpstr>Kültür ve sanat</vt:lpstr>
      <vt:lpstr>Cuciulat</vt:lpstr>
      <vt:lpstr>PowerPoint Presentation</vt:lpstr>
      <vt:lpstr>Cernavodă </vt:lpstr>
      <vt:lpstr>Hamangia</vt:lpstr>
      <vt:lpstr>Cucuteni </vt:lpstr>
      <vt:lpstr>PowerPoint Presentation</vt:lpstr>
      <vt:lpstr>PowerPoint Presentation</vt:lpstr>
      <vt:lpstr>PowerPoint Presentation</vt:lpstr>
      <vt:lpstr>Poiana-Coțofenești</vt:lpstr>
      <vt:lpstr>Trakyalı Șövalye</vt:lpstr>
      <vt:lpstr>Traian Zafer Hatırası</vt:lpstr>
      <vt:lpstr>PowerPoint Presentation</vt:lpstr>
      <vt:lpstr>Mozaikli Roma binası </vt:lpstr>
      <vt:lpstr>Civcivlerle Damızlık Tavuk olarak da bilinen ünlü Pietroasa Hazinesi (Buzău)</vt:lpstr>
      <vt:lpstr>PowerPoint Presentation</vt:lpstr>
      <vt:lpstr>16.YÜZYILA KADAR ROMANYA  ORTAÇAĞ SANATININ DEĞERLERI</vt:lpstr>
      <vt:lpstr>Sânnicolau Mare Hazinesi (Timiș)</vt:lpstr>
      <vt:lpstr>PowerPoint Presentation</vt:lpstr>
      <vt:lpstr>Basarabiʼdeki Manastırlar (Köstence, Mutfatlar yakınında) </vt:lpstr>
      <vt:lpstr>Streisângeorgiu Kilisesi (Hunedoara) </vt:lpstr>
      <vt:lpstr>Densuș Kilisesi </vt:lpstr>
      <vt:lpstr>Alba Iuliaʼdaki Sf. Mihail Katolik Katedrali</vt:lpstr>
      <vt:lpstr>PowerPoint Presentation</vt:lpstr>
      <vt:lpstr>Curtea de Argeșʼdeki Sf. Nicolae Kilisesi</vt:lpstr>
      <vt:lpstr>Cozia Manastırı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Kültür ve sanat</dc:title>
  <dc:creator>Alina</dc:creator>
  <cp:lastModifiedBy>Alina</cp:lastModifiedBy>
  <cp:revision>28</cp:revision>
  <dcterms:created xsi:type="dcterms:W3CDTF">2020-04-27T07:43:00Z</dcterms:created>
  <dcterms:modified xsi:type="dcterms:W3CDTF">2020-05-03T07:54:26Z</dcterms:modified>
</cp:coreProperties>
</file>