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41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45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095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7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588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2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906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32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14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75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20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22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53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07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05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26C7A-09F1-4AAD-8435-52BEFE6E8210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D38762-CF20-4C4D-9D4D-508AD64A88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70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Avrupa Ortaçağı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063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5771" y="733571"/>
            <a:ext cx="8596668" cy="388077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Dönemin </a:t>
            </a:r>
            <a:r>
              <a:rPr lang="tr-TR" dirty="0"/>
              <a:t>diğer bir önemli çevirmeni ise 40’dan fazla kitap çeviren </a:t>
            </a:r>
            <a:r>
              <a:rPr lang="tr-TR" dirty="0" err="1"/>
              <a:t>Moerbekeli</a:t>
            </a:r>
            <a:r>
              <a:rPr lang="tr-TR" dirty="0"/>
              <a:t> William’dır (1215-1286). Aristoteles’in Arapçadan yapılan çevirilerini yetersiz bularak doğrudan Yunancadan çevirme faaliyetine girişmiştir. Bununla beraber matematiksel fiziğin kurucularından </a:t>
            </a:r>
            <a:r>
              <a:rPr lang="tr-TR" dirty="0" err="1"/>
              <a:t>Archimedes’in</a:t>
            </a:r>
            <a:r>
              <a:rPr lang="tr-TR" dirty="0"/>
              <a:t> de metinlerinin bulunduğu 49 eseri Latinceye </a:t>
            </a:r>
            <a:r>
              <a:rPr lang="tr-TR" dirty="0" smtClean="0"/>
              <a:t>kazandırmıştır.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226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5043" y="996807"/>
            <a:ext cx="8596668" cy="388077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İlk Üniversiteler</a:t>
            </a:r>
            <a:endParaRPr lang="tr-TR" dirty="0"/>
          </a:p>
          <a:p>
            <a:r>
              <a:rPr lang="tr-TR" dirty="0" smtClean="0"/>
              <a:t>Paris</a:t>
            </a:r>
            <a:r>
              <a:rPr lang="tr-TR" dirty="0"/>
              <a:t>, Oxford ve Bologna’da kurulan üniversiteler bilim ve felsefenin </a:t>
            </a:r>
            <a:r>
              <a:rPr lang="tr-TR" dirty="0" smtClean="0"/>
              <a:t>merkezi </a:t>
            </a:r>
            <a:r>
              <a:rPr lang="tr-TR" dirty="0"/>
              <a:t>olmaya başlamıştır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Paris </a:t>
            </a:r>
            <a:r>
              <a:rPr lang="tr-TR" dirty="0"/>
              <a:t>ve Oxford bilim ve felsefe alanında ilerlerken, Bologna tıp konusunda gelişme kaydetmiştir. </a:t>
            </a:r>
            <a:endParaRPr lang="tr-TR" dirty="0" smtClean="0"/>
          </a:p>
          <a:p>
            <a:r>
              <a:rPr lang="tr-TR" dirty="0" smtClean="0"/>
              <a:t>Buralar </a:t>
            </a:r>
            <a:r>
              <a:rPr lang="tr-TR" dirty="0"/>
              <a:t>örnek alınarak Avrupa’nın geneline yayılmaya başlayan üniversitelerde lisans, </a:t>
            </a:r>
            <a:r>
              <a:rPr lang="tr-TR" dirty="0" err="1"/>
              <a:t>master</a:t>
            </a:r>
            <a:r>
              <a:rPr lang="tr-TR" dirty="0"/>
              <a:t> ve doktora dereceleri verilmeye başlanmıştır.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39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9" y="802843"/>
            <a:ext cx="8596668" cy="3880773"/>
          </a:xfrm>
        </p:spPr>
        <p:txBody>
          <a:bodyPr/>
          <a:lstStyle/>
          <a:p>
            <a:r>
              <a:rPr lang="tr-TR" dirty="0"/>
              <a:t>Yeni öğretimin Avrupa’da yaygınlaşması sonucunda manastır ve katedral okulları güncelliğini yitirmeye başlamıştır. </a:t>
            </a:r>
            <a:endParaRPr lang="tr-TR" dirty="0" smtClean="0"/>
          </a:p>
          <a:p>
            <a:r>
              <a:rPr lang="tr-TR" dirty="0" smtClean="0"/>
              <a:t>Üniversitelerde </a:t>
            </a:r>
            <a:r>
              <a:rPr lang="tr-TR" dirty="0"/>
              <a:t>sanat dallarında </a:t>
            </a:r>
            <a:r>
              <a:rPr lang="tr-TR" dirty="0" err="1"/>
              <a:t>master</a:t>
            </a:r>
            <a:r>
              <a:rPr lang="tr-TR" dirty="0"/>
              <a:t> derecesi alabilmek için gereken eğitim, mantık ve doğa bilimlerine </a:t>
            </a:r>
            <a:r>
              <a:rPr lang="tr-TR" dirty="0" smtClean="0"/>
              <a:t>yönlendirilmiştir.</a:t>
            </a:r>
          </a:p>
          <a:p>
            <a:r>
              <a:rPr lang="tr-TR" dirty="0" smtClean="0"/>
              <a:t>Öğretim </a:t>
            </a:r>
            <a:r>
              <a:rPr lang="tr-TR" dirty="0"/>
              <a:t>programlarının çekirdeğini Aristoteles’in mantık, bilim ve felsefe eserleri oluşturmaya başlamıştır. </a:t>
            </a:r>
            <a:endParaRPr lang="tr-TR" dirty="0" smtClean="0"/>
          </a:p>
          <a:p>
            <a:r>
              <a:rPr lang="tr-TR" dirty="0" smtClean="0"/>
              <a:t>Aristoteles’in </a:t>
            </a:r>
            <a:r>
              <a:rPr lang="tr-TR" dirty="0"/>
              <a:t>mantık eserleri, </a:t>
            </a:r>
            <a:r>
              <a:rPr lang="tr-TR" i="1" dirty="0"/>
              <a:t>Fizik, Gökler ve Dünya Üzerine, Meteoroloji, Oluş ve Bozuluş Üzerine</a:t>
            </a:r>
            <a:r>
              <a:rPr lang="tr-TR" dirty="0"/>
              <a:t> adlı eserleri detaylı bir biçimde çalışılıp öğretilmeye başlanmıştır.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179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844407"/>
            <a:ext cx="8596668" cy="3880773"/>
          </a:xfrm>
        </p:spPr>
        <p:txBody>
          <a:bodyPr/>
          <a:lstStyle/>
          <a:p>
            <a:r>
              <a:rPr lang="tr-TR" dirty="0" smtClean="0"/>
              <a:t>Kaynak</a:t>
            </a:r>
          </a:p>
          <a:p>
            <a:r>
              <a:rPr lang="tr-TR" dirty="0" smtClean="0"/>
              <a:t>Edward Grant, </a:t>
            </a:r>
            <a:r>
              <a:rPr lang="tr-TR" dirty="0"/>
              <a:t>(1986). </a:t>
            </a:r>
            <a:r>
              <a:rPr lang="tr-TR" i="1" dirty="0"/>
              <a:t>Orta Çağda Fizik Bilimleri</a:t>
            </a:r>
            <a:r>
              <a:rPr lang="tr-TR" dirty="0"/>
              <a:t> (A. Göker (çev.)). Ankara: V Yayınları.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7007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28496" y="1370880"/>
            <a:ext cx="8619067" cy="4032393"/>
          </a:xfrm>
        </p:spPr>
        <p:txBody>
          <a:bodyPr/>
          <a:lstStyle/>
          <a:p>
            <a:r>
              <a:rPr lang="tr-TR" dirty="0" smtClean="0"/>
              <a:t>Latin </a:t>
            </a:r>
            <a:r>
              <a:rPr lang="tr-TR" dirty="0" err="1" smtClean="0"/>
              <a:t>Ansiklopediciler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Chalcidius</a:t>
            </a:r>
            <a:r>
              <a:rPr lang="tr-TR" dirty="0" smtClean="0"/>
              <a:t> </a:t>
            </a:r>
            <a:r>
              <a:rPr lang="tr-TR" dirty="0"/>
              <a:t>(IV. </a:t>
            </a:r>
            <a:r>
              <a:rPr lang="tr-TR" dirty="0" smtClean="0"/>
              <a:t>Yüzyıl) </a:t>
            </a:r>
          </a:p>
          <a:p>
            <a:r>
              <a:rPr lang="tr-TR" dirty="0" err="1" smtClean="0"/>
              <a:t>Macrobius</a:t>
            </a:r>
            <a:r>
              <a:rPr lang="tr-TR" dirty="0" smtClean="0"/>
              <a:t> </a:t>
            </a:r>
            <a:r>
              <a:rPr lang="tr-TR" dirty="0" err="1"/>
              <a:t>Martianus</a:t>
            </a:r>
            <a:r>
              <a:rPr lang="tr-TR" dirty="0"/>
              <a:t> </a:t>
            </a:r>
            <a:r>
              <a:rPr lang="tr-TR" dirty="0" err="1"/>
              <a:t>Capella</a:t>
            </a:r>
            <a:r>
              <a:rPr lang="tr-TR" dirty="0"/>
              <a:t> (</a:t>
            </a:r>
            <a:r>
              <a:rPr lang="tr-TR" dirty="0" smtClean="0"/>
              <a:t>360-428)</a:t>
            </a:r>
          </a:p>
          <a:p>
            <a:r>
              <a:rPr lang="tr-TR" dirty="0" err="1" smtClean="0"/>
              <a:t>Boethius</a:t>
            </a:r>
            <a:r>
              <a:rPr lang="tr-TR" dirty="0" smtClean="0"/>
              <a:t> </a:t>
            </a:r>
            <a:r>
              <a:rPr lang="tr-TR" dirty="0"/>
              <a:t>(V. yüzyıl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Sevillalı</a:t>
            </a:r>
            <a:r>
              <a:rPr lang="tr-TR" dirty="0" smtClean="0"/>
              <a:t> </a:t>
            </a:r>
            <a:r>
              <a:rPr lang="tr-TR" dirty="0" err="1"/>
              <a:t>Isidore</a:t>
            </a:r>
            <a:r>
              <a:rPr lang="tr-TR" dirty="0"/>
              <a:t> (560-636)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213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3883" y="894283"/>
            <a:ext cx="8596668" cy="3880773"/>
          </a:xfrm>
        </p:spPr>
        <p:txBody>
          <a:bodyPr/>
          <a:lstStyle/>
          <a:p>
            <a:r>
              <a:rPr lang="tr-TR" dirty="0" smtClean="0"/>
              <a:t>Yedi Liberal Sanat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703" y="1668780"/>
            <a:ext cx="3146123" cy="390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490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2" y="885971"/>
            <a:ext cx="8596668" cy="3880773"/>
          </a:xfrm>
        </p:spPr>
        <p:txBody>
          <a:bodyPr/>
          <a:lstStyle/>
          <a:p>
            <a:r>
              <a:rPr lang="tr-TR" dirty="0" smtClean="0"/>
              <a:t>Gramer</a:t>
            </a:r>
            <a:r>
              <a:rPr lang="tr-TR" dirty="0"/>
              <a:t>, mantık, retorik, aritmetik, geometri, müzik ve astronomiden ibaret olan bu yedi sanatın ilk üçü üçlü anlamına gelen </a:t>
            </a:r>
            <a:r>
              <a:rPr lang="tr-TR" i="1" dirty="0" err="1"/>
              <a:t>trivium</a:t>
            </a:r>
            <a:r>
              <a:rPr lang="tr-TR" dirty="0"/>
              <a:t> geri kalan dördü de dörtlü anlamına gelen </a:t>
            </a:r>
            <a:r>
              <a:rPr lang="tr-TR" i="1" dirty="0" err="1"/>
              <a:t>quadrivium</a:t>
            </a:r>
            <a:r>
              <a:rPr lang="tr-TR" dirty="0"/>
              <a:t> olarak isimlendirilmiştir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Chalcidius</a:t>
            </a:r>
            <a:r>
              <a:rPr lang="tr-TR" dirty="0"/>
              <a:t>, Platon’un </a:t>
            </a:r>
            <a:r>
              <a:rPr lang="tr-TR" i="1" dirty="0" err="1"/>
              <a:t>Timaeus</a:t>
            </a:r>
            <a:r>
              <a:rPr lang="tr-TR" dirty="0" err="1"/>
              <a:t>’unun</a:t>
            </a:r>
            <a:r>
              <a:rPr lang="tr-TR" dirty="0"/>
              <a:t> büyük bir kısmını Latinceye çevirmiştir. </a:t>
            </a:r>
            <a:r>
              <a:rPr lang="tr-TR" dirty="0" err="1"/>
              <a:t>Capella</a:t>
            </a:r>
            <a:r>
              <a:rPr lang="tr-TR" dirty="0"/>
              <a:t>, </a:t>
            </a:r>
            <a:r>
              <a:rPr lang="tr-TR" i="1" dirty="0"/>
              <a:t>Filoloji</a:t>
            </a:r>
            <a:r>
              <a:rPr lang="tr-TR" dirty="0"/>
              <a:t> ve </a:t>
            </a:r>
            <a:r>
              <a:rPr lang="tr-TR" i="1" dirty="0"/>
              <a:t>Merkür’ün </a:t>
            </a:r>
            <a:r>
              <a:rPr lang="tr-TR" i="1" dirty="0" err="1"/>
              <a:t>Evliliği</a:t>
            </a:r>
            <a:r>
              <a:rPr lang="tr-TR" dirty="0" err="1"/>
              <a:t>’ni</a:t>
            </a:r>
            <a:r>
              <a:rPr lang="tr-TR" dirty="0"/>
              <a:t> yazmış ve bunlarda yedi liberal sanatın süslü ve parlak bir anlatımını vermiştir. </a:t>
            </a:r>
            <a:r>
              <a:rPr lang="tr-TR" dirty="0" err="1"/>
              <a:t>Boethius</a:t>
            </a:r>
            <a:r>
              <a:rPr lang="tr-TR" dirty="0"/>
              <a:t> ise Latin ansiklopedi yazarlarının en iyilerindendir. </a:t>
            </a:r>
            <a:r>
              <a:rPr lang="tr-TR" dirty="0" err="1"/>
              <a:t>Quadrivium</a:t>
            </a:r>
            <a:r>
              <a:rPr lang="tr-TR" dirty="0"/>
              <a:t> üzerine yazılar yazmıştır. </a:t>
            </a:r>
            <a:endParaRPr lang="tr-TR" dirty="0" smtClean="0"/>
          </a:p>
          <a:p>
            <a:r>
              <a:rPr lang="tr-TR" dirty="0" err="1" smtClean="0"/>
              <a:t>Sevillalı</a:t>
            </a:r>
            <a:r>
              <a:rPr lang="tr-TR" dirty="0" smtClean="0"/>
              <a:t> </a:t>
            </a:r>
            <a:r>
              <a:rPr lang="tr-TR" dirty="0" err="1"/>
              <a:t>Isidore</a:t>
            </a:r>
            <a:r>
              <a:rPr lang="tr-TR" dirty="0"/>
              <a:t>, </a:t>
            </a:r>
            <a:r>
              <a:rPr lang="tr-TR" dirty="0" err="1"/>
              <a:t>quadrivium</a:t>
            </a:r>
            <a:r>
              <a:rPr lang="tr-TR" dirty="0"/>
              <a:t> üzerine çalışmış, </a:t>
            </a:r>
            <a:r>
              <a:rPr lang="tr-TR" dirty="0" err="1"/>
              <a:t>Pytagoras’ın</a:t>
            </a:r>
            <a:r>
              <a:rPr lang="tr-TR" dirty="0"/>
              <a:t> tanımlarını vermiş, astronomiye dair uzun bir bölüm ayırmıştır. MS 1000’lere kadar geçen sürede, bunlar en parlak isimler olarak Hıristiyan dünyasını temsil etmişlerdir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79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1" y="927534"/>
            <a:ext cx="8596668" cy="3880773"/>
          </a:xfrm>
        </p:spPr>
        <p:txBody>
          <a:bodyPr/>
          <a:lstStyle/>
          <a:p>
            <a:r>
              <a:rPr lang="tr-TR" dirty="0" smtClean="0"/>
              <a:t>Çeviri Faaliyetleri</a:t>
            </a:r>
          </a:p>
          <a:p>
            <a:endParaRPr lang="tr-TR" dirty="0"/>
          </a:p>
          <a:p>
            <a:r>
              <a:rPr lang="tr-TR" dirty="0" err="1"/>
              <a:t>Aurillaclı</a:t>
            </a:r>
            <a:r>
              <a:rPr lang="tr-TR" dirty="0"/>
              <a:t> </a:t>
            </a:r>
            <a:r>
              <a:rPr lang="tr-TR" dirty="0" err="1"/>
              <a:t>Gerbert</a:t>
            </a:r>
            <a:r>
              <a:rPr lang="tr-TR" dirty="0"/>
              <a:t> (946-1003), papa olduktan sonra II. </a:t>
            </a:r>
            <a:r>
              <a:rPr lang="tr-TR" dirty="0" err="1"/>
              <a:t>Sylvester</a:t>
            </a:r>
            <a:r>
              <a:rPr lang="tr-TR" dirty="0"/>
              <a:t> adını almış, İspanya’daki kilise ile olan bağlantısını kullanarak birkaç Arapça eserin Latince tercümelerini elde etmiştir.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Dönemin </a:t>
            </a:r>
            <a:r>
              <a:rPr lang="tr-TR" dirty="0"/>
              <a:t>etkin bir hocası da olan </a:t>
            </a:r>
            <a:r>
              <a:rPr lang="tr-TR" dirty="0" err="1"/>
              <a:t>Gerbert</a:t>
            </a:r>
            <a:r>
              <a:rPr lang="tr-TR" dirty="0"/>
              <a:t>, söz konusu bu metinlerden abaküs ve </a:t>
            </a:r>
            <a:r>
              <a:rPr lang="tr-TR" dirty="0" err="1"/>
              <a:t>usturlab</a:t>
            </a:r>
            <a:r>
              <a:rPr lang="tr-TR" dirty="0"/>
              <a:t> gibi aletler ile ondalık kesirler gibi matematiksel enstrümanları öğrenmiş ve bunları öğrencilerine öğretmiştir.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578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69098"/>
            <a:ext cx="8596668" cy="3880773"/>
          </a:xfrm>
        </p:spPr>
        <p:txBody>
          <a:bodyPr/>
          <a:lstStyle/>
          <a:p>
            <a:r>
              <a:rPr lang="tr-TR" dirty="0"/>
              <a:t>Kölnlü </a:t>
            </a:r>
            <a:r>
              <a:rPr lang="tr-TR" dirty="0" err="1"/>
              <a:t>Regimbold</a:t>
            </a:r>
            <a:r>
              <a:rPr lang="tr-TR" dirty="0"/>
              <a:t> ve </a:t>
            </a:r>
            <a:r>
              <a:rPr lang="tr-TR" dirty="0" err="1"/>
              <a:t>Liegeli</a:t>
            </a:r>
            <a:r>
              <a:rPr lang="tr-TR" dirty="0"/>
              <a:t> </a:t>
            </a:r>
            <a:r>
              <a:rPr lang="tr-TR" dirty="0" err="1"/>
              <a:t>Radolf’un</a:t>
            </a:r>
            <a:r>
              <a:rPr lang="tr-TR" dirty="0"/>
              <a:t> 1025 yılı dolaylarında matematikle ilgili </a:t>
            </a:r>
            <a:r>
              <a:rPr lang="tr-TR" dirty="0" smtClean="0"/>
              <a:t>mektupları.</a:t>
            </a:r>
          </a:p>
          <a:p>
            <a:endParaRPr lang="tr-TR" dirty="0"/>
          </a:p>
          <a:p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isimlerin Arap matematikçilerden haberdar olmadıkları </a:t>
            </a:r>
            <a:r>
              <a:rPr lang="tr-TR" dirty="0" smtClean="0"/>
              <a:t>anlaşılmaktadır.</a:t>
            </a:r>
          </a:p>
          <a:p>
            <a:endParaRPr lang="tr-TR" dirty="0"/>
          </a:p>
          <a:p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mektuplardan yazarların geometri bilgisinin çok zayıf olduğunu ve geometrik ispat konusunda en ufak bir fikirlerinin dahi </a:t>
            </a:r>
            <a:r>
              <a:rPr lang="tr-TR" dirty="0" smtClean="0"/>
              <a:t>olmadığı anlaşılmaktadır.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933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8171" y="955244"/>
            <a:ext cx="8596668" cy="3880773"/>
          </a:xfrm>
        </p:spPr>
        <p:txBody>
          <a:bodyPr/>
          <a:lstStyle/>
          <a:p>
            <a:r>
              <a:rPr lang="tr-TR" dirty="0" smtClean="0"/>
              <a:t>Yeni Platoncular Platon’un metinleri üzerinde çalışmaya başlamıştır.</a:t>
            </a:r>
          </a:p>
          <a:p>
            <a:endParaRPr lang="tr-TR" dirty="0"/>
          </a:p>
          <a:p>
            <a:r>
              <a:rPr lang="tr-TR" dirty="0"/>
              <a:t>Platon’un </a:t>
            </a:r>
            <a:r>
              <a:rPr lang="tr-TR" i="1" dirty="0" err="1"/>
              <a:t>Timaeus</a:t>
            </a:r>
            <a:r>
              <a:rPr lang="tr-TR" dirty="0" err="1"/>
              <a:t>’u</a:t>
            </a:r>
            <a:r>
              <a:rPr lang="tr-TR" dirty="0"/>
              <a:t> </a:t>
            </a:r>
            <a:r>
              <a:rPr lang="tr-TR" dirty="0" err="1"/>
              <a:t>Chartes</a:t>
            </a:r>
            <a:r>
              <a:rPr lang="tr-TR" dirty="0"/>
              <a:t> Katedrali okulundaki yeni Platoncular tarafından etraflıca </a:t>
            </a:r>
            <a:r>
              <a:rPr lang="tr-TR" dirty="0" smtClean="0"/>
              <a:t>incelenmiştir.</a:t>
            </a:r>
          </a:p>
          <a:p>
            <a:endParaRPr lang="tr-TR" dirty="0"/>
          </a:p>
          <a:p>
            <a:r>
              <a:rPr lang="tr-TR" dirty="0"/>
              <a:t>XI. yüzyılda İspanya’nın kuzeyinde </a:t>
            </a:r>
            <a:r>
              <a:rPr lang="tr-TR" dirty="0" err="1"/>
              <a:t>Pirenelerin</a:t>
            </a:r>
            <a:r>
              <a:rPr lang="tr-TR" dirty="0"/>
              <a:t> eteklerindeki manastırlarda Arapça metinler Latinceye çevrilmeye </a:t>
            </a:r>
            <a:r>
              <a:rPr lang="tr-TR" dirty="0" smtClean="0"/>
              <a:t>başlamıştır</a:t>
            </a:r>
          </a:p>
          <a:p>
            <a:endParaRPr lang="tr-TR" dirty="0"/>
          </a:p>
          <a:p>
            <a:r>
              <a:rPr lang="tr-TR" dirty="0"/>
              <a:t>1085’de </a:t>
            </a:r>
            <a:r>
              <a:rPr lang="tr-TR" dirty="0" err="1"/>
              <a:t>Toledo’nun</a:t>
            </a:r>
            <a:r>
              <a:rPr lang="tr-TR" dirty="0"/>
              <a:t>, 1091’de de Sicilya’nın Müslümanlardan Hıristiyanlara </a:t>
            </a:r>
            <a:r>
              <a:rPr lang="tr-TR" dirty="0" smtClean="0"/>
              <a:t>geçmesi sonucunda Latinler üzerindeki Arap etkisi hızlanmıştır.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69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107644"/>
            <a:ext cx="8596668" cy="3880773"/>
          </a:xfrm>
        </p:spPr>
        <p:txBody>
          <a:bodyPr/>
          <a:lstStyle/>
          <a:p>
            <a:r>
              <a:rPr lang="tr-TR" dirty="0" smtClean="0"/>
              <a:t>Büyük çevirmenler: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Cremonalı</a:t>
            </a:r>
            <a:r>
              <a:rPr lang="tr-TR" dirty="0" smtClean="0"/>
              <a:t> </a:t>
            </a:r>
            <a:r>
              <a:rPr lang="tr-TR" dirty="0" err="1"/>
              <a:t>Gerard</a:t>
            </a:r>
            <a:r>
              <a:rPr lang="tr-TR" dirty="0"/>
              <a:t> (1114-1187), </a:t>
            </a:r>
            <a:endParaRPr lang="tr-TR" dirty="0" smtClean="0"/>
          </a:p>
          <a:p>
            <a:r>
              <a:rPr lang="tr-TR" dirty="0" err="1" smtClean="0"/>
              <a:t>Bathlı</a:t>
            </a:r>
            <a:r>
              <a:rPr lang="tr-TR" dirty="0" smtClean="0"/>
              <a:t> </a:t>
            </a:r>
            <a:r>
              <a:rPr lang="tr-TR" dirty="0" err="1"/>
              <a:t>Adelard</a:t>
            </a:r>
            <a:r>
              <a:rPr lang="tr-TR" dirty="0"/>
              <a:t> (1080-1152), </a:t>
            </a:r>
            <a:endParaRPr lang="tr-TR" dirty="0" smtClean="0"/>
          </a:p>
          <a:p>
            <a:r>
              <a:rPr lang="tr-TR" dirty="0" err="1" smtClean="0"/>
              <a:t>Chesterli</a:t>
            </a:r>
            <a:r>
              <a:rPr lang="tr-TR" dirty="0" smtClean="0"/>
              <a:t> </a:t>
            </a:r>
            <a:r>
              <a:rPr lang="tr-TR" dirty="0"/>
              <a:t>Robert (XII. yüzyıl) (XII. yüzyıl), </a:t>
            </a:r>
            <a:endParaRPr lang="tr-TR" dirty="0" smtClean="0"/>
          </a:p>
          <a:p>
            <a:r>
              <a:rPr lang="tr-TR" dirty="0" err="1" smtClean="0"/>
              <a:t>Sevillalı</a:t>
            </a:r>
            <a:r>
              <a:rPr lang="tr-TR" dirty="0" smtClean="0"/>
              <a:t> John (1100-1180).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2" y="1093789"/>
            <a:ext cx="8596668" cy="3880773"/>
          </a:xfrm>
        </p:spPr>
        <p:txBody>
          <a:bodyPr/>
          <a:lstStyle/>
          <a:p>
            <a:r>
              <a:rPr lang="tr-TR" dirty="0" err="1"/>
              <a:t>Cremonalı</a:t>
            </a:r>
            <a:r>
              <a:rPr lang="tr-TR" dirty="0"/>
              <a:t> </a:t>
            </a:r>
            <a:r>
              <a:rPr lang="tr-TR" dirty="0" err="1"/>
              <a:t>Gerard</a:t>
            </a:r>
            <a:r>
              <a:rPr lang="tr-TR" dirty="0"/>
              <a:t>, çeviri yapanların arasındaki en önemli isimlerdendir. Tek başına bütün Batı düşüncesini değiştirecek ölçüde çeviri yapmıştır. </a:t>
            </a:r>
            <a:r>
              <a:rPr lang="tr-TR" dirty="0" err="1"/>
              <a:t>Ptolemaios’un</a:t>
            </a:r>
            <a:r>
              <a:rPr lang="tr-TR" dirty="0"/>
              <a:t> </a:t>
            </a:r>
            <a:r>
              <a:rPr lang="tr-TR" i="1" dirty="0" err="1"/>
              <a:t>Almagest</a:t>
            </a:r>
            <a:r>
              <a:rPr lang="tr-TR" dirty="0"/>
              <a:t> adlı eserini bulmak için </a:t>
            </a:r>
            <a:r>
              <a:rPr lang="tr-TR" dirty="0" err="1"/>
              <a:t>Toledo’ya</a:t>
            </a:r>
            <a:r>
              <a:rPr lang="tr-TR" dirty="0"/>
              <a:t> gelen bu bilgin, buranın entelektüel zenginliğinden çok etkilenmiş ve Arapça öğrenmiştir. Burada sadece </a:t>
            </a:r>
            <a:r>
              <a:rPr lang="tr-TR" i="1" dirty="0" err="1"/>
              <a:t>Almagest</a:t>
            </a:r>
            <a:r>
              <a:rPr lang="tr-TR" dirty="0" err="1"/>
              <a:t>’i</a:t>
            </a:r>
            <a:r>
              <a:rPr lang="tr-TR" dirty="0"/>
              <a:t> değil, Aristoteles’in, </a:t>
            </a:r>
            <a:r>
              <a:rPr lang="tr-TR" dirty="0" err="1"/>
              <a:t>Eucliedes’in</a:t>
            </a:r>
            <a:r>
              <a:rPr lang="tr-TR" dirty="0"/>
              <a:t>, </a:t>
            </a:r>
            <a:r>
              <a:rPr lang="tr-TR" dirty="0" err="1"/>
              <a:t>Harizmî’nin</a:t>
            </a:r>
            <a:r>
              <a:rPr lang="tr-TR" dirty="0"/>
              <a:t>, </a:t>
            </a:r>
            <a:r>
              <a:rPr lang="tr-TR" dirty="0" err="1"/>
              <a:t>Galenos’un</a:t>
            </a:r>
            <a:r>
              <a:rPr lang="tr-TR" dirty="0"/>
              <a:t> ve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Sînâ’nın</a:t>
            </a:r>
            <a:r>
              <a:rPr lang="tr-TR" dirty="0"/>
              <a:t> da kitapları olmak üzere 70’den fazla eseri Latinceye kazandırmıştır.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2526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562</Words>
  <Application>Microsoft Office PowerPoint</Application>
  <PresentationFormat>Geniş ekran</PresentationFormat>
  <Paragraphs>49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Avrupa Ortaçağı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Avrupa Ortaçağı</dc:title>
  <dc:creator>Ayşegül-Vural</dc:creator>
  <cp:lastModifiedBy>Ayşegül-Vural</cp:lastModifiedBy>
  <cp:revision>5</cp:revision>
  <dcterms:created xsi:type="dcterms:W3CDTF">2020-10-17T20:57:28Z</dcterms:created>
  <dcterms:modified xsi:type="dcterms:W3CDTF">2020-10-17T21:16:31Z</dcterms:modified>
</cp:coreProperties>
</file>