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8"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4" autoAdjust="0"/>
    <p:restoredTop sz="94660"/>
  </p:normalViewPr>
  <p:slideViewPr>
    <p:cSldViewPr snapToGrid="0">
      <p:cViewPr varScale="1">
        <p:scale>
          <a:sx n="90" d="100"/>
          <a:sy n="90" d="100"/>
        </p:scale>
        <p:origin x="-39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3320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4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44906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62536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22212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71686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17BB3B-7ADB-47B5-9793-9BA306C4D456}" type="datetimeFigureOut">
              <a:rPr lang="tr-TR" smtClean="0"/>
              <a:pPr/>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38423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17BB3B-7ADB-47B5-9793-9BA306C4D456}" type="datetimeFigureOut">
              <a:rPr lang="tr-TR" smtClean="0"/>
              <a:pPr/>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37031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17BB3B-7ADB-47B5-9793-9BA306C4D456}" type="datetimeFigureOut">
              <a:rPr lang="tr-TR" smtClean="0"/>
              <a:pPr/>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68048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68585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27407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BB3B-7ADB-47B5-9793-9BA306C4D456}" type="datetimeFigureOut">
              <a:rPr lang="tr-TR" smtClean="0"/>
              <a:pPr/>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95254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TAR322 OSMANLI İMPARATORLUĞU’NDA YENİLEŞME HAREKETLERİ</a:t>
            </a:r>
            <a:endParaRPr lang="tr-TR" dirty="0"/>
          </a:p>
        </p:txBody>
      </p:sp>
      <p:sp>
        <p:nvSpPr>
          <p:cNvPr id="3" name="Alt Başlık 2"/>
          <p:cNvSpPr>
            <a:spLocks noGrp="1"/>
          </p:cNvSpPr>
          <p:nvPr>
            <p:ph type="subTitle" idx="1"/>
          </p:nvPr>
        </p:nvSpPr>
        <p:spPr>
          <a:xfrm>
            <a:off x="1524000" y="903890"/>
            <a:ext cx="9144000" cy="4353910"/>
          </a:xfrm>
        </p:spPr>
        <p:txBody>
          <a:bodyPr/>
          <a:lstStyle/>
          <a:p>
            <a:endParaRPr lang="tr-TR" dirty="0"/>
          </a:p>
        </p:txBody>
      </p:sp>
    </p:spTree>
    <p:extLst>
      <p:ext uri="{BB962C8B-B14F-4D97-AF65-F5344CB8AC3E}">
        <p14:creationId xmlns:p14="http://schemas.microsoft.com/office/powerpoint/2010/main" xmlns="" val="2268398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t>Osmanlı Taşra İdaresinde Yeniden Yapılanma Çabaları</a:t>
            </a:r>
          </a:p>
          <a:p>
            <a:r>
              <a:rPr lang="tr-TR" b="1" dirty="0" smtClean="0">
                <a:solidFill>
                  <a:schemeClr val="accent1"/>
                </a:solidFill>
              </a:rPr>
              <a:t>1864 Tuna Vilayeti Nizamnamesi</a:t>
            </a:r>
          </a:p>
          <a:p>
            <a:pPr hangingPunct="0"/>
            <a:r>
              <a:rPr lang="tr-TR" dirty="0"/>
              <a:t>Köylerde ve mahallelerde görev yapacak İhtiyar Meclisleri ise, mensup oldukları dini sınıfların vergi, ziraat, köyün temizlik ve düzeni ile olası anlaşmazlık veya sürtüşmelerin engellenmesi konusunda çaba sarf ediyorlardı. Beledi ve zirai hususlarda veya köyü ilgilendiren bir sorun ortaya çıkarsa ve köyde farklı dinden insanlar yaşıyorsa o zaman her sınıfın İhtiyar Meclisleri birleşerek bir </a:t>
            </a:r>
            <a:r>
              <a:rPr lang="tr-TR" i="1" dirty="0"/>
              <a:t>sulh meclisi</a:t>
            </a:r>
            <a:r>
              <a:rPr lang="tr-TR" dirty="0"/>
              <a:t> oluşturarak, ortaya çıkan meselenin çözüme kavuşturulması için uğraş veriyorlardı. En çok 12 en az 6 üyeden oluşan bu mecliste, davacı veya davalı tarafların eşit sayıda aza ile temsil edilmesi sağlanıyor, muhtarlardan hangisi yaşlı ise sulh meclisine o başkanlık yapıyordu. Köyde görev yapan bekçi, korucu gibi görevlilerin sorumluluğunu da üstlenen muhtarlar halkla hükümet arasında bir tür aracı konumundaydılar.   </a:t>
            </a:r>
          </a:p>
        </p:txBody>
      </p:sp>
    </p:spTree>
    <p:extLst>
      <p:ext uri="{BB962C8B-B14F-4D97-AF65-F5344CB8AC3E}">
        <p14:creationId xmlns:p14="http://schemas.microsoft.com/office/powerpoint/2010/main" xmlns="" val="3933618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t>Osmanlı Taşra İdaresinde Yeniden Yapılanma Çabaları</a:t>
            </a:r>
          </a:p>
          <a:p>
            <a:r>
              <a:rPr lang="tr-TR" b="1" dirty="0" smtClean="0">
                <a:solidFill>
                  <a:schemeClr val="accent1"/>
                </a:solidFill>
              </a:rPr>
              <a:t>1864 Tuna Vilayeti Nizamnamesi</a:t>
            </a:r>
          </a:p>
          <a:p>
            <a:pPr hangingPunct="0"/>
            <a:r>
              <a:rPr lang="tr-TR" dirty="0"/>
              <a:t>40 günü geçmeyecek şekilde yılda bir defa vilayet merkezinde toplanacak Vilayet Umumi Meclisi, vilayet ana yolları ile kaza ve köy yollarının yapım ve iyileştirilmesi konusunda liva ve kazalardan gelecek talepleri inceleyerek müzakere edecek, ikinci olarak yolların korunması hususlarını görüşecek, üçüncü olarak ziraat ve ticaretin geliştirilmesi ve yaygınlaştırılması konularında çaba sarf edecek ve dördüncü olarak da liva, kaza ve köy vergilerine dair hususlarda mütalaalarda bulunacaktı. Bu meclisin üyeleri toplantıdan bir ay önce, her kazadan 4 üye olmak üzere, liva merkezlerinde toplanarak liva merkezi ve kazalar halkından aza olabilme şartlarını taşıyan 3 kişiyi belirleyip kaymakamın yazısıyla vilayet merkezlerine gönderiyorlardı. </a:t>
            </a:r>
          </a:p>
        </p:txBody>
      </p:sp>
    </p:spTree>
    <p:extLst>
      <p:ext uri="{BB962C8B-B14F-4D97-AF65-F5344CB8AC3E}">
        <p14:creationId xmlns:p14="http://schemas.microsoft.com/office/powerpoint/2010/main" xmlns="" val="3954321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t>Osmanlı Taşra İdaresinde Yeniden Yapılanma Çabaları</a:t>
            </a:r>
          </a:p>
          <a:p>
            <a:r>
              <a:rPr lang="tr-TR" b="1" dirty="0" smtClean="0">
                <a:solidFill>
                  <a:schemeClr val="accent1"/>
                </a:solidFill>
              </a:rPr>
              <a:t>1864 Tuna Vilayeti Nizamnamesi</a:t>
            </a:r>
          </a:p>
          <a:p>
            <a:pPr hangingPunct="0"/>
            <a:r>
              <a:rPr lang="tr-TR" dirty="0"/>
              <a:t>İdare, Temyiz-i Hukuk ve Cinayet ile </a:t>
            </a:r>
            <a:r>
              <a:rPr lang="tr-TR" dirty="0" err="1"/>
              <a:t>Deavi</a:t>
            </a:r>
            <a:r>
              <a:rPr lang="tr-TR" dirty="0"/>
              <a:t> Meclisleri azalığı seçimleri iki yılda bir yapılmakla birlikte, üyelerin yarısı her yıl yapılan seçimle yenilenmek zorundaydı. İhtiyar Meclisi üyeleri ile Vilayet Umumi Meclisi azalarının görev süreleri ise bir yıldı. </a:t>
            </a:r>
          </a:p>
          <a:p>
            <a:pPr hangingPunct="0"/>
            <a:r>
              <a:rPr lang="tr-TR" dirty="0"/>
              <a:t>Şu durumda köy-mahalle ahalisi muhtar ve İhtiyar Meclislerini, İhtiyar Meclisleri kaza meclisi azalarını, kaza meclisleri liva meclisi azalarını, liva meclisleri de vilayet merkezinde görev alacak meclis azalarını, en nihayet her kazadan liva merkezlerine giderek aday tespit eden 4’er kaza meclisi üyesi de Vilayet Umumi Meclisi üyelerini seçmek suretiyle tüm sürece ahalinin belli ölçüde katılımı sağlanmış oluyordu.</a:t>
            </a:r>
          </a:p>
        </p:txBody>
      </p:sp>
    </p:spTree>
    <p:extLst>
      <p:ext uri="{BB962C8B-B14F-4D97-AF65-F5344CB8AC3E}">
        <p14:creationId xmlns:p14="http://schemas.microsoft.com/office/powerpoint/2010/main" xmlns="" val="2968984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Osmanlı Taşra İdaresinde Yeniden Yapılanma Çabaları</a:t>
            </a:r>
          </a:p>
          <a:p>
            <a:r>
              <a:rPr lang="tr-TR" b="1" dirty="0" smtClean="0">
                <a:solidFill>
                  <a:schemeClr val="accent1"/>
                </a:solidFill>
              </a:rPr>
              <a:t>1868 Girit Nizamnamesi</a:t>
            </a:r>
          </a:p>
          <a:p>
            <a:pPr hangingPunct="0"/>
            <a:r>
              <a:rPr lang="tr-TR" dirty="0"/>
              <a:t>20 Ocak 1868’de ilan edilen Nizamname, Cebel-i Lübnan ve özellikle Tuna Vilayeti Nizamnamesi esas alınarak hazırlanmıştı. Beş liva ve 20 kazaya taksim edilen Girit </a:t>
            </a:r>
            <a:r>
              <a:rPr lang="tr-TR" dirty="0" err="1"/>
              <a:t>Vilayeti’nde</a:t>
            </a:r>
            <a:r>
              <a:rPr lang="tr-TR" dirty="0"/>
              <a:t> Liva merkezlerinde ve her kazada bir başkan ve dört üyeden oluşan karma bir </a:t>
            </a:r>
            <a:r>
              <a:rPr lang="tr-TR" dirty="0" err="1"/>
              <a:t>Deavi</a:t>
            </a:r>
            <a:r>
              <a:rPr lang="tr-TR" dirty="0"/>
              <a:t> Meclisi görev yapacaktı. Başkanın atanması, azledilmesi ve görevleri doğrudan hükümete ait olacak, üyeler halk tarafından seçilecekti. Nizamname ayrıca Ticaret Mahkemelerinin üye ve çalışma esaslarını da düzenlemiş durumdaydı. </a:t>
            </a:r>
          </a:p>
        </p:txBody>
      </p:sp>
    </p:spTree>
    <p:extLst>
      <p:ext uri="{BB962C8B-B14F-4D97-AF65-F5344CB8AC3E}">
        <p14:creationId xmlns:p14="http://schemas.microsoft.com/office/powerpoint/2010/main" xmlns="" val="884090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t>Osmanlı Taşra İdaresinde Yeniden Yapılanma Çabaları</a:t>
            </a:r>
          </a:p>
          <a:p>
            <a:r>
              <a:rPr lang="tr-TR" b="1" dirty="0" smtClean="0">
                <a:solidFill>
                  <a:schemeClr val="accent1"/>
                </a:solidFill>
              </a:rPr>
              <a:t>1868 Girit Nizamnamesi</a:t>
            </a:r>
          </a:p>
          <a:p>
            <a:pPr hangingPunct="0"/>
            <a:r>
              <a:rPr lang="tr-TR" dirty="0"/>
              <a:t>Vilayet merkezi ve kazalarda görev yapacak olan İdare Meclisleri her iki dini grubun üyelerinin eşit temsilini esas alacak şekilde organize edilmişti. Aynı prensiplerde görev yapacak olan Vilayet Umumi Meclisi, vilayetin kalkınmasına dair hususları müzakere edecekti. Köy ve mahallelerde oluşturulacak İhtiyar Meclislerinin görevlerini de ayrıntılı bir şekilde düzenleyen Nizamname, Müslüman ve gayrimüslim ahalinin hukuki ve idari meselelerini hakkaniyetle çözecek şekilde, çok ayrıntılı ve dikkatli bir üslupta kaleme alınmıştı. Ada Rumlarının temsil ve yargılama konusundaki şikâyetlerini büyük ölçüde çözüme kavuşturan Nizamname, uzun yıllar işlevini sürdürmüştü.</a:t>
            </a:r>
          </a:p>
        </p:txBody>
      </p:sp>
    </p:spTree>
    <p:extLst>
      <p:ext uri="{BB962C8B-B14F-4D97-AF65-F5344CB8AC3E}">
        <p14:creationId xmlns:p14="http://schemas.microsoft.com/office/powerpoint/2010/main" xmlns="" val="2332676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70000" lnSpcReduction="20000"/>
          </a:bodyPr>
          <a:lstStyle/>
          <a:p>
            <a:r>
              <a:rPr lang="tr-TR" b="1" dirty="0" smtClean="0"/>
              <a:t>Osmanlı Taşra İdaresinde Yeniden Yapılanma Çabaları</a:t>
            </a:r>
          </a:p>
          <a:p>
            <a:r>
              <a:rPr lang="tr-TR" b="1" dirty="0" smtClean="0">
                <a:solidFill>
                  <a:schemeClr val="accent1"/>
                </a:solidFill>
              </a:rPr>
              <a:t>1871 İdare-i Umumiye-i Vilayet Nizamnamesi</a:t>
            </a:r>
          </a:p>
          <a:p>
            <a:pPr hangingPunct="0"/>
            <a:r>
              <a:rPr lang="tr-TR" dirty="0" err="1"/>
              <a:t>Nizamname’ye</a:t>
            </a:r>
            <a:r>
              <a:rPr lang="tr-TR" dirty="0"/>
              <a:t> göre vilayeti vali, livayı mutasarrıf, kazayı kaymakam, nahiyeyi nahiye müdürü idare edecekti. Köy ve mahallelerde eskiden olduğu gibi temel sorumluluk yine muhtarlara verilmişti. Vilayet merkezinde Umumi Meclis ve İdare Meclisi öngörülmüştü. İdare meclisleri liva ve kazalarda da işlevlerini sürdürmeye devam edeceklerdi. Nahiyelerde Nahiye Meclisi, köy ve mahallelerde yine eskisi gibi İhtiyar Meclisleri sorumluluk üstleneceklerdi. Meclislerde halkın temsilcisi olarak görev alacak olan Müslüman ve gayrimüslim üyeler yine seçimle belirlenecekti.</a:t>
            </a:r>
          </a:p>
          <a:p>
            <a:pPr hangingPunct="0"/>
            <a:r>
              <a:rPr lang="tr-TR" dirty="0"/>
              <a:t>Nizamname, valilik, mutasarrıflık ve kaymakamlık olan her şehir ve kasabada belediye hizmetleri için bir Belediye Meclisi de öngörmüştü ki, Osmanlı taşrasında ilk defa </a:t>
            </a:r>
            <a:r>
              <a:rPr lang="tr-TR" dirty="0" err="1"/>
              <a:t>Midhat</a:t>
            </a:r>
            <a:r>
              <a:rPr lang="tr-TR" dirty="0"/>
              <a:t> Paşa tarafından Tuna’da kurulan belediyeler, bu Nizamname ile artık tüm ülkede yaygınlaştırılmış olacaktı. 1864 Vilayet </a:t>
            </a:r>
            <a:r>
              <a:rPr lang="tr-TR" dirty="0" err="1"/>
              <a:t>Nizamnamesi’nde</a:t>
            </a:r>
            <a:r>
              <a:rPr lang="tr-TR" dirty="0"/>
              <a:t> yer alan Temyiz-i Hukuk ve Cinayet, </a:t>
            </a:r>
            <a:r>
              <a:rPr lang="tr-TR" dirty="0" err="1"/>
              <a:t>Deavi</a:t>
            </a:r>
            <a:r>
              <a:rPr lang="tr-TR" dirty="0"/>
              <a:t> ve Ticaret Mahkemeleri bu nizamnamede artık yoktu. Çünkü merkezi yönetim Nizamiye Mahkemelerini artık farklı hukuki metinler ile düzenlemeye başlamış ve daha da yaygınlaştırma kararı almıştı. </a:t>
            </a:r>
          </a:p>
        </p:txBody>
      </p:sp>
    </p:spTree>
    <p:extLst>
      <p:ext uri="{BB962C8B-B14F-4D97-AF65-F5344CB8AC3E}">
        <p14:creationId xmlns:p14="http://schemas.microsoft.com/office/powerpoint/2010/main" xmlns="" val="1389573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t>Osmanlı Taşra İdaresinde Yeniden Yapılanma Çabaları</a:t>
            </a:r>
          </a:p>
          <a:p>
            <a:r>
              <a:rPr lang="tr-TR" b="1" dirty="0" smtClean="0">
                <a:solidFill>
                  <a:schemeClr val="accent1"/>
                </a:solidFill>
              </a:rPr>
              <a:t>1871 İdare-i Umumiye-i Vilayet Nizamnamesi</a:t>
            </a:r>
          </a:p>
          <a:p>
            <a:pPr hangingPunct="0"/>
            <a:r>
              <a:rPr lang="tr-TR" dirty="0"/>
              <a:t>Yılda bir defa vilayet merkezinde toplanacak olan Umumi Meclis, yol ve geçitlerin düzenlenmesi, ticaret ve sanayinin geliştirilmesi, eğitim ve öğretiminin yaygınlaştırılması, vergilerin dağıtımı ve vilayetin kalkındırılması gibi hususları müzakere edecekti.</a:t>
            </a:r>
          </a:p>
          <a:p>
            <a:pPr hangingPunct="0"/>
            <a:r>
              <a:rPr lang="tr-TR" dirty="0"/>
              <a:t>Vilayet İdare Meclisi, idari işler ve idari davalar</a:t>
            </a:r>
            <a:r>
              <a:rPr lang="tr-TR" i="1" dirty="0"/>
              <a:t> </a:t>
            </a:r>
            <a:r>
              <a:rPr lang="tr-TR" dirty="0"/>
              <a:t>olmak üzere iki kısma ayrılıyordu. İdari olarak, vilayeti ilgilendiren her türlü idari, mali, askeri ve ticari meseleler görüşülecek, idari dava olarak da bugünkü idari yargının yaptığı işleri yapacaktı. Yani vilayette suç işleyen memurları yargılayacak, yetki anlaşmazlıklarına bakacak ve halkın devletle olan davalarını çözüme kavuşturacaktı. İdare meclisinin şahıs hukukuyla ilgili şer’i ve kanuni hükümler vermesi yasaktı. </a:t>
            </a:r>
          </a:p>
        </p:txBody>
      </p:sp>
    </p:spTree>
    <p:extLst>
      <p:ext uri="{BB962C8B-B14F-4D97-AF65-F5344CB8AC3E}">
        <p14:creationId xmlns:p14="http://schemas.microsoft.com/office/powerpoint/2010/main" xmlns="" val="3633977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t>Osmanlı Taşra İdaresinde Yeniden Yapılanma Çabaları</a:t>
            </a:r>
          </a:p>
          <a:p>
            <a:r>
              <a:rPr lang="tr-TR" b="1" dirty="0" smtClean="0">
                <a:solidFill>
                  <a:schemeClr val="accent1"/>
                </a:solidFill>
              </a:rPr>
              <a:t>1871 İdare-i Umumiye-i Vilayet Nizamnamesi</a:t>
            </a:r>
          </a:p>
          <a:p>
            <a:pPr hangingPunct="0"/>
            <a:r>
              <a:rPr lang="tr-TR" dirty="0"/>
              <a:t>Liva İdare Meclisi, liva gelir ve giderinin incelenmesi, yol yapımı, memurların yargılanması, ziraat, ticaret ve eğitimin geliştirilmesi gibi işlerden sorumlu olacaktı. Kaza İdare Meclisi de aynı görevleri kazalarda yapacaktı. Bu nizamname ile ilk defa taşra idaresindeki yerini alan Nahiye Meclisi, nahiyeye bağlı köylerin ihtiyar meclislerinden en fazla dörder kişinin belirlenen zamanlarda nahiye merkezine çağrılmasıyla oluşacaktı. Nahiye müdürünün başkanlık edeceği nahiye meclisi toplantısı, her seferinde bir haftayı geçmemek üzere, yılda dört defa toplanacaktı. Köy için gerekli yapıların meydana getirilmesi, köyler arasındaki yolların yapımı; nahiye köylerinin ortak kullanımında olan koru, baltalık, mera ve kışlaklar ile köyün kalkındırılması hususları bu meclisin sorumluluğunda olacaktı. </a:t>
            </a:r>
          </a:p>
        </p:txBody>
      </p:sp>
    </p:spTree>
    <p:extLst>
      <p:ext uri="{BB962C8B-B14F-4D97-AF65-F5344CB8AC3E}">
        <p14:creationId xmlns:p14="http://schemas.microsoft.com/office/powerpoint/2010/main" xmlns="" val="3110030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70000" lnSpcReduction="20000"/>
          </a:bodyPr>
          <a:lstStyle/>
          <a:p>
            <a:r>
              <a:rPr lang="tr-TR" b="1" dirty="0" smtClean="0"/>
              <a:t>Osmanlı Taşra İdaresinde Yeniden Yapılanma Çabaları</a:t>
            </a:r>
          </a:p>
          <a:p>
            <a:r>
              <a:rPr lang="tr-TR" b="1" dirty="0" smtClean="0">
                <a:solidFill>
                  <a:schemeClr val="accent1"/>
                </a:solidFill>
              </a:rPr>
              <a:t>1871 İdare-i Umumiye-i Vilayet Nizamnamesi</a:t>
            </a:r>
          </a:p>
          <a:p>
            <a:pPr hangingPunct="0"/>
            <a:r>
              <a:rPr lang="tr-TR" dirty="0"/>
              <a:t>Nizamname, İhtiyar </a:t>
            </a:r>
            <a:r>
              <a:rPr lang="tr-TR" dirty="0" err="1"/>
              <a:t>Meclisleri’ne</a:t>
            </a:r>
            <a:r>
              <a:rPr lang="tr-TR" dirty="0"/>
              <a:t> iki görev yüklemişti. İlki, köylüler arasındaki anlaşmazlıkları barışla sonuçlandırmaktı. İkincisi ise, köye özgü ihtiyaç ve sorunların müzakeresiydi. Köy sakinleri farklı dini sınıflardan oluşuyorsa, her sınıfa özgü işler kendileri tarafından seçilmiş ihtiyar meclisince görülecekti. İki farklı köy ahalisi arasındaki davalar, nahiye merkezi olan köy ihtiyar meclisinde barışla sonuçlandırılacaktı. </a:t>
            </a:r>
          </a:p>
          <a:p>
            <a:pPr hangingPunct="0"/>
            <a:r>
              <a:rPr lang="tr-TR" dirty="0" err="1"/>
              <a:t>Nizamname’deki</a:t>
            </a:r>
            <a:r>
              <a:rPr lang="tr-TR" dirty="0"/>
              <a:t> bir diğer yenilik olan Belediye Meclisleri ise</a:t>
            </a:r>
            <a:r>
              <a:rPr lang="tr-TR" i="1" dirty="0"/>
              <a:t> </a:t>
            </a:r>
            <a:r>
              <a:rPr lang="tr-TR" dirty="0"/>
              <a:t>başkan, başkan yardımcısı ve altı üyeden oluşacak, mühendis ve memleket tabibi mecliste danışman üye olarak görev yapacaklardı. Belediye meclisi üyeleri toplumda saygınlığı olan farklı dini sınıflara mensup emlak ve arazi sahiplerinden oluşacaktı. Tüm binaların kontrolü, ulaşım ve taşımacılığın kolaylaştırılması için gerekli tedbirlerin alınması; memleketin temiz ve güzel görünmesi, ulaşım ücretlerinin makul bir şekilde ayarlanması; ölçü ve tartıların kanuni şekilde olması ve çarşı-pazar fiyatlarının gözetilmesi; yangın tulumbalarının hazır bulundurulması; iskele, meydan ve mesire yerlerinin yapımı, yolların aydınlatılması, şehir ve kasabalardaki tüm yol, sokak ve geçitlerin düzenlenmesi; belediyeye mahsus gelir ve giderler ile kira kontratı işlemlerini idare edecekti. </a:t>
            </a:r>
          </a:p>
        </p:txBody>
      </p:sp>
    </p:spTree>
    <p:extLst>
      <p:ext uri="{BB962C8B-B14F-4D97-AF65-F5344CB8AC3E}">
        <p14:creationId xmlns:p14="http://schemas.microsoft.com/office/powerpoint/2010/main" xmlns="" val="2899830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Osmanlı Taşra İdaresinde Yeniden Yapılanma Çabaları</a:t>
            </a:r>
          </a:p>
          <a:p>
            <a:r>
              <a:rPr lang="tr-TR" b="1" dirty="0" smtClean="0"/>
              <a:t>Taşra idaresindeki yeniden yapılanma çabalarının nizamnamelere yansıyan boyutu </a:t>
            </a:r>
            <a:r>
              <a:rPr lang="tr-TR" b="1" dirty="0" err="1" smtClean="0"/>
              <a:t>ayrıntılandırıldıktan</a:t>
            </a:r>
            <a:r>
              <a:rPr lang="tr-TR" b="1" dirty="0" smtClean="0"/>
              <a:t> sonra, </a:t>
            </a:r>
          </a:p>
          <a:p>
            <a:r>
              <a:rPr lang="tr-TR" b="1" dirty="0" smtClean="0"/>
              <a:t>«Gayr-ı Müslim Cemaat Nizamnameleri» ile «Merkez ve Taşradaki Gelişmeler Işığında </a:t>
            </a:r>
            <a:r>
              <a:rPr lang="tr-TR" b="1" dirty="0" err="1" smtClean="0"/>
              <a:t>Sened</a:t>
            </a:r>
            <a:r>
              <a:rPr lang="tr-TR" b="1" dirty="0" smtClean="0"/>
              <a:t>-i İttifaktan I. Meşrutiyet’e Anayasal Gelişmelere Genel Bakış» başlıklarının içeriğine ilişkin değerlendirmeler yapılacaktır. </a:t>
            </a:r>
          </a:p>
        </p:txBody>
      </p:sp>
    </p:spTree>
    <p:extLst>
      <p:ext uri="{BB962C8B-B14F-4D97-AF65-F5344CB8AC3E}">
        <p14:creationId xmlns:p14="http://schemas.microsoft.com/office/powerpoint/2010/main" xmlns="" val="3493275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Osmanlı Taşra İdaresinde Yeniden Yapılanma Çabaları</a:t>
            </a:r>
          </a:p>
          <a:p>
            <a:pPr marL="342900" lvl="0" indent="-342900">
              <a:buFont typeface="Arial" panose="020B0604020202020204" pitchFamily="34" charset="0"/>
              <a:buChar char="•"/>
            </a:pPr>
            <a:r>
              <a:rPr lang="en-US" dirty="0">
                <a:solidFill>
                  <a:schemeClr val="accent1"/>
                </a:solidFill>
              </a:rPr>
              <a:t>1861 </a:t>
            </a:r>
            <a:r>
              <a:rPr lang="en-US" dirty="0" err="1">
                <a:solidFill>
                  <a:schemeClr val="accent1"/>
                </a:solidFill>
              </a:rPr>
              <a:t>Cebel-i</a:t>
            </a:r>
            <a:r>
              <a:rPr lang="en-US" dirty="0">
                <a:solidFill>
                  <a:schemeClr val="accent1"/>
                </a:solidFill>
              </a:rPr>
              <a:t> </a:t>
            </a:r>
            <a:r>
              <a:rPr lang="en-US" dirty="0" err="1">
                <a:solidFill>
                  <a:schemeClr val="accent1"/>
                </a:solidFill>
              </a:rPr>
              <a:t>Lübnan</a:t>
            </a:r>
            <a:r>
              <a:rPr lang="en-US" dirty="0">
                <a:solidFill>
                  <a:schemeClr val="accent1"/>
                </a:solidFill>
              </a:rPr>
              <a:t> </a:t>
            </a:r>
            <a:r>
              <a:rPr lang="en-US" dirty="0" err="1">
                <a:solidFill>
                  <a:schemeClr val="accent1"/>
                </a:solidFill>
              </a:rPr>
              <a:t>Nizamnamesi</a:t>
            </a:r>
            <a:endParaRPr lang="tr-TR" dirty="0">
              <a:solidFill>
                <a:schemeClr val="accent1"/>
              </a:solidFill>
            </a:endParaRPr>
          </a:p>
          <a:p>
            <a:pPr marL="342900" lvl="0" indent="-342900">
              <a:buFont typeface="Arial" panose="020B0604020202020204" pitchFamily="34" charset="0"/>
              <a:buChar char="•"/>
            </a:pPr>
            <a:r>
              <a:rPr lang="en-US" dirty="0" smtClean="0">
                <a:solidFill>
                  <a:schemeClr val="accent1"/>
                </a:solidFill>
              </a:rPr>
              <a:t>1864 </a:t>
            </a:r>
            <a:r>
              <a:rPr lang="en-US" dirty="0">
                <a:solidFill>
                  <a:schemeClr val="accent1"/>
                </a:solidFill>
              </a:rPr>
              <a:t>Tuna </a:t>
            </a:r>
            <a:r>
              <a:rPr lang="en-US" dirty="0" err="1">
                <a:solidFill>
                  <a:schemeClr val="accent1"/>
                </a:solidFill>
              </a:rPr>
              <a:t>Vilayeti</a:t>
            </a:r>
            <a:r>
              <a:rPr lang="en-US" dirty="0">
                <a:solidFill>
                  <a:schemeClr val="accent1"/>
                </a:solidFill>
              </a:rPr>
              <a:t> </a:t>
            </a:r>
            <a:r>
              <a:rPr lang="en-US" dirty="0" err="1">
                <a:solidFill>
                  <a:schemeClr val="accent1"/>
                </a:solidFill>
              </a:rPr>
              <a:t>Nizamnamesi</a:t>
            </a:r>
            <a:endParaRPr lang="tr-TR" dirty="0">
              <a:solidFill>
                <a:schemeClr val="accent1"/>
              </a:solidFill>
            </a:endParaRPr>
          </a:p>
          <a:p>
            <a:pPr marL="342900" lvl="0" indent="-342900">
              <a:buFont typeface="Arial" panose="020B0604020202020204" pitchFamily="34" charset="0"/>
              <a:buChar char="•"/>
            </a:pPr>
            <a:r>
              <a:rPr lang="en-US" dirty="0">
                <a:solidFill>
                  <a:schemeClr val="accent1"/>
                </a:solidFill>
              </a:rPr>
              <a:t>1868 </a:t>
            </a:r>
            <a:r>
              <a:rPr lang="en-US" dirty="0" err="1">
                <a:solidFill>
                  <a:schemeClr val="accent1"/>
                </a:solidFill>
              </a:rPr>
              <a:t>Girit</a:t>
            </a:r>
            <a:r>
              <a:rPr lang="en-US" dirty="0">
                <a:solidFill>
                  <a:schemeClr val="accent1"/>
                </a:solidFill>
              </a:rPr>
              <a:t> </a:t>
            </a:r>
            <a:r>
              <a:rPr lang="en-US" dirty="0" err="1">
                <a:solidFill>
                  <a:schemeClr val="accent1"/>
                </a:solidFill>
              </a:rPr>
              <a:t>Vilayeti</a:t>
            </a:r>
            <a:r>
              <a:rPr lang="en-US" dirty="0">
                <a:solidFill>
                  <a:schemeClr val="accent1"/>
                </a:solidFill>
              </a:rPr>
              <a:t> </a:t>
            </a:r>
            <a:r>
              <a:rPr lang="en-US" dirty="0" err="1">
                <a:solidFill>
                  <a:schemeClr val="accent1"/>
                </a:solidFill>
              </a:rPr>
              <a:t>Nizamnamesi</a:t>
            </a:r>
            <a:endParaRPr lang="tr-TR" dirty="0">
              <a:solidFill>
                <a:schemeClr val="accent1"/>
              </a:solidFill>
            </a:endParaRPr>
          </a:p>
          <a:p>
            <a:pPr marL="342900" lvl="0" indent="-342900">
              <a:buFont typeface="Arial" panose="020B0604020202020204" pitchFamily="34" charset="0"/>
              <a:buChar char="•"/>
            </a:pPr>
            <a:r>
              <a:rPr lang="en-US" dirty="0">
                <a:solidFill>
                  <a:schemeClr val="accent1"/>
                </a:solidFill>
              </a:rPr>
              <a:t>1871 </a:t>
            </a:r>
            <a:r>
              <a:rPr lang="en-US" dirty="0" err="1">
                <a:solidFill>
                  <a:schemeClr val="accent1"/>
                </a:solidFill>
              </a:rPr>
              <a:t>Vilayet</a:t>
            </a:r>
            <a:r>
              <a:rPr lang="en-US" dirty="0">
                <a:solidFill>
                  <a:schemeClr val="accent1"/>
                </a:solidFill>
              </a:rPr>
              <a:t> </a:t>
            </a:r>
            <a:r>
              <a:rPr lang="en-US" dirty="0" err="1" smtClean="0">
                <a:solidFill>
                  <a:schemeClr val="accent1"/>
                </a:solidFill>
              </a:rPr>
              <a:t>Nizamnamesi</a:t>
            </a:r>
            <a:endParaRPr lang="tr-TR" dirty="0">
              <a:solidFill>
                <a:schemeClr val="accent1"/>
              </a:solidFill>
            </a:endParaRPr>
          </a:p>
        </p:txBody>
      </p:sp>
    </p:spTree>
    <p:extLst>
      <p:ext uri="{BB962C8B-B14F-4D97-AF65-F5344CB8AC3E}">
        <p14:creationId xmlns:p14="http://schemas.microsoft.com/office/powerpoint/2010/main" xmlns="" val="561522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10000"/>
          </a:bodyPr>
          <a:lstStyle/>
          <a:p>
            <a:r>
              <a:rPr lang="tr-TR" b="1" dirty="0" smtClean="0"/>
              <a:t>Osmanlı Taşra İdaresinde Yeniden Yapılanma Çabaları</a:t>
            </a:r>
          </a:p>
          <a:p>
            <a:r>
              <a:rPr lang="tr-TR" b="1" dirty="0" smtClean="0">
                <a:solidFill>
                  <a:schemeClr val="accent1"/>
                </a:solidFill>
              </a:rPr>
              <a:t>1861 Cebel-i Lübnan Nizamnamesi</a:t>
            </a:r>
          </a:p>
          <a:p>
            <a:pPr marL="342900" indent="-342900" hangingPunct="0">
              <a:buFont typeface="Arial" panose="020B0604020202020204" pitchFamily="34" charset="0"/>
              <a:buChar char="•"/>
            </a:pPr>
            <a:r>
              <a:rPr lang="tr-TR" dirty="0"/>
              <a:t>Tanzimat’tan itibaren İmparatorluğun diğer bölgeleri için uygulanmaya çalışılan idari düzenin şekillendirdiği </a:t>
            </a:r>
            <a:r>
              <a:rPr lang="tr-TR" dirty="0" err="1"/>
              <a:t>Nizamname’de</a:t>
            </a:r>
            <a:r>
              <a:rPr lang="tr-TR" dirty="0"/>
              <a:t> Lübnan’ı, Bâb-ı Âli’nin tayin edeceği Hristiyan bir mutasarrıf yönetecekti. Mutasarrıf aynı zamanda cemaatler tarafından seçilecek iki Marunî, iki Dürzî, iki Katolik Rum, iki Ortodoks Rum, iki Mütevali (Şii), iki Sünni İslam olmak üzere 12 üyeden oluşan İdare Meclisi’nin başkanlığını da yapacaktı</a:t>
            </a:r>
            <a:r>
              <a:rPr lang="tr-TR" dirty="0" smtClean="0"/>
              <a:t>. Nizamname’ye göre Cebel-i Lübnan sancağı 7 kazaya ayrılacak, her birinde nüfus veya emlak/arazi açısından “galip” olan taifenin seçimi ve mutasarrıfın onayıyla görev yapacak bir idare memuru/kaza müdürü bulunacaktı. Kazalar nahiyelere ayrılacak, her nahiye kaza müdürlerinin önerisi ve mutasarrıfın onayı ile görev yapacak olan memurlara havale edilecekti. Köy idaresinden ahali tarafından seçilmiş ve mutasarrıf tarafından atanacak birer şeyh sorumlu olacaktı. </a:t>
            </a:r>
          </a:p>
          <a:p>
            <a:pPr marL="342900" indent="-342900" hangingPunct="0">
              <a:buFont typeface="Arial" panose="020B0604020202020204" pitchFamily="34" charset="0"/>
              <a:buChar char="•"/>
            </a:pPr>
            <a:endParaRPr lang="tr-TR" dirty="0"/>
          </a:p>
        </p:txBody>
      </p:sp>
    </p:spTree>
    <p:extLst>
      <p:ext uri="{BB962C8B-B14F-4D97-AF65-F5344CB8AC3E}">
        <p14:creationId xmlns:p14="http://schemas.microsoft.com/office/powerpoint/2010/main" xmlns="" val="1911223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t>Osmanlı Taşra İdaresinde Yeniden Yapılanma Çabaları</a:t>
            </a:r>
          </a:p>
          <a:p>
            <a:r>
              <a:rPr lang="tr-TR" b="1" dirty="0" smtClean="0">
                <a:solidFill>
                  <a:schemeClr val="accent1"/>
                </a:solidFill>
              </a:rPr>
              <a:t>1861 Cebel-i Lübnan Nizamnamesi</a:t>
            </a:r>
          </a:p>
          <a:p>
            <a:pPr hangingPunct="0"/>
            <a:r>
              <a:rPr lang="tr-TR" dirty="0"/>
              <a:t>Nizamname ile üç dereceli bir hukuki sistem kurulmuştu. Köylerde kabile reisi mevkiindeki şeyhler, sulh hâkimi sıfatıyla, 200 kuruşa kadar olan kabahat niteliğindeki davalara bakacaktı. Ondan ağır suçlar birinci derecede bulunan mahkemelerce, cinayet de Mahkeme-i Meclis-i Kebir’de görülecekti. Meclis-i Kebir, mutasarrıf marifetiyle atanan altı hâkimle Sünni İslam, Mütevali (Şii), Marunî, Dürzî, Rum (Ortodoks) ve Katolik Rumları temsil edecek olan altı resmi dava vekilinden oluşmaktaydı. Musevi veya Protestanların taraf olduğu bir dava olursa da, ilgili din ve mezhebe mensup bir hâkim ve dava vekili mecliste görev yapacaktı. Ticari davalara ise Beyrut Ticaret Meclisi bakacaktı. Lübnan’a büyük ölçüde huzur getiren Nizamname, uzun yıllar yürürlükte kalacaktı. </a:t>
            </a:r>
          </a:p>
        </p:txBody>
      </p:sp>
    </p:spTree>
    <p:extLst>
      <p:ext uri="{BB962C8B-B14F-4D97-AF65-F5344CB8AC3E}">
        <p14:creationId xmlns:p14="http://schemas.microsoft.com/office/powerpoint/2010/main" xmlns="" val="790251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10000"/>
          </a:bodyPr>
          <a:lstStyle/>
          <a:p>
            <a:r>
              <a:rPr lang="tr-TR" b="1" dirty="0" smtClean="0"/>
              <a:t>Osmanlı Taşra İdaresinde Yeniden Yapılanma Çabaları</a:t>
            </a:r>
          </a:p>
          <a:p>
            <a:r>
              <a:rPr lang="tr-TR" b="1" dirty="0" smtClean="0">
                <a:solidFill>
                  <a:schemeClr val="accent1"/>
                </a:solidFill>
              </a:rPr>
              <a:t>1864 Tuna Vilayeti Nizamnamesi</a:t>
            </a:r>
          </a:p>
          <a:p>
            <a:pPr hangingPunct="0"/>
            <a:r>
              <a:rPr lang="tr-TR" dirty="0"/>
              <a:t>Cebel-i Lübnan </a:t>
            </a:r>
            <a:r>
              <a:rPr lang="tr-TR" dirty="0" err="1"/>
              <a:t>Nizamnamesi’nin</a:t>
            </a:r>
            <a:r>
              <a:rPr lang="tr-TR" dirty="0"/>
              <a:t> ilan edildiği süreçte daha sonra tüm ülkede uygulanacak yeni bir taşra idaresi modeli geliştirmeye çalışan Âli ve Fuat Paşalar, Niş’te başarılı bir valilik dönemini geçiren </a:t>
            </a:r>
            <a:r>
              <a:rPr lang="tr-TR" dirty="0" err="1"/>
              <a:t>Midhat</a:t>
            </a:r>
            <a:r>
              <a:rPr lang="tr-TR" dirty="0"/>
              <a:t> Paşa’yı İstanbul’a çağırmışlardı. Fuat Paşa ve </a:t>
            </a:r>
            <a:r>
              <a:rPr lang="tr-TR" dirty="0" err="1"/>
              <a:t>Midhat</a:t>
            </a:r>
            <a:r>
              <a:rPr lang="tr-TR" dirty="0"/>
              <a:t> Paşa’nın son şeklini verdikleri Tuna Vilayeti Nizamnamesi, 7 Kasım 1864’te ilan edilmişti. Niş, </a:t>
            </a:r>
            <a:r>
              <a:rPr lang="tr-TR" dirty="0" err="1"/>
              <a:t>Vidin</a:t>
            </a:r>
            <a:r>
              <a:rPr lang="tr-TR" dirty="0"/>
              <a:t> ve Silistre eyaletlerinin birleştirilmesiyle oluşturulan Tuna </a:t>
            </a:r>
            <a:r>
              <a:rPr lang="tr-TR" dirty="0" err="1"/>
              <a:t>Vilayeti’nin</a:t>
            </a:r>
            <a:r>
              <a:rPr lang="tr-TR" dirty="0"/>
              <a:t> valisi tahmin edileceği gibi </a:t>
            </a:r>
            <a:r>
              <a:rPr lang="tr-TR" dirty="0" err="1"/>
              <a:t>Midhat</a:t>
            </a:r>
            <a:r>
              <a:rPr lang="tr-TR" dirty="0"/>
              <a:t> Paşa’ydı. </a:t>
            </a:r>
          </a:p>
          <a:p>
            <a:r>
              <a:rPr lang="tr-TR" dirty="0"/>
              <a:t>Vilayet </a:t>
            </a:r>
            <a:r>
              <a:rPr lang="tr-TR" dirty="0" err="1"/>
              <a:t>Nizamnamesi’nin</a:t>
            </a:r>
            <a:r>
              <a:rPr lang="tr-TR" dirty="0"/>
              <a:t> üç temel hedefi vardı: İlk hedef, merkezin denetiminde taşrada yetkileri arttırılmış ve iyi işleyen çoğulcu bir mahalli idare kurmaktı. İkincisi, hukuki ve idari yapıyı birbirinden ayırarak, hukuk alanında Batı tarzı bir sistem ve yargı birliği sağlamaktı. Üçüncüsü de, her kesimden halkın, din ayrımı yapılmadan tebaa bilinciyle refah ve barışı elde etmek konusunda çaba sarf etmelerini temin etmekti. </a:t>
            </a:r>
          </a:p>
        </p:txBody>
      </p:sp>
    </p:spTree>
    <p:extLst>
      <p:ext uri="{BB962C8B-B14F-4D97-AF65-F5344CB8AC3E}">
        <p14:creationId xmlns:p14="http://schemas.microsoft.com/office/powerpoint/2010/main" xmlns="" val="2479598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70000" lnSpcReduction="20000"/>
          </a:bodyPr>
          <a:lstStyle/>
          <a:p>
            <a:r>
              <a:rPr lang="tr-TR" b="1" dirty="0" smtClean="0"/>
              <a:t>Osmanlı Taşra İdaresinde Yeniden Yapılanma Çabaları</a:t>
            </a:r>
          </a:p>
          <a:p>
            <a:r>
              <a:rPr lang="tr-TR" b="1" dirty="0" smtClean="0">
                <a:solidFill>
                  <a:schemeClr val="accent1"/>
                </a:solidFill>
              </a:rPr>
              <a:t>1864 Tuna Vilayeti Nizamnamesi</a:t>
            </a:r>
          </a:p>
          <a:p>
            <a:pPr hangingPunct="0"/>
            <a:r>
              <a:rPr lang="tr-TR" dirty="0"/>
              <a:t>Kuruluşu itibariyle 7 liva, 45 kaza, 19 nahiye ve binlerce köyden oluşan -iki milyona yakın nüfus- Tuna </a:t>
            </a:r>
            <a:r>
              <a:rPr lang="tr-TR" dirty="0" err="1"/>
              <a:t>Vilayeti’nde</a:t>
            </a:r>
            <a:r>
              <a:rPr lang="tr-TR" dirty="0"/>
              <a:t> Nizamname vilayet, liva, kaza ve köy olmak üzere dört aşamalı bir idari taksimat öngörmüştü. Vilayeti vali, livaları kaymakam, kazaları müdür ve köyleri de muhtar idare edecekti. Vilayetin sorumlusu merkezden atanan valiydi. Yine merkezden atanan liva kaymakamları valinin; müdürler de kaymakamın maiyetinde vazife yapacaklardı. Halk tarafından seçilen muhtarlar da kaza müdürlerine karşı sorumluydu. Bir süre sonra, livaların yani sancakların mutasarrıf, kazaların ise kaymakamlar tarafından idare edilmesi kararlaştırılmıştı.</a:t>
            </a:r>
          </a:p>
          <a:p>
            <a:pPr hangingPunct="0"/>
            <a:r>
              <a:rPr lang="tr-TR" dirty="0"/>
              <a:t>Nizamname, vilayet merkezi ve liva merkezlerinde daimi surette hizmet verecek olan İdare Meclisi, Temyiz-i Hukuk Meclisi, Cinayet Meclisi ile Ticaret Meclisi öngörmüştü. Kazalarda, Kaza İdare Meclisi ile Kaza </a:t>
            </a:r>
            <a:r>
              <a:rPr lang="tr-TR" dirty="0" err="1"/>
              <a:t>Deavi</a:t>
            </a:r>
            <a:r>
              <a:rPr lang="tr-TR" dirty="0"/>
              <a:t> Meclisi görev yapacaktı. Köy ve mahallelerde ise İhtiyar Meclisleri faaliyette olacaktı. Bu meclisler dışında yılda bir defa liva temsilcilerinin katılımı ile toplanacak olan Vilayet Umumi Meclisi </a:t>
            </a:r>
            <a:r>
              <a:rPr lang="tr-TR" dirty="0" err="1"/>
              <a:t>Nizamname’nin</a:t>
            </a:r>
            <a:r>
              <a:rPr lang="tr-TR" dirty="0"/>
              <a:t> önemli düzenlemelerinden birini oluşturuyordu. </a:t>
            </a:r>
          </a:p>
        </p:txBody>
      </p:sp>
    </p:spTree>
    <p:extLst>
      <p:ext uri="{BB962C8B-B14F-4D97-AF65-F5344CB8AC3E}">
        <p14:creationId xmlns:p14="http://schemas.microsoft.com/office/powerpoint/2010/main" xmlns="" val="32520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62500" lnSpcReduction="20000"/>
          </a:bodyPr>
          <a:lstStyle/>
          <a:p>
            <a:r>
              <a:rPr lang="tr-TR" b="1" dirty="0" smtClean="0"/>
              <a:t>Osmanlı Taşra İdaresinde Yeniden Yapılanma Çabaları</a:t>
            </a:r>
          </a:p>
          <a:p>
            <a:r>
              <a:rPr lang="tr-TR" b="1" dirty="0" smtClean="0">
                <a:solidFill>
                  <a:schemeClr val="accent1"/>
                </a:solidFill>
              </a:rPr>
              <a:t>1864 Tuna Vilayeti Nizamnamesi</a:t>
            </a:r>
          </a:p>
          <a:p>
            <a:pPr hangingPunct="0"/>
            <a:r>
              <a:rPr lang="tr-TR" dirty="0"/>
              <a:t>Valinin maiyetinde görev yapacak olan Vilayet İdare Meclisi, vilayetin mülkiye, maliye, hariciye, bayındırlık ve </a:t>
            </a:r>
            <a:r>
              <a:rPr lang="tr-TR" dirty="0" err="1"/>
              <a:t>ziraatine</a:t>
            </a:r>
            <a:r>
              <a:rPr lang="tr-TR" dirty="0"/>
              <a:t> dair hususları müzakere ediyor, hukuki meselelere karışamıyordu. Meclis, gündemindeki işlerin yoğunluğuna göre toplanma sıklığını kendisi belirlemekle birlikte, asli üyeler daimi olarak vilayetteki meclis odasında hazır bulunuyorlardı. Meclis gerektiği zaman bazı üyelerinin yer aldığı ayrı komisyonlar da teşkil edebiliyordu. </a:t>
            </a:r>
          </a:p>
          <a:p>
            <a:pPr hangingPunct="0"/>
            <a:r>
              <a:rPr lang="tr-TR" dirty="0"/>
              <a:t>Vilayet Cinayet Meclisi, hukuk ve mahkeme düzeni konusunda bilgili bir memur ile altı üyeden oluşmakta ve müfettiş-i </a:t>
            </a:r>
            <a:r>
              <a:rPr lang="tr-TR" dirty="0" err="1"/>
              <a:t>hükkâmın</a:t>
            </a:r>
            <a:r>
              <a:rPr lang="tr-TR" dirty="0"/>
              <a:t> başkanlığında görev yapmaktaydı. Meclis bağlı livalarda görülen cinayet davalarının ve onlara dair gelen mazbataların hukuka uygunluğunu incelemekte veya kendine havale edilen büyük davaları görmekteydi. Vilayet Temyiz-i Hukuk Meclisi, Müslümanların şer’i mahkemelerde, gayr-ı Müslimlerin ruhani idarelerinde görülen davaları ile Cinayet ve Ticaret Meclislerinin bakması gereken davalar haricindeki şer’i ve nizami davaları çözüme kavuşturuyor; liva ve bağlı meclislerin istinaf olunan davalarının temyiz incelemesini yapıyordu. Bu meclisin işleri yoğun olmadığından ayrı bir aza ve yazı işleri tahsis edilmemiş Cinayet Meclisi ile birleştirilmiş ve başkanlığı yine müfettiş-i </a:t>
            </a:r>
            <a:r>
              <a:rPr lang="tr-TR" dirty="0" err="1"/>
              <a:t>hükkâma</a:t>
            </a:r>
            <a:r>
              <a:rPr lang="tr-TR" dirty="0"/>
              <a:t> verilmişti. Bir diğer mahkeme olan Ticaret Meclisi’nin görmesi gereken davaların tür ve niteliği Ticaret Kanunu’nda açık olduğundan, bu tür bir iş veya dilekçe geldiğinde valilik tarafından Ticaret Mahkemesi’ne havale edilmekte ve en kısa sürede sonuca bağlanmaya çalışılmaktaydı.</a:t>
            </a:r>
          </a:p>
        </p:txBody>
      </p:sp>
    </p:spTree>
    <p:extLst>
      <p:ext uri="{BB962C8B-B14F-4D97-AF65-F5344CB8AC3E}">
        <p14:creationId xmlns:p14="http://schemas.microsoft.com/office/powerpoint/2010/main" xmlns="" val="287449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77500" lnSpcReduction="20000"/>
          </a:bodyPr>
          <a:lstStyle/>
          <a:p>
            <a:r>
              <a:rPr lang="tr-TR" b="1" dirty="0" smtClean="0"/>
              <a:t>Osmanlı Taşra İdaresinde Yeniden Yapılanma Çabaları</a:t>
            </a:r>
          </a:p>
          <a:p>
            <a:r>
              <a:rPr lang="tr-TR" b="1" dirty="0" smtClean="0">
                <a:solidFill>
                  <a:schemeClr val="accent1"/>
                </a:solidFill>
              </a:rPr>
              <a:t>1864 Tuna Vilayeti Nizamnamesi</a:t>
            </a:r>
          </a:p>
          <a:p>
            <a:pPr hangingPunct="0"/>
            <a:r>
              <a:rPr lang="tr-TR" dirty="0"/>
              <a:t>Kaymakamın maiyetinde vazife yapan Liva İdare Meclisi, mülkiye, maliye, zaptiye, ödeme ve tahsil işlemleri, bayındırlık, tapu ve </a:t>
            </a:r>
            <a:r>
              <a:rPr lang="tr-TR" dirty="0" err="1"/>
              <a:t>ziraate</a:t>
            </a:r>
            <a:r>
              <a:rPr lang="tr-TR" dirty="0"/>
              <a:t> ilişkin hususlarda görev üstleniyor ve hukuki işlere müdahale edemiyordu. Başkanlığını naibin yapacağı Liva Cinayet Meclisi üç Müslim ve üç gayrimüslim üyeden oluşuyordu.  Liva Cinayet Meclisinde görülen davalara ilişkin mazbatalar valiye iletilmek üzere kaymakama arz ediliyordu. Liva merkezlerindeki Liva Temyiz-i Hukuk Meclisleri, tıpkı Vilayet Temyiz-i Hukuk Meclisi gibi Müslümanların şer’i mahkemelerde, gayrimüslimlerin ruhani idarelerinde görülen davaları ile Cinayet ve Ticaret Meclislerinin bakması gereken davalar haricindeki şer’i ve nizami davaları çözüme kavuşturuyordu. Yine Kaza </a:t>
            </a:r>
            <a:r>
              <a:rPr lang="tr-TR" dirty="0" err="1"/>
              <a:t>Deavi</a:t>
            </a:r>
            <a:r>
              <a:rPr lang="tr-TR" dirty="0"/>
              <a:t> Meclislerinin bakamayacağı ya da dava sahiplerinin istinafa götürdükleri davaları çözüme kavuşturuyordu. Liva Temyiz-i Hukuk heyetince görülen davalar kaymakama arz ediliyor, yetkisi dâhilindekileri icra eden kaymakam, yetkisi dışındakileri valiye arz ediyordu. Bir başkan ve yeterli sayıda üye ile görev yapan Liva Ticaret Meclisi, Ticaret Kanunu’nun belirlediği görevleri üstleniyordu. </a:t>
            </a:r>
          </a:p>
        </p:txBody>
      </p:sp>
    </p:spTree>
    <p:extLst>
      <p:ext uri="{BB962C8B-B14F-4D97-AF65-F5344CB8AC3E}">
        <p14:creationId xmlns:p14="http://schemas.microsoft.com/office/powerpoint/2010/main" xmlns="" val="4162140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5.Hafta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t>Osmanlı Taşra İdaresinde Yeniden Yapılanma Çabaları</a:t>
            </a:r>
          </a:p>
          <a:p>
            <a:r>
              <a:rPr lang="tr-TR" b="1" dirty="0" smtClean="0">
                <a:solidFill>
                  <a:schemeClr val="accent1"/>
                </a:solidFill>
              </a:rPr>
              <a:t>1864 Tuna Vilayeti Nizamnamesi</a:t>
            </a:r>
          </a:p>
          <a:p>
            <a:pPr hangingPunct="0"/>
            <a:r>
              <a:rPr lang="tr-TR" dirty="0"/>
              <a:t>Kazalarda görev yapan Kaza İdare Meclisi, tıpkı Liva İdare Meclisleri gibi mülkiye, maliye, zaptiye, tahsil işlemleri, bayındırlık, tapu ve </a:t>
            </a:r>
            <a:r>
              <a:rPr lang="tr-TR" dirty="0" err="1"/>
              <a:t>ziraate</a:t>
            </a:r>
            <a:r>
              <a:rPr lang="tr-TR" dirty="0"/>
              <a:t> ilişkin hususlarda görev yapıyor ve hukuki işlere müdahale edemiyordu. Kaza merkezlerinde bir Meclis-i </a:t>
            </a:r>
            <a:r>
              <a:rPr lang="tr-TR" dirty="0" err="1"/>
              <a:t>Deavi</a:t>
            </a:r>
            <a:r>
              <a:rPr lang="tr-TR" dirty="0"/>
              <a:t> öngörülmüştü ki, Müslümanların şer’i mahkemelerde, gayr-ı Müslimlerin ruhani idarelerinde görülen davaları ile Cinayet ve Ticaret Meclislerinin bakması gereken davalar haricindeki şer’i ve nizami davaların yanı sıra, ağır cezayı gerektirmeyen davalar ve bakmakla görevli olduğu diğer davaların çözüm merciiydi. Görülen davalar kaza naibi ve diğer mahkeme üyelerinin mühürleriyle kaza müdürüne arz ediliyor, kaza müdürü yetkisi dahlindekileri icra ediyor, yetkisini aşan hususları kaymakama arz ediyordu. </a:t>
            </a:r>
          </a:p>
        </p:txBody>
      </p:sp>
    </p:spTree>
    <p:extLst>
      <p:ext uri="{BB962C8B-B14F-4D97-AF65-F5344CB8AC3E}">
        <p14:creationId xmlns:p14="http://schemas.microsoft.com/office/powerpoint/2010/main" xmlns="" val="21441966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547</TotalTime>
  <Words>2343</Words>
  <Application>Microsoft Office PowerPoint</Application>
  <PresentationFormat>Özel</PresentationFormat>
  <Paragraphs>82</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Office Teması</vt:lpstr>
      <vt:lpstr>TAR322 OSMANLI İMPARATORLUĞU’NDA YENİLEŞME HAREKETLERİ</vt:lpstr>
      <vt:lpstr>5.Hafta </vt:lpstr>
      <vt:lpstr>5.Hafta </vt:lpstr>
      <vt:lpstr>5.Hafta </vt:lpstr>
      <vt:lpstr>5.Hafta </vt:lpstr>
      <vt:lpstr>5.Hafta </vt:lpstr>
      <vt:lpstr>5.Hafta </vt:lpstr>
      <vt:lpstr>5.Hafta </vt:lpstr>
      <vt:lpstr>5.Hafta </vt:lpstr>
      <vt:lpstr>5.Hafta </vt:lpstr>
      <vt:lpstr>5.Hafta </vt:lpstr>
      <vt:lpstr>5.Hafta </vt:lpstr>
      <vt:lpstr>5.Hafta </vt:lpstr>
      <vt:lpstr>5.Hafta </vt:lpstr>
      <vt:lpstr>5.Hafta </vt:lpstr>
      <vt:lpstr>5.Hafta </vt:lpstr>
      <vt:lpstr>5.Hafta </vt:lpstr>
      <vt:lpstr>5.Hafta </vt:lpstr>
      <vt:lpstr>5.Hafta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Bekir Koç</dc:creator>
  <cp:lastModifiedBy>win10</cp:lastModifiedBy>
  <cp:revision>56</cp:revision>
  <dcterms:created xsi:type="dcterms:W3CDTF">2018-08-08T12:07:43Z</dcterms:created>
  <dcterms:modified xsi:type="dcterms:W3CDTF">2020-05-05T13:53:12Z</dcterms:modified>
</cp:coreProperties>
</file>