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58"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Duyu gelişimini desteklemede aileye ve profesyonellere öneriler</a:t>
            </a:r>
          </a:p>
        </p:txBody>
      </p:sp>
      <p:sp>
        <p:nvSpPr>
          <p:cNvPr id="3" name="Alt Başlık 2"/>
          <p:cNvSpPr>
            <a:spLocks noGrp="1"/>
          </p:cNvSpPr>
          <p:nvPr>
            <p:ph type="subTitle" idx="1"/>
          </p:nvPr>
        </p:nvSpPr>
        <p:spPr/>
        <p:txBody>
          <a:bodyPr/>
          <a:lstStyle/>
          <a:p>
            <a:r>
              <a:rPr lang="tr-TR" dirty="0"/>
              <a:t>Prof. Dr. </a:t>
            </a:r>
            <a:r>
              <a:rPr lang="tr-TR" dirty="0" err="1"/>
              <a:t>Müdriye</a:t>
            </a:r>
            <a:r>
              <a:rPr lang="tr-TR"/>
              <a:t> YILDIZ BIÇAKÇI</a:t>
            </a:r>
          </a:p>
          <a:p>
            <a:endParaRPr lang="tr-TR"/>
          </a:p>
        </p:txBody>
      </p:sp>
    </p:spTree>
    <p:extLst>
      <p:ext uri="{BB962C8B-B14F-4D97-AF65-F5344CB8AC3E}">
        <p14:creationId xmlns:p14="http://schemas.microsoft.com/office/powerpoint/2010/main" val="1987117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endParaRPr lang="tr-TR" dirty="0"/>
          </a:p>
          <a:p>
            <a:pPr algn="just"/>
            <a:r>
              <a:rPr lang="tr-TR" b="1" dirty="0"/>
              <a:t>Yönergeleri sadeleştirme: </a:t>
            </a:r>
            <a:r>
              <a:rPr lang="tr-TR" dirty="0"/>
              <a:t>Çocukların duyularını aktif olarak kullanabilmeleri ve bilgileri değerlendirebilmeleri için ekstra zamana ihtiyaçları vardır. Bunun için eğitimci kısa ve öz yönergeler kullanmalı, sorular sormalı, cevaplamadan önce çocuğa zaman tanımalı ve gerekli olursa soruyu tekrarlamalıdır. </a:t>
            </a:r>
          </a:p>
          <a:p>
            <a:pPr algn="just"/>
            <a:r>
              <a:rPr lang="tr-TR" b="1" dirty="0"/>
              <a:t>Uygun seçenekler önerme: </a:t>
            </a:r>
            <a:r>
              <a:rPr lang="tr-TR" dirty="0"/>
              <a:t>Çocuklara gün boyunca farklı seçenekler sunulmalıdır. İlk çocukluk döneminde çocuklara iki seçenek sunmak yeterli olmakla birlikte bazı durumlarda bu seçenek sayısı arttırılabilir. “Örneğin, boyamak mı istersin, kil mi yapmak istersin?”. Böylece çocuğun duyusal ihtiyaçları ile buluşmasında ona yardımcı olunabilir. </a:t>
            </a:r>
          </a:p>
          <a:p>
            <a:pPr algn="just"/>
            <a:r>
              <a:rPr lang="tr-TR" dirty="0"/>
              <a:t>Bu noktalar doğrultusunda eğitim kurumlarında farklı duyulara yönelik farklı ortam düzenlemeleri gerekmektedir. Aşağıda görsel, işitsel, tat, koku, </a:t>
            </a:r>
            <a:r>
              <a:rPr lang="tr-TR" dirty="0" err="1"/>
              <a:t>taktil</a:t>
            </a:r>
            <a:r>
              <a:rPr lang="tr-TR" dirty="0"/>
              <a:t>, </a:t>
            </a:r>
            <a:r>
              <a:rPr lang="tr-TR" dirty="0" err="1"/>
              <a:t>vestibüler</a:t>
            </a:r>
            <a:r>
              <a:rPr lang="tr-TR" dirty="0"/>
              <a:t> ve </a:t>
            </a:r>
            <a:r>
              <a:rPr lang="tr-TR" dirty="0" err="1"/>
              <a:t>proprioseptif</a:t>
            </a:r>
            <a:r>
              <a:rPr lang="tr-TR" dirty="0"/>
              <a:t> (vücut pozisyonu) duyuların desteklenmesine yönelik yapılabilecek düzenlemelere ilişkin öneriler sunulmuştur. </a:t>
            </a:r>
          </a:p>
        </p:txBody>
      </p:sp>
    </p:spTree>
    <p:extLst>
      <p:ext uri="{BB962C8B-B14F-4D97-AF65-F5344CB8AC3E}">
        <p14:creationId xmlns:p14="http://schemas.microsoft.com/office/powerpoint/2010/main" val="76512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İç </a:t>
            </a:r>
            <a:r>
              <a:rPr lang="tr-TR" b="1" dirty="0"/>
              <a:t>mekânda duyuların desteklenmesi </a:t>
            </a:r>
            <a:endParaRPr lang="tr-TR" dirty="0"/>
          </a:p>
        </p:txBody>
      </p:sp>
      <p:sp>
        <p:nvSpPr>
          <p:cNvPr id="3" name="İçerik Yer Tutucusu 2"/>
          <p:cNvSpPr>
            <a:spLocks noGrp="1"/>
          </p:cNvSpPr>
          <p:nvPr>
            <p:ph idx="1"/>
          </p:nvPr>
        </p:nvSpPr>
        <p:spPr/>
        <p:txBody>
          <a:bodyPr>
            <a:normAutofit fontScale="55000" lnSpcReduction="20000"/>
          </a:bodyPr>
          <a:lstStyle/>
          <a:p>
            <a:pPr marL="0" indent="0" algn="just">
              <a:buNone/>
            </a:pPr>
            <a:r>
              <a:rPr lang="tr-TR" b="1" i="1" dirty="0" smtClean="0"/>
              <a:t>	Görsel </a:t>
            </a:r>
            <a:r>
              <a:rPr lang="tr-TR" b="1" i="1" dirty="0"/>
              <a:t>uyaranlar: </a:t>
            </a:r>
            <a:r>
              <a:rPr lang="tr-TR" dirty="0"/>
              <a:t>Çocuğun gözünden çevrenin nasıl göründüğü çok önemlidir. Çocuğun konsantrasyonunu görsel olarak dikkat dağıtan öğeler olumsuz yönde etkileyebilir. </a:t>
            </a:r>
            <a:r>
              <a:rPr lang="tr-TR" b="1" i="1" dirty="0"/>
              <a:t>Görsel çevreyi düzenlerken çocuğun görüş açısını dikkatle incelemek gerekir. </a:t>
            </a:r>
            <a:r>
              <a:rPr lang="tr-TR" dirty="0"/>
              <a:t>Eğitim ortamını onların gözünden görebilmek için diz çöküp ortamın fotoğrafını çekmek en iyi yöntemdir. Daha sonra görüntü değerlendirilip neye benzediği, duvarlarda neler olduğu, tavanda neyin asılı olduğu, yerde neyin durduğu, masaların altında ve raflarda neyin bulunduğu, bunların güvenli olup olmadığı ve görsel çok fazla uyaran olup olmadığı ayrıntı olarak ele alınır. Bu amaçla duvar panolarındaki karmaşayı azaltmak, açık raflarda dizili olan sanat materyallerini ve oyuncakları kapatmak, tavandan sarkan süsleri kaldırmak, camdan sızabilecek fazla güneş ışığını engellemek için storlar kullanmak alınabilecek önlemler arasında sayılabilir. Görsel çevrede çocuğun duyu alanını desteklemek, onun kendini güvenli hissetmesini sağlaması nedeniyle duyusal girdilere aşırı duyarlılık hissetmesini de azaltacak ve daha fazla uyarıcıya daha rahat cevap verebilecektir. </a:t>
            </a:r>
            <a:r>
              <a:rPr lang="tr-TR" b="1" i="1" dirty="0"/>
              <a:t>Ortamın daha güvenli olmasını sağlamanın bir yolu da çocuğun boyutlarına uygun mobilya, oyuncak, eğitim materyali bulundurmaktır. </a:t>
            </a:r>
            <a:r>
              <a:rPr lang="tr-TR" dirty="0"/>
              <a:t>Nesneleri çocukların göz hizasında yerleştirmek, kendilerini ortama ait hissetmelerini sağlamaktadır. Bunun yanında ortama farklı özelliklerde çiçek, yastık, aydınlatma gibi nesneler koymak da o ortamı çocuk için daha çekici hale getirebilir (</a:t>
            </a:r>
            <a:r>
              <a:rPr lang="tr-TR" dirty="0" err="1"/>
              <a:t>Isbell</a:t>
            </a:r>
            <a:r>
              <a:rPr lang="tr-TR" dirty="0"/>
              <a:t> ve </a:t>
            </a:r>
            <a:r>
              <a:rPr lang="tr-TR" dirty="0" err="1"/>
              <a:t>Isbell</a:t>
            </a:r>
            <a:r>
              <a:rPr lang="tr-TR" dirty="0"/>
              <a:t>, 2007; </a:t>
            </a:r>
            <a:r>
              <a:rPr lang="tr-TR" dirty="0" err="1"/>
              <a:t>Kranowitz</a:t>
            </a:r>
            <a:r>
              <a:rPr lang="tr-TR" dirty="0"/>
              <a:t>, 2014</a:t>
            </a:r>
            <a:r>
              <a:rPr lang="tr-TR" dirty="0" smtClean="0"/>
              <a:t>).</a:t>
            </a:r>
          </a:p>
        </p:txBody>
      </p:sp>
    </p:spTree>
    <p:extLst>
      <p:ext uri="{BB962C8B-B14F-4D97-AF65-F5344CB8AC3E}">
        <p14:creationId xmlns:p14="http://schemas.microsoft.com/office/powerpoint/2010/main" val="2833814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endParaRPr lang="tr-TR" dirty="0"/>
          </a:p>
          <a:p>
            <a:pPr marL="0" indent="0">
              <a:buNone/>
            </a:pPr>
            <a:r>
              <a:rPr lang="tr-TR" b="1" dirty="0" smtClean="0"/>
              <a:t>	Işıklandırma</a:t>
            </a:r>
            <a:r>
              <a:rPr lang="tr-TR" dirty="0"/>
              <a:t>, ortamın çocuk üzerinde olumlu etkilerini arttırmaktadır. Bazı eğitim kurumlarında çok fazla ışıklandırma vardır. Örneğin, </a:t>
            </a:r>
            <a:r>
              <a:rPr lang="tr-TR" dirty="0" err="1"/>
              <a:t>florasan</a:t>
            </a:r>
            <a:r>
              <a:rPr lang="tr-TR" dirty="0"/>
              <a:t> ile aydınlatma bazı çocuklar için çok rahatsız edici olabilir. Bu beyaz ışıkları sıcak ışık renkleri ile değiştirmek çocuk üzerinde olumlu etkileri arttırmak için daha iyi olabilir. Doğal ışıklandırma çocukların gözleri için rahat bir ortam sağlamakla birlikte bazı durumlarda parlak ve karanlık ışıkların aynı ortamda kullanılması gerekebilir (</a:t>
            </a:r>
            <a:r>
              <a:rPr lang="tr-TR" dirty="0" err="1"/>
              <a:t>Isbell</a:t>
            </a:r>
            <a:r>
              <a:rPr lang="tr-TR" dirty="0"/>
              <a:t> ve </a:t>
            </a:r>
            <a:r>
              <a:rPr lang="tr-TR" dirty="0" err="1"/>
              <a:t>Isbell</a:t>
            </a:r>
            <a:r>
              <a:rPr lang="tr-TR" dirty="0"/>
              <a:t>, 2007). Turuncu ve kırmızı renkler, keskin renkler, hareketli ışıklar ve sürekli değişen ışıklar çocuklar için canlandırıcı görsel uyaranlar olarak kullanılırken; mavi ve yeşil renkler, loş ışık ve sabit ışık ise sakinleştirici görsel uyaran olarak kullanılmaktadır (Altıok, 2011).</a:t>
            </a:r>
          </a:p>
        </p:txBody>
      </p:sp>
    </p:spTree>
    <p:extLst>
      <p:ext uri="{BB962C8B-B14F-4D97-AF65-F5344CB8AC3E}">
        <p14:creationId xmlns:p14="http://schemas.microsoft.com/office/powerpoint/2010/main" val="1672190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endParaRPr lang="tr-TR" dirty="0"/>
          </a:p>
          <a:p>
            <a:pPr marL="0" indent="0" algn="just">
              <a:buNone/>
            </a:pPr>
            <a:r>
              <a:rPr lang="tr-TR" b="1" i="1" dirty="0" smtClean="0"/>
              <a:t>	İyi </a:t>
            </a:r>
            <a:r>
              <a:rPr lang="tr-TR" b="1" i="1" dirty="0"/>
              <a:t>düzenlenmiş eğitim ortamları çocukların vücut pozisyonlarını ve görme duyularını gözden geçirmelerini sağlar. </a:t>
            </a:r>
            <a:r>
              <a:rPr lang="tr-TR" dirty="0"/>
              <a:t>İlk çocukluk döneminde vücut farkındalığı ve görme duyuları az geliştiği için çocuklar birbirlerine daha sık çarparlar ve küçük yaralanmalar yaşayabilirler. Çocuklar için kendi alanlarında etkinliklerinin nerelerde konumlandırıldığını görmek ve tanımak önemlidir. Daha önceden belirlenmiş ve ayrılmış alanlar, çocukların o alanlarda neler olabileceğini ve oluşabileceğini ve hangi materyallerin kullanıldığını anlamaları açısından önemlidir. Bu alanların açık bir şekilde ayrılması görme duyusu hassasiyeti fazla olan çocuklar için nerede ve ne yapacağını bilmesi açısından büyük önem taşır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1999691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b="1" i="1" dirty="0" smtClean="0"/>
              <a:t>	İşitsel </a:t>
            </a:r>
            <a:r>
              <a:rPr lang="tr-TR" b="1" i="1" dirty="0"/>
              <a:t>uyaranlar: </a:t>
            </a:r>
            <a:r>
              <a:rPr lang="tr-TR" dirty="0"/>
              <a:t>Bebeklik ve ilk çocukluk dönemi eğitim ortamı birçok işitsel uyarıcıyı kapsar. Bunlar çocuk ve yetişkin sesleri, müzik, nesnelerin çıkardığı sesler, elektronik oyuncaklar ve akan su sesi olabilir. Çok fazla ses olan ortamlar bazı çocuklar için çok sıkıntılı olabilir. Yüksek ses çocuğun duyma duyarlılığını azaltıp, sesler arasındaki farkı ayrıştırmasını zorlaştırabilir. </a:t>
            </a:r>
            <a:r>
              <a:rPr lang="tr-TR" b="1" i="1" dirty="0"/>
              <a:t>Yüksek sesli alanların içinde ayrıca sessiz alanlar yaratmak çocuklar için aşırı uyarıcı işitsel ortamlardan kaçmasına olanak sağlar. </a:t>
            </a:r>
            <a:r>
              <a:rPr lang="tr-TR" dirty="0"/>
              <a:t>Yüksek seslerden kaçmak için çocuklar masaların altına saklanabilir ya da köşe noktalara kaçabilirler. Yüksek sese karşı hassasiyeti olan çocuklar eğitim ortamındaki etkinliklere rahatlıkla odaklanamazlar. Bu amaçla sessiz ortam veya öğrenme ortamı oluşturmak, yüksek sese hassasiyeti olan çocuklar için güvenli bir alan olur. Bu sessiz alan karton bir kutu, bir çadır veya gerçekten kapalı bir alan olabilir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856762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endParaRPr lang="tr-TR" dirty="0"/>
          </a:p>
          <a:p>
            <a:pPr marL="0" indent="0" algn="just">
              <a:buNone/>
            </a:pPr>
            <a:r>
              <a:rPr lang="tr-TR" b="1" i="1" dirty="0" smtClean="0"/>
              <a:t>	Müzik </a:t>
            </a:r>
            <a:r>
              <a:rPr lang="tr-TR" b="1" i="1" dirty="0"/>
              <a:t>çocuğun beyin gelişiminde özellikle dil gelişimi, hareket ve görme becerilerinde çok etkilidir. Fakat müziğin sesine çok dikkat edilmelidir. </a:t>
            </a:r>
            <a:r>
              <a:rPr lang="tr-TR" dirty="0"/>
              <a:t>Örneğin ritmik olmayan müzik, yüksek müzik ve değişik frekanslı (yüksek/düşük) müzik çocuk üzerinde canlandırıcı etkiye sahipken; kalp ritmi şeklinde müzik, ritimli sakin müzik ve ninniler sakinleştirici etkiye sahiptir. Beyin gelişiminin desteklenmesi için yumuşak, sakin ve ritmik müzikler kullanılmalıdır (</a:t>
            </a:r>
            <a:r>
              <a:rPr lang="tr-TR" dirty="0" err="1"/>
              <a:t>Isbell</a:t>
            </a:r>
            <a:r>
              <a:rPr lang="tr-TR" dirty="0"/>
              <a:t> ve </a:t>
            </a:r>
            <a:r>
              <a:rPr lang="tr-TR" dirty="0" err="1"/>
              <a:t>Isbell</a:t>
            </a:r>
            <a:r>
              <a:rPr lang="tr-TR" dirty="0"/>
              <a:t>, 2007; Altıok, 2011). </a:t>
            </a:r>
          </a:p>
        </p:txBody>
      </p:sp>
    </p:spTree>
    <p:extLst>
      <p:ext uri="{BB962C8B-B14F-4D97-AF65-F5344CB8AC3E}">
        <p14:creationId xmlns:p14="http://schemas.microsoft.com/office/powerpoint/2010/main" val="2936255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marL="0" indent="0" algn="just">
              <a:buNone/>
            </a:pPr>
            <a:r>
              <a:rPr lang="tr-TR" b="1" i="1" dirty="0" smtClean="0"/>
              <a:t>	Koku </a:t>
            </a:r>
            <a:r>
              <a:rPr lang="tr-TR" b="1" i="1" dirty="0"/>
              <a:t>uyaranları: </a:t>
            </a:r>
            <a:r>
              <a:rPr lang="tr-TR" dirty="0"/>
              <a:t>Kokular, duygular üzerinde çok etkili olmaktadır. Muz, bal kokusu gibi kokular hoş ve yenilebilir duygusu verirken; duman, gaz kokusu gibi kokular ise hoş olmayan ve zarar verici bir duygu uyandırır. Çocuklarda ise özellikle kahve, sarımsak, soğan, çürük, çikolata, nane ve kekik kokusu canlandırıcı etkiye sahipken; lavanta, limon, vanilya, gül, muz ve elma kokusu sakinleştirici etkiye sahiptir (Altıok, 2011). Bu etkiler nedeniyle Montessori, Waldorf gibi yaklaşımlar dışında bebeklik ve ilk çocukluk dönemi çocuklarına yönelik birçok eğitim programında farklı kokular kullanılır. </a:t>
            </a:r>
          </a:p>
          <a:p>
            <a:pPr marL="0" indent="0" algn="just">
              <a:buNone/>
            </a:pPr>
            <a:r>
              <a:rPr lang="tr-TR" dirty="0" smtClean="0"/>
              <a:t>	Eğitim </a:t>
            </a:r>
            <a:r>
              <a:rPr lang="tr-TR" dirty="0"/>
              <a:t>ortamında koklamaya ait dikkat dağıtıcı öğeler ağırlıklı olarak mutfaktan gelmektedir. Bu nedenle günlük eğitim akışı planlanırken, öğle yemeğinin hazırlandığı saatlere çocukların zorlanacakları etkinlikler konulmamalıdır. Eğitim ortamında </a:t>
            </a:r>
            <a:r>
              <a:rPr lang="tr-TR" dirty="0" err="1"/>
              <a:t>hamster</a:t>
            </a:r>
            <a:r>
              <a:rPr lang="tr-TR" dirty="0"/>
              <a:t> ya da tavşan gibi bir hayvan besleniyorsa bundan rahatsız olan çocuklar olabilir. Bu nedenle eğitim ortamında hayvan besleme alanlarının dış mekânda olması daha uygun olabilir. Bunun yanında boya ve diğer kokulu materyaller sağlığa zararlı olmadığı takdirde kullanılabilir, ancak dikkat toplayıcı etkinliklerde bu materyallerin ortamdan uzak bir yerde olması gereklidir (</a:t>
            </a:r>
            <a:r>
              <a:rPr lang="tr-TR" dirty="0" err="1"/>
              <a:t>Kranowitz</a:t>
            </a:r>
            <a:r>
              <a:rPr lang="tr-TR" dirty="0"/>
              <a:t>, 2014). </a:t>
            </a:r>
          </a:p>
        </p:txBody>
      </p:sp>
    </p:spTree>
    <p:extLst>
      <p:ext uri="{BB962C8B-B14F-4D97-AF65-F5344CB8AC3E}">
        <p14:creationId xmlns:p14="http://schemas.microsoft.com/office/powerpoint/2010/main" val="4217596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endParaRPr lang="tr-TR" dirty="0"/>
          </a:p>
          <a:p>
            <a:pPr marL="0" indent="0" algn="just">
              <a:buNone/>
            </a:pPr>
            <a:r>
              <a:rPr lang="tr-TR" b="1" i="1" dirty="0" smtClean="0"/>
              <a:t>	Tat </a:t>
            </a:r>
            <a:r>
              <a:rPr lang="tr-TR" b="1" i="1" dirty="0"/>
              <a:t>uyaranları: </a:t>
            </a:r>
            <a:r>
              <a:rPr lang="tr-TR" i="1" dirty="0"/>
              <a:t>Koku duyusu ile tat duyusu birbirleri ile çok bağlantılıdırlar. Koku duyusunda bir bozukluk olduğu zaman genelde tat duyusu da bundan etkilenir. </a:t>
            </a:r>
            <a:r>
              <a:rPr lang="tr-TR" dirty="0"/>
              <a:t>Yemekten zevk almak ve zarar verici yiyeceklerden uzak durmak için tatlı, tuzlu, acı ve ekşi gibi dört temel tat vardır ve uyarıcı olan bu tatların fark edilmesi önemlidir (Altıok, 2011). </a:t>
            </a:r>
          </a:p>
          <a:p>
            <a:pPr marL="0" indent="0" algn="just">
              <a:buNone/>
            </a:pPr>
            <a:r>
              <a:rPr lang="tr-TR" dirty="0" smtClean="0"/>
              <a:t>	Eğitim </a:t>
            </a:r>
            <a:r>
              <a:rPr lang="tr-TR" dirty="0"/>
              <a:t>ortamında özellikle çocukların ifade edici dil gelişimlerinin desteklenmesinde tat alma duyusundan yararlanılabilir. Çocuklar yiyeceklerin tadını tanımlarken değişik kelimeler kullanırlar. Burada farklı lezzette peynirler, ekşi/tatlı elmalar, tuzlu besinler etkinlik amacıyla kullanılabilir. </a:t>
            </a:r>
          </a:p>
        </p:txBody>
      </p:sp>
    </p:spTree>
    <p:extLst>
      <p:ext uri="{BB962C8B-B14F-4D97-AF65-F5344CB8AC3E}">
        <p14:creationId xmlns:p14="http://schemas.microsoft.com/office/powerpoint/2010/main" val="1444721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endParaRPr lang="tr-TR" dirty="0"/>
          </a:p>
          <a:p>
            <a:pPr marL="0" indent="0" algn="just">
              <a:buNone/>
            </a:pPr>
            <a:r>
              <a:rPr lang="tr-TR" b="1" i="1" dirty="0" smtClean="0"/>
              <a:t>	</a:t>
            </a:r>
            <a:r>
              <a:rPr lang="tr-TR" b="1" i="1" dirty="0" err="1" smtClean="0"/>
              <a:t>Taktil</a:t>
            </a:r>
            <a:r>
              <a:rPr lang="tr-TR" b="1" i="1" dirty="0" smtClean="0"/>
              <a:t> </a:t>
            </a:r>
            <a:r>
              <a:rPr lang="tr-TR" b="1" i="1" dirty="0"/>
              <a:t>(dokunma) uyaranları: </a:t>
            </a:r>
            <a:r>
              <a:rPr lang="tr-TR" dirty="0" err="1"/>
              <a:t>Taktil</a:t>
            </a:r>
            <a:r>
              <a:rPr lang="tr-TR" dirty="0"/>
              <a:t> sistem, tehlikelerden korunmayı ve nesneler arasındaki farklılıkları ayırt etmeyi sağlar ve günlük yaşam becerisi için gereklidir. Bu becerilerden ilki dokunma algısıdır. Eğer çocuğun dokunma duyusuna yönelik problemleri varsa, onun dokunma duyumları ile öğrenmesi mümkün olmamaktadır (Özlü-Fazlıoğlu, 2004). Dokunma duyusunu desteklemeye yönelik eğitim ortamında birçok nesne, kumaş gibi materyal çeşitleri vardır. </a:t>
            </a:r>
          </a:p>
          <a:p>
            <a:pPr marL="0" indent="0" algn="just">
              <a:buNone/>
            </a:pPr>
            <a:r>
              <a:rPr lang="tr-TR" b="1" i="1" dirty="0" smtClean="0"/>
              <a:t>	Dokunma</a:t>
            </a:r>
            <a:r>
              <a:rPr lang="tr-TR" b="1" i="1" dirty="0"/>
              <a:t>, çocukların bilişsel, motor ve sosyal duygusal gelişimlerinde önemli rol oynar. Dokunma duyusu kanalıyla, küçük çocuk matematik ve fen kavramlarını öğrenmeye başlama fırsatının yanı sıra, yeni kelime ve dil öğrenebilir. </a:t>
            </a:r>
            <a:r>
              <a:rPr lang="tr-TR" dirty="0"/>
              <a:t>Dokunma aynı zamanda eğitimcilerin çocuğun kendisini eğitim ortamında güvende ve rahat hissedebilmesi için doğru bir iletişim yolu olabilir. Ancak, gerçekleşen bu iletişim yolu çocuğu rahatsız etmeyecek şekilde duygusal yakınlık ve sevgiyi ifade edecek şekilde olmalıdır. Dokunma davranışları, eğitimcinin çocukların ellerini tutması, sırtlarını okşaması gibi dokunmaya yönelik davranışları içerebilir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1272030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endParaRPr lang="tr-TR" dirty="0"/>
          </a:p>
          <a:p>
            <a:pPr marL="0" indent="0" algn="just">
              <a:buNone/>
            </a:pPr>
            <a:r>
              <a:rPr lang="tr-TR" dirty="0" smtClean="0"/>
              <a:t>	Eğitimci </a:t>
            </a:r>
            <a:r>
              <a:rPr lang="tr-TR" dirty="0"/>
              <a:t>tarafından her çocuğun kendine özgü özelliklerinin olduğunun bilinmesi önemlidir. Her çocuğun farklı miktarlarda dokunma girdisine ihtiyaçları vardır. Örneğin bazı çocuklar sarılmak veya yeni dokunma deneyimlerini kullanmak istemeyebilir. Eğitimci ona sarılmak istediğinde ona sırtını dönebilir ve bazı eğitim etkinliklerine katılmayı </a:t>
            </a:r>
            <a:r>
              <a:rPr lang="tr-TR" dirty="0" smtClean="0"/>
              <a:t> reddedebilir</a:t>
            </a:r>
            <a:r>
              <a:rPr lang="tr-TR" dirty="0"/>
              <a:t>. Bazı </a:t>
            </a:r>
            <a:r>
              <a:rPr lang="tr-TR" dirty="0" err="1"/>
              <a:t>taktil</a:t>
            </a:r>
            <a:r>
              <a:rPr lang="tr-TR" dirty="0"/>
              <a:t> arayış içinde olan çocuklar ise fazlasıyla dokunma girdisine ihtiyaç duyarlar. Gün boyunca eğitimcisine sarılabilirler (</a:t>
            </a:r>
            <a:r>
              <a:rPr lang="tr-TR" dirty="0" err="1"/>
              <a:t>Isbell</a:t>
            </a:r>
            <a:r>
              <a:rPr lang="tr-TR" dirty="0"/>
              <a:t> ve </a:t>
            </a:r>
            <a:r>
              <a:rPr lang="tr-TR" dirty="0" err="1"/>
              <a:t>Isbell</a:t>
            </a:r>
            <a:r>
              <a:rPr lang="tr-TR" dirty="0"/>
              <a:t>, 2007). </a:t>
            </a:r>
            <a:r>
              <a:rPr lang="tr-TR" dirty="0" err="1"/>
              <a:t>Taktil</a:t>
            </a:r>
            <a:r>
              <a:rPr lang="tr-TR" dirty="0"/>
              <a:t> duyusunun, çocuğun eğitim kurumundaki öğrenme becerisi ile çok yakından ilgisi vardır. Eğitim kurumunda eğitim amacıyla kullanılan sanat, müzik gibi materyaller </a:t>
            </a:r>
            <a:r>
              <a:rPr lang="tr-TR" dirty="0" err="1"/>
              <a:t>taktil</a:t>
            </a:r>
            <a:r>
              <a:rPr lang="tr-TR" dirty="0"/>
              <a:t> duyusunu desteklemek için önemli materyallerdir. </a:t>
            </a:r>
          </a:p>
        </p:txBody>
      </p:sp>
    </p:spTree>
    <p:extLst>
      <p:ext uri="{BB962C8B-B14F-4D97-AF65-F5344CB8AC3E}">
        <p14:creationId xmlns:p14="http://schemas.microsoft.com/office/powerpoint/2010/main" val="13624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Ev </a:t>
            </a:r>
            <a:r>
              <a:rPr lang="tr-TR" b="1" dirty="0"/>
              <a:t>Ortamında Duyuların Desteklenmesi </a:t>
            </a:r>
            <a:endParaRPr lang="tr-TR" dirty="0"/>
          </a:p>
        </p:txBody>
      </p:sp>
      <p:sp>
        <p:nvSpPr>
          <p:cNvPr id="3" name="İçerik Yer Tutucusu 2"/>
          <p:cNvSpPr>
            <a:spLocks noGrp="1"/>
          </p:cNvSpPr>
          <p:nvPr>
            <p:ph idx="1"/>
          </p:nvPr>
        </p:nvSpPr>
        <p:spPr/>
        <p:txBody>
          <a:bodyPr>
            <a:normAutofit fontScale="55000" lnSpcReduction="20000"/>
          </a:bodyPr>
          <a:lstStyle/>
          <a:p>
            <a:pPr marL="0" indent="0" algn="just">
              <a:buNone/>
            </a:pPr>
            <a:r>
              <a:rPr lang="tr-TR" dirty="0" smtClean="0"/>
              <a:t>	Ebeveyn </a:t>
            </a:r>
            <a:r>
              <a:rPr lang="tr-TR" dirty="0"/>
              <a:t>için duyusal desteğin sağlanmasında en önemli nokta bebeğin gelişiminde ve olgunlaşmasında duyuların ne kadar önemli rol oynadığının bilinmesidir. Böylece, ebeveyn bir bebeğin duyusal girdiyi hangi yollarla deneyimleyebildiğini inceleyerek, bebeğe sağlıklı büyüyeceği ve olgunlaşacağı zengin bir çevre sağlayabilir. Her bebeğin kendine özgü gelişim özellikleri, ilgileri, ihtiyaçları ve tepkileri vardır. Ebeveynler bu nedenle bebeklerinin bireysel gelişim özelliklerini, ihtiyaçlarını ve çeşitli durumlarda verdikleri tepkileri çok iyi gözlemleyebilmelidir. Bunun için bebeğin dokunma, hareket, görme, tatma ve kokudan nasıl ve ne kadar etkilendiğinin ebeveyn tarafından iyi gözlemlenmesi gerekmektedir. Örneğin, bazı heyecan verici ve hareketli olaylar bir bebeği uyanık hale getirebilirken başka bir bebek için ise bu hareketlilik korku ya da telaşa neden olabilir. Bu yüzden ebeveyn, bebeğin etkinliğe verdiği tepkiyi iyi gözlemleyebilmeli ve bu tepkiye dayalı etkinliği değiştirmeye hazır olmalıdır. Duyusal girdilere yanıt bebekten bebeğe değişir. Örneğin, bazı bebekler dokunulmaya büyük bir istek duyarken bazı bebekler nadiren dokunulmayı severler. Bunun dışında aynı bebeğin yanıtları bir günden diğer güne ya da gün içerisinde bir saatten diğer saate değişiklik gösterebilir. Duyusal girdinin çeşitliliklerinin ve bunun yanında bebeğin reaksiyonlarının göz önünde bulundurulması, ebeveynlere bebeğini en yararlı şekilde yetiştirmesi için iyi bir rehber olur </a:t>
            </a:r>
            <a:r>
              <a:rPr lang="tr-TR" dirty="0" smtClean="0"/>
              <a:t>.</a:t>
            </a:r>
            <a:endParaRPr lang="tr-TR" dirty="0"/>
          </a:p>
        </p:txBody>
      </p:sp>
    </p:spTree>
    <p:extLst>
      <p:ext uri="{BB962C8B-B14F-4D97-AF65-F5344CB8AC3E}">
        <p14:creationId xmlns:p14="http://schemas.microsoft.com/office/powerpoint/2010/main" val="2859201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lgn="just">
              <a:buNone/>
            </a:pPr>
            <a:r>
              <a:rPr lang="tr-TR" b="1" i="1" dirty="0" smtClean="0"/>
              <a:t>	</a:t>
            </a:r>
            <a:r>
              <a:rPr lang="tr-TR" b="1" i="1" dirty="0" err="1" smtClean="0"/>
              <a:t>Taktil</a:t>
            </a:r>
            <a:r>
              <a:rPr lang="tr-TR" b="1" i="1" dirty="0"/>
              <a:t>, bilgi yapılanmasının temelini oluşturur ve yeni becerilerin geliştirilmesinde çok önemlidir </a:t>
            </a:r>
            <a:r>
              <a:rPr lang="tr-TR" dirty="0"/>
              <a:t>(Özlü-Fazlıoğlu, 2004). </a:t>
            </a:r>
            <a:r>
              <a:rPr lang="tr-TR" dirty="0" err="1"/>
              <a:t>Taktil</a:t>
            </a:r>
            <a:r>
              <a:rPr lang="tr-TR" dirty="0"/>
              <a:t> sorunu olan çocuklar bazı materyallere dokunmakta zorluk çekebilirler. Bunun için bu çocuklara önceden materyaller anlatılmalı ve yavaş yavaş </a:t>
            </a:r>
            <a:r>
              <a:rPr lang="tr-TR" dirty="0" err="1"/>
              <a:t>deneyimletilmelidir</a:t>
            </a:r>
            <a:r>
              <a:rPr lang="tr-TR" dirty="0"/>
              <a:t>. Önce bak, sonra elle kuralı tanıtmada en önemli yol göstericidir. Ben dokunurum merkezi de çocuğa materyaller ve dokular aracılığıyla dokunma ile ilgili yeni deneyimler yaşamasını sağlar. Bu merkez, çocuğun kendinin farkında olmasında ve </a:t>
            </a:r>
            <a:r>
              <a:rPr lang="tr-TR" dirty="0" err="1"/>
              <a:t>taktil</a:t>
            </a:r>
            <a:r>
              <a:rPr lang="tr-TR" dirty="0"/>
              <a:t> ihtiyaçları ile buluşmasında iyi bir rehber olabilir. Eğitim ortamında yumuşak materyaller, yastıklar, kilimler gibi farklı materyaller kullanılabilir. Bu materyaller okul ortamının ev ortamı hissi yaratması açısından yarar sağlar. Bunun yanında değişik desen ve dokudaki kilimler kullanılarak dokunma duyusunu destekleyici hareket etkinlikleri gerçekleştirilebilir (</a:t>
            </a:r>
            <a:r>
              <a:rPr lang="tr-TR" dirty="0" err="1"/>
              <a:t>Isbell</a:t>
            </a:r>
            <a:r>
              <a:rPr lang="tr-TR" dirty="0"/>
              <a:t> ve </a:t>
            </a:r>
            <a:r>
              <a:rPr lang="tr-TR" dirty="0" err="1"/>
              <a:t>Isbell</a:t>
            </a:r>
            <a:r>
              <a:rPr lang="tr-TR" dirty="0"/>
              <a:t>, 2007). Bazı çocukları, eğitimcinin dokunması yanında arkadaşlarının da dokunmaya yönelik davranışları rahatsız eder. Bu durumda çocuk eğitim ortamında kendisini güvende hissettiği bir alan bulmaya çalışmak isteyebilir. Bu nedenle bu çocuklarının tanınması önemlidir. Bu çocukların etkinlikler sırasında masaların başına ya da halının ucuna oturtulmasına ve dokunmayı en aza indirecek ve çocuğun kendini güvende hissetmesini sağlayacak ortamların yaratılmasına dikkat edilmelidir (</a:t>
            </a:r>
            <a:r>
              <a:rPr lang="tr-TR" dirty="0" err="1"/>
              <a:t>Kronowitz</a:t>
            </a:r>
            <a:r>
              <a:rPr lang="tr-TR" dirty="0"/>
              <a:t>, 2014). </a:t>
            </a:r>
          </a:p>
          <a:p>
            <a:pPr algn="just"/>
            <a:endParaRPr lang="tr-TR" dirty="0"/>
          </a:p>
        </p:txBody>
      </p:sp>
    </p:spTree>
    <p:extLst>
      <p:ext uri="{BB962C8B-B14F-4D97-AF65-F5344CB8AC3E}">
        <p14:creationId xmlns:p14="http://schemas.microsoft.com/office/powerpoint/2010/main" val="2816649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b="1" i="1" dirty="0" smtClean="0"/>
              <a:t>	</a:t>
            </a:r>
            <a:r>
              <a:rPr lang="tr-TR" b="1" i="1" dirty="0" err="1" smtClean="0"/>
              <a:t>Vestibüler</a:t>
            </a:r>
            <a:r>
              <a:rPr lang="tr-TR" b="1" i="1" dirty="0" smtClean="0"/>
              <a:t> </a:t>
            </a:r>
            <a:r>
              <a:rPr lang="tr-TR" b="1" i="1" dirty="0"/>
              <a:t>(hareket ve denge) uyaranları: </a:t>
            </a:r>
            <a:r>
              <a:rPr lang="tr-TR" dirty="0" err="1"/>
              <a:t>Vestibüler</a:t>
            </a:r>
            <a:r>
              <a:rPr lang="tr-TR" dirty="0"/>
              <a:t> duyu, çocuğa vücudunun ve başının nerede olduğu ile uzaydaki ilişkileri hakkında bilgi verir. Çocuğu hareket halinde mi, hareketsiz mi olduğu, nesnelerin hareketleri ve nesnelerin vücutla olan ilişkisi konusunda ne yönde, hangi hızla hareket ettiği konusunda da farkındalık yaratır (Özlü-Fazlıoğlu, 2004). Dr. </a:t>
            </a:r>
            <a:r>
              <a:rPr lang="tr-TR" dirty="0" err="1"/>
              <a:t>Ayres’e</a:t>
            </a:r>
            <a:r>
              <a:rPr lang="tr-TR" dirty="0"/>
              <a:t> göre; </a:t>
            </a:r>
            <a:r>
              <a:rPr lang="tr-TR" dirty="0" err="1"/>
              <a:t>vestibüler</a:t>
            </a:r>
            <a:r>
              <a:rPr lang="tr-TR" dirty="0"/>
              <a:t> sistem birleştirici bir sistemdir. Kişinin yer çekimi ve fiziksel dünya ile olan temel ilişkisini oluşturur. Diğer tüm hisler, bu temel </a:t>
            </a:r>
            <a:r>
              <a:rPr lang="tr-TR" dirty="0" err="1"/>
              <a:t>vestibüler</a:t>
            </a:r>
            <a:r>
              <a:rPr lang="tr-TR" dirty="0"/>
              <a:t> bilginin referansında işlenir. </a:t>
            </a:r>
            <a:r>
              <a:rPr lang="tr-TR" dirty="0" err="1"/>
              <a:t>Vestibüler</a:t>
            </a:r>
            <a:r>
              <a:rPr lang="tr-TR" dirty="0"/>
              <a:t> girdinin, efektif çalışması için, tüm sinir sitemini yönetilir. </a:t>
            </a:r>
            <a:r>
              <a:rPr lang="tr-TR" b="1" i="1" dirty="0" err="1"/>
              <a:t>Vestibüler</a:t>
            </a:r>
            <a:r>
              <a:rPr lang="tr-TR" b="1" i="1" dirty="0"/>
              <a:t> sistem tutarlı ve doğru çalışmadığında, diğer duyuların yorumlanması da tutarsız ve yanlış olur, ayrıca sinir sistemi işe başlamakta zorlanır </a:t>
            </a:r>
            <a:r>
              <a:rPr lang="tr-TR" dirty="0"/>
              <a:t>(</a:t>
            </a:r>
            <a:r>
              <a:rPr lang="tr-TR" dirty="0" err="1"/>
              <a:t>Kranowitz</a:t>
            </a:r>
            <a:r>
              <a:rPr lang="tr-TR" dirty="0"/>
              <a:t>, 2014). </a:t>
            </a:r>
          </a:p>
        </p:txBody>
      </p:sp>
    </p:spTree>
    <p:extLst>
      <p:ext uri="{BB962C8B-B14F-4D97-AF65-F5344CB8AC3E}">
        <p14:creationId xmlns:p14="http://schemas.microsoft.com/office/powerpoint/2010/main" val="1636539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endParaRPr lang="tr-TR" dirty="0"/>
          </a:p>
          <a:p>
            <a:pPr marL="0" indent="0" algn="just">
              <a:buNone/>
            </a:pPr>
            <a:r>
              <a:rPr lang="tr-TR" dirty="0" smtClean="0"/>
              <a:t>	Bazı </a:t>
            </a:r>
            <a:r>
              <a:rPr lang="tr-TR" dirty="0"/>
              <a:t>çocuklar okul ortamında ve dışında hareketleri yapabilirken, bazı çocuklar temkinli ve reddedici tavırlar sergilerler. Sallanma ve tırmanma gibi etkinlikleri yapmaktan korkarlar. Çünkü bu çocuklar ayaklarının topraktan ayrılmasından korkarlar. Çocukların uzun süre ayaklarını zeminden uzaklaştırmamalarını içeren hareket fırsatları sunmak onlara yardımcı olur. Bu etkinlikler koşma, hoplama, ip atlama, yuvarlanma, paraşütle oynama gibi etkinlikler olabilir. Çocukların dikkatlerinin çok kısa süreli olması nedeniyle, bu çocuklar uzun süre oturamazlar. Bu nedenle programları aktif ve sessiz öğrenme fırsatları sunan rotasyon içermelidir. Sessiz ve aktif zamanlar çocuklara önemli hareket girdisi sunar. Hareket ve denge duyusu modeline sahip çocuklar gün boyunca kaba motor fırsatlarına ihtiyaç duyarlar. Bütün çocuklar dünya ile etkileşim içinde ve hareket halinde öğrenirler. Bu onlara gün içinde normal aralıklarla aktif saatler sunmanın en iyi yoludur. Eğitim kurumunda kaba motor merkezi de önemlidir. Bu merkez, çocukların kaba motor gelişimini sağlayarak koordinasyon, güç, denge ve esneklik kazandırır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2998520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endParaRPr lang="tr-TR" dirty="0"/>
          </a:p>
          <a:p>
            <a:pPr marL="0" indent="0" algn="just">
              <a:buNone/>
            </a:pPr>
            <a:r>
              <a:rPr lang="tr-TR" b="1" i="1" dirty="0" smtClean="0"/>
              <a:t>	</a:t>
            </a:r>
            <a:r>
              <a:rPr lang="tr-TR" b="1" i="1" dirty="0" err="1" smtClean="0"/>
              <a:t>Proprioseptif</a:t>
            </a:r>
            <a:r>
              <a:rPr lang="tr-TR" b="1" i="1" dirty="0" smtClean="0"/>
              <a:t> </a:t>
            </a:r>
            <a:r>
              <a:rPr lang="tr-TR" b="1" i="1" dirty="0"/>
              <a:t>(vücut pozisyonu) uyaranları: </a:t>
            </a:r>
            <a:r>
              <a:rPr lang="tr-TR" dirty="0" err="1"/>
              <a:t>Proprioseptif</a:t>
            </a:r>
            <a:r>
              <a:rPr lang="tr-TR" dirty="0"/>
              <a:t> duyu vücudun parçalarının, kaslarının hangi pozisyonda hangi hareketi yaptığını gösterir. Bir çocuğun vücudunun farkında olabilmesi için </a:t>
            </a:r>
            <a:r>
              <a:rPr lang="tr-TR" dirty="0" err="1"/>
              <a:t>proprioseptif</a:t>
            </a:r>
            <a:r>
              <a:rPr lang="tr-TR" dirty="0"/>
              <a:t> ve </a:t>
            </a:r>
            <a:r>
              <a:rPr lang="tr-TR" dirty="0" err="1"/>
              <a:t>taktil</a:t>
            </a:r>
            <a:r>
              <a:rPr lang="tr-TR" dirty="0"/>
              <a:t> duyusunun iyi çalışıyor olması gerekir (</a:t>
            </a:r>
            <a:r>
              <a:rPr lang="tr-TR" dirty="0" err="1"/>
              <a:t>Isbell</a:t>
            </a:r>
            <a:r>
              <a:rPr lang="tr-TR" dirty="0"/>
              <a:t> ve </a:t>
            </a:r>
            <a:r>
              <a:rPr lang="tr-TR" dirty="0" err="1"/>
              <a:t>Isbell</a:t>
            </a:r>
            <a:r>
              <a:rPr lang="tr-TR" dirty="0"/>
              <a:t>, 2007). </a:t>
            </a:r>
            <a:r>
              <a:rPr lang="tr-TR" b="1" i="1" dirty="0" err="1"/>
              <a:t>Proprioseptif</a:t>
            </a:r>
            <a:r>
              <a:rPr lang="tr-TR" b="1" i="1" dirty="0"/>
              <a:t> duyusu, hareketlerin zamanlamasında ve koordinasyonunda etkili olur. Dokunma ve hareketle ilgili duyumların entegre olmasına yardımcı olur. </a:t>
            </a:r>
            <a:r>
              <a:rPr lang="tr-TR" dirty="0"/>
              <a:t>(Özlü-Fazlıoğlu, 2004). İlk çocukluk dönemi eğitimcilerinin çocukların vücut farkındalığını sağlayan etkinlikler yaptırması önemlidir. Çünkü bu sadece çocukların koşmak, top tutmak gibi kaba motor becerileri değil, katlama, makas kullanma gibi ince motor becerilerini de etkiler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12203868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dirty="0" smtClean="0"/>
              <a:t>	İlk </a:t>
            </a:r>
            <a:r>
              <a:rPr lang="tr-TR" dirty="0"/>
              <a:t>çocukluk döneminde ağırlık çalışma etkinlikleri önermek de vücut pozisyonu duyularının düzenlenmesine yardımcı olur. Bu ağırlık etkinlikleri çocukların beyinlerini organize etmelerine, dikkatlerini devam ettirmelerine ve etkinlikler boyunca olumlu bir şekilde o etkinliğe odaklanmalarına yardımcı olur. Örneğin bir çocuk, geniş bir kutunun içine ya da jimnastik minderinin üzerine oturur, diğer çocukta kutuyu ya da minderi başını, omuzlarını, sırtını ya da ayaklarını kullanarak iter. Yine çocuklar için tırmanma, atlama ve sallanma zor etkinliklerdir. Aynı zamanda yuvarlanma, atlama, fırlatma ve topları yakalama, toprağı kazma, binilen oyuncakları kullanma, direnç içerir ve vücut farkındalığını arttırır. Çocuğun duyusal süreç ihtiyaçlarına göre dizayn edilmiş bir eğitim ortamı çocuklara iyi bir kazanç sağlayabilir. Eğitim ortamında yapılacak basit yenilemeler ile örneğin ampulleri değiştirerek veya resim ekleyerek çocukların gruba dahil olmaları arttırılabilir (</a:t>
            </a:r>
            <a:r>
              <a:rPr lang="tr-TR" dirty="0" err="1"/>
              <a:t>Isbell</a:t>
            </a:r>
            <a:r>
              <a:rPr lang="tr-TR" dirty="0"/>
              <a:t> ve </a:t>
            </a:r>
            <a:r>
              <a:rPr lang="tr-TR" dirty="0" err="1"/>
              <a:t>Isbell</a:t>
            </a:r>
            <a:r>
              <a:rPr lang="tr-TR" dirty="0"/>
              <a:t>, 2007; </a:t>
            </a:r>
            <a:r>
              <a:rPr lang="tr-TR" dirty="0" err="1"/>
              <a:t>Kranowitz</a:t>
            </a:r>
            <a:r>
              <a:rPr lang="tr-TR" dirty="0"/>
              <a:t>, 2014). </a:t>
            </a:r>
          </a:p>
        </p:txBody>
      </p:sp>
    </p:spTree>
    <p:extLst>
      <p:ext uri="{BB962C8B-B14F-4D97-AF65-F5344CB8AC3E}">
        <p14:creationId xmlns:p14="http://schemas.microsoft.com/office/powerpoint/2010/main" val="3834844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a:bodyPr>
          <a:lstStyle/>
          <a:p>
            <a:pPr algn="just"/>
            <a:r>
              <a:rPr lang="tr-TR" dirty="0" err="1" smtClean="0"/>
              <a:t>Taygur</a:t>
            </a:r>
            <a:r>
              <a:rPr lang="tr-TR" dirty="0" smtClean="0"/>
              <a:t> Altıntaş </a:t>
            </a:r>
            <a:r>
              <a:rPr lang="tr-TR" dirty="0" err="1" smtClean="0"/>
              <a:t>Tansen</a:t>
            </a:r>
            <a:r>
              <a:rPr lang="tr-TR" dirty="0" smtClean="0"/>
              <a:t> , Yılmazer Yasemin  (2015). ‘Duyuları </a:t>
            </a:r>
            <a:r>
              <a:rPr lang="tr-TR" dirty="0"/>
              <a:t>Destekleyici Ortam ve Duyu </a:t>
            </a:r>
            <a:r>
              <a:rPr lang="tr-TR" dirty="0" smtClean="0"/>
              <a:t>Materyalleri’ Bebeklik </a:t>
            </a:r>
            <a:r>
              <a:rPr lang="tr-TR" dirty="0"/>
              <a:t>ve İlk Çocukluk Döneminde (0-36 ay) Gelişim / Duyuların Gelişimi ve </a:t>
            </a:r>
            <a:r>
              <a:rPr lang="tr-TR" dirty="0" smtClean="0"/>
              <a:t>Desteklenmesi, 305-338. Eğiten Kitap.</a:t>
            </a:r>
            <a:endParaRPr lang="tr-TR" dirty="0"/>
          </a:p>
        </p:txBody>
      </p:sp>
    </p:spTree>
    <p:extLst>
      <p:ext uri="{BB962C8B-B14F-4D97-AF65-F5344CB8AC3E}">
        <p14:creationId xmlns:p14="http://schemas.microsoft.com/office/powerpoint/2010/main" val="3154217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endParaRPr lang="tr-TR" dirty="0"/>
          </a:p>
          <a:p>
            <a:pPr marL="0" indent="0" algn="just">
              <a:buNone/>
            </a:pPr>
            <a:r>
              <a:rPr lang="tr-TR" dirty="0" smtClean="0"/>
              <a:t>	Bu </a:t>
            </a:r>
            <a:r>
              <a:rPr lang="tr-TR" dirty="0"/>
              <a:t>amaçla ebeveynlerin ev ortamında düzenleme yapmadan önce, hangi faktörlerin bebek için rahatlatıcı (yumuşak ses, hoş koku, </a:t>
            </a:r>
            <a:r>
              <a:rPr lang="tr-TR" dirty="0" err="1"/>
              <a:t>soft</a:t>
            </a:r>
            <a:r>
              <a:rPr lang="tr-TR" dirty="0"/>
              <a:t> ışık, yumuşak renkler, eşit ısı, günlük yaşam rutinleri </a:t>
            </a:r>
            <a:r>
              <a:rPr lang="tr-TR" dirty="0" err="1"/>
              <a:t>vb</a:t>
            </a:r>
            <a:r>
              <a:rPr lang="tr-TR" dirty="0"/>
              <a:t>) ya da rahatsızlık verici (gürültü, yüksek ses, keskin kokular, hızlı ya da beklenmeyen hareketler, parlak ışık ve renkler, ani dokunuşlar, ısı değişiklikleri, öngörülemeyen olaylar vb.) olduğunu bilmesi gerekmektedir (</a:t>
            </a:r>
            <a:r>
              <a:rPr lang="tr-TR" dirty="0" err="1"/>
              <a:t>Emmons</a:t>
            </a:r>
            <a:r>
              <a:rPr lang="tr-TR" dirty="0"/>
              <a:t> ve </a:t>
            </a:r>
            <a:r>
              <a:rPr lang="tr-TR" dirty="0" err="1"/>
              <a:t>Anderson</a:t>
            </a:r>
            <a:r>
              <a:rPr lang="tr-TR" dirty="0"/>
              <a:t>, 2006). </a:t>
            </a:r>
          </a:p>
        </p:txBody>
      </p:sp>
    </p:spTree>
    <p:extLst>
      <p:ext uri="{BB962C8B-B14F-4D97-AF65-F5344CB8AC3E}">
        <p14:creationId xmlns:p14="http://schemas.microsoft.com/office/powerpoint/2010/main" val="3724402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endParaRPr lang="tr-TR" dirty="0"/>
          </a:p>
          <a:p>
            <a:pPr marL="0" indent="0" algn="just">
              <a:buNone/>
            </a:pPr>
            <a:r>
              <a:rPr lang="tr-TR" dirty="0" smtClean="0"/>
              <a:t>	Bebeğin </a:t>
            </a:r>
            <a:r>
              <a:rPr lang="tr-TR" dirty="0"/>
              <a:t>uyarılma seviyesini sürdürebilmesi için, özel çevresel koşullara ihtiyacı bulunmaktadır. Örneğin; bebeğin çevresindeki ısı çok sıcak ya da çok soğuk ise bebek gelişim görevlerini yerine getiremez. Bazen de bebek gelişim görevlerinin gözlenebildiği etkinliği sürdürebilmesi için sessiz ortama ihtiyaç duyabilir. Bebek oyun etkinliği içindeyse ebeveynlerin bebeğin ihtiyacı olan ev ortamını düzenlemeleri gerekir (</a:t>
            </a:r>
            <a:r>
              <a:rPr lang="tr-TR" dirty="0" err="1"/>
              <a:t>Thompson</a:t>
            </a:r>
            <a:r>
              <a:rPr lang="tr-TR" dirty="0"/>
              <a:t> ve </a:t>
            </a:r>
            <a:r>
              <a:rPr lang="tr-TR" dirty="0" err="1"/>
              <a:t>Rains</a:t>
            </a:r>
            <a:r>
              <a:rPr lang="tr-TR" dirty="0"/>
              <a:t>, 2009). </a:t>
            </a:r>
          </a:p>
        </p:txBody>
      </p:sp>
    </p:spTree>
    <p:extLst>
      <p:ext uri="{BB962C8B-B14F-4D97-AF65-F5344CB8AC3E}">
        <p14:creationId xmlns:p14="http://schemas.microsoft.com/office/powerpoint/2010/main" val="487024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800" dirty="0" smtClean="0"/>
              <a:t>Bunun </a:t>
            </a:r>
            <a:r>
              <a:rPr lang="tr-TR" sz="2800" dirty="0"/>
              <a:t>için ebeveynlerin ev ortamında düzenleme yapmadan önce değerlendirmesi gereken birkaç unsur bulunmaktadır. Bu unsurlar aşağıda sıralanmaktadır</a:t>
            </a:r>
            <a:r>
              <a:rPr lang="tr-TR" sz="2800" dirty="0" smtClean="0"/>
              <a:t>:</a:t>
            </a:r>
            <a:endParaRPr lang="tr-TR" sz="2800" dirty="0"/>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endParaRPr lang="tr-TR" dirty="0"/>
          </a:p>
          <a:p>
            <a:pPr algn="just"/>
            <a:r>
              <a:rPr lang="tr-TR" b="1" dirty="0"/>
              <a:t>Duyusal uyarının düzeyi: </a:t>
            </a:r>
            <a:r>
              <a:rPr lang="tr-TR" dirty="0"/>
              <a:t>Uyarı bebeğin duyu sistemi için çok mu az ya da çok mu fazla? gibi soruların yanıtı bu unsurun ayrıntılarını belirlemektedir. </a:t>
            </a:r>
          </a:p>
          <a:p>
            <a:pPr algn="just"/>
            <a:r>
              <a:rPr lang="tr-TR" b="1" dirty="0"/>
              <a:t>Duyusal etkinliklerin sayısı: </a:t>
            </a:r>
            <a:r>
              <a:rPr lang="tr-TR" dirty="0"/>
              <a:t>Yeterli sayıda duyusal etkinlik var mı? Duyusal etkinliklerde çeşitlilik var mı? Bebeğin odaklanmasını etkileyen ilgi ve ihtiyacını karşılamayan, gelişimine uygun olmayan etkinlikler fazla mı? Uygulanan etkinlikte uyaran sayısı çok fazla mı ya da çok az mı? gibi soruların yanıtı bu unsurun ayrıntılarını belirlemektedir. </a:t>
            </a:r>
          </a:p>
          <a:p>
            <a:pPr algn="just"/>
            <a:r>
              <a:rPr lang="tr-TR" b="1" dirty="0"/>
              <a:t>Renk çeşitleri: </a:t>
            </a:r>
            <a:r>
              <a:rPr lang="tr-TR" dirty="0"/>
              <a:t>Renkler açık mı? Rahatlatıcı mı? Daha da önemlisi renklerin çeşitliliği eşit olarak bebeğin eğitim ortamına uygun bir şekilde dağıtılmış mı? gibi soruların yanıtı bu unsurun ayrıntılarını belirlemektedir. Bazı çocuklar parlak ışıklara aşırı duyarlılık gösterebilirler ya da mat ve açık renklerle daha sakin duruma geçebilirler. Bu durumun ortaya çıkarılmasında bu unsurun belirlenmesi gereklidir. </a:t>
            </a:r>
          </a:p>
          <a:p>
            <a:pPr algn="just"/>
            <a:endParaRPr lang="tr-TR" dirty="0"/>
          </a:p>
        </p:txBody>
      </p:sp>
    </p:spTree>
    <p:extLst>
      <p:ext uri="{BB962C8B-B14F-4D97-AF65-F5344CB8AC3E}">
        <p14:creationId xmlns:p14="http://schemas.microsoft.com/office/powerpoint/2010/main" val="376271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endParaRPr lang="tr-TR" dirty="0"/>
          </a:p>
          <a:p>
            <a:pPr algn="just"/>
            <a:r>
              <a:rPr lang="tr-TR" b="1" dirty="0"/>
              <a:t>Işık türü: </a:t>
            </a:r>
            <a:r>
              <a:rPr lang="tr-TR" dirty="0"/>
              <a:t>Işıklar </a:t>
            </a:r>
            <a:r>
              <a:rPr lang="tr-TR" dirty="0" err="1"/>
              <a:t>florasan</a:t>
            </a:r>
            <a:r>
              <a:rPr lang="tr-TR" dirty="0"/>
              <a:t> mı? Düşük </a:t>
            </a:r>
            <a:r>
              <a:rPr lang="tr-TR" dirty="0" err="1"/>
              <a:t>watt’lı</a:t>
            </a:r>
            <a:r>
              <a:rPr lang="tr-TR" dirty="0"/>
              <a:t> </a:t>
            </a:r>
            <a:r>
              <a:rPr lang="tr-TR" dirty="0" err="1"/>
              <a:t>ampulller</a:t>
            </a:r>
            <a:r>
              <a:rPr lang="tr-TR" dirty="0"/>
              <a:t> mi kullanılmış? Doğal ışıklar mı? Güneş ışığı var mı? Aydınlığın sağlanması gündüz doğal yollarlar mı (güneş ışığı ile) sağlanıyor? gibi soruların yanıtı bu unsurun ayrıntılarını belirlemektedir. Işık sisteminin çocuğun duyusal sistemine uygun olup olmadığı bu unsur ile değerlendirilmelidir. </a:t>
            </a:r>
          </a:p>
          <a:p>
            <a:pPr algn="just"/>
            <a:r>
              <a:rPr lang="tr-TR" b="1" dirty="0"/>
              <a:t>Müzik türü: </a:t>
            </a:r>
            <a:r>
              <a:rPr lang="tr-TR" dirty="0"/>
              <a:t>Eğer müzik varsa çok mu gürültülü? Yumuşak mı? “</a:t>
            </a:r>
            <a:r>
              <a:rPr lang="tr-TR" dirty="0" err="1"/>
              <a:t>Rock</a:t>
            </a:r>
            <a:r>
              <a:rPr lang="tr-TR" dirty="0"/>
              <a:t> müzik mi? </a:t>
            </a:r>
            <a:r>
              <a:rPr lang="tr-TR" dirty="0" err="1"/>
              <a:t>Rap’mi</a:t>
            </a:r>
            <a:r>
              <a:rPr lang="tr-TR" dirty="0"/>
              <a:t>?, Klasik müzik mi? Bebeğin duyu sistemi buna nasıl karşılık veriyor? gibi soruların yanıtı bu unsurun ayrıntılarını belirlemektedir. </a:t>
            </a:r>
          </a:p>
          <a:p>
            <a:pPr algn="just"/>
            <a:r>
              <a:rPr lang="tr-TR" b="1" dirty="0"/>
              <a:t>Farklı dokuda materyal (kumaş, mobilya vb.) kullanımı: </a:t>
            </a:r>
            <a:r>
              <a:rPr lang="tr-TR" dirty="0"/>
              <a:t>Halı, mobilya gibi ortamda yer alan nesne ve varlıkların doku cinsi nasıl? Bebeğin bunlara verdiği yanıtlar nasıl? gibi soruların yanıtı bu unsurun ayrıntılarını belirlemektedir. </a:t>
            </a:r>
          </a:p>
          <a:p>
            <a:pPr algn="just"/>
            <a:r>
              <a:rPr lang="tr-TR" b="1" dirty="0"/>
              <a:t>Ses: </a:t>
            </a:r>
            <a:r>
              <a:rPr lang="tr-TR" dirty="0"/>
              <a:t>Bebek eğer ihtiyaç duyarsa gidebileceği sessiz bir ortamı var mı? Sesin şiddeti nasıl? Eğer bu ses bebek için çok gürültülüyse bu durdurulabilir mi? Kulak tıpası ya da kulak koruyucu çeşitleri bulunuyor mu? gibi soruların yanıtı bu unsurun ayrıntılarını belirlemektedir. </a:t>
            </a:r>
          </a:p>
          <a:p>
            <a:pPr algn="just"/>
            <a:endParaRPr lang="tr-TR" dirty="0"/>
          </a:p>
        </p:txBody>
      </p:sp>
    </p:spTree>
    <p:extLst>
      <p:ext uri="{BB962C8B-B14F-4D97-AF65-F5344CB8AC3E}">
        <p14:creationId xmlns:p14="http://schemas.microsoft.com/office/powerpoint/2010/main" val="3938791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endParaRPr lang="tr-TR" dirty="0"/>
          </a:p>
          <a:p>
            <a:pPr algn="just"/>
            <a:r>
              <a:rPr lang="tr-TR" b="1" dirty="0"/>
              <a:t>Aroma çeşitleri: </a:t>
            </a:r>
            <a:r>
              <a:rPr lang="tr-TR" dirty="0"/>
              <a:t>Hangi kokuları kokluyorsunuz? Ortamda kaç koku çeşidi var? gibi soruların yanıtı bu unsurun ayrıntılarını belirlemektedir</a:t>
            </a:r>
            <a:r>
              <a:rPr lang="tr-TR" dirty="0" smtClean="0"/>
              <a:t>.</a:t>
            </a:r>
            <a:endParaRPr lang="tr-TR" dirty="0"/>
          </a:p>
          <a:p>
            <a:pPr algn="just"/>
            <a:r>
              <a:rPr lang="tr-TR" b="1" dirty="0"/>
              <a:t>Geçişlerin sayısı: </a:t>
            </a:r>
            <a:r>
              <a:rPr lang="tr-TR" dirty="0"/>
              <a:t>Bebeğin bulunduğu ortamda bir etkinlikten diğer etkinliğe geçiş rahat sağlanabiliyor mu? Eğer sağlanıyorsa hangi aralıklarla sağlanıyor? Bebek geçişe rahat hazırlanabiliyor mu? Geçişin şu anda kullanılan metotları çalışıyor mu? Bu geçiş sürecinde hangi düzenlemeler ya da değişiklikler bebeğe yardımcı olabilir? gibi soruların yanıtı bu unsurun ayrıntılarını belirlemektedir. </a:t>
            </a:r>
          </a:p>
          <a:p>
            <a:pPr algn="just"/>
            <a:r>
              <a:rPr lang="tr-TR" b="1" dirty="0"/>
              <a:t>Farkındalık: </a:t>
            </a:r>
            <a:r>
              <a:rPr lang="tr-TR" dirty="0"/>
              <a:t>Ebeveyn, bebeğin duyularının gelişiminin desteklenmesi gerektiğinin farkında mı? Eğer ebeveyn farkında değilse bunun nedenleri nelerdir? Bu konuda fikir alışverişine açıklar mı? Nedenler ne olursa olsun, bebeğin yararına mı? Ebeveyn, bebeğin ihtiyacı olan yenilikler ve değişimler hakkında anlaşılır bir fikre sahipler mi? gibi soruların yanıtı bu unsurun ayrıntılarını belirlemektedir (</a:t>
            </a:r>
            <a:r>
              <a:rPr lang="tr-TR" dirty="0" err="1"/>
              <a:t>Emmons</a:t>
            </a:r>
            <a:r>
              <a:rPr lang="tr-TR" dirty="0"/>
              <a:t> ve </a:t>
            </a:r>
            <a:r>
              <a:rPr lang="tr-TR" dirty="0" err="1"/>
              <a:t>Anderson</a:t>
            </a:r>
            <a:r>
              <a:rPr lang="tr-TR" dirty="0"/>
              <a:t>, 2006). </a:t>
            </a:r>
          </a:p>
          <a:p>
            <a:pPr algn="just"/>
            <a:r>
              <a:rPr lang="tr-TR" dirty="0"/>
              <a:t>Bu belirtilen unsurlar eğitim kurumlarında da göz ününde bulundurulması gerekli olan unsurlar arasında yer almaktadır. </a:t>
            </a:r>
          </a:p>
        </p:txBody>
      </p:sp>
    </p:spTree>
    <p:extLst>
      <p:ext uri="{BB962C8B-B14F-4D97-AF65-F5344CB8AC3E}">
        <p14:creationId xmlns:p14="http://schemas.microsoft.com/office/powerpoint/2010/main" val="3279413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Eğitim </a:t>
            </a:r>
            <a:r>
              <a:rPr lang="tr-TR" b="1" dirty="0"/>
              <a:t>Kurumu Ortamında Duyuların Desteklenmesi </a:t>
            </a:r>
            <a:endParaRPr lang="tr-TR" dirty="0"/>
          </a:p>
        </p:txBody>
      </p:sp>
      <p:sp>
        <p:nvSpPr>
          <p:cNvPr id="3" name="İçerik Yer Tutucusu 2"/>
          <p:cNvSpPr>
            <a:spLocks noGrp="1"/>
          </p:cNvSpPr>
          <p:nvPr>
            <p:ph idx="1"/>
          </p:nvPr>
        </p:nvSpPr>
        <p:spPr/>
        <p:txBody>
          <a:bodyPr>
            <a:normAutofit fontScale="62500" lnSpcReduction="20000"/>
          </a:bodyPr>
          <a:lstStyle/>
          <a:p>
            <a:pPr marL="0" indent="0" algn="just">
              <a:buNone/>
            </a:pPr>
            <a:r>
              <a:rPr lang="tr-TR" dirty="0" smtClean="0"/>
              <a:t>	Eğitim </a:t>
            </a:r>
            <a:r>
              <a:rPr lang="tr-TR" dirty="0"/>
              <a:t>kurumu ortamı her zaman değişim halindedir ve çocuğun bu ortama uyumunu sağlamak önemlidir. Eğitimciler tarafından her şey düzgün giderken çevresel değişikliklerin çocuk üzerindeki bireysel etkisi ve grup olarak davranışlara olan etkisi dikkatle incelenmelidir. Bu çevresel değişikliklerin çocuklar üzerindeki pozitif etkileri farklı şekillerde görülebilir (</a:t>
            </a:r>
            <a:r>
              <a:rPr lang="tr-TR" dirty="0" err="1"/>
              <a:t>Isbell</a:t>
            </a:r>
            <a:r>
              <a:rPr lang="tr-TR" dirty="0"/>
              <a:t> ve </a:t>
            </a:r>
            <a:r>
              <a:rPr lang="tr-TR" dirty="0" err="1"/>
              <a:t>Isbell</a:t>
            </a:r>
            <a:r>
              <a:rPr lang="tr-TR" dirty="0"/>
              <a:t>, 2007). </a:t>
            </a:r>
          </a:p>
          <a:p>
            <a:pPr marL="0" indent="0" algn="just">
              <a:buNone/>
            </a:pPr>
            <a:r>
              <a:rPr lang="tr-TR" dirty="0" smtClean="0"/>
              <a:t>	Her </a:t>
            </a:r>
            <a:r>
              <a:rPr lang="tr-TR" dirty="0"/>
              <a:t>çocuğun, güvenli, sakin ve dikkatini dağıtmayan bir çevreye ihtiyacı vardır, ancak böyle bir çevrede çocuğun gelişimi desteklenebilir. Her çocuk, güçlü ve güçsüz yönlerinin, sevdiği ve sevmediği şeylerin, mutlu ya da mutsuz olduğu anların birileri tarafından fark edildiğini bilmek ister (</a:t>
            </a:r>
            <a:r>
              <a:rPr lang="tr-TR" dirty="0" err="1"/>
              <a:t>Kranowitz</a:t>
            </a:r>
            <a:r>
              <a:rPr lang="tr-TR" dirty="0"/>
              <a:t>, 2014). Bu amaçla </a:t>
            </a:r>
            <a:r>
              <a:rPr lang="tr-TR" b="1" i="1" dirty="0"/>
              <a:t>eğitimci rutin olarak çocukları izlemeli ve onları gözlemlemelidir. Çünkü çocukların zaman zaman bütün uyaranlara karşı oldukça duyarlı olduğu dönemler vardır. Bunun yanında bazen de çocuklar tüm uyaranlara tepkisiz kalabilir ve yönergeleri yerine getirmekte güçlük çekebilirler. </a:t>
            </a:r>
            <a:r>
              <a:rPr lang="tr-TR" dirty="0"/>
              <a:t>Bu durumda çocuktaki pozitif duyguları geliştirmek ve duyusal farkındalığı arttırmak için eğitimcilerin kullanabileceği bazı noktalar vardır. Bu noktalar aşağıda açıklanmıştır (</a:t>
            </a:r>
            <a:r>
              <a:rPr lang="tr-TR" dirty="0" err="1"/>
              <a:t>Isbell</a:t>
            </a:r>
            <a:r>
              <a:rPr lang="tr-TR" dirty="0"/>
              <a:t> ve </a:t>
            </a:r>
            <a:r>
              <a:rPr lang="tr-TR" dirty="0" err="1"/>
              <a:t>Isbell</a:t>
            </a:r>
            <a:r>
              <a:rPr lang="tr-TR" dirty="0"/>
              <a:t>, 2007). </a:t>
            </a:r>
          </a:p>
        </p:txBody>
      </p:sp>
    </p:spTree>
    <p:extLst>
      <p:ext uri="{BB962C8B-B14F-4D97-AF65-F5344CB8AC3E}">
        <p14:creationId xmlns:p14="http://schemas.microsoft.com/office/powerpoint/2010/main" val="3001638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endParaRPr lang="tr-TR" dirty="0"/>
          </a:p>
          <a:p>
            <a:pPr algn="just"/>
            <a:r>
              <a:rPr lang="tr-TR" b="1" dirty="0"/>
              <a:t>Ses seviyesinin gözlemlenmesi: </a:t>
            </a:r>
            <a:r>
              <a:rPr lang="tr-TR" dirty="0"/>
              <a:t>Çocukların çok aktif oldukları zamanda onların dikkatlerini çekmek çok zordur. Eğitimciler genelde böyle durumlarda yüksek ses kullanırlar, fakat çocukların çoğu yüksek sese karşı uyarılmazlar. Bu tarz çocuklar bu durumda eğitimciye dikkat edeceği yerde daha aktif ve heyecanlı hale gelebilirler. Sakin durmak ve alçak ses kullanmak ise çocukların eğitimciyi daha çok dikkate almasını sağlar. </a:t>
            </a:r>
          </a:p>
          <a:p>
            <a:pPr algn="just"/>
            <a:r>
              <a:rPr lang="tr-TR" b="1" dirty="0"/>
              <a:t>Rutini takip etmesi: </a:t>
            </a:r>
            <a:r>
              <a:rPr lang="tr-TR" dirty="0"/>
              <a:t>Küçük çocuklar rutinlere ihtiyaç duyarlar. Böylece bir sonraki etkinlik ile ilgili olarak çocuğun bilgilendirilmesi ortama olan uyumunu arttıracaktır. Aksi takdirde rutinleri değiştiği zaman organize olmada ve dikkatlerini toplamada güçlük çekeceklerdir. Resimli kart kullanımı çocuk için rutinleri takip etmede çok faydalıdır. Bazı günler rutinlerde değişiklik olabilir, bu durumda çocuğu bilgilendirmek çok önemlidir. Değişiklik hakkında çocukla konuşmak, değişim olduğunda ortaya çıkacak </a:t>
            </a:r>
            <a:r>
              <a:rPr lang="tr-TR" dirty="0" err="1"/>
              <a:t>anksiyeteyi</a:t>
            </a:r>
            <a:r>
              <a:rPr lang="tr-TR" dirty="0"/>
              <a:t> ve korkuyu hafifletmek için gerekli bir davranıştır. </a:t>
            </a:r>
          </a:p>
          <a:p>
            <a:pPr algn="just"/>
            <a:endParaRPr lang="tr-TR" dirty="0"/>
          </a:p>
        </p:txBody>
      </p:sp>
    </p:spTree>
    <p:extLst>
      <p:ext uri="{BB962C8B-B14F-4D97-AF65-F5344CB8AC3E}">
        <p14:creationId xmlns:p14="http://schemas.microsoft.com/office/powerpoint/2010/main" val="9337229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834</Words>
  <Application>Microsoft Office PowerPoint</Application>
  <PresentationFormat>Ekran Gösterisi (4:3)</PresentationFormat>
  <Paragraphs>70</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Ofis Teması</vt:lpstr>
      <vt:lpstr>Duyu gelişimini desteklemede aileye ve profesyonellere öneriler</vt:lpstr>
      <vt:lpstr>Ev Ortamında Duyuların Desteklenmesi </vt:lpstr>
      <vt:lpstr>PowerPoint Sunusu</vt:lpstr>
      <vt:lpstr>PowerPoint Sunusu</vt:lpstr>
      <vt:lpstr>Bunun için ebeveynlerin ev ortamında düzenleme yapmadan önce değerlendirmesi gereken birkaç unsur bulunmaktadır. Bu unsurlar aşağıda sıralanmaktadır:</vt:lpstr>
      <vt:lpstr>PowerPoint Sunusu</vt:lpstr>
      <vt:lpstr>PowerPoint Sunusu</vt:lpstr>
      <vt:lpstr>Eğitim Kurumu Ortamında Duyuların Desteklenmesi </vt:lpstr>
      <vt:lpstr>PowerPoint Sunusu</vt:lpstr>
      <vt:lpstr>PowerPoint Sunusu</vt:lpstr>
      <vt:lpstr>İç mekânda duyuların desteklenmesi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6</cp:revision>
  <dcterms:created xsi:type="dcterms:W3CDTF">2020-11-09T13:58:59Z</dcterms:created>
  <dcterms:modified xsi:type="dcterms:W3CDTF">2020-11-10T09:24:33Z</dcterms:modified>
</cp:coreProperties>
</file>