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73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DE0B-4F15-4CC9-A74D-4FE4DE8D8813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83973-BD0C-487A-BE19-101528C203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7605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DE0B-4F15-4CC9-A74D-4FE4DE8D8813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83973-BD0C-487A-BE19-101528C203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9505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DE0B-4F15-4CC9-A74D-4FE4DE8D8813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83973-BD0C-487A-BE19-101528C203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4369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DE0B-4F15-4CC9-A74D-4FE4DE8D8813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83973-BD0C-487A-BE19-101528C203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8917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DE0B-4F15-4CC9-A74D-4FE4DE8D8813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83973-BD0C-487A-BE19-101528C203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4866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DE0B-4F15-4CC9-A74D-4FE4DE8D8813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83973-BD0C-487A-BE19-101528C203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6650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DE0B-4F15-4CC9-A74D-4FE4DE8D8813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83973-BD0C-487A-BE19-101528C203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80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DE0B-4F15-4CC9-A74D-4FE4DE8D8813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83973-BD0C-487A-BE19-101528C203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8056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DE0B-4F15-4CC9-A74D-4FE4DE8D8813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83973-BD0C-487A-BE19-101528C203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2897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DE0B-4F15-4CC9-A74D-4FE4DE8D8813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83973-BD0C-487A-BE19-101528C203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4928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CDE0B-4F15-4CC9-A74D-4FE4DE8D8813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83973-BD0C-487A-BE19-101528C203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0449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CDE0B-4F15-4CC9-A74D-4FE4DE8D8813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83973-BD0C-487A-BE19-101528C203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905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Eikosanoidler</a:t>
            </a:r>
            <a:r>
              <a:rPr lang="tr-TR" b="1" dirty="0"/>
              <a:t>: </a:t>
            </a:r>
            <a:endParaRPr lang="tr-TR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tr-TR" dirty="0"/>
              <a:t>Büyük oranda </a:t>
            </a:r>
            <a:r>
              <a:rPr lang="tr-TR" dirty="0" err="1"/>
              <a:t>araşidonik</a:t>
            </a:r>
            <a:r>
              <a:rPr lang="tr-TR" dirty="0"/>
              <a:t> asitten -</a:t>
            </a:r>
            <a:r>
              <a:rPr lang="tr-TR" dirty="0" err="1"/>
              <a:t>eikosatetraenoik</a:t>
            </a:r>
            <a:r>
              <a:rPr lang="tr-TR" dirty="0"/>
              <a:t> asit; 20:4(Δ</a:t>
            </a:r>
            <a:r>
              <a:rPr lang="tr-TR" baseline="30000" dirty="0"/>
              <a:t>5, 8, 11, 14</a:t>
            </a:r>
            <a:r>
              <a:rPr lang="tr-TR" dirty="0"/>
              <a:t>)-  sentezlenirler. İsimlerini de orijin aldıkları bu 20 karbonlu yağ asidinden alırlar. </a:t>
            </a:r>
            <a:endParaRPr lang="tr-TR" dirty="0" smtClean="0"/>
          </a:p>
          <a:p>
            <a:pPr>
              <a:lnSpc>
                <a:spcPct val="90000"/>
              </a:lnSpc>
              <a:defRPr/>
            </a:pPr>
            <a:r>
              <a:rPr lang="tr-TR" dirty="0" smtClean="0"/>
              <a:t>Gerçekte </a:t>
            </a:r>
            <a:r>
              <a:rPr lang="tr-TR" dirty="0"/>
              <a:t>hormon olmamalarına rağmen (belirli bir bezden salınıp, kan yoluyla uzaktaki hedef organ ve dokulara taşınmazlar) doku hormonları olarak da adlandırılırlar.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83658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dirty="0" err="1"/>
              <a:t>Triaçilgliseroller</a:t>
            </a:r>
            <a:r>
              <a:rPr lang="tr-TR" dirty="0"/>
              <a:t>, bitkisel ve hayvansal yağlar, süt ürünleri gibi pek çok gıdada basit ya da karma tiplerinin karışımları şeklinde bulunur.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Bunların </a:t>
            </a:r>
            <a:r>
              <a:rPr lang="tr-TR" dirty="0"/>
              <a:t>içerdikleri yağ asitlerinin zincir uzunlukları ve doymamış bağ içerikleri farklıdır.</a:t>
            </a:r>
            <a:r>
              <a:rPr lang="tr-TR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endParaRPr lang="tr-TR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>
              <a:defRPr/>
            </a:pPr>
            <a:r>
              <a:rPr lang="tr-TR" dirty="0" smtClean="0"/>
              <a:t>Ayçiçek </a:t>
            </a:r>
            <a:r>
              <a:rPr lang="tr-TR" dirty="0"/>
              <a:t>yağı, zeytinyağı gibi bitkisel yağlar yapılarında doymamış bağ bulunduran yağ asitlerinden zengin </a:t>
            </a:r>
            <a:r>
              <a:rPr lang="tr-TR" dirty="0" err="1"/>
              <a:t>triaçilgliserollerden</a:t>
            </a:r>
            <a:r>
              <a:rPr lang="tr-TR" dirty="0"/>
              <a:t> oluşurlar, dolayısıyla oda sıcaklığında sıvı haldedirler.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8530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  <a:defRPr/>
            </a:pPr>
            <a:r>
              <a:rPr lang="tr-TR" sz="3600" dirty="0"/>
              <a:t>Hayvansal yağlar ise daha çok doymuş yağ asitlerinden zengin </a:t>
            </a:r>
            <a:r>
              <a:rPr lang="tr-TR" sz="3600" dirty="0" err="1"/>
              <a:t>triaçilgliserollerden</a:t>
            </a:r>
            <a:r>
              <a:rPr lang="tr-TR" sz="3600" dirty="0"/>
              <a:t> oluşurlar ve oda sıcaklığında katı haldedirler. </a:t>
            </a:r>
            <a:endParaRPr lang="tr-TR" sz="3600" dirty="0" smtClean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tr-TR" sz="3600" dirty="0" smtClean="0"/>
              <a:t>Bitkisel </a:t>
            </a:r>
            <a:r>
              <a:rPr lang="tr-TR" sz="3600" dirty="0"/>
              <a:t>yağlardan, yapılarındaki çift bağların </a:t>
            </a:r>
            <a:r>
              <a:rPr lang="tr-TR" sz="3600" dirty="0" err="1"/>
              <a:t>hidrojenasyonla</a:t>
            </a:r>
            <a:r>
              <a:rPr lang="tr-TR" sz="3600" dirty="0"/>
              <a:t> doyurulması yoluyla, endüstriyel olarak katı yağlar</a:t>
            </a:r>
            <a:r>
              <a:rPr lang="en-US" sz="3600" dirty="0"/>
              <a:t> (</a:t>
            </a:r>
            <a:r>
              <a:rPr lang="en-US" sz="3600" dirty="0" err="1"/>
              <a:t>margarin</a:t>
            </a:r>
            <a:r>
              <a:rPr lang="en-US" sz="3600" dirty="0"/>
              <a:t>) </a:t>
            </a:r>
            <a:r>
              <a:rPr lang="tr-TR" sz="3600" dirty="0"/>
              <a:t>elde edilir.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67406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4704"/>
            <a:ext cx="8229600" cy="547260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/>
              <a:t>Triaçilgliserolleri</a:t>
            </a:r>
            <a:r>
              <a:rPr lang="tr-TR" dirty="0"/>
              <a:t> </a:t>
            </a:r>
            <a:r>
              <a:rPr lang="tr-TR" dirty="0" err="1"/>
              <a:t>NaOH</a:t>
            </a:r>
            <a:r>
              <a:rPr lang="tr-TR" dirty="0"/>
              <a:t>, KOH gibi bazlarla ısıtarak hidroliz ettiğimizde, </a:t>
            </a:r>
            <a:r>
              <a:rPr lang="tr-TR" dirty="0" err="1"/>
              <a:t>gliserol</a:t>
            </a:r>
            <a:r>
              <a:rPr lang="tr-TR" dirty="0"/>
              <a:t> ve yağ asitlerinin </a:t>
            </a:r>
            <a:r>
              <a:rPr lang="tr-TR" dirty="0" err="1"/>
              <a:t>Na</a:t>
            </a:r>
            <a:r>
              <a:rPr lang="tr-TR" dirty="0"/>
              <a:t> ve K tuzları meydana gelir.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Meydana </a:t>
            </a:r>
            <a:r>
              <a:rPr lang="tr-TR" dirty="0"/>
              <a:t>gelen bu bileşiklere sabun adı verilir. Sabunlar suda çözünmeyen maddeleri miçeller oluşturarak çözünür hale getirirler ve bu özellikleri nedeniyle temizlik maddesi olarak kullanılırlar.</a:t>
            </a:r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9681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Parafinler (mumlar):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Yağ asitlerinin (</a:t>
            </a:r>
            <a:r>
              <a:rPr lang="tr-TR" dirty="0" err="1"/>
              <a:t>gliserole</a:t>
            </a:r>
            <a:r>
              <a:rPr lang="tr-TR" dirty="0"/>
              <a:t> göre) daha yüksek molekül ağırlıklı </a:t>
            </a:r>
            <a:r>
              <a:rPr lang="tr-TR" dirty="0" err="1"/>
              <a:t>monohidrik</a:t>
            </a:r>
            <a:r>
              <a:rPr lang="tr-TR" dirty="0"/>
              <a:t> alkollerle yaptığı </a:t>
            </a:r>
            <a:r>
              <a:rPr lang="tr-TR" dirty="0" smtClean="0"/>
              <a:t>esterlerdir.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059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FOSFOLİPİDLER</a:t>
            </a:r>
            <a:endParaRPr lang="tr-TR" dirty="0"/>
          </a:p>
        </p:txBody>
      </p:sp>
      <p:sp>
        <p:nvSpPr>
          <p:cNvPr id="152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tr-TR" dirty="0"/>
              <a:t>Hücre </a:t>
            </a:r>
            <a:r>
              <a:rPr lang="tr-TR" dirty="0" err="1"/>
              <a:t>membranlarında</a:t>
            </a:r>
            <a:r>
              <a:rPr lang="tr-TR" dirty="0"/>
              <a:t> ağırlıklı olarak bulunan </a:t>
            </a:r>
            <a:r>
              <a:rPr lang="tr-TR" dirty="0" err="1"/>
              <a:t>lipidlerdir</a:t>
            </a:r>
            <a:r>
              <a:rPr lang="tr-TR" dirty="0"/>
              <a:t>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Hidrofilik</a:t>
            </a:r>
            <a:r>
              <a:rPr lang="tr-TR" dirty="0" smtClean="0"/>
              <a:t> </a:t>
            </a:r>
            <a:r>
              <a:rPr lang="tr-TR" dirty="0"/>
              <a:t>bir baş kısmı ve uzun </a:t>
            </a:r>
            <a:r>
              <a:rPr lang="tr-TR" dirty="0" err="1"/>
              <a:t>hidrofobik</a:t>
            </a:r>
            <a:r>
              <a:rPr lang="tr-TR" dirty="0"/>
              <a:t> bir kuyruk kısmı bulunan </a:t>
            </a:r>
            <a:r>
              <a:rPr lang="tr-TR" dirty="0" err="1"/>
              <a:t>amfipatik</a:t>
            </a:r>
            <a:r>
              <a:rPr lang="tr-TR" dirty="0"/>
              <a:t> yapıda moleküllerdir.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Yapısal </a:t>
            </a:r>
            <a:r>
              <a:rPr lang="tr-TR" dirty="0"/>
              <a:t>görevlerinin dışında; hücre içinde ikinci haberci, akciğerlerde </a:t>
            </a:r>
            <a:r>
              <a:rPr lang="tr-TR" dirty="0" err="1"/>
              <a:t>surfaktan</a:t>
            </a:r>
            <a:r>
              <a:rPr lang="tr-TR" dirty="0"/>
              <a:t> bileşeni olmak gibi görevler de üstlenirler.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Molekülün </a:t>
            </a:r>
            <a:r>
              <a:rPr lang="tr-TR" dirty="0"/>
              <a:t>omurgasını oluşturan alkolün cinsine göre </a:t>
            </a:r>
            <a:r>
              <a:rPr lang="tr-TR" dirty="0" err="1"/>
              <a:t>gliserofosfolipidler</a:t>
            </a:r>
            <a:r>
              <a:rPr lang="tr-TR" dirty="0"/>
              <a:t> ve </a:t>
            </a:r>
            <a:r>
              <a:rPr lang="tr-TR" dirty="0" err="1"/>
              <a:t>sfingofosfolipidler</a:t>
            </a:r>
            <a:r>
              <a:rPr lang="tr-TR" dirty="0"/>
              <a:t> olarak iki başlık altında incelenebilirler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051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Gliserofosfolipidler</a:t>
            </a:r>
            <a:r>
              <a:rPr lang="tr-TR" b="1" dirty="0"/>
              <a:t>:</a:t>
            </a:r>
            <a:r>
              <a:rPr lang="tr-TR" dirty="0"/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dirty="0"/>
              <a:t>Yapılarında </a:t>
            </a:r>
            <a:r>
              <a:rPr lang="tr-TR" dirty="0" err="1"/>
              <a:t>gliserol</a:t>
            </a:r>
            <a:r>
              <a:rPr lang="tr-TR" dirty="0"/>
              <a:t> bulunduran </a:t>
            </a:r>
            <a:r>
              <a:rPr lang="tr-TR" dirty="0" err="1"/>
              <a:t>fosfolipidlerdir</a:t>
            </a:r>
            <a:r>
              <a:rPr lang="tr-TR" dirty="0"/>
              <a:t>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Gliserolün</a:t>
            </a:r>
            <a:r>
              <a:rPr lang="tr-TR" dirty="0" smtClean="0"/>
              <a:t> </a:t>
            </a:r>
            <a:r>
              <a:rPr lang="tr-TR" dirty="0"/>
              <a:t>birinci ve ikinci karbonlarında </a:t>
            </a:r>
            <a:r>
              <a:rPr lang="tr-TR" dirty="0" err="1"/>
              <a:t>triaçilgliserollerde</a:t>
            </a:r>
            <a:r>
              <a:rPr lang="tr-TR" dirty="0"/>
              <a:t> olduğu gibi ester bağlarıyla bağlanmış yağ asitleri bulunur, ancak üçüncü karbona </a:t>
            </a:r>
            <a:r>
              <a:rPr lang="tr-TR" dirty="0" err="1"/>
              <a:t>triaçilgliserollerden</a:t>
            </a:r>
            <a:r>
              <a:rPr lang="tr-TR" dirty="0"/>
              <a:t> farklı olarak yağ asidi yerine </a:t>
            </a:r>
            <a:r>
              <a:rPr lang="tr-TR" dirty="0" err="1"/>
              <a:t>fosfodiester</a:t>
            </a:r>
            <a:r>
              <a:rPr lang="tr-TR" dirty="0"/>
              <a:t> bağıyla bir polar ya da yüklü grup bağlanmıştır.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Genellikle </a:t>
            </a:r>
            <a:r>
              <a:rPr lang="tr-TR" dirty="0"/>
              <a:t>birinci karbona bağlı olan yağ asidi doymuş, ikinci karbona bağlı olan ise doymamıştır </a:t>
            </a:r>
            <a:r>
              <a:rPr lang="tr-TR" dirty="0" smtClean="0"/>
              <a:t>. </a:t>
            </a:r>
            <a:endParaRPr lang="tr-TR" dirty="0"/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7348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696"/>
            <a:ext cx="8229600" cy="554461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 err="1"/>
              <a:t>Fosfatidik</a:t>
            </a:r>
            <a:r>
              <a:rPr lang="tr-TR" b="1" dirty="0"/>
              <a:t> asit</a:t>
            </a:r>
            <a:r>
              <a:rPr lang="tr-TR" dirty="0"/>
              <a:t> en basit </a:t>
            </a:r>
            <a:r>
              <a:rPr lang="tr-TR" dirty="0" err="1"/>
              <a:t>gliserofosfolipid’dir</a:t>
            </a:r>
            <a:r>
              <a:rPr lang="tr-TR" dirty="0"/>
              <a:t>, </a:t>
            </a:r>
            <a:r>
              <a:rPr lang="tr-TR" dirty="0" err="1"/>
              <a:t>gliserolün</a:t>
            </a:r>
            <a:r>
              <a:rPr lang="tr-TR" dirty="0"/>
              <a:t> 3 </a:t>
            </a:r>
            <a:r>
              <a:rPr lang="tr-TR" dirty="0" err="1"/>
              <a:t>nolu</a:t>
            </a:r>
            <a:r>
              <a:rPr lang="tr-TR" dirty="0"/>
              <a:t> karbonuna sadece fosfat bağlanmıştır.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 </a:t>
            </a:r>
            <a:r>
              <a:rPr lang="tr-TR" dirty="0"/>
              <a:t>bileşik hem diğer </a:t>
            </a:r>
            <a:r>
              <a:rPr lang="tr-TR" dirty="0" err="1"/>
              <a:t>gliserofosfolipidlerin</a:t>
            </a:r>
            <a:r>
              <a:rPr lang="tr-TR" dirty="0"/>
              <a:t> sentezlendiği öncü bileşik, hem de </a:t>
            </a:r>
            <a:r>
              <a:rPr lang="tr-TR" dirty="0" err="1"/>
              <a:t>triaçilgliserollerin</a:t>
            </a:r>
            <a:r>
              <a:rPr lang="tr-TR" dirty="0"/>
              <a:t> sentezinde bir ara üründür, ancak dokularda büyük miktarlarda </a:t>
            </a:r>
            <a:r>
              <a:rPr lang="tr-TR" dirty="0" smtClean="0"/>
              <a:t>bulunmaz.</a:t>
            </a:r>
            <a:endParaRPr lang="tr-TR" dirty="0"/>
          </a:p>
          <a:p>
            <a:pPr eaLnBrk="1" hangingPunct="1">
              <a:defRPr/>
            </a:pPr>
            <a:endParaRPr lang="tr-TR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41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b="1" dirty="0" err="1"/>
              <a:t>Fosfatidilkolin</a:t>
            </a:r>
            <a:r>
              <a:rPr lang="tr-TR" b="1" dirty="0"/>
              <a:t> (</a:t>
            </a:r>
            <a:r>
              <a:rPr lang="tr-TR" b="1" dirty="0" err="1" smtClean="0"/>
              <a:t>lesitin</a:t>
            </a:r>
            <a:r>
              <a:rPr lang="tr-TR" b="1" dirty="0" smtClean="0"/>
              <a:t>)de</a:t>
            </a:r>
            <a:r>
              <a:rPr lang="tr-TR" dirty="0" smtClean="0"/>
              <a:t> </a:t>
            </a:r>
            <a:r>
              <a:rPr lang="tr-TR" dirty="0" err="1"/>
              <a:t>fosfatidik</a:t>
            </a:r>
            <a:r>
              <a:rPr lang="tr-TR" dirty="0"/>
              <a:t> </a:t>
            </a:r>
            <a:r>
              <a:rPr lang="tr-TR" dirty="0" err="1"/>
              <a:t>asite</a:t>
            </a:r>
            <a:r>
              <a:rPr lang="tr-TR" dirty="0"/>
              <a:t> fosfat üzerinden ester bağıyla bağlanmış grup </a:t>
            </a:r>
            <a:r>
              <a:rPr lang="tr-TR" dirty="0" err="1"/>
              <a:t>kolin’dir</a:t>
            </a:r>
            <a:r>
              <a:rPr lang="tr-TR" dirty="0"/>
              <a:t>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Hücre </a:t>
            </a:r>
            <a:r>
              <a:rPr lang="tr-TR" dirty="0" err="1"/>
              <a:t>membranlarında</a:t>
            </a:r>
            <a:r>
              <a:rPr lang="tr-TR" dirty="0"/>
              <a:t> en çok bulunan </a:t>
            </a:r>
            <a:r>
              <a:rPr lang="tr-TR" dirty="0" err="1"/>
              <a:t>fosfolipiddir</a:t>
            </a:r>
            <a:r>
              <a:rPr lang="tr-TR" dirty="0"/>
              <a:t>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Vücudun </a:t>
            </a:r>
            <a:r>
              <a:rPr lang="tr-TR" dirty="0"/>
              <a:t>kolin ihtiyacı için bir depo olarak da işlev görür.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Dipalmitoyl</a:t>
            </a:r>
            <a:r>
              <a:rPr lang="tr-TR" dirty="0" smtClean="0"/>
              <a:t> </a:t>
            </a:r>
            <a:r>
              <a:rPr lang="tr-TR" dirty="0" err="1"/>
              <a:t>lesitin</a:t>
            </a:r>
            <a:r>
              <a:rPr lang="tr-TR" dirty="0"/>
              <a:t>, akciğerlerde bulunan </a:t>
            </a:r>
            <a:r>
              <a:rPr lang="tr-TR" dirty="0" err="1"/>
              <a:t>sürfaktanın</a:t>
            </a:r>
            <a:r>
              <a:rPr lang="tr-TR" dirty="0"/>
              <a:t> temel bileşenidir.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Prematüre </a:t>
            </a:r>
            <a:r>
              <a:rPr lang="tr-TR" dirty="0"/>
              <a:t>bebeklerde eksikliği nedeniyle ‘</a:t>
            </a:r>
            <a:r>
              <a:rPr lang="tr-TR" dirty="0" err="1"/>
              <a:t>respiratuar</a:t>
            </a:r>
            <a:r>
              <a:rPr lang="tr-TR" dirty="0"/>
              <a:t> </a:t>
            </a:r>
            <a:r>
              <a:rPr lang="tr-TR" dirty="0" err="1"/>
              <a:t>distres</a:t>
            </a:r>
            <a:r>
              <a:rPr lang="tr-TR" dirty="0"/>
              <a:t> sendromu’ </a:t>
            </a:r>
            <a:r>
              <a:rPr lang="tr-TR" dirty="0" smtClean="0"/>
              <a:t>görülür.</a:t>
            </a:r>
            <a:endParaRPr lang="tr-TR" dirty="0"/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3090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tr-TR" b="1" dirty="0" err="1"/>
              <a:t>Fosfatidiletanolamin</a:t>
            </a:r>
            <a:r>
              <a:rPr lang="tr-TR" b="1" dirty="0"/>
              <a:t> (</a:t>
            </a:r>
            <a:r>
              <a:rPr lang="tr-TR" b="1" dirty="0" err="1"/>
              <a:t>sefalin</a:t>
            </a:r>
            <a:r>
              <a:rPr lang="tr-TR" b="1" dirty="0"/>
              <a:t>), </a:t>
            </a:r>
            <a:r>
              <a:rPr lang="tr-TR" b="1" dirty="0" err="1"/>
              <a:t>fosfatidilserin</a:t>
            </a:r>
            <a:r>
              <a:rPr lang="tr-TR" b="1" dirty="0"/>
              <a:t>, </a:t>
            </a:r>
            <a:r>
              <a:rPr lang="tr-TR" b="1" dirty="0" err="1"/>
              <a:t>fosfatidilinozitol</a:t>
            </a:r>
            <a:r>
              <a:rPr lang="tr-TR" b="1" dirty="0"/>
              <a:t> ve </a:t>
            </a:r>
            <a:r>
              <a:rPr lang="tr-TR" b="1" dirty="0" err="1"/>
              <a:t>fosfatidilgliserol</a:t>
            </a:r>
            <a:r>
              <a:rPr lang="tr-TR" dirty="0" err="1"/>
              <a:t>’de</a:t>
            </a:r>
            <a:r>
              <a:rPr lang="tr-TR" dirty="0"/>
              <a:t> fosfat üzerinden moleküle bağlı olan gruplar sırasıyla; </a:t>
            </a:r>
            <a:r>
              <a:rPr lang="tr-TR" dirty="0" err="1"/>
              <a:t>etanolamin</a:t>
            </a:r>
            <a:r>
              <a:rPr lang="tr-TR" dirty="0"/>
              <a:t>, serin aminoasidi, </a:t>
            </a:r>
            <a:r>
              <a:rPr lang="tr-TR" dirty="0" err="1"/>
              <a:t>inozitol</a:t>
            </a:r>
            <a:r>
              <a:rPr lang="tr-TR" dirty="0"/>
              <a:t> ve </a:t>
            </a:r>
            <a:r>
              <a:rPr lang="tr-TR" dirty="0" err="1" smtClean="0"/>
              <a:t>gliserol’dür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Fosfatidiletanolamin</a:t>
            </a:r>
            <a:r>
              <a:rPr lang="tr-TR" dirty="0" smtClean="0"/>
              <a:t> </a:t>
            </a:r>
            <a:r>
              <a:rPr lang="tr-TR" dirty="0"/>
              <a:t>de hücre </a:t>
            </a:r>
            <a:r>
              <a:rPr lang="tr-TR" dirty="0" err="1"/>
              <a:t>membranında</a:t>
            </a:r>
            <a:r>
              <a:rPr lang="tr-TR" dirty="0"/>
              <a:t> çok bulunan </a:t>
            </a:r>
            <a:r>
              <a:rPr lang="tr-TR" dirty="0" err="1"/>
              <a:t>fosfolipidlerdendir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14580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696"/>
            <a:ext cx="8229600" cy="5544616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dirty="0" err="1"/>
              <a:t>Fosfatidilinozitol</a:t>
            </a:r>
            <a:r>
              <a:rPr lang="tr-TR" dirty="0"/>
              <a:t>, hücre zarına gelen çeşitli uyarıları takiben ikinci haberci olarak da görev yapabilmektedir.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Bunun </a:t>
            </a:r>
            <a:r>
              <a:rPr lang="tr-TR" dirty="0"/>
              <a:t>için, gelen uyarıyla aktive olan </a:t>
            </a:r>
            <a:r>
              <a:rPr lang="tr-TR" dirty="0" err="1"/>
              <a:t>fosfolipaz</a:t>
            </a:r>
            <a:r>
              <a:rPr lang="tr-TR" dirty="0"/>
              <a:t> C enzimi molekülü ‘</a:t>
            </a:r>
            <a:r>
              <a:rPr lang="tr-TR" dirty="0" err="1"/>
              <a:t>inozitoltrifosfat</a:t>
            </a:r>
            <a:r>
              <a:rPr lang="tr-TR" dirty="0"/>
              <a:t>’ ve ‘</a:t>
            </a:r>
            <a:r>
              <a:rPr lang="tr-TR" dirty="0" err="1"/>
              <a:t>diaçilgliserol’e</a:t>
            </a:r>
            <a:r>
              <a:rPr lang="tr-TR" dirty="0"/>
              <a:t> parçalar.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Açığa </a:t>
            </a:r>
            <a:r>
              <a:rPr lang="tr-TR" dirty="0"/>
              <a:t>çıkan ürünlerin her ikisi de hücre içi sinyal iletiminde ikinci haberci olarak fonksiyon görürler. </a:t>
            </a:r>
            <a:endParaRPr lang="tr-TR" dirty="0" smtClean="0"/>
          </a:p>
          <a:p>
            <a:pPr>
              <a:defRPr/>
            </a:pPr>
            <a:r>
              <a:rPr lang="tr-TR" dirty="0" err="1"/>
              <a:t>Fosfatidilgliserol</a:t>
            </a:r>
            <a:r>
              <a:rPr lang="tr-TR" dirty="0"/>
              <a:t> mitokondri </a:t>
            </a:r>
            <a:r>
              <a:rPr lang="tr-TR" dirty="0" err="1"/>
              <a:t>membranlarında</a:t>
            </a:r>
            <a:r>
              <a:rPr lang="tr-TR" dirty="0"/>
              <a:t> bulunur ve </a:t>
            </a:r>
            <a:r>
              <a:rPr lang="tr-TR" dirty="0" err="1"/>
              <a:t>kardiyolipin</a:t>
            </a:r>
            <a:r>
              <a:rPr lang="tr-TR" dirty="0"/>
              <a:t> sentezinde kullanılır.</a:t>
            </a:r>
          </a:p>
          <a:p>
            <a:pPr>
              <a:defRPr/>
            </a:pPr>
            <a:endParaRPr lang="tr-TR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15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1"/>
          <p:cNvSpPr>
            <a:spLocks noGrp="1"/>
          </p:cNvSpPr>
          <p:nvPr>
            <p:ph type="body"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r>
              <a:rPr lang="tr-TR" dirty="0"/>
              <a:t>Vücutta hemen hemen bütün dokularda sentezlenirler. Çok küçük miktarlarda salınırlar ve çok hızlı elimine edilirler. </a:t>
            </a:r>
            <a:endParaRPr lang="tr-TR" dirty="0" smtClean="0"/>
          </a:p>
          <a:p>
            <a:r>
              <a:rPr lang="tr-TR" dirty="0" smtClean="0"/>
              <a:t>Etkilerini </a:t>
            </a:r>
            <a:r>
              <a:rPr lang="tr-TR" dirty="0"/>
              <a:t>lokal olarak gösterirler. </a:t>
            </a:r>
            <a:endParaRPr lang="tr-TR" dirty="0" smtClean="0"/>
          </a:p>
          <a:p>
            <a:r>
              <a:rPr lang="tr-TR" dirty="0" err="1" smtClean="0"/>
              <a:t>Prostaglandinler</a:t>
            </a:r>
            <a:r>
              <a:rPr lang="tr-TR" dirty="0"/>
              <a:t>, </a:t>
            </a:r>
            <a:r>
              <a:rPr lang="tr-TR" dirty="0" err="1"/>
              <a:t>tromboksanlar</a:t>
            </a:r>
            <a:r>
              <a:rPr lang="tr-TR" dirty="0"/>
              <a:t> ve </a:t>
            </a:r>
            <a:r>
              <a:rPr lang="tr-TR" dirty="0" err="1"/>
              <a:t>lökotrienler</a:t>
            </a:r>
            <a:r>
              <a:rPr lang="tr-TR" dirty="0"/>
              <a:t> olmak üzere 3 gruptan oluşurlar.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013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 err="1"/>
              <a:t>Kardiyolipin</a:t>
            </a:r>
            <a:r>
              <a:rPr lang="tr-TR" dirty="0"/>
              <a:t>, iki molekül </a:t>
            </a:r>
            <a:r>
              <a:rPr lang="tr-TR" dirty="0" err="1"/>
              <a:t>fosfatidik</a:t>
            </a:r>
            <a:r>
              <a:rPr lang="tr-TR" dirty="0"/>
              <a:t> </a:t>
            </a:r>
            <a:r>
              <a:rPr lang="tr-TR" dirty="0" err="1"/>
              <a:t>asitin</a:t>
            </a:r>
            <a:r>
              <a:rPr lang="tr-TR" dirty="0"/>
              <a:t> fosfat grupları üzerinden bir </a:t>
            </a:r>
            <a:r>
              <a:rPr lang="tr-TR" dirty="0" err="1"/>
              <a:t>gliserolle</a:t>
            </a:r>
            <a:r>
              <a:rPr lang="tr-TR" dirty="0"/>
              <a:t> ester bağları yapmasıyla oluşur.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Temel </a:t>
            </a:r>
            <a:r>
              <a:rPr lang="tr-TR" dirty="0"/>
              <a:t>olarak mitokondri iç zarında </a:t>
            </a:r>
            <a:r>
              <a:rPr lang="tr-TR" dirty="0" smtClean="0"/>
              <a:t>bulunur.</a:t>
            </a:r>
            <a:endParaRPr lang="tr-TR" dirty="0"/>
          </a:p>
          <a:p>
            <a:pPr>
              <a:defRPr/>
            </a:pPr>
            <a:r>
              <a:rPr lang="tr-TR" b="1" dirty="0" err="1"/>
              <a:t>Lizofosfolipidler</a:t>
            </a:r>
            <a:r>
              <a:rPr lang="tr-TR" b="1" dirty="0"/>
              <a:t>,</a:t>
            </a:r>
            <a:r>
              <a:rPr lang="tr-TR" dirty="0"/>
              <a:t> yapılarında tek bir yağ asidi bulunduran </a:t>
            </a:r>
            <a:r>
              <a:rPr lang="tr-TR" dirty="0" err="1" smtClean="0"/>
              <a:t>gliserofosfolipidlerdir</a:t>
            </a:r>
            <a:r>
              <a:rPr lang="tr-TR" dirty="0" smtClean="0"/>
              <a:t>. </a:t>
            </a:r>
          </a:p>
          <a:p>
            <a:pPr>
              <a:defRPr/>
            </a:pPr>
            <a:r>
              <a:rPr lang="tr-TR" dirty="0" smtClean="0"/>
              <a:t>Önemli </a:t>
            </a:r>
            <a:r>
              <a:rPr lang="tr-TR" dirty="0" err="1"/>
              <a:t>gliserofosfolipid</a:t>
            </a:r>
            <a:r>
              <a:rPr lang="tr-TR" dirty="0"/>
              <a:t> ara ürünleridirler.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3949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Eter </a:t>
            </a:r>
            <a:r>
              <a:rPr lang="tr-TR" b="1" dirty="0" err="1"/>
              <a:t>Lipidleri</a:t>
            </a:r>
            <a:r>
              <a:rPr lang="tr-TR" b="1" dirty="0"/>
              <a:t>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Diğer </a:t>
            </a:r>
            <a:r>
              <a:rPr lang="tr-TR" dirty="0" err="1"/>
              <a:t>gliserofosfolipidlerden</a:t>
            </a:r>
            <a:r>
              <a:rPr lang="tr-TR" dirty="0"/>
              <a:t> farklı olarak, </a:t>
            </a:r>
            <a:r>
              <a:rPr lang="tr-TR" dirty="0" err="1"/>
              <a:t>gliserolün</a:t>
            </a:r>
            <a:r>
              <a:rPr lang="tr-TR" dirty="0"/>
              <a:t> birinci karbonuna eter bağıyla bağlı bir alkil grubu vardır. </a:t>
            </a:r>
            <a:endParaRPr lang="tr-TR" dirty="0" smtClean="0"/>
          </a:p>
          <a:p>
            <a:r>
              <a:rPr lang="tr-TR" dirty="0" err="1" smtClean="0"/>
              <a:t>Vertebralıların</a:t>
            </a:r>
            <a:r>
              <a:rPr lang="tr-TR" dirty="0" smtClean="0"/>
              <a:t> </a:t>
            </a:r>
            <a:r>
              <a:rPr lang="tr-TR" dirty="0"/>
              <a:t>kalp dokusu eter </a:t>
            </a:r>
            <a:r>
              <a:rPr lang="tr-TR" dirty="0" err="1"/>
              <a:t>lipidlerinden</a:t>
            </a:r>
            <a:r>
              <a:rPr lang="tr-TR" dirty="0"/>
              <a:t> zengindir. </a:t>
            </a:r>
          </a:p>
        </p:txBody>
      </p:sp>
    </p:spTree>
    <p:extLst>
      <p:ext uri="{BB962C8B-B14F-4D97-AF65-F5344CB8AC3E}">
        <p14:creationId xmlns:p14="http://schemas.microsoft.com/office/powerpoint/2010/main" val="15705053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 err="1"/>
              <a:t>Plazmalojenler’de</a:t>
            </a:r>
            <a:r>
              <a:rPr lang="tr-TR" b="1" dirty="0"/>
              <a:t>, </a:t>
            </a:r>
            <a:r>
              <a:rPr lang="tr-TR" dirty="0" err="1"/>
              <a:t>gliserolün</a:t>
            </a:r>
            <a:r>
              <a:rPr lang="tr-TR" dirty="0"/>
              <a:t> 1 </a:t>
            </a:r>
            <a:r>
              <a:rPr lang="tr-TR" dirty="0" err="1"/>
              <a:t>nolu</a:t>
            </a:r>
            <a:r>
              <a:rPr lang="tr-TR" dirty="0"/>
              <a:t> karbonuna bağlı alkil grubunda 1 ve 2nci karbonlar arasında çift bağ bulunur.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Fosfat </a:t>
            </a:r>
            <a:r>
              <a:rPr lang="tr-TR" dirty="0"/>
              <a:t>üzerinden bağlı olan grup ise kolin (özellikle kalp kasında) veya </a:t>
            </a:r>
            <a:r>
              <a:rPr lang="tr-TR" dirty="0" err="1"/>
              <a:t>etanolamin</a:t>
            </a:r>
            <a:r>
              <a:rPr lang="tr-TR" dirty="0"/>
              <a:t> (özellikle sinir dokusunda) olabilir.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Sinir </a:t>
            </a:r>
            <a:r>
              <a:rPr lang="tr-TR" dirty="0"/>
              <a:t>ve kaslardaki </a:t>
            </a:r>
            <a:r>
              <a:rPr lang="tr-TR" dirty="0" err="1"/>
              <a:t>fosfolipidlerin</a:t>
            </a:r>
            <a:r>
              <a:rPr lang="tr-TR" dirty="0"/>
              <a:t> yaklaşık %10’u, kalp dokusundakilerin ise yaklaşık yarısı </a:t>
            </a:r>
            <a:r>
              <a:rPr lang="tr-TR" dirty="0" err="1"/>
              <a:t>plazmalojenlerden</a:t>
            </a:r>
            <a:r>
              <a:rPr lang="tr-TR" dirty="0"/>
              <a:t> </a:t>
            </a:r>
            <a:r>
              <a:rPr lang="tr-TR" dirty="0" smtClean="0"/>
              <a:t>oluşur. </a:t>
            </a:r>
            <a:endParaRPr lang="tr-TR" dirty="0"/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4288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696"/>
            <a:ext cx="8229600" cy="554461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 err="1"/>
              <a:t>Trombosit</a:t>
            </a:r>
            <a:r>
              <a:rPr lang="tr-TR" b="1" dirty="0"/>
              <a:t> aktive edici </a:t>
            </a:r>
            <a:r>
              <a:rPr lang="tr-TR" b="1" dirty="0" err="1"/>
              <a:t>faktör’</a:t>
            </a:r>
            <a:r>
              <a:rPr lang="tr-TR" dirty="0" err="1"/>
              <a:t>de</a:t>
            </a:r>
            <a:r>
              <a:rPr lang="tr-TR" dirty="0"/>
              <a:t> </a:t>
            </a:r>
            <a:r>
              <a:rPr lang="tr-TR" dirty="0" err="1"/>
              <a:t>plazmalojenlerden</a:t>
            </a:r>
            <a:r>
              <a:rPr lang="tr-TR" dirty="0"/>
              <a:t> farklı olarak, eter bağıyla bağlı alkil grubunda çift bağ bulunmaz.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Ayrıca </a:t>
            </a:r>
            <a:r>
              <a:rPr lang="tr-TR" dirty="0" err="1"/>
              <a:t>gliserolün</a:t>
            </a:r>
            <a:r>
              <a:rPr lang="tr-TR" dirty="0"/>
              <a:t> ikinci karbonuna, bir yağ asidi yerine bir </a:t>
            </a:r>
            <a:r>
              <a:rPr lang="tr-TR" dirty="0" err="1"/>
              <a:t>asetil</a:t>
            </a:r>
            <a:r>
              <a:rPr lang="tr-TR" dirty="0"/>
              <a:t> grubu ester bağıyla bağlanmıştır.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Bazofil </a:t>
            </a:r>
            <a:r>
              <a:rPr lang="tr-TR" dirty="0"/>
              <a:t>lökositlerden salınır, </a:t>
            </a:r>
            <a:r>
              <a:rPr lang="tr-TR" dirty="0" err="1"/>
              <a:t>trombosit</a:t>
            </a:r>
            <a:r>
              <a:rPr lang="tr-TR" dirty="0"/>
              <a:t> </a:t>
            </a:r>
            <a:r>
              <a:rPr lang="tr-TR" dirty="0" err="1"/>
              <a:t>agregasyonunu</a:t>
            </a:r>
            <a:r>
              <a:rPr lang="tr-TR" dirty="0"/>
              <a:t> ve </a:t>
            </a:r>
            <a:r>
              <a:rPr lang="tr-TR" dirty="0" err="1"/>
              <a:t>trombositlerden</a:t>
            </a:r>
            <a:r>
              <a:rPr lang="tr-TR" dirty="0"/>
              <a:t> </a:t>
            </a:r>
            <a:r>
              <a:rPr lang="tr-TR" dirty="0" err="1"/>
              <a:t>serotonin</a:t>
            </a:r>
            <a:r>
              <a:rPr lang="tr-TR" dirty="0"/>
              <a:t> salınımını </a:t>
            </a:r>
            <a:r>
              <a:rPr lang="tr-TR" dirty="0" smtClean="0"/>
              <a:t>uyarır.</a:t>
            </a:r>
            <a:endParaRPr lang="tr-TR" dirty="0"/>
          </a:p>
          <a:p>
            <a:pPr eaLnBrk="1" hangingPunct="1">
              <a:defRPr/>
            </a:pPr>
            <a:endParaRPr lang="tr-TR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74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tr-TR" b="1" dirty="0" err="1"/>
              <a:t>Sfingofosfolipidler</a:t>
            </a:r>
            <a:r>
              <a:rPr lang="tr-TR" b="1" dirty="0"/>
              <a:t>:</a:t>
            </a:r>
            <a:r>
              <a:rPr lang="tr-TR" dirty="0"/>
              <a:t> 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dirty="0"/>
              <a:t>Bu başlık altında yer alan </a:t>
            </a:r>
            <a:r>
              <a:rPr lang="tr-TR" dirty="0" err="1"/>
              <a:t>fosfolipidler</a:t>
            </a:r>
            <a:r>
              <a:rPr lang="tr-TR" dirty="0"/>
              <a:t> </a:t>
            </a:r>
            <a:r>
              <a:rPr lang="tr-TR" dirty="0" err="1"/>
              <a:t>sfingomyelinlerdir</a:t>
            </a:r>
            <a:r>
              <a:rPr lang="tr-TR" dirty="0" smtClean="0"/>
              <a:t>.</a:t>
            </a:r>
          </a:p>
          <a:p>
            <a:pPr>
              <a:defRPr/>
            </a:pPr>
            <a:r>
              <a:rPr lang="tr-TR" b="1" dirty="0" err="1"/>
              <a:t>Sfingomyelinler</a:t>
            </a:r>
            <a:r>
              <a:rPr lang="tr-TR" dirty="0" err="1"/>
              <a:t>in</a:t>
            </a:r>
            <a:r>
              <a:rPr lang="tr-TR" dirty="0"/>
              <a:t> yapısında, molekülün omurgasını oluşturan alkol olarak </a:t>
            </a:r>
            <a:r>
              <a:rPr lang="tr-TR" dirty="0" err="1"/>
              <a:t>gliserofosfolipidlerdeki</a:t>
            </a:r>
            <a:r>
              <a:rPr lang="tr-TR" dirty="0"/>
              <a:t> </a:t>
            </a:r>
            <a:r>
              <a:rPr lang="tr-TR" dirty="0" err="1"/>
              <a:t>gliserolün</a:t>
            </a:r>
            <a:r>
              <a:rPr lang="tr-TR" dirty="0"/>
              <a:t> yerine, bir amino alkol olan </a:t>
            </a:r>
            <a:r>
              <a:rPr lang="tr-TR" dirty="0" err="1"/>
              <a:t>sfingozin</a:t>
            </a:r>
            <a:r>
              <a:rPr lang="tr-TR" dirty="0"/>
              <a:t> vardır.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Sfingozinin</a:t>
            </a:r>
            <a:r>
              <a:rPr lang="tr-TR" dirty="0" smtClean="0"/>
              <a:t> </a:t>
            </a:r>
            <a:r>
              <a:rPr lang="tr-TR" dirty="0"/>
              <a:t>1, 2 ve 3 numaralı karbonları yapısal olarak </a:t>
            </a:r>
            <a:r>
              <a:rPr lang="tr-TR" dirty="0" err="1"/>
              <a:t>gliserole</a:t>
            </a:r>
            <a:r>
              <a:rPr lang="tr-TR" dirty="0"/>
              <a:t> benzer, ancak 2 numaralı karbona bağlı olarak </a:t>
            </a:r>
            <a:r>
              <a:rPr lang="tr-TR" dirty="0" err="1"/>
              <a:t>gliseroldeki</a:t>
            </a:r>
            <a:r>
              <a:rPr lang="tr-TR" dirty="0"/>
              <a:t> –OH grubu yerine –NH</a:t>
            </a:r>
            <a:r>
              <a:rPr lang="tr-TR" baseline="-25000" dirty="0"/>
              <a:t>2</a:t>
            </a:r>
            <a:r>
              <a:rPr lang="tr-TR" dirty="0"/>
              <a:t> grubu </a:t>
            </a:r>
            <a:r>
              <a:rPr lang="tr-TR" dirty="0" smtClean="0"/>
              <a:t>bulunur. </a:t>
            </a:r>
            <a:endParaRPr lang="tr-TR" dirty="0"/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7435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r>
              <a:rPr lang="tr-TR" dirty="0" err="1"/>
              <a:t>Sfingomyelinlerde</a:t>
            </a:r>
            <a:r>
              <a:rPr lang="tr-TR" dirty="0"/>
              <a:t>, </a:t>
            </a:r>
            <a:r>
              <a:rPr lang="tr-TR" dirty="0" err="1"/>
              <a:t>sfingozinin</a:t>
            </a:r>
            <a:r>
              <a:rPr lang="tr-TR" dirty="0"/>
              <a:t> 2 numaralı karbonuna </a:t>
            </a:r>
            <a:r>
              <a:rPr lang="tr-TR" dirty="0" err="1"/>
              <a:t>amid</a:t>
            </a:r>
            <a:r>
              <a:rPr lang="tr-TR" dirty="0"/>
              <a:t> bağıyla bağlanmış bir yağ asidi yer alır. </a:t>
            </a:r>
            <a:endParaRPr lang="tr-TR" dirty="0" smtClean="0"/>
          </a:p>
          <a:p>
            <a:r>
              <a:rPr lang="tr-TR" dirty="0" err="1" smtClean="0"/>
              <a:t>Sfingozin</a:t>
            </a:r>
            <a:r>
              <a:rPr lang="tr-TR" dirty="0" smtClean="0"/>
              <a:t> </a:t>
            </a:r>
            <a:r>
              <a:rPr lang="tr-TR" dirty="0"/>
              <a:t>+ yağ asidinden oluşan bu yapıya ‘</a:t>
            </a:r>
            <a:r>
              <a:rPr lang="tr-TR" dirty="0" err="1"/>
              <a:t>seramid</a:t>
            </a:r>
            <a:r>
              <a:rPr lang="tr-TR" dirty="0"/>
              <a:t>’ adı </a:t>
            </a:r>
            <a:r>
              <a:rPr lang="tr-TR" dirty="0" smtClean="0"/>
              <a:t>verilir. </a:t>
            </a:r>
          </a:p>
          <a:p>
            <a:r>
              <a:rPr lang="tr-TR" dirty="0" err="1" smtClean="0"/>
              <a:t>Seramid</a:t>
            </a:r>
            <a:r>
              <a:rPr lang="tr-TR" dirty="0"/>
              <a:t>, </a:t>
            </a:r>
            <a:r>
              <a:rPr lang="tr-TR" dirty="0" err="1"/>
              <a:t>glikolipidlerin</a:t>
            </a:r>
            <a:r>
              <a:rPr lang="tr-TR" dirty="0"/>
              <a:t> yapısında da bulunur. </a:t>
            </a:r>
            <a:r>
              <a:rPr lang="tr-TR" dirty="0" err="1"/>
              <a:t>Seramide</a:t>
            </a:r>
            <a:r>
              <a:rPr lang="tr-TR" dirty="0"/>
              <a:t>, </a:t>
            </a:r>
            <a:r>
              <a:rPr lang="tr-TR" dirty="0" err="1"/>
              <a:t>sfingozinin</a:t>
            </a:r>
            <a:r>
              <a:rPr lang="tr-TR" dirty="0"/>
              <a:t> 1 numaralı karbonu üzerinden ester bağıyla </a:t>
            </a:r>
            <a:r>
              <a:rPr lang="tr-TR" dirty="0" err="1"/>
              <a:t>fosfokolin’in</a:t>
            </a:r>
            <a:r>
              <a:rPr lang="tr-TR" dirty="0"/>
              <a:t> bağlanmasıyla </a:t>
            </a:r>
            <a:r>
              <a:rPr lang="tr-TR" dirty="0" err="1"/>
              <a:t>sfingomyelinler</a:t>
            </a:r>
            <a:r>
              <a:rPr lang="tr-TR" dirty="0"/>
              <a:t> </a:t>
            </a:r>
            <a:r>
              <a:rPr lang="tr-TR" dirty="0" smtClean="0"/>
              <a:t>oluşur. </a:t>
            </a:r>
          </a:p>
          <a:p>
            <a:r>
              <a:rPr lang="tr-TR" dirty="0" err="1" smtClean="0"/>
              <a:t>Sfingomyelinler</a:t>
            </a:r>
            <a:r>
              <a:rPr lang="tr-TR" dirty="0" smtClean="0"/>
              <a:t> </a:t>
            </a:r>
            <a:r>
              <a:rPr lang="tr-TR" dirty="0"/>
              <a:t>özellikle sinir hücrelerinin </a:t>
            </a:r>
            <a:r>
              <a:rPr lang="tr-TR" dirty="0" err="1"/>
              <a:t>myelin</a:t>
            </a:r>
            <a:r>
              <a:rPr lang="tr-TR" dirty="0"/>
              <a:t> kılıflarının yapısında bulunurlar.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7292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tr-TR" b="1" dirty="0" err="1"/>
              <a:t>Glikolipidler</a:t>
            </a:r>
            <a:r>
              <a:rPr lang="tr-TR" b="1" dirty="0" smtClean="0"/>
              <a:t>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Adından da anlaşılacağı gibi yapılarında karbonhidrat ve </a:t>
            </a:r>
            <a:r>
              <a:rPr lang="tr-TR" dirty="0" err="1"/>
              <a:t>lipid</a:t>
            </a:r>
            <a:r>
              <a:rPr lang="tr-TR" dirty="0"/>
              <a:t> kısımlar bulundururlar. </a:t>
            </a:r>
            <a:endParaRPr lang="tr-TR" dirty="0" smtClean="0"/>
          </a:p>
          <a:p>
            <a:r>
              <a:rPr lang="tr-TR" dirty="0" err="1" smtClean="0"/>
              <a:t>Fosfolipidler</a:t>
            </a:r>
            <a:r>
              <a:rPr lang="tr-TR" dirty="0" smtClean="0"/>
              <a:t> </a:t>
            </a:r>
            <a:r>
              <a:rPr lang="tr-TR" dirty="0"/>
              <a:t>gibi bütün hücrelerin </a:t>
            </a:r>
            <a:r>
              <a:rPr lang="tr-TR" dirty="0" err="1"/>
              <a:t>membranlarında</a:t>
            </a:r>
            <a:r>
              <a:rPr lang="tr-TR" dirty="0"/>
              <a:t> bulunurlar, ancak yoğun olarak bulundukları hücreler sinir hücreleridir (</a:t>
            </a:r>
            <a:r>
              <a:rPr lang="tr-TR" dirty="0" err="1"/>
              <a:t>periferik</a:t>
            </a:r>
            <a:r>
              <a:rPr lang="tr-TR" dirty="0"/>
              <a:t> ve merkezi</a:t>
            </a:r>
            <a:r>
              <a:rPr lang="tr-TR" dirty="0" smtClean="0"/>
              <a:t>). </a:t>
            </a:r>
          </a:p>
          <a:p>
            <a:r>
              <a:rPr lang="tr-TR" dirty="0" smtClean="0"/>
              <a:t>Hücre </a:t>
            </a:r>
            <a:r>
              <a:rPr lang="tr-TR" dirty="0" err="1"/>
              <a:t>membranının</a:t>
            </a:r>
            <a:r>
              <a:rPr lang="tr-TR" dirty="0"/>
              <a:t> dış yüzünde yer alırlar ve dışarı uzanan karbonhidrat kısımlar hücrenin çevreyle karşılıklı etkileşiminde rol üstlenirler, </a:t>
            </a:r>
            <a:r>
              <a:rPr lang="tr-TR" dirty="0" err="1"/>
              <a:t>antijenik</a:t>
            </a:r>
            <a:r>
              <a:rPr lang="tr-TR" dirty="0"/>
              <a:t> yapısını oluştururlar. </a:t>
            </a:r>
            <a:endParaRPr lang="tr-TR" dirty="0" smtClean="0"/>
          </a:p>
          <a:p>
            <a:r>
              <a:rPr lang="tr-TR" dirty="0" smtClean="0"/>
              <a:t>Buna </a:t>
            </a:r>
            <a:r>
              <a:rPr lang="tr-TR" dirty="0"/>
              <a:t>ilginç bir örnek; kan grubu </a:t>
            </a:r>
            <a:r>
              <a:rPr lang="tr-TR" dirty="0" smtClean="0"/>
              <a:t>antijenleridir.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177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/>
              <a:t>Sfingomiyelinlerde</a:t>
            </a:r>
            <a:r>
              <a:rPr lang="tr-TR" dirty="0"/>
              <a:t> olduğu gibi </a:t>
            </a:r>
            <a:r>
              <a:rPr lang="tr-TR" dirty="0" err="1"/>
              <a:t>glikolipidlerin</a:t>
            </a:r>
            <a:r>
              <a:rPr lang="tr-TR" dirty="0"/>
              <a:t> yapısında da </a:t>
            </a:r>
            <a:r>
              <a:rPr lang="tr-TR" dirty="0" err="1"/>
              <a:t>seramid</a:t>
            </a:r>
            <a:r>
              <a:rPr lang="tr-TR" dirty="0"/>
              <a:t> vardır, ancak fosfat bulunmaz.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Seramide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sfingozinin</a:t>
            </a:r>
            <a:r>
              <a:rPr lang="tr-TR" dirty="0"/>
              <a:t> 1 numaralı karbonundaki –OH grubu üzerinden) doğrudan bağlanmış bir </a:t>
            </a:r>
            <a:r>
              <a:rPr lang="tr-TR" dirty="0" err="1"/>
              <a:t>monosakkarid</a:t>
            </a:r>
            <a:r>
              <a:rPr lang="tr-TR" dirty="0"/>
              <a:t> veya </a:t>
            </a:r>
            <a:r>
              <a:rPr lang="tr-TR" dirty="0" err="1"/>
              <a:t>oligosakkarid</a:t>
            </a:r>
            <a:r>
              <a:rPr lang="tr-TR" dirty="0"/>
              <a:t> grup bulunur.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Glikolipidler</a:t>
            </a:r>
            <a:r>
              <a:rPr lang="tr-TR" dirty="0" smtClean="0"/>
              <a:t> </a:t>
            </a:r>
            <a:r>
              <a:rPr lang="tr-TR" dirty="0"/>
              <a:t>yapılarında </a:t>
            </a:r>
            <a:r>
              <a:rPr lang="tr-TR" dirty="0" err="1"/>
              <a:t>sfingozinin</a:t>
            </a:r>
            <a:r>
              <a:rPr lang="tr-TR" dirty="0"/>
              <a:t> bulunmasından dolayı ‘</a:t>
            </a:r>
            <a:r>
              <a:rPr lang="tr-TR" dirty="0" err="1"/>
              <a:t>glikosfingolipidler</a:t>
            </a:r>
            <a:r>
              <a:rPr lang="tr-TR" dirty="0"/>
              <a:t>’ olarak da adlandırılırlar.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7904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tr-TR" b="1" dirty="0" err="1"/>
              <a:t>Serebrosidler</a:t>
            </a:r>
            <a:r>
              <a:rPr lang="tr-TR" dirty="0" err="1"/>
              <a:t>de</a:t>
            </a:r>
            <a:r>
              <a:rPr lang="tr-TR" dirty="0"/>
              <a:t> </a:t>
            </a:r>
            <a:r>
              <a:rPr lang="tr-TR" dirty="0" err="1"/>
              <a:t>seramide</a:t>
            </a:r>
            <a:r>
              <a:rPr lang="tr-TR" dirty="0"/>
              <a:t> bağlı olarak tek bir </a:t>
            </a:r>
            <a:r>
              <a:rPr lang="tr-TR" dirty="0" err="1"/>
              <a:t>monosakkarid</a:t>
            </a:r>
            <a:r>
              <a:rPr lang="tr-TR" dirty="0"/>
              <a:t> ünitesi bulunur (</a:t>
            </a:r>
            <a:r>
              <a:rPr lang="tr-TR" dirty="0" err="1"/>
              <a:t>galaktoz</a:t>
            </a:r>
            <a:r>
              <a:rPr lang="tr-TR" dirty="0"/>
              <a:t> veya </a:t>
            </a:r>
            <a:r>
              <a:rPr lang="tr-TR" dirty="0" err="1"/>
              <a:t>glukoz</a:t>
            </a:r>
            <a:r>
              <a:rPr lang="tr-TR" dirty="0" smtClean="0"/>
              <a:t>). </a:t>
            </a:r>
          </a:p>
          <a:p>
            <a:r>
              <a:rPr lang="tr-TR" dirty="0" err="1" smtClean="0"/>
              <a:t>Galaktoz</a:t>
            </a:r>
            <a:r>
              <a:rPr lang="tr-TR" dirty="0" smtClean="0"/>
              <a:t> </a:t>
            </a:r>
            <a:r>
              <a:rPr lang="tr-TR" dirty="0"/>
              <a:t>bulunan </a:t>
            </a:r>
            <a:r>
              <a:rPr lang="tr-TR" dirty="0" err="1"/>
              <a:t>serebrosidler</a:t>
            </a:r>
            <a:r>
              <a:rPr lang="tr-TR" dirty="0"/>
              <a:t> tipik olarak sinir hücrelerinin </a:t>
            </a:r>
            <a:r>
              <a:rPr lang="tr-TR" dirty="0" err="1"/>
              <a:t>membranlarında</a:t>
            </a:r>
            <a:r>
              <a:rPr lang="tr-TR" dirty="0"/>
              <a:t>, </a:t>
            </a:r>
            <a:r>
              <a:rPr lang="tr-TR" dirty="0" err="1"/>
              <a:t>glukoz</a:t>
            </a:r>
            <a:r>
              <a:rPr lang="tr-TR" dirty="0"/>
              <a:t> bulunanlar ise sinir hücrelerinin dışındaki hücrelerin </a:t>
            </a:r>
            <a:r>
              <a:rPr lang="tr-TR" dirty="0" err="1"/>
              <a:t>membranlarında</a:t>
            </a:r>
            <a:r>
              <a:rPr lang="tr-TR" dirty="0"/>
              <a:t> bulunurlar.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62020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 err="1"/>
              <a:t>Globosidler</a:t>
            </a:r>
            <a:r>
              <a:rPr lang="tr-TR" dirty="0" err="1"/>
              <a:t>de</a:t>
            </a:r>
            <a:r>
              <a:rPr lang="tr-TR" dirty="0"/>
              <a:t> </a:t>
            </a:r>
            <a:r>
              <a:rPr lang="tr-TR" dirty="0" err="1"/>
              <a:t>seramide</a:t>
            </a:r>
            <a:r>
              <a:rPr lang="tr-TR" dirty="0"/>
              <a:t> bağlı olarak 2 ya da daha fazla </a:t>
            </a:r>
            <a:r>
              <a:rPr lang="tr-TR" dirty="0" err="1"/>
              <a:t>monosakkarid</a:t>
            </a:r>
            <a:r>
              <a:rPr lang="tr-TR" dirty="0"/>
              <a:t> ünitesi bulunur (</a:t>
            </a:r>
            <a:r>
              <a:rPr lang="tr-TR" dirty="0" err="1"/>
              <a:t>galaktoz</a:t>
            </a:r>
            <a:r>
              <a:rPr lang="tr-TR" dirty="0"/>
              <a:t>, </a:t>
            </a:r>
            <a:r>
              <a:rPr lang="tr-TR" dirty="0" err="1"/>
              <a:t>glukoz</a:t>
            </a:r>
            <a:r>
              <a:rPr lang="tr-TR" dirty="0"/>
              <a:t> ve N-</a:t>
            </a:r>
            <a:r>
              <a:rPr lang="tr-TR" dirty="0" err="1"/>
              <a:t>asetilgalaktozamin’in</a:t>
            </a:r>
            <a:r>
              <a:rPr lang="tr-TR" dirty="0"/>
              <a:t> kombinasyonları</a:t>
            </a:r>
            <a:r>
              <a:rPr lang="tr-TR" dirty="0" smtClean="0"/>
              <a:t>). </a:t>
            </a:r>
          </a:p>
          <a:p>
            <a:pPr>
              <a:defRPr/>
            </a:pPr>
            <a:r>
              <a:rPr lang="tr-TR" dirty="0" err="1" smtClean="0"/>
              <a:t>Serebrosid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globosidlere</a:t>
            </a:r>
            <a:r>
              <a:rPr lang="tr-TR" dirty="0"/>
              <a:t> </a:t>
            </a:r>
            <a:r>
              <a:rPr lang="tr-TR" dirty="0" err="1"/>
              <a:t>pH</a:t>
            </a:r>
            <a:r>
              <a:rPr lang="tr-TR" dirty="0"/>
              <a:t> 7’de nötr oldukları için ‘</a:t>
            </a:r>
            <a:r>
              <a:rPr lang="tr-TR" dirty="0" err="1"/>
              <a:t>nötral</a:t>
            </a:r>
            <a:r>
              <a:rPr lang="tr-TR" dirty="0"/>
              <a:t> </a:t>
            </a:r>
            <a:r>
              <a:rPr lang="tr-TR" dirty="0" err="1"/>
              <a:t>glikolipidler</a:t>
            </a:r>
            <a:r>
              <a:rPr lang="tr-TR" dirty="0"/>
              <a:t>’ de denir.</a:t>
            </a:r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8583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/>
              <a:t>Prostaglandinlerin</a:t>
            </a:r>
            <a:r>
              <a:rPr lang="tr-TR" dirty="0"/>
              <a:t> (PG) yapısında 5 karbonlu bir (</a:t>
            </a:r>
            <a:r>
              <a:rPr lang="tr-TR" dirty="0" err="1"/>
              <a:t>siklopentan</a:t>
            </a:r>
            <a:r>
              <a:rPr lang="tr-TR" dirty="0"/>
              <a:t>) halka bulunur.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PGE</a:t>
            </a:r>
            <a:r>
              <a:rPr lang="tr-TR" dirty="0"/>
              <a:t>, PGF, PGI gibi </a:t>
            </a:r>
            <a:r>
              <a:rPr lang="tr-TR" dirty="0" err="1"/>
              <a:t>prostaglandin</a:t>
            </a:r>
            <a:r>
              <a:rPr lang="tr-TR" dirty="0"/>
              <a:t> tipleri vardır ve bunların da alt karakterlerle yazılan çeşitli alt tipleri (PGE</a:t>
            </a:r>
            <a:r>
              <a:rPr lang="tr-TR" baseline="-25000" dirty="0"/>
              <a:t>1</a:t>
            </a:r>
            <a:r>
              <a:rPr lang="tr-TR" dirty="0"/>
              <a:t>, PGI</a:t>
            </a:r>
            <a:r>
              <a:rPr lang="tr-TR" baseline="-25000" dirty="0"/>
              <a:t>2</a:t>
            </a:r>
            <a:r>
              <a:rPr lang="tr-TR" dirty="0"/>
              <a:t> vs.) bulunur.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Eikosanoidlerin</a:t>
            </a:r>
            <a:r>
              <a:rPr lang="tr-TR" dirty="0" smtClean="0"/>
              <a:t> </a:t>
            </a:r>
            <a:r>
              <a:rPr lang="tr-TR" dirty="0"/>
              <a:t>kısaltma ile gösterilen isimlerinde alt karakterle yazılan rakamlar yapılarındaki çift bağ sayısını belirtir.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3394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tr-TR" b="1" dirty="0" err="1"/>
              <a:t>Gangliosidler</a:t>
            </a:r>
            <a:r>
              <a:rPr lang="tr-TR" dirty="0" err="1"/>
              <a:t>de</a:t>
            </a:r>
            <a:r>
              <a:rPr lang="tr-TR" dirty="0"/>
              <a:t> </a:t>
            </a:r>
            <a:r>
              <a:rPr lang="tr-TR" dirty="0" err="1"/>
              <a:t>seramide</a:t>
            </a:r>
            <a:r>
              <a:rPr lang="tr-TR" dirty="0"/>
              <a:t> bağlı olarak bir </a:t>
            </a:r>
            <a:r>
              <a:rPr lang="tr-TR" dirty="0" err="1"/>
              <a:t>oligosakkarid</a:t>
            </a:r>
            <a:r>
              <a:rPr lang="tr-TR" dirty="0"/>
              <a:t> grubu bulunur, ancak </a:t>
            </a:r>
            <a:r>
              <a:rPr lang="tr-TR" dirty="0" err="1"/>
              <a:t>globosidlerden</a:t>
            </a:r>
            <a:r>
              <a:rPr lang="tr-TR" dirty="0"/>
              <a:t> farklı olarak yapısında, bir </a:t>
            </a:r>
            <a:r>
              <a:rPr lang="tr-TR" dirty="0" err="1"/>
              <a:t>sialik</a:t>
            </a:r>
            <a:r>
              <a:rPr lang="tr-TR" dirty="0"/>
              <a:t> asit olan ‘N-</a:t>
            </a:r>
            <a:r>
              <a:rPr lang="tr-TR" dirty="0" err="1"/>
              <a:t>asetil</a:t>
            </a:r>
            <a:r>
              <a:rPr lang="tr-TR" dirty="0"/>
              <a:t> </a:t>
            </a:r>
            <a:r>
              <a:rPr lang="tr-TR" dirty="0" err="1"/>
              <a:t>nöraminik</a:t>
            </a:r>
            <a:r>
              <a:rPr lang="tr-TR" dirty="0"/>
              <a:t> </a:t>
            </a:r>
            <a:r>
              <a:rPr lang="tr-TR" dirty="0" err="1"/>
              <a:t>asit’in</a:t>
            </a:r>
            <a:r>
              <a:rPr lang="tr-TR" dirty="0"/>
              <a:t> (NANA) de bulunması </a:t>
            </a:r>
            <a:r>
              <a:rPr lang="tr-TR" dirty="0" smtClean="0"/>
              <a:t>gerekir. </a:t>
            </a:r>
          </a:p>
          <a:p>
            <a:r>
              <a:rPr lang="tr-TR" dirty="0" smtClean="0"/>
              <a:t>En </a:t>
            </a:r>
            <a:r>
              <a:rPr lang="tr-TR" dirty="0"/>
              <a:t>karmaşık </a:t>
            </a:r>
            <a:r>
              <a:rPr lang="tr-TR" dirty="0" err="1"/>
              <a:t>glikolipidler</a:t>
            </a:r>
            <a:r>
              <a:rPr lang="tr-TR" dirty="0"/>
              <a:t> bunlardır. </a:t>
            </a:r>
            <a:endParaRPr lang="tr-TR" dirty="0" smtClean="0"/>
          </a:p>
          <a:p>
            <a:r>
              <a:rPr lang="tr-TR" dirty="0" smtClean="0"/>
              <a:t>Değişik </a:t>
            </a:r>
            <a:r>
              <a:rPr lang="tr-TR" dirty="0" err="1"/>
              <a:t>gangliozidlerde</a:t>
            </a:r>
            <a:r>
              <a:rPr lang="tr-TR" dirty="0"/>
              <a:t> sayıca 1’den 5’e kadar </a:t>
            </a:r>
            <a:r>
              <a:rPr lang="tr-TR" dirty="0" err="1"/>
              <a:t>sialik</a:t>
            </a:r>
            <a:r>
              <a:rPr lang="tr-TR" dirty="0"/>
              <a:t> asit bulunabilmektedir. Sinir dokusunda yaygın olarak bulunurlar. </a:t>
            </a:r>
          </a:p>
        </p:txBody>
      </p:sp>
    </p:spTree>
    <p:extLst>
      <p:ext uri="{BB962C8B-B14F-4D97-AF65-F5344CB8AC3E}">
        <p14:creationId xmlns:p14="http://schemas.microsoft.com/office/powerpoint/2010/main" val="12006942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r>
              <a:rPr lang="tr-TR" dirty="0"/>
              <a:t>G</a:t>
            </a:r>
            <a:r>
              <a:rPr lang="tr-TR" baseline="-25000" dirty="0"/>
              <a:t>M3</a:t>
            </a:r>
            <a:r>
              <a:rPr lang="tr-TR" dirty="0"/>
              <a:t> en basit </a:t>
            </a:r>
            <a:r>
              <a:rPr lang="tr-TR" dirty="0" err="1"/>
              <a:t>gangliosiddir</a:t>
            </a:r>
            <a:r>
              <a:rPr lang="tr-TR" dirty="0"/>
              <a:t>, yapısında </a:t>
            </a:r>
            <a:r>
              <a:rPr lang="tr-TR" dirty="0" err="1"/>
              <a:t>seramide</a:t>
            </a:r>
            <a:r>
              <a:rPr lang="tr-TR" dirty="0"/>
              <a:t> bağlı olarak; bir </a:t>
            </a:r>
            <a:r>
              <a:rPr lang="tr-TR" dirty="0" err="1"/>
              <a:t>glukoz</a:t>
            </a:r>
            <a:r>
              <a:rPr lang="tr-TR" dirty="0"/>
              <a:t>, bir </a:t>
            </a:r>
            <a:r>
              <a:rPr lang="tr-TR" dirty="0" err="1"/>
              <a:t>galaktoz</a:t>
            </a:r>
            <a:r>
              <a:rPr lang="tr-TR" dirty="0"/>
              <a:t> ve bir de N-</a:t>
            </a:r>
            <a:r>
              <a:rPr lang="tr-TR" dirty="0" err="1"/>
              <a:t>asetil</a:t>
            </a:r>
            <a:r>
              <a:rPr lang="tr-TR" dirty="0"/>
              <a:t> </a:t>
            </a:r>
            <a:r>
              <a:rPr lang="tr-TR" dirty="0" err="1"/>
              <a:t>nöraminik</a:t>
            </a:r>
            <a:r>
              <a:rPr lang="tr-TR" dirty="0"/>
              <a:t> asit bulunur.  </a:t>
            </a:r>
            <a:endParaRPr lang="tr-TR" dirty="0" smtClean="0"/>
          </a:p>
          <a:p>
            <a:r>
              <a:rPr lang="tr-TR" dirty="0" smtClean="0"/>
              <a:t>Kısaltma </a:t>
            </a:r>
            <a:r>
              <a:rPr lang="tr-TR" dirty="0"/>
              <a:t>ile yazılışlarında G; </a:t>
            </a:r>
            <a:r>
              <a:rPr lang="tr-TR" dirty="0" err="1"/>
              <a:t>gangliozidi</a:t>
            </a:r>
            <a:r>
              <a:rPr lang="tr-TR" dirty="0"/>
              <a:t>, alt karakter olarak yazılan M; tek (Mono) </a:t>
            </a:r>
            <a:r>
              <a:rPr lang="tr-TR" dirty="0" err="1"/>
              <a:t>sialik</a:t>
            </a:r>
            <a:r>
              <a:rPr lang="tr-TR" dirty="0"/>
              <a:t> asit molekülü bulunduğunu, alt karakterle yazılan rakam ise; karbonhidrat kısımdaki </a:t>
            </a:r>
            <a:r>
              <a:rPr lang="tr-TR" dirty="0" err="1"/>
              <a:t>monosakkaridlerin</a:t>
            </a:r>
            <a:r>
              <a:rPr lang="tr-TR" dirty="0"/>
              <a:t> dizilişini sembolize eder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Sialik</a:t>
            </a:r>
            <a:r>
              <a:rPr lang="tr-TR" dirty="0" smtClean="0"/>
              <a:t> </a:t>
            </a:r>
            <a:r>
              <a:rPr lang="tr-TR" dirty="0"/>
              <a:t>asit molekülü sayısına göre M (mono) yerine D (</a:t>
            </a:r>
            <a:r>
              <a:rPr lang="tr-TR" dirty="0" err="1"/>
              <a:t>di</a:t>
            </a:r>
            <a:r>
              <a:rPr lang="tr-TR" dirty="0"/>
              <a:t>), T(</a:t>
            </a:r>
            <a:r>
              <a:rPr lang="tr-TR" dirty="0" err="1"/>
              <a:t>tri</a:t>
            </a:r>
            <a:r>
              <a:rPr lang="tr-TR" dirty="0"/>
              <a:t>), Q (</a:t>
            </a:r>
            <a:r>
              <a:rPr lang="tr-TR" dirty="0" err="1"/>
              <a:t>quattro</a:t>
            </a:r>
            <a:r>
              <a:rPr lang="tr-TR" dirty="0"/>
              <a:t>) harfleri de kullanılabilir.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67796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tr-TR" b="1" dirty="0" err="1"/>
              <a:t>Sülfatidler</a:t>
            </a:r>
            <a:r>
              <a:rPr lang="tr-TR" b="1" dirty="0"/>
              <a:t>,</a:t>
            </a:r>
            <a:r>
              <a:rPr lang="tr-TR" dirty="0"/>
              <a:t> yapısında </a:t>
            </a:r>
            <a:r>
              <a:rPr lang="tr-TR" dirty="0" err="1"/>
              <a:t>galaktoz</a:t>
            </a:r>
            <a:r>
              <a:rPr lang="tr-TR" dirty="0"/>
              <a:t> bulunan </a:t>
            </a:r>
            <a:r>
              <a:rPr lang="tr-TR" dirty="0" err="1"/>
              <a:t>serebrosidlerde</a:t>
            </a:r>
            <a:r>
              <a:rPr lang="tr-TR" dirty="0"/>
              <a:t> </a:t>
            </a:r>
            <a:r>
              <a:rPr lang="tr-TR" dirty="0" err="1"/>
              <a:t>galaktozun</a:t>
            </a:r>
            <a:r>
              <a:rPr lang="tr-TR" dirty="0"/>
              <a:t> </a:t>
            </a:r>
            <a:r>
              <a:rPr lang="tr-TR" dirty="0" err="1"/>
              <a:t>sülfatlanmasıyla</a:t>
            </a:r>
            <a:r>
              <a:rPr lang="tr-TR" dirty="0"/>
              <a:t> oluşurlar. </a:t>
            </a:r>
            <a:endParaRPr lang="tr-TR" dirty="0" smtClean="0"/>
          </a:p>
          <a:p>
            <a:r>
              <a:rPr lang="tr-TR" dirty="0" smtClean="0"/>
              <a:t>Ağırlıklı </a:t>
            </a:r>
            <a:r>
              <a:rPr lang="tr-TR" dirty="0"/>
              <a:t>olarak sinir dokusunda bulunurlar.</a:t>
            </a:r>
          </a:p>
          <a:p>
            <a:r>
              <a:rPr lang="tr-TR" dirty="0" err="1"/>
              <a:t>Gangliozidler</a:t>
            </a:r>
            <a:r>
              <a:rPr lang="tr-TR" dirty="0"/>
              <a:t> ve </a:t>
            </a:r>
            <a:r>
              <a:rPr lang="tr-TR" dirty="0" err="1"/>
              <a:t>sülfatidler</a:t>
            </a:r>
            <a:r>
              <a:rPr lang="tr-TR" dirty="0"/>
              <a:t> fizyolojik </a:t>
            </a:r>
            <a:r>
              <a:rPr lang="tr-TR" dirty="0" err="1"/>
              <a:t>pH’da</a:t>
            </a:r>
            <a:r>
              <a:rPr lang="tr-TR" dirty="0"/>
              <a:t> negatif yüklüdürler.</a:t>
            </a:r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1111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Tromboksanların</a:t>
            </a:r>
            <a:r>
              <a:rPr lang="tr-TR" dirty="0"/>
              <a:t> (TX) yapısında üyelerinden biri oksijen olan 6 üyeli bir halka bulunur. </a:t>
            </a:r>
            <a:endParaRPr lang="tr-TR" dirty="0" smtClean="0"/>
          </a:p>
          <a:p>
            <a:r>
              <a:rPr lang="tr-TR" dirty="0" err="1" smtClean="0"/>
              <a:t>Lökotrienlerin</a:t>
            </a:r>
            <a:r>
              <a:rPr lang="tr-TR" dirty="0" smtClean="0"/>
              <a:t> </a:t>
            </a:r>
            <a:r>
              <a:rPr lang="tr-TR" dirty="0"/>
              <a:t>(LT) yapısında ise 3 tane </a:t>
            </a:r>
            <a:r>
              <a:rPr lang="tr-TR" dirty="0" err="1"/>
              <a:t>konjuge</a:t>
            </a:r>
            <a:r>
              <a:rPr lang="tr-TR" dirty="0"/>
              <a:t> (</a:t>
            </a:r>
            <a:r>
              <a:rPr lang="tr-TR" dirty="0" err="1"/>
              <a:t>peşpeşe</a:t>
            </a:r>
            <a:r>
              <a:rPr lang="tr-TR" dirty="0"/>
              <a:t> birer atlayarak sıralanmış) çift bağ bulunur </a:t>
            </a:r>
            <a:r>
              <a:rPr lang="tr-TR" dirty="0" smtClean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2715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936625"/>
          </a:xfrm>
        </p:spPr>
        <p:txBody>
          <a:bodyPr/>
          <a:lstStyle/>
          <a:p>
            <a:pPr>
              <a:defRPr/>
            </a:pPr>
            <a:r>
              <a:rPr lang="tr-TR" b="1" dirty="0" err="1"/>
              <a:t>Triaçilgliseroller</a:t>
            </a:r>
            <a:r>
              <a:rPr lang="tr-TR" b="1" dirty="0"/>
              <a:t> (</a:t>
            </a:r>
            <a:r>
              <a:rPr lang="tr-TR" b="1" dirty="0" err="1"/>
              <a:t>Trigliseridler</a:t>
            </a:r>
            <a:r>
              <a:rPr lang="tr-TR" b="1" dirty="0"/>
              <a:t>): </a:t>
            </a:r>
            <a:endParaRPr lang="en-US" dirty="0" smtClean="0"/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64185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dirty="0"/>
              <a:t>Yağlar veya </a:t>
            </a:r>
            <a:r>
              <a:rPr lang="tr-TR" dirty="0" err="1"/>
              <a:t>nötral</a:t>
            </a:r>
            <a:r>
              <a:rPr lang="tr-TR" dirty="0"/>
              <a:t> yağlar olarak da adlandırılırlar.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Non</a:t>
            </a:r>
            <a:r>
              <a:rPr lang="tr-TR" dirty="0" smtClean="0"/>
              <a:t>-polar </a:t>
            </a:r>
            <a:r>
              <a:rPr lang="tr-TR" dirty="0"/>
              <a:t>ve </a:t>
            </a:r>
            <a:r>
              <a:rPr lang="tr-TR" dirty="0" err="1"/>
              <a:t>hidrofobiktirler</a:t>
            </a:r>
            <a:r>
              <a:rPr lang="tr-TR" dirty="0"/>
              <a:t>, dolayısıyla suda çözünmezler.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Gliserol’ün</a:t>
            </a:r>
            <a:r>
              <a:rPr lang="tr-TR" dirty="0" smtClean="0"/>
              <a:t> </a:t>
            </a:r>
            <a:r>
              <a:rPr lang="tr-TR" dirty="0"/>
              <a:t>yapısında bulunan 3 tane hidroksil (–OH) grubu ile 3 tane yağ asidinin karboksil (–COOH)  gruplarının reaksiyonu sonucunda, 3 yağ asidinin </a:t>
            </a:r>
            <a:r>
              <a:rPr lang="tr-TR" dirty="0" err="1"/>
              <a:t>gliserole</a:t>
            </a:r>
            <a:r>
              <a:rPr lang="tr-TR" dirty="0"/>
              <a:t> ester bağıyla bağlanması ile </a:t>
            </a:r>
            <a:r>
              <a:rPr lang="tr-TR" dirty="0" smtClean="0"/>
              <a:t>oluşurlar. </a:t>
            </a:r>
            <a:r>
              <a:rPr lang="tr-TR" dirty="0" smtClean="0"/>
              <a:t>	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8589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defRPr/>
            </a:pPr>
            <a:r>
              <a:rPr lang="tr-TR" dirty="0" err="1"/>
              <a:t>Gliserol</a:t>
            </a:r>
            <a:r>
              <a:rPr lang="tr-TR" dirty="0"/>
              <a:t> ile tek bir yağ asidinin </a:t>
            </a:r>
            <a:r>
              <a:rPr lang="tr-TR" dirty="0" err="1"/>
              <a:t>esterleşmesiyle</a:t>
            </a:r>
            <a:r>
              <a:rPr lang="tr-TR" dirty="0"/>
              <a:t> </a:t>
            </a:r>
            <a:r>
              <a:rPr lang="tr-TR" dirty="0" err="1"/>
              <a:t>monoaçilgliseroller</a:t>
            </a:r>
            <a:r>
              <a:rPr lang="tr-TR" dirty="0"/>
              <a:t>, iki yağ asidinin </a:t>
            </a:r>
            <a:r>
              <a:rPr lang="tr-TR" dirty="0" err="1"/>
              <a:t>esterleşmesiyle</a:t>
            </a:r>
            <a:r>
              <a:rPr lang="tr-TR" dirty="0"/>
              <a:t> ise </a:t>
            </a:r>
            <a:r>
              <a:rPr lang="tr-TR" dirty="0" err="1"/>
              <a:t>diaçilgliseroller</a:t>
            </a:r>
            <a:r>
              <a:rPr lang="tr-TR" dirty="0"/>
              <a:t> oluşur.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Gliserole</a:t>
            </a:r>
            <a:r>
              <a:rPr lang="tr-TR" dirty="0" smtClean="0"/>
              <a:t> </a:t>
            </a:r>
            <a:r>
              <a:rPr lang="tr-TR" dirty="0"/>
              <a:t>bağlanan 3 yağ asidi birbirinin aynısı olabilir (basit), ancak genelde 2 ya da 3 farklı yağ asidi (karma) </a:t>
            </a:r>
            <a:r>
              <a:rPr lang="tr-TR" dirty="0" err="1"/>
              <a:t>gliserole</a:t>
            </a:r>
            <a:r>
              <a:rPr lang="tr-TR" dirty="0"/>
              <a:t> bağlanır.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0720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>
              <a:defRPr/>
            </a:pPr>
            <a:r>
              <a:rPr lang="tr-TR" dirty="0"/>
              <a:t>Örnek olarak, </a:t>
            </a:r>
            <a:r>
              <a:rPr lang="tr-TR" dirty="0" err="1"/>
              <a:t>gliserole</a:t>
            </a:r>
            <a:r>
              <a:rPr lang="tr-TR" dirty="0"/>
              <a:t> 3 tane palmitik asit bağlanmışsa </a:t>
            </a:r>
            <a:r>
              <a:rPr lang="tr-TR" dirty="0" err="1"/>
              <a:t>tripalmitin</a:t>
            </a:r>
            <a:r>
              <a:rPr lang="tr-TR" dirty="0"/>
              <a:t>, 3 tane stearik asit bağlanmışsa </a:t>
            </a:r>
            <a:r>
              <a:rPr lang="tr-TR" dirty="0" err="1"/>
              <a:t>tristearin</a:t>
            </a:r>
            <a:r>
              <a:rPr lang="tr-TR" dirty="0"/>
              <a:t> şeklinde isimlendirilir.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Genelde</a:t>
            </a:r>
            <a:r>
              <a:rPr lang="tr-TR" dirty="0"/>
              <a:t>, </a:t>
            </a:r>
            <a:r>
              <a:rPr lang="tr-TR" dirty="0" err="1"/>
              <a:t>gliserolün</a:t>
            </a:r>
            <a:r>
              <a:rPr lang="tr-TR" dirty="0"/>
              <a:t> 1 </a:t>
            </a:r>
            <a:r>
              <a:rPr lang="tr-TR" dirty="0" err="1"/>
              <a:t>nolu</a:t>
            </a:r>
            <a:r>
              <a:rPr lang="tr-TR" dirty="0"/>
              <a:t> karbonuna doymuş, 2 </a:t>
            </a:r>
            <a:r>
              <a:rPr lang="tr-TR" dirty="0" err="1"/>
              <a:t>nolu</a:t>
            </a:r>
            <a:r>
              <a:rPr lang="tr-TR" dirty="0"/>
              <a:t> karbonuna doymamış yağ asitleri bağlanırken, 3 </a:t>
            </a:r>
            <a:r>
              <a:rPr lang="tr-TR" dirty="0" err="1"/>
              <a:t>nolu</a:t>
            </a:r>
            <a:r>
              <a:rPr lang="tr-TR" dirty="0"/>
              <a:t> karbonuna her iki tipten yağ asitleri </a:t>
            </a:r>
            <a:r>
              <a:rPr lang="tr-TR" dirty="0" smtClean="0"/>
              <a:t>bağlanabilir.</a:t>
            </a:r>
            <a:endParaRPr lang="tr-TR" dirty="0"/>
          </a:p>
          <a:p>
            <a:pPr>
              <a:defRPr/>
            </a:pPr>
            <a:endParaRPr lang="en-US" u="sng" dirty="0" smtClean="0"/>
          </a:p>
        </p:txBody>
      </p:sp>
    </p:spTree>
    <p:extLst>
      <p:ext uri="{BB962C8B-B14F-4D97-AF65-F5344CB8AC3E}">
        <p14:creationId xmlns:p14="http://schemas.microsoft.com/office/powerpoint/2010/main" val="141450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/>
              <a:t>Gliserolün</a:t>
            </a:r>
            <a:r>
              <a:rPr lang="tr-TR" dirty="0"/>
              <a:t> 1 ve 3 numaralı karbonları 3-boyutlu yerleşimleri açısından birbirlerinden farklıdırlar.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Nitekim</a:t>
            </a:r>
            <a:r>
              <a:rPr lang="tr-TR" dirty="0"/>
              <a:t>, enzimler bunu </a:t>
            </a:r>
            <a:r>
              <a:rPr lang="tr-TR" dirty="0" err="1"/>
              <a:t>ayırd</a:t>
            </a:r>
            <a:r>
              <a:rPr lang="tr-TR" dirty="0"/>
              <a:t> edebilmektedirler ve genelde bu karbonlardan biri için özgündürler.</a:t>
            </a:r>
          </a:p>
          <a:p>
            <a:pPr eaLnBrk="1" hangingPunct="1">
              <a:defRPr/>
            </a:pPr>
            <a:endParaRPr lang="en-US" u="sng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8104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dirty="0"/>
              <a:t>Vücutta </a:t>
            </a:r>
            <a:r>
              <a:rPr lang="tr-TR" dirty="0" err="1"/>
              <a:t>adiposit</a:t>
            </a:r>
            <a:r>
              <a:rPr lang="tr-TR" dirty="0"/>
              <a:t> ya da yağ hücresi adı verilen özel hücrelerde yağ damlacıkları şeklinde depolanırlar ve ihtiyaç olduğunda enerji kaynağı olarak kullanılırlar.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Lipidlerin</a:t>
            </a:r>
            <a:r>
              <a:rPr lang="tr-TR" dirty="0" smtClean="0"/>
              <a:t> </a:t>
            </a:r>
            <a:r>
              <a:rPr lang="tr-TR" dirty="0"/>
              <a:t>depo yakıtı olarak karbonhidratlara göre önemli üstünlükleri vardır.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Triaçilgliserol</a:t>
            </a:r>
            <a:r>
              <a:rPr lang="tr-TR" dirty="0" smtClean="0"/>
              <a:t> </a:t>
            </a:r>
            <a:r>
              <a:rPr lang="tr-TR" dirty="0"/>
              <a:t>ve glikojeni karşılaştıracak olursak; aynı ağırlıktaki </a:t>
            </a:r>
            <a:r>
              <a:rPr lang="tr-TR" dirty="0" err="1"/>
              <a:t>triaçilgliserol</a:t>
            </a:r>
            <a:r>
              <a:rPr lang="tr-TR" dirty="0"/>
              <a:t> glikojene göre 2 katından fazla enerji içerir, üstelik depolanırken glikojen gibi suyla birlikte depolanması gerekmez.</a:t>
            </a:r>
          </a:p>
          <a:p>
            <a:pPr>
              <a:defRPr/>
            </a:pPr>
            <a:endParaRPr lang="en-US" u="sng" dirty="0" smtClean="0"/>
          </a:p>
        </p:txBody>
      </p:sp>
    </p:spTree>
    <p:extLst>
      <p:ext uri="{BB962C8B-B14F-4D97-AF65-F5344CB8AC3E}">
        <p14:creationId xmlns:p14="http://schemas.microsoft.com/office/powerpoint/2010/main" val="230587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1471</Words>
  <Application>Microsoft Office PowerPoint</Application>
  <PresentationFormat>Ekran Gösterisi (4:3)</PresentationFormat>
  <Paragraphs>97</Paragraphs>
  <Slides>32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3" baseType="lpstr">
      <vt:lpstr>Ofis Teması</vt:lpstr>
      <vt:lpstr>Eikosanoidler: </vt:lpstr>
      <vt:lpstr>PowerPoint Sunusu</vt:lpstr>
      <vt:lpstr>PowerPoint Sunusu</vt:lpstr>
      <vt:lpstr>PowerPoint Sunusu</vt:lpstr>
      <vt:lpstr>Triaçilgliseroller (Trigliseridler):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Parafinler (mumlar): </vt:lpstr>
      <vt:lpstr>FOSFOLİPİDLER</vt:lpstr>
      <vt:lpstr>Gliserofosfolipidler: </vt:lpstr>
      <vt:lpstr>PowerPoint Sunusu</vt:lpstr>
      <vt:lpstr>PowerPoint Sunusu</vt:lpstr>
      <vt:lpstr>PowerPoint Sunusu</vt:lpstr>
      <vt:lpstr>PowerPoint Sunusu</vt:lpstr>
      <vt:lpstr>PowerPoint Sunusu</vt:lpstr>
      <vt:lpstr>Eter Lipidleri: </vt:lpstr>
      <vt:lpstr>PowerPoint Sunusu</vt:lpstr>
      <vt:lpstr>PowerPoint Sunusu</vt:lpstr>
      <vt:lpstr>Sfingofosfolipidler: </vt:lpstr>
      <vt:lpstr>PowerPoint Sunusu</vt:lpstr>
      <vt:lpstr>Glikolipidler: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Eikosanoidler:</dc:title>
  <dc:creator>user</dc:creator>
  <cp:lastModifiedBy>user</cp:lastModifiedBy>
  <cp:revision>6</cp:revision>
  <dcterms:created xsi:type="dcterms:W3CDTF">2017-11-28T14:08:36Z</dcterms:created>
  <dcterms:modified xsi:type="dcterms:W3CDTF">2017-11-28T14:42:49Z</dcterms:modified>
</cp:coreProperties>
</file>