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303" r:id="rId4"/>
    <p:sldId id="304" r:id="rId5"/>
    <p:sldId id="315" r:id="rId6"/>
    <p:sldId id="305" r:id="rId7"/>
    <p:sldId id="306" r:id="rId8"/>
    <p:sldId id="317" r:id="rId9"/>
    <p:sldId id="307" r:id="rId10"/>
    <p:sldId id="308" r:id="rId11"/>
    <p:sldId id="309" r:id="rId12"/>
    <p:sldId id="310" r:id="rId13"/>
    <p:sldId id="318" r:id="rId14"/>
    <p:sldId id="319" r:id="rId15"/>
    <p:sldId id="320"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9" r:id="rId47"/>
    <p:sldId id="290" r:id="rId48"/>
    <p:sldId id="291" r:id="rId49"/>
    <p:sldId id="293" r:id="rId50"/>
    <p:sldId id="295" r:id="rId51"/>
    <p:sldId id="296" r:id="rId52"/>
    <p:sldId id="297" r:id="rId53"/>
    <p:sldId id="298" r:id="rId54"/>
    <p:sldId id="299" r:id="rId55"/>
    <p:sldId id="300" r:id="rId56"/>
    <p:sldId id="294" r:id="rId57"/>
    <p:sldId id="301" r:id="rId5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7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E67D0382-1AEF-4440-A242-080EF3C7EC9A}" type="datetimeFigureOut">
              <a:rPr lang="tr-TR" smtClean="0"/>
              <a:pPr/>
              <a:t>9.4.2018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7D3A24A-EF7C-41E2-8535-FD87AA530644}"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67D0382-1AEF-4440-A242-080EF3C7EC9A}" type="datetimeFigureOut">
              <a:rPr lang="tr-TR" smtClean="0"/>
              <a:pPr/>
              <a:t>9.4.2018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7D3A24A-EF7C-41E2-8535-FD87AA53064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67D0382-1AEF-4440-A242-080EF3C7EC9A}" type="datetimeFigureOut">
              <a:rPr lang="tr-TR" smtClean="0"/>
              <a:pPr/>
              <a:t>9.4.2018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7D3A24A-EF7C-41E2-8535-FD87AA530644}"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48200" y="1981200"/>
            <a:ext cx="3810000" cy="4114800"/>
          </a:xfrm>
        </p:spPr>
        <p:txBody>
          <a:bodyPr/>
          <a:lstStyle/>
          <a:p>
            <a:pPr lvl="0"/>
            <a:endParaRPr lang="tr-TR" noProof="0" smtClean="0"/>
          </a:p>
        </p:txBody>
      </p:sp>
      <p:sp>
        <p:nvSpPr>
          <p:cNvPr id="5" name="Rectangle 23"/>
          <p:cNvSpPr>
            <a:spLocks noGrp="1" noChangeArrowheads="1"/>
          </p:cNvSpPr>
          <p:nvPr>
            <p:ph type="dt" sz="half" idx="10"/>
          </p:nvPr>
        </p:nvSpPr>
        <p:spPr>
          <a:ln/>
        </p:spPr>
        <p:txBody>
          <a:bodyPr/>
          <a:lstStyle>
            <a:lvl1pPr>
              <a:defRPr/>
            </a:lvl1pPr>
          </a:lstStyle>
          <a:p>
            <a:pPr>
              <a:defRPr/>
            </a:pPr>
            <a:endParaRPr lang="tr-TR"/>
          </a:p>
        </p:txBody>
      </p:sp>
      <p:sp>
        <p:nvSpPr>
          <p:cNvPr id="6" name="Rectangle 24"/>
          <p:cNvSpPr>
            <a:spLocks noGrp="1" noChangeArrowheads="1"/>
          </p:cNvSpPr>
          <p:nvPr>
            <p:ph type="ftr" sz="quarter" idx="11"/>
          </p:nvPr>
        </p:nvSpPr>
        <p:spPr>
          <a:ln/>
        </p:spPr>
        <p:txBody>
          <a:bodyPr/>
          <a:lstStyle>
            <a:lvl1pPr>
              <a:defRPr/>
            </a:lvl1pPr>
          </a:lstStyle>
          <a:p>
            <a:pPr>
              <a:defRPr/>
            </a:pPr>
            <a:endParaRPr lang="tr-TR"/>
          </a:p>
        </p:txBody>
      </p:sp>
      <p:sp>
        <p:nvSpPr>
          <p:cNvPr id="7" name="Rectangle 25"/>
          <p:cNvSpPr>
            <a:spLocks noGrp="1" noChangeArrowheads="1"/>
          </p:cNvSpPr>
          <p:nvPr>
            <p:ph type="sldNum" sz="quarter" idx="12"/>
          </p:nvPr>
        </p:nvSpPr>
        <p:spPr>
          <a:ln/>
        </p:spPr>
        <p:txBody>
          <a:bodyPr/>
          <a:lstStyle>
            <a:lvl1pPr>
              <a:defRPr/>
            </a:lvl1pPr>
          </a:lstStyle>
          <a:p>
            <a:pPr>
              <a:defRPr/>
            </a:pPr>
            <a:fld id="{384BF41C-8B00-464F-B0EE-5527133683FA}"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685800" y="1981200"/>
            <a:ext cx="3810000" cy="4114800"/>
          </a:xfrm>
        </p:spPr>
        <p:txBody>
          <a:bodyPr/>
          <a:lstStyle/>
          <a:p>
            <a:pPr lvl="0"/>
            <a:endParaRPr lang="tr-TR" noProof="0" smtClean="0"/>
          </a:p>
        </p:txBody>
      </p:sp>
      <p:sp>
        <p:nvSpPr>
          <p:cNvPr id="4" name="3 Metin Yer Tutucusu"/>
          <p:cNvSpPr>
            <a:spLocks noGrp="1"/>
          </p:cNvSpPr>
          <p:nvPr>
            <p:ph type="body"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3"/>
          <p:cNvSpPr>
            <a:spLocks noGrp="1" noChangeArrowheads="1"/>
          </p:cNvSpPr>
          <p:nvPr>
            <p:ph type="dt" sz="half" idx="10"/>
          </p:nvPr>
        </p:nvSpPr>
        <p:spPr>
          <a:ln/>
        </p:spPr>
        <p:txBody>
          <a:bodyPr/>
          <a:lstStyle>
            <a:lvl1pPr>
              <a:defRPr/>
            </a:lvl1pPr>
          </a:lstStyle>
          <a:p>
            <a:pPr>
              <a:defRPr/>
            </a:pPr>
            <a:endParaRPr lang="tr-TR"/>
          </a:p>
        </p:txBody>
      </p:sp>
      <p:sp>
        <p:nvSpPr>
          <p:cNvPr id="6" name="Rectangle 24"/>
          <p:cNvSpPr>
            <a:spLocks noGrp="1" noChangeArrowheads="1"/>
          </p:cNvSpPr>
          <p:nvPr>
            <p:ph type="ftr" sz="quarter" idx="11"/>
          </p:nvPr>
        </p:nvSpPr>
        <p:spPr>
          <a:ln/>
        </p:spPr>
        <p:txBody>
          <a:bodyPr/>
          <a:lstStyle>
            <a:lvl1pPr>
              <a:defRPr/>
            </a:lvl1pPr>
          </a:lstStyle>
          <a:p>
            <a:pPr>
              <a:defRPr/>
            </a:pPr>
            <a:endParaRPr lang="tr-TR"/>
          </a:p>
        </p:txBody>
      </p:sp>
      <p:sp>
        <p:nvSpPr>
          <p:cNvPr id="7" name="Rectangle 25"/>
          <p:cNvSpPr>
            <a:spLocks noGrp="1" noChangeArrowheads="1"/>
          </p:cNvSpPr>
          <p:nvPr>
            <p:ph type="sldNum" sz="quarter" idx="12"/>
          </p:nvPr>
        </p:nvSpPr>
        <p:spPr>
          <a:ln/>
        </p:spPr>
        <p:txBody>
          <a:bodyPr/>
          <a:lstStyle>
            <a:lvl1pPr>
              <a:defRPr/>
            </a:lvl1pPr>
          </a:lstStyle>
          <a:p>
            <a:pPr>
              <a:defRPr/>
            </a:pPr>
            <a:fld id="{EDBBCB09-0FA4-4318-8821-8A9CBC598CAD}"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67D0382-1AEF-4440-A242-080EF3C7EC9A}" type="datetimeFigureOut">
              <a:rPr lang="tr-TR" smtClean="0"/>
              <a:pPr/>
              <a:t>9.4.2018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7D3A24A-EF7C-41E2-8535-FD87AA53064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E67D0382-1AEF-4440-A242-080EF3C7EC9A}" type="datetimeFigureOut">
              <a:rPr lang="tr-TR" smtClean="0"/>
              <a:pPr/>
              <a:t>9.4.2018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7D3A24A-EF7C-41E2-8535-FD87AA530644}"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E67D0382-1AEF-4440-A242-080EF3C7EC9A}" type="datetimeFigureOut">
              <a:rPr lang="tr-TR" smtClean="0"/>
              <a:pPr/>
              <a:t>9.4.2018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7D3A24A-EF7C-41E2-8535-FD87AA53064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E67D0382-1AEF-4440-A242-080EF3C7EC9A}" type="datetimeFigureOut">
              <a:rPr lang="tr-TR" smtClean="0"/>
              <a:pPr/>
              <a:t>9.4.2018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7D3A24A-EF7C-41E2-8535-FD87AA53064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E67D0382-1AEF-4440-A242-080EF3C7EC9A}" type="datetimeFigureOut">
              <a:rPr lang="tr-TR" smtClean="0"/>
              <a:pPr/>
              <a:t>9.4.2018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7D3A24A-EF7C-41E2-8535-FD87AA53064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67D0382-1AEF-4440-A242-080EF3C7EC9A}" type="datetimeFigureOut">
              <a:rPr lang="tr-TR" smtClean="0"/>
              <a:pPr/>
              <a:t>9.4.2018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7D3A24A-EF7C-41E2-8535-FD87AA53064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67D0382-1AEF-4440-A242-080EF3C7EC9A}" type="datetimeFigureOut">
              <a:rPr lang="tr-TR" smtClean="0"/>
              <a:pPr/>
              <a:t>9.4.2018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7D3A24A-EF7C-41E2-8535-FD87AA53064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67D0382-1AEF-4440-A242-080EF3C7EC9A}" type="datetimeFigureOut">
              <a:rPr lang="tr-TR" smtClean="0"/>
              <a:pPr/>
              <a:t>9.4.2018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7D3A24A-EF7C-41E2-8535-FD87AA530644}"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D0382-1AEF-4440-A242-080EF3C7EC9A}" type="datetimeFigureOut">
              <a:rPr lang="tr-TR" smtClean="0"/>
              <a:pPr/>
              <a:t>9.4.2018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3A24A-EF7C-41E2-8535-FD87AA53064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HASTA ve YARALI TAŞIMA TEKNİKLERİ</a:t>
            </a: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Başlık"/>
          <p:cNvSpPr>
            <a:spLocks noGrp="1"/>
          </p:cNvSpPr>
          <p:nvPr>
            <p:ph type="title"/>
          </p:nvPr>
        </p:nvSpPr>
        <p:spPr/>
        <p:txBody>
          <a:bodyPr/>
          <a:lstStyle/>
          <a:p>
            <a:endParaRPr lang="tr-TR" smtClean="0"/>
          </a:p>
        </p:txBody>
      </p:sp>
      <p:sp>
        <p:nvSpPr>
          <p:cNvPr id="97283" name="2 İçerik Yer Tutucusu"/>
          <p:cNvSpPr>
            <a:spLocks noGrp="1"/>
          </p:cNvSpPr>
          <p:nvPr>
            <p:ph idx="1"/>
          </p:nvPr>
        </p:nvSpPr>
        <p:spPr/>
        <p:txBody>
          <a:bodyPr/>
          <a:lstStyle/>
          <a:p>
            <a:r>
              <a:rPr lang="tr-TR" smtClean="0"/>
              <a:t>2. öncelik</a:t>
            </a:r>
          </a:p>
          <a:p>
            <a:pPr lvl="1"/>
            <a:r>
              <a:rPr lang="tr-TR" smtClean="0"/>
              <a:t>Turnike uygulanmış olanlar</a:t>
            </a:r>
          </a:p>
          <a:p>
            <a:pPr lvl="1"/>
            <a:r>
              <a:rPr lang="tr-TR" smtClean="0"/>
              <a:t>Baş travmaları</a:t>
            </a:r>
          </a:p>
          <a:p>
            <a:pPr lvl="1"/>
            <a:r>
              <a:rPr lang="tr-TR" smtClean="0"/>
              <a:t>İç kanaması olanlar</a:t>
            </a:r>
          </a:p>
          <a:p>
            <a:pPr lvl="1"/>
            <a:r>
              <a:rPr lang="tr-TR" smtClean="0"/>
              <a:t>Orta derecede ezik yaralılar</a:t>
            </a:r>
          </a:p>
          <a:p>
            <a:pPr lvl="1"/>
            <a:r>
              <a:rPr lang="tr-TR" smtClean="0"/>
              <a:t>Orta derecede kanamalar</a:t>
            </a:r>
          </a:p>
          <a:p>
            <a:pPr lvl="1"/>
            <a:r>
              <a:rPr lang="tr-TR" smtClean="0"/>
              <a:t>Kapalı kırıklar</a:t>
            </a:r>
          </a:p>
          <a:p>
            <a:pPr lvl="1"/>
            <a:r>
              <a:rPr lang="tr-TR" smtClean="0"/>
              <a:t>Donuklar</a:t>
            </a:r>
          </a:p>
          <a:p>
            <a:endParaRPr lang="tr-TR"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Başlık"/>
          <p:cNvSpPr>
            <a:spLocks noGrp="1"/>
          </p:cNvSpPr>
          <p:nvPr>
            <p:ph type="title"/>
          </p:nvPr>
        </p:nvSpPr>
        <p:spPr/>
        <p:txBody>
          <a:bodyPr/>
          <a:lstStyle/>
          <a:p>
            <a:endParaRPr lang="tr-TR" smtClean="0"/>
          </a:p>
        </p:txBody>
      </p:sp>
      <p:sp>
        <p:nvSpPr>
          <p:cNvPr id="98307" name="2 İçerik Yer Tutucusu"/>
          <p:cNvSpPr>
            <a:spLocks noGrp="1"/>
          </p:cNvSpPr>
          <p:nvPr>
            <p:ph idx="1"/>
          </p:nvPr>
        </p:nvSpPr>
        <p:spPr/>
        <p:txBody>
          <a:bodyPr/>
          <a:lstStyle/>
          <a:p>
            <a:r>
              <a:rPr lang="tr-TR" smtClean="0"/>
              <a:t>3.derece öncelikli</a:t>
            </a:r>
          </a:p>
          <a:p>
            <a:pPr lvl="1"/>
            <a:r>
              <a:rPr lang="tr-TR" smtClean="0"/>
              <a:t>Basit kapalı kırıklar</a:t>
            </a:r>
          </a:p>
          <a:p>
            <a:pPr lvl="1"/>
            <a:r>
              <a:rPr lang="tr-TR" smtClean="0"/>
              <a:t>Yüzeysel küçük çaplı  ve kanaması olmayan  yaralar</a:t>
            </a:r>
          </a:p>
          <a:p>
            <a:r>
              <a:rPr lang="tr-TR" smtClean="0"/>
              <a:t>4. derece öncelikli</a:t>
            </a:r>
          </a:p>
          <a:p>
            <a:pPr lvl="1"/>
            <a:r>
              <a:rPr lang="tr-TR" smtClean="0"/>
              <a:t>Ölmüş olanlar</a:t>
            </a:r>
          </a:p>
          <a:p>
            <a:pPr lvl="1"/>
            <a:r>
              <a:rPr lang="tr-TR" smtClean="0"/>
              <a:t>Ölüm durumunda olanlar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Başlık"/>
          <p:cNvSpPr>
            <a:spLocks noGrp="1"/>
          </p:cNvSpPr>
          <p:nvPr>
            <p:ph type="title"/>
          </p:nvPr>
        </p:nvSpPr>
        <p:spPr/>
        <p:txBody>
          <a:bodyPr/>
          <a:lstStyle/>
          <a:p>
            <a:r>
              <a:rPr lang="tr-TR" smtClean="0"/>
              <a:t>Yaralılara uygun taşıma</a:t>
            </a:r>
          </a:p>
        </p:txBody>
      </p:sp>
      <p:sp>
        <p:nvSpPr>
          <p:cNvPr id="99331" name="2 İçerik Yer Tutucusu"/>
          <p:cNvSpPr>
            <a:spLocks noGrp="1"/>
          </p:cNvSpPr>
          <p:nvPr>
            <p:ph idx="1"/>
          </p:nvPr>
        </p:nvSpPr>
        <p:spPr>
          <a:xfrm>
            <a:off x="827088" y="1412875"/>
            <a:ext cx="7772400" cy="4114800"/>
          </a:xfrm>
        </p:spPr>
        <p:txBody>
          <a:bodyPr>
            <a:normAutofit fontScale="92500" lnSpcReduction="20000"/>
          </a:bodyPr>
          <a:lstStyle/>
          <a:p>
            <a:r>
              <a:rPr lang="tr-TR" smtClean="0"/>
              <a:t>Yarı oturur pozisyon.</a:t>
            </a:r>
          </a:p>
          <a:p>
            <a:pPr lvl="1"/>
            <a:r>
              <a:rPr lang="tr-TR" smtClean="0"/>
              <a:t>Baş-yüz yaralanması, travması</a:t>
            </a:r>
          </a:p>
          <a:p>
            <a:pPr lvl="1"/>
            <a:r>
              <a:rPr lang="tr-TR" smtClean="0"/>
              <a:t>Göğüs travması, kaburga kırığı</a:t>
            </a:r>
          </a:p>
          <a:p>
            <a:pPr lvl="1"/>
            <a:r>
              <a:rPr lang="tr-TR" smtClean="0"/>
              <a:t>Ön kol kemiği kırığı</a:t>
            </a:r>
          </a:p>
          <a:p>
            <a:pPr lvl="1"/>
            <a:r>
              <a:rPr lang="tr-TR" smtClean="0"/>
              <a:t>Solunum güçlüğü</a:t>
            </a:r>
          </a:p>
          <a:p>
            <a:r>
              <a:rPr lang="tr-TR" smtClean="0"/>
              <a:t>Sırt üstü</a:t>
            </a:r>
          </a:p>
          <a:p>
            <a:pPr lvl="1"/>
            <a:r>
              <a:rPr lang="tr-TR" smtClean="0"/>
              <a:t>Omurga  kırığı</a:t>
            </a:r>
          </a:p>
          <a:p>
            <a:pPr lvl="1"/>
            <a:r>
              <a:rPr lang="tr-TR" smtClean="0"/>
              <a:t>Kalça ve bacak kırığı</a:t>
            </a:r>
          </a:p>
          <a:p>
            <a:pPr lvl="1"/>
            <a:r>
              <a:rPr lang="tr-TR" smtClean="0"/>
              <a:t>Açık karın yaralanması Yara vücut eksenine  dik ise dizler bükülür.</a:t>
            </a:r>
          </a:p>
          <a:p>
            <a:pPr lvl="1"/>
            <a:endParaRPr lang="tr-TR"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3 Başlık"/>
          <p:cNvSpPr>
            <a:spLocks noGrp="1"/>
          </p:cNvSpPr>
          <p:nvPr>
            <p:ph type="title"/>
          </p:nvPr>
        </p:nvSpPr>
        <p:spPr/>
        <p:txBody>
          <a:bodyPr/>
          <a:lstStyle/>
          <a:p>
            <a:r>
              <a:rPr lang="tr-TR" smtClean="0"/>
              <a:t>Yan yatış pozisyonu</a:t>
            </a:r>
          </a:p>
        </p:txBody>
      </p:sp>
      <p:sp>
        <p:nvSpPr>
          <p:cNvPr id="107523" name="4 Metin Yer Tutucusu"/>
          <p:cNvSpPr>
            <a:spLocks noGrp="1"/>
          </p:cNvSpPr>
          <p:nvPr>
            <p:ph type="body" idx="1"/>
          </p:nvPr>
        </p:nvSpPr>
        <p:spPr/>
        <p:txBody>
          <a:bodyPr/>
          <a:lstStyle/>
          <a:p>
            <a:endParaRPr lang="tr-TR" smtClean="0"/>
          </a:p>
        </p:txBody>
      </p:sp>
      <p:sp>
        <p:nvSpPr>
          <p:cNvPr id="107524" name="2 İçerik Yer Tutucusu"/>
          <p:cNvSpPr>
            <a:spLocks noGrp="1"/>
          </p:cNvSpPr>
          <p:nvPr>
            <p:ph sz="half" idx="2"/>
          </p:nvPr>
        </p:nvSpPr>
        <p:spPr/>
        <p:txBody>
          <a:bodyPr/>
          <a:lstStyle/>
          <a:p>
            <a:r>
              <a:rPr lang="tr-TR" smtClean="0"/>
              <a:t>Yan yatış (koma) pozisyonu</a:t>
            </a:r>
          </a:p>
          <a:p>
            <a:pPr lvl="1"/>
            <a:r>
              <a:rPr lang="tr-TR" smtClean="0"/>
              <a:t>Bilinci olmayan</a:t>
            </a:r>
          </a:p>
          <a:p>
            <a:pPr lvl="1"/>
            <a:r>
              <a:rPr lang="tr-TR" smtClean="0"/>
              <a:t>Kusan</a:t>
            </a:r>
          </a:p>
          <a:p>
            <a:pPr lvl="1"/>
            <a:r>
              <a:rPr lang="tr-TR" smtClean="0"/>
              <a:t>Sunni solunum yapıldıktan sonra solunuma başlayan hastalar</a:t>
            </a:r>
          </a:p>
          <a:p>
            <a:r>
              <a:rPr lang="tr-TR" smtClean="0"/>
              <a:t>Şok pozisyonu</a:t>
            </a:r>
          </a:p>
          <a:p>
            <a:pPr lvl="1"/>
            <a:r>
              <a:rPr lang="tr-TR" smtClean="0"/>
              <a:t>Sırt üstü ayaklar 25-30 cm yukarıda baş yan çevirilirçene göğüsten uzaklaştırılır</a:t>
            </a:r>
          </a:p>
          <a:p>
            <a:pPr lvl="1"/>
            <a:endParaRPr lang="tr-TR" smtClean="0"/>
          </a:p>
          <a:p>
            <a:pPr lvl="1"/>
            <a:endParaRPr lang="tr-TR" smtClean="0"/>
          </a:p>
        </p:txBody>
      </p:sp>
      <p:sp>
        <p:nvSpPr>
          <p:cNvPr id="107525" name="5 Metin Yer Tutucusu"/>
          <p:cNvSpPr>
            <a:spLocks noGrp="1"/>
          </p:cNvSpPr>
          <p:nvPr>
            <p:ph type="body" sz="quarter" idx="3"/>
          </p:nvPr>
        </p:nvSpPr>
        <p:spPr/>
        <p:txBody>
          <a:bodyPr/>
          <a:lstStyle/>
          <a:p>
            <a:endParaRPr lang="tr-TR" smtClean="0"/>
          </a:p>
        </p:txBody>
      </p:sp>
      <p:pic>
        <p:nvPicPr>
          <p:cNvPr id="107526" name="Picture 3" descr="http://www.acilveilkyardim.com/ilkyardim/komapoz.JPG"/>
          <p:cNvPicPr>
            <a:picLocks noGrp="1" noChangeAspect="1" noChangeArrowheads="1"/>
          </p:cNvPicPr>
          <p:nvPr>
            <p:ph sz="quarter" idx="4"/>
          </p:nvPr>
        </p:nvPicPr>
        <p:blipFill>
          <a:blip r:embed="rId2" cstate="print"/>
          <a:srcRect l="1605" r="1605"/>
          <a:stretch>
            <a:fillRect/>
          </a:stretch>
        </p:blipFill>
        <p:spPr>
          <a:xfrm>
            <a:off x="4799013" y="1557338"/>
            <a:ext cx="3733800" cy="399415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3 Başlık"/>
          <p:cNvSpPr>
            <a:spLocks noGrp="1"/>
          </p:cNvSpPr>
          <p:nvPr>
            <p:ph type="title"/>
          </p:nvPr>
        </p:nvSpPr>
        <p:spPr/>
        <p:txBody>
          <a:bodyPr/>
          <a:lstStyle/>
          <a:p>
            <a:endParaRPr lang="tr-TR" smtClean="0"/>
          </a:p>
        </p:txBody>
      </p:sp>
      <p:sp>
        <p:nvSpPr>
          <p:cNvPr id="108547" name="4 Metin Yer Tutucusu"/>
          <p:cNvSpPr>
            <a:spLocks noGrp="1"/>
          </p:cNvSpPr>
          <p:nvPr>
            <p:ph type="body" idx="1"/>
          </p:nvPr>
        </p:nvSpPr>
        <p:spPr/>
        <p:txBody>
          <a:bodyPr/>
          <a:lstStyle/>
          <a:p>
            <a:endParaRPr lang="tr-TR" smtClean="0"/>
          </a:p>
        </p:txBody>
      </p:sp>
      <p:sp>
        <p:nvSpPr>
          <p:cNvPr id="108548" name="2 İçerik Yer Tutucusu"/>
          <p:cNvSpPr>
            <a:spLocks noGrp="1"/>
          </p:cNvSpPr>
          <p:nvPr>
            <p:ph sz="half" idx="2"/>
          </p:nvPr>
        </p:nvSpPr>
        <p:spPr/>
        <p:txBody>
          <a:bodyPr/>
          <a:lstStyle/>
          <a:p>
            <a:r>
              <a:rPr lang="tr-TR" smtClean="0"/>
              <a:t>Şok pozisyonu</a:t>
            </a:r>
          </a:p>
          <a:p>
            <a:pPr lvl="1"/>
            <a:r>
              <a:rPr lang="tr-TR" smtClean="0"/>
              <a:t>Sırt üstü ayaklar 25-30 cm yukarıda baş yan çevrilir çene göğüsten uzaklaştırılır</a:t>
            </a:r>
          </a:p>
          <a:p>
            <a:endParaRPr lang="tr-TR" smtClean="0"/>
          </a:p>
        </p:txBody>
      </p:sp>
      <p:sp>
        <p:nvSpPr>
          <p:cNvPr id="108549" name="5 Metin Yer Tutucusu"/>
          <p:cNvSpPr>
            <a:spLocks noGrp="1"/>
          </p:cNvSpPr>
          <p:nvPr>
            <p:ph type="body" sz="quarter" idx="3"/>
          </p:nvPr>
        </p:nvSpPr>
        <p:spPr/>
        <p:txBody>
          <a:bodyPr/>
          <a:lstStyle/>
          <a:p>
            <a:endParaRPr lang="tr-TR" smtClean="0"/>
          </a:p>
        </p:txBody>
      </p:sp>
      <p:pic>
        <p:nvPicPr>
          <p:cNvPr id="108550" name="Picture 3" descr="http://hiziracil.freehostia.com/sok1.jpg"/>
          <p:cNvPicPr>
            <a:picLocks noGrp="1" noChangeAspect="1" noChangeArrowheads="1"/>
          </p:cNvPicPr>
          <p:nvPr>
            <p:ph sz="quarter" idx="4"/>
          </p:nvPr>
        </p:nvPicPr>
        <p:blipFill>
          <a:blip r:embed="rId2" cstate="print"/>
          <a:srcRect/>
          <a:stretch>
            <a:fillRect/>
          </a:stretch>
        </p:blipFill>
        <p:spPr>
          <a:xfrm>
            <a:off x="611188" y="3933825"/>
            <a:ext cx="3746500" cy="2540000"/>
          </a:xfrm>
          <a:noFill/>
        </p:spPr>
      </p:pic>
      <p:pic>
        <p:nvPicPr>
          <p:cNvPr id="108551" name="Picture 5" descr="http://hiziracil.freehostia.com/sok2.jpg"/>
          <p:cNvPicPr>
            <a:picLocks noChangeAspect="1" noChangeArrowheads="1"/>
          </p:cNvPicPr>
          <p:nvPr/>
        </p:nvPicPr>
        <p:blipFill>
          <a:blip r:embed="rId3" cstate="print"/>
          <a:srcRect/>
          <a:stretch>
            <a:fillRect/>
          </a:stretch>
        </p:blipFill>
        <p:spPr bwMode="auto">
          <a:xfrm>
            <a:off x="4572000" y="3933825"/>
            <a:ext cx="4572000" cy="25431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09600" y="990600"/>
            <a:ext cx="7772400" cy="1143000"/>
          </a:xfrm>
        </p:spPr>
        <p:txBody>
          <a:bodyPr>
            <a:normAutofit fontScale="90000"/>
          </a:bodyPr>
          <a:lstStyle/>
          <a:p>
            <a:pPr eaLnBrk="1" hangingPunct="1"/>
            <a:r>
              <a:rPr lang="tr-TR" b="1" smtClean="0">
                <a:cs typeface="Arial" charset="0"/>
              </a:rPr>
              <a:t>Sürükleme Yöntemleri </a:t>
            </a:r>
            <a:r>
              <a:rPr lang="tr-TR" smtClean="0">
                <a:cs typeface="Arial" charset="0"/>
              </a:rPr>
              <a:t/>
            </a:r>
            <a:br>
              <a:rPr lang="tr-TR" smtClean="0">
                <a:cs typeface="Arial" charset="0"/>
              </a:rPr>
            </a:br>
            <a:r>
              <a:rPr lang="tr-TR" smtClean="0">
                <a:cs typeface="Arial" charset="0"/>
              </a:rPr>
              <a:t> </a:t>
            </a:r>
            <a:br>
              <a:rPr lang="tr-TR" smtClean="0">
                <a:cs typeface="Arial" charset="0"/>
              </a:rPr>
            </a:br>
            <a:endParaRPr lang="tr-TR" smtClean="0">
              <a:cs typeface="Arial" charset="0"/>
            </a:endParaRPr>
          </a:p>
        </p:txBody>
      </p:sp>
      <p:sp>
        <p:nvSpPr>
          <p:cNvPr id="109571" name="Rectangle 3"/>
          <p:cNvSpPr>
            <a:spLocks noGrp="1" noChangeArrowheads="1"/>
          </p:cNvSpPr>
          <p:nvPr>
            <p:ph idx="1"/>
          </p:nvPr>
        </p:nvSpPr>
        <p:spPr>
          <a:xfrm>
            <a:off x="755650" y="1484313"/>
            <a:ext cx="7772400" cy="4114800"/>
          </a:xfrm>
        </p:spPr>
        <p:txBody>
          <a:bodyPr>
            <a:normAutofit lnSpcReduction="10000"/>
          </a:bodyPr>
          <a:lstStyle/>
          <a:p>
            <a:pPr algn="just" eaLnBrk="1" hangingPunct="1"/>
            <a:r>
              <a:rPr lang="tr-TR" sz="2800" smtClean="0">
                <a:cs typeface="Arial" charset="0"/>
              </a:rPr>
              <a:t>Hasta/yaralının sürüklenmesi, oldukça faydalı bir yöntemdir. Özellikle, </a:t>
            </a:r>
          </a:p>
          <a:p>
            <a:pPr lvl="1" algn="just" eaLnBrk="1" hangingPunct="1"/>
            <a:r>
              <a:rPr lang="tr-TR" sz="2400" smtClean="0">
                <a:cs typeface="Arial" charset="0"/>
              </a:rPr>
              <a:t>çok kilolu ve iri yarı kişilerin taşınması gerekiyorsa; </a:t>
            </a:r>
          </a:p>
          <a:p>
            <a:pPr lvl="1" algn="just" eaLnBrk="1" hangingPunct="1"/>
            <a:r>
              <a:rPr lang="tr-TR" sz="2400" smtClean="0">
                <a:cs typeface="Arial" charset="0"/>
              </a:rPr>
              <a:t>dar, basık ve geçiş güçlüğü olan bir yerden çıkarmalarda </a:t>
            </a:r>
          </a:p>
          <a:p>
            <a:pPr algn="just" eaLnBrk="1" hangingPunct="1"/>
            <a:r>
              <a:rPr lang="tr-TR" sz="2800" smtClean="0">
                <a:cs typeface="Arial" charset="0"/>
              </a:rPr>
              <a:t>herhangi bir yaralanmaya neden olmamak için seçilebilecek bir yöntemdir. </a:t>
            </a:r>
          </a:p>
          <a:p>
            <a:pPr algn="just" eaLnBrk="1" hangingPunct="1"/>
            <a:r>
              <a:rPr lang="tr-TR" sz="2800" smtClean="0">
                <a:cs typeface="Arial" charset="0"/>
              </a:rPr>
              <a:t>İlkyardımcının fiziksel kapasitesi göz önünde bulundurulmalıdır.</a:t>
            </a:r>
          </a:p>
          <a:p>
            <a:pPr algn="just" eaLnBrk="1" hangingPunct="1"/>
            <a:r>
              <a:rPr lang="tr-TR" sz="2800" smtClean="0">
                <a:cs typeface="Arial" charset="0"/>
              </a:rPr>
              <a:t> Mümkünse battaniye kullanılmalıdır.</a:t>
            </a:r>
          </a:p>
          <a:p>
            <a:pPr eaLnBrk="1" hangingPunct="1"/>
            <a:endParaRPr lang="tr-TR" sz="28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09600" y="990600"/>
            <a:ext cx="7772400" cy="1143000"/>
          </a:xfrm>
        </p:spPr>
        <p:txBody>
          <a:bodyPr>
            <a:normAutofit fontScale="90000"/>
          </a:bodyPr>
          <a:lstStyle/>
          <a:p>
            <a:pPr eaLnBrk="1" hangingPunct="1"/>
            <a:r>
              <a:rPr lang="tr-TR" b="1" smtClean="0">
                <a:cs typeface="Arial" charset="0"/>
              </a:rPr>
              <a:t>Sürükleme Yöntemleri </a:t>
            </a:r>
            <a:r>
              <a:rPr lang="tr-TR" smtClean="0">
                <a:cs typeface="Arial" charset="0"/>
              </a:rPr>
              <a:t/>
            </a:r>
            <a:br>
              <a:rPr lang="tr-TR" smtClean="0">
                <a:cs typeface="Arial" charset="0"/>
              </a:rPr>
            </a:br>
            <a:r>
              <a:rPr lang="tr-TR" smtClean="0">
                <a:cs typeface="Arial" charset="0"/>
              </a:rPr>
              <a:t> </a:t>
            </a:r>
            <a:br>
              <a:rPr lang="tr-TR" smtClean="0">
                <a:cs typeface="Arial" charset="0"/>
              </a:rPr>
            </a:br>
            <a:endParaRPr lang="tr-TR" smtClean="0">
              <a:cs typeface="Arial" charset="0"/>
            </a:endParaRPr>
          </a:p>
        </p:txBody>
      </p:sp>
      <p:sp>
        <p:nvSpPr>
          <p:cNvPr id="109571" name="Rectangle 3"/>
          <p:cNvSpPr>
            <a:spLocks noGrp="1" noChangeArrowheads="1"/>
          </p:cNvSpPr>
          <p:nvPr>
            <p:ph idx="1"/>
          </p:nvPr>
        </p:nvSpPr>
        <p:spPr>
          <a:xfrm>
            <a:off x="755650" y="1484313"/>
            <a:ext cx="7772400" cy="4114800"/>
          </a:xfrm>
        </p:spPr>
        <p:txBody>
          <a:bodyPr>
            <a:normAutofit lnSpcReduction="10000"/>
          </a:bodyPr>
          <a:lstStyle/>
          <a:p>
            <a:pPr algn="just" eaLnBrk="1" hangingPunct="1"/>
            <a:r>
              <a:rPr lang="tr-TR" sz="2800" smtClean="0">
                <a:cs typeface="Arial" charset="0"/>
              </a:rPr>
              <a:t>Hasta/yaralının sürüklenmesi, oldukça faydalı bir yöntemdir. Özellikle, </a:t>
            </a:r>
          </a:p>
          <a:p>
            <a:pPr lvl="1" algn="just" eaLnBrk="1" hangingPunct="1"/>
            <a:r>
              <a:rPr lang="tr-TR" sz="2400" smtClean="0">
                <a:cs typeface="Arial" charset="0"/>
              </a:rPr>
              <a:t>çok kilolu ve iri yarı kişilerin taşınması gerekiyorsa; </a:t>
            </a:r>
          </a:p>
          <a:p>
            <a:pPr lvl="1" algn="just" eaLnBrk="1" hangingPunct="1"/>
            <a:r>
              <a:rPr lang="tr-TR" sz="2400" smtClean="0">
                <a:cs typeface="Arial" charset="0"/>
              </a:rPr>
              <a:t>dar, basık ve geçiş güçlüğü olan bir yerden çıkarmalarda </a:t>
            </a:r>
          </a:p>
          <a:p>
            <a:pPr algn="just" eaLnBrk="1" hangingPunct="1"/>
            <a:r>
              <a:rPr lang="tr-TR" sz="2800" smtClean="0">
                <a:cs typeface="Arial" charset="0"/>
              </a:rPr>
              <a:t>herhangi bir yaralanmaya neden olmamak için seçilebilecek bir yöntemdir. </a:t>
            </a:r>
          </a:p>
          <a:p>
            <a:pPr algn="just" eaLnBrk="1" hangingPunct="1"/>
            <a:r>
              <a:rPr lang="tr-TR" sz="2800" smtClean="0">
                <a:cs typeface="Arial" charset="0"/>
              </a:rPr>
              <a:t>İlkyardımcının fiziksel kapasitesi göz önünde bulundurulmalıdır.</a:t>
            </a:r>
          </a:p>
          <a:p>
            <a:pPr algn="just" eaLnBrk="1" hangingPunct="1"/>
            <a:r>
              <a:rPr lang="tr-TR" sz="2800" smtClean="0">
                <a:cs typeface="Arial" charset="0"/>
              </a:rPr>
              <a:t> Mümkünse battaniye kullanılmalıdır.</a:t>
            </a:r>
          </a:p>
          <a:p>
            <a:pPr eaLnBrk="1" hangingPunct="1"/>
            <a:endParaRPr lang="tr-TR" sz="28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3 Başlık"/>
          <p:cNvSpPr>
            <a:spLocks noGrp="1"/>
          </p:cNvSpPr>
          <p:nvPr>
            <p:ph type="title"/>
          </p:nvPr>
        </p:nvSpPr>
        <p:spPr/>
        <p:txBody>
          <a:bodyPr/>
          <a:lstStyle/>
          <a:p>
            <a:endParaRPr lang="tr-TR" smtClean="0"/>
          </a:p>
        </p:txBody>
      </p:sp>
      <p:pic>
        <p:nvPicPr>
          <p:cNvPr id="110595" name="Picture 2"/>
          <p:cNvPicPr>
            <a:picLocks noGrp="1" noChangeAspect="1" noChangeArrowheads="1"/>
          </p:cNvPicPr>
          <p:nvPr>
            <p:ph sz="half" idx="1"/>
          </p:nvPr>
        </p:nvPicPr>
        <p:blipFill>
          <a:blip r:embed="rId2" cstate="print"/>
          <a:srcRect/>
          <a:stretch>
            <a:fillRect/>
          </a:stretch>
        </p:blipFill>
        <p:spPr>
          <a:xfrm>
            <a:off x="687388" y="2349500"/>
            <a:ext cx="3806825" cy="3743325"/>
          </a:xfrm>
          <a:noFill/>
        </p:spPr>
      </p:pic>
      <p:pic>
        <p:nvPicPr>
          <p:cNvPr id="110596" name="Picture 2"/>
          <p:cNvPicPr>
            <a:picLocks noGrp="1" noChangeAspect="1" noChangeArrowheads="1"/>
          </p:cNvPicPr>
          <p:nvPr>
            <p:ph sz="half" idx="2"/>
          </p:nvPr>
        </p:nvPicPr>
        <p:blipFill>
          <a:blip r:embed="rId3" cstate="print"/>
          <a:srcRect/>
          <a:stretch>
            <a:fillRect/>
          </a:stretch>
        </p:blipFill>
        <p:spPr>
          <a:xfrm>
            <a:off x="5364163" y="2420938"/>
            <a:ext cx="3384550" cy="367188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endParaRPr lang="tr-TR" smtClean="0"/>
          </a:p>
        </p:txBody>
      </p:sp>
      <p:sp>
        <p:nvSpPr>
          <p:cNvPr id="111619" name="Rectangle 3"/>
          <p:cNvSpPr>
            <a:spLocks noGrp="1" noChangeArrowheads="1"/>
          </p:cNvSpPr>
          <p:nvPr>
            <p:ph idx="1"/>
          </p:nvPr>
        </p:nvSpPr>
        <p:spPr>
          <a:ln>
            <a:solidFill>
              <a:schemeClr val="tx1"/>
            </a:solidFill>
          </a:ln>
        </p:spPr>
        <p:txBody>
          <a:bodyPr/>
          <a:lstStyle/>
          <a:p>
            <a:pPr algn="just" eaLnBrk="1" hangingPunct="1">
              <a:buNone/>
            </a:pPr>
            <a:endParaRPr lang="tr-TR" dirty="0" smtClean="0"/>
          </a:p>
        </p:txBody>
      </p:sp>
      <p:pic>
        <p:nvPicPr>
          <p:cNvPr id="111621" name="Picture 2"/>
          <p:cNvPicPr>
            <a:picLocks noChangeAspect="1" noChangeArrowheads="1"/>
          </p:cNvPicPr>
          <p:nvPr/>
        </p:nvPicPr>
        <p:blipFill>
          <a:blip r:embed="rId2" cstate="print"/>
          <a:srcRect/>
          <a:stretch>
            <a:fillRect/>
          </a:stretch>
        </p:blipFill>
        <p:spPr bwMode="auto">
          <a:xfrm>
            <a:off x="2843808" y="1772816"/>
            <a:ext cx="4103687" cy="43894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Başlık"/>
          <p:cNvSpPr>
            <a:spLocks noGrp="1"/>
          </p:cNvSpPr>
          <p:nvPr>
            <p:ph type="title"/>
          </p:nvPr>
        </p:nvSpPr>
        <p:spPr/>
        <p:txBody>
          <a:bodyPr/>
          <a:lstStyle/>
          <a:p>
            <a:endParaRPr lang="tr-TR" smtClean="0"/>
          </a:p>
        </p:txBody>
      </p:sp>
      <p:pic>
        <p:nvPicPr>
          <p:cNvPr id="112643" name="Picture 2"/>
          <p:cNvPicPr>
            <a:picLocks noGrp="1" noChangeAspect="1" noChangeArrowheads="1"/>
          </p:cNvPicPr>
          <p:nvPr>
            <p:ph idx="1"/>
          </p:nvPr>
        </p:nvPicPr>
        <p:blipFill>
          <a:blip r:embed="rId2" cstate="print"/>
          <a:srcRect/>
          <a:stretch>
            <a:fillRect/>
          </a:stretch>
        </p:blipFill>
        <p:spPr>
          <a:xfrm>
            <a:off x="539750" y="1700213"/>
            <a:ext cx="6911975" cy="47752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74638"/>
            <a:ext cx="8147248" cy="1354162"/>
          </a:xfrm>
        </p:spPr>
        <p:txBody>
          <a:bodyPr>
            <a:normAutofit fontScale="90000"/>
          </a:bodyPr>
          <a:lstStyle/>
          <a:p>
            <a:pPr eaLnBrk="1" hangingPunct="1"/>
            <a:r>
              <a:rPr lang="tr-TR" b="1" dirty="0" smtClean="0">
                <a:cs typeface="Arial" charset="0"/>
              </a:rPr>
              <a:t/>
            </a:r>
            <a:br>
              <a:rPr lang="tr-TR" b="1" dirty="0" smtClean="0">
                <a:cs typeface="Arial" charset="0"/>
              </a:rPr>
            </a:br>
            <a:r>
              <a:rPr lang="tr-TR" b="1" dirty="0">
                <a:cs typeface="Arial" charset="0"/>
              </a:rPr>
              <a:t/>
            </a:r>
            <a:br>
              <a:rPr lang="tr-TR" b="1" dirty="0">
                <a:cs typeface="Arial" charset="0"/>
              </a:rPr>
            </a:br>
            <a:r>
              <a:rPr lang="tr-TR" b="1" dirty="0" smtClean="0">
                <a:cs typeface="Arial" charset="0"/>
              </a:rPr>
              <a:t>Hasta ve Yaralı Taşınmasında Genel Kurallar </a:t>
            </a:r>
            <a:r>
              <a:rPr lang="tr-TR" dirty="0" smtClean="0"/>
              <a:t/>
            </a:r>
            <a:br>
              <a:rPr lang="tr-TR" dirty="0" smtClean="0"/>
            </a:br>
            <a:endParaRPr lang="tr-TR" dirty="0" smtClean="0"/>
          </a:p>
        </p:txBody>
      </p:sp>
      <p:sp>
        <p:nvSpPr>
          <p:cNvPr id="91139" name="Rectangle 3"/>
          <p:cNvSpPr>
            <a:spLocks noGrp="1" noChangeArrowheads="1"/>
          </p:cNvSpPr>
          <p:nvPr>
            <p:ph idx="1"/>
          </p:nvPr>
        </p:nvSpPr>
        <p:spPr>
          <a:xfrm>
            <a:off x="457200" y="1828800"/>
            <a:ext cx="8229600" cy="4267200"/>
          </a:xfrm>
        </p:spPr>
        <p:txBody>
          <a:bodyPr>
            <a:normAutofit fontScale="85000" lnSpcReduction="20000"/>
          </a:bodyPr>
          <a:lstStyle/>
          <a:p>
            <a:pPr algn="just" eaLnBrk="1" hangingPunct="1">
              <a:lnSpc>
                <a:spcPct val="90000"/>
              </a:lnSpc>
              <a:buFontTx/>
              <a:buNone/>
            </a:pPr>
            <a:r>
              <a:rPr lang="tr-TR" sz="2800" dirty="0" smtClean="0">
                <a:latin typeface="Arial" charset="0"/>
              </a:rPr>
              <a:t> </a:t>
            </a:r>
          </a:p>
          <a:p>
            <a:pPr algn="just">
              <a:lnSpc>
                <a:spcPct val="90000"/>
              </a:lnSpc>
            </a:pPr>
            <a:r>
              <a:rPr lang="tr-TR" sz="2800" dirty="0" smtClean="0">
                <a:cs typeface="Arial" charset="0"/>
              </a:rPr>
              <a:t>Genel bir kural olarak, hasta/yaralının yeri değiştirilmemeli ve dokunulmamalıdır.</a:t>
            </a:r>
            <a:endParaRPr lang="tr-TR" sz="2800" dirty="0" smtClean="0"/>
          </a:p>
          <a:p>
            <a:pPr algn="just">
              <a:lnSpc>
                <a:spcPct val="90000"/>
              </a:lnSpc>
            </a:pPr>
            <a:r>
              <a:rPr lang="tr-TR" sz="2800" dirty="0" smtClean="0">
                <a:cs typeface="Arial" charset="0"/>
              </a:rPr>
              <a:t> Olağanüstü bir tehlike söz konusuysa, taşıdığı her türlü riske rağmen acil taşıma zorunludur. </a:t>
            </a:r>
          </a:p>
          <a:p>
            <a:pPr algn="just">
              <a:lnSpc>
                <a:spcPct val="90000"/>
              </a:lnSpc>
            </a:pPr>
            <a:r>
              <a:rPr lang="tr-TR" sz="2800" dirty="0" smtClean="0">
                <a:cs typeface="Arial" charset="0"/>
              </a:rPr>
              <a:t>En kısa sürede yaralılar güvenli bir yere taşınmalıdır. </a:t>
            </a:r>
          </a:p>
          <a:p>
            <a:pPr eaLnBrk="1" hangingPunct="1">
              <a:lnSpc>
                <a:spcPct val="90000"/>
              </a:lnSpc>
            </a:pPr>
            <a:r>
              <a:rPr lang="tr-TR" sz="2800" dirty="0" smtClean="0">
                <a:cs typeface="Arial" charset="0"/>
              </a:rPr>
              <a:t>Hasta/yaralı taşınmasında ilkyardımcı kendi sağlığını riske sokmamalıdır, </a:t>
            </a:r>
            <a:endParaRPr lang="tr-TR" sz="2800" dirty="0" smtClean="0"/>
          </a:p>
          <a:p>
            <a:pPr eaLnBrk="1" hangingPunct="1">
              <a:lnSpc>
                <a:spcPct val="90000"/>
              </a:lnSpc>
            </a:pPr>
            <a:r>
              <a:rPr lang="tr-TR" sz="2800" dirty="0" smtClean="0">
                <a:cs typeface="Arial" charset="0"/>
              </a:rPr>
              <a:t>Gereksiz zorlama ve yaralanmalara engel olmak için aşağıdaki kurallara uygun davranmalıdır, </a:t>
            </a:r>
            <a:endParaRPr lang="tr-TR" sz="2800" dirty="0" smtClean="0"/>
          </a:p>
          <a:p>
            <a:pPr eaLnBrk="1" hangingPunct="1">
              <a:lnSpc>
                <a:spcPct val="90000"/>
              </a:lnSpc>
            </a:pPr>
            <a:r>
              <a:rPr lang="tr-TR" sz="2800" dirty="0" smtClean="0">
                <a:cs typeface="Arial" charset="0"/>
              </a:rPr>
              <a:t>Hasta/yaralıya yakın mesafede çalışılmalıdır, </a:t>
            </a:r>
            <a:endParaRPr lang="tr-TR" sz="2800" dirty="0" smtClean="0"/>
          </a:p>
          <a:p>
            <a:pPr eaLnBrk="1" hangingPunct="1">
              <a:lnSpc>
                <a:spcPct val="90000"/>
              </a:lnSpc>
            </a:pPr>
            <a:r>
              <a:rPr lang="tr-TR" sz="2800" dirty="0" smtClean="0">
                <a:cs typeface="Arial" charset="0"/>
              </a:rPr>
              <a:t>Daha uzun ve kuvvetli kas grupları kullanılmalıdır, </a:t>
            </a:r>
            <a:endParaRPr lang="tr-TR" sz="2800" dirty="0" smtClean="0"/>
          </a:p>
          <a:p>
            <a:pPr eaLnBrk="1" hangingPunct="1">
              <a:lnSpc>
                <a:spcPct val="90000"/>
              </a:lnSpc>
            </a:pPr>
            <a:r>
              <a:rPr lang="tr-TR" sz="2800" dirty="0" smtClean="0">
                <a:cs typeface="Arial" charset="0"/>
              </a:rPr>
              <a:t>Sırtın gerginliğini korumak için dizler ve kalçalar bükülmelidir (Omurilik yaralanmaları riskini azaltır), </a:t>
            </a:r>
            <a:endParaRPr lang="tr-TR" sz="28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Başlık"/>
          <p:cNvSpPr>
            <a:spLocks noGrp="1"/>
          </p:cNvSpPr>
          <p:nvPr>
            <p:ph type="title"/>
          </p:nvPr>
        </p:nvSpPr>
        <p:spPr/>
        <p:txBody>
          <a:bodyPr/>
          <a:lstStyle/>
          <a:p>
            <a:endParaRPr lang="tr-TR" smtClean="0"/>
          </a:p>
        </p:txBody>
      </p:sp>
      <p:pic>
        <p:nvPicPr>
          <p:cNvPr id="113667" name="Picture 2"/>
          <p:cNvPicPr>
            <a:picLocks noGrp="1" noChangeAspect="1" noChangeArrowheads="1"/>
          </p:cNvPicPr>
          <p:nvPr>
            <p:ph idx="1"/>
          </p:nvPr>
        </p:nvPicPr>
        <p:blipFill>
          <a:blip r:embed="rId2" cstate="print"/>
          <a:srcRect/>
          <a:stretch>
            <a:fillRect/>
          </a:stretch>
        </p:blipFill>
        <p:spPr>
          <a:xfrm>
            <a:off x="1908175" y="1763713"/>
            <a:ext cx="5153025" cy="440213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Başlık"/>
          <p:cNvSpPr>
            <a:spLocks noGrp="1"/>
          </p:cNvSpPr>
          <p:nvPr>
            <p:ph type="title"/>
          </p:nvPr>
        </p:nvSpPr>
        <p:spPr/>
        <p:txBody>
          <a:bodyPr/>
          <a:lstStyle/>
          <a:p>
            <a:endParaRPr lang="tr-TR" smtClean="0"/>
          </a:p>
        </p:txBody>
      </p:sp>
      <p:pic>
        <p:nvPicPr>
          <p:cNvPr id="114691" name="Picture 2"/>
          <p:cNvPicPr>
            <a:picLocks noGrp="1" noChangeAspect="1" noChangeArrowheads="1"/>
          </p:cNvPicPr>
          <p:nvPr>
            <p:ph idx="1"/>
          </p:nvPr>
        </p:nvPicPr>
        <p:blipFill>
          <a:blip r:embed="rId2" cstate="print"/>
          <a:srcRect/>
          <a:stretch>
            <a:fillRect/>
          </a:stretch>
        </p:blipFill>
        <p:spPr>
          <a:xfrm>
            <a:off x="2195513" y="2189163"/>
            <a:ext cx="5256212" cy="4090987"/>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fontScale="90000"/>
          </a:bodyPr>
          <a:lstStyle/>
          <a:p>
            <a:pPr eaLnBrk="1" hangingPunct="1"/>
            <a:r>
              <a:rPr lang="tr-TR" b="1" smtClean="0">
                <a:cs typeface="Arial" charset="0"/>
              </a:rPr>
              <a:t>Araç İçindeki Yaralıyı </a:t>
            </a:r>
            <a:r>
              <a:rPr lang="tr-TR" b="1" smtClean="0"/>
              <a:t>T</a:t>
            </a:r>
            <a:r>
              <a:rPr lang="tr-TR" b="1" smtClean="0">
                <a:cs typeface="Arial" charset="0"/>
              </a:rPr>
              <a:t>aşıma (RENTEK manevrası)</a:t>
            </a:r>
          </a:p>
        </p:txBody>
      </p:sp>
      <p:sp>
        <p:nvSpPr>
          <p:cNvPr id="115715" name="Rectangle 3"/>
          <p:cNvSpPr>
            <a:spLocks noGrp="1" noChangeArrowheads="1"/>
          </p:cNvSpPr>
          <p:nvPr>
            <p:ph type="body" sz="half" idx="1"/>
          </p:nvPr>
        </p:nvSpPr>
        <p:spPr/>
        <p:txBody>
          <a:bodyPr/>
          <a:lstStyle/>
          <a:p>
            <a:pPr algn="just" eaLnBrk="1" hangingPunct="1"/>
            <a:endParaRPr lang="tr-TR" sz="2800" smtClean="0">
              <a:latin typeface="Arial" charset="0"/>
              <a:cs typeface="Arial" charset="0"/>
            </a:endParaRPr>
          </a:p>
          <a:p>
            <a:pPr algn="just" eaLnBrk="1" hangingPunct="1"/>
            <a:r>
              <a:rPr lang="tr-TR" sz="1800" smtClean="0">
                <a:solidFill>
                  <a:schemeClr val="tx2"/>
                </a:solidFill>
                <a:cs typeface="Arial" charset="0"/>
              </a:rPr>
              <a:t>Kaza geçirmiş yaralı bir kişiyi eğer bir tehlike söz konusu ise omuriliğine zarar vermeden çıkarmada kullanılır. Bu uygulama solunum durması; yangın tehlikesi gibi olağanüstü durumlarda uygulanacaktır. Öncelikle;</a:t>
            </a:r>
          </a:p>
          <a:p>
            <a:pPr algn="just" eaLnBrk="1" hangingPunct="1"/>
            <a:r>
              <a:rPr lang="tr-TR" sz="1800" smtClean="0">
                <a:solidFill>
                  <a:schemeClr val="tx2"/>
                </a:solidFill>
                <a:cs typeface="Arial" charset="0"/>
              </a:rPr>
              <a:t>Hasta/yaralının </a:t>
            </a:r>
            <a:r>
              <a:rPr lang="tr-TR" sz="1800" smtClean="0">
                <a:solidFill>
                  <a:srgbClr val="FF0000"/>
                </a:solidFill>
                <a:cs typeface="Arial" charset="0"/>
              </a:rPr>
              <a:t>ayaklarının pedalların arasına sıkışmamış olduğundan emin olunmalıdır </a:t>
            </a:r>
            <a:r>
              <a:rPr lang="tr-TR" sz="1800" smtClean="0">
                <a:solidFill>
                  <a:schemeClr val="tx2"/>
                </a:solidFill>
                <a:cs typeface="Arial" charset="0"/>
              </a:rPr>
              <a:t>ve varsa emniyet kemeri çıkartılmalı</a:t>
            </a:r>
            <a:r>
              <a:rPr lang="tr-TR" sz="1800" smtClean="0">
                <a:solidFill>
                  <a:schemeClr val="tx2"/>
                </a:solidFill>
              </a:rPr>
              <a:t>dır</a:t>
            </a:r>
            <a:endParaRPr lang="tr-TR" sz="1800" smtClean="0"/>
          </a:p>
        </p:txBody>
      </p:sp>
      <p:pic>
        <p:nvPicPr>
          <p:cNvPr id="115716" name="Picture 2"/>
          <p:cNvPicPr>
            <a:picLocks noGrp="1" noChangeAspect="1" noChangeArrowheads="1"/>
          </p:cNvPicPr>
          <p:nvPr>
            <p:ph type="clipArt" sz="half" idx="2"/>
          </p:nvPr>
        </p:nvPicPr>
        <p:blipFill>
          <a:blip r:embed="rId2" cstate="print"/>
          <a:srcRect/>
          <a:stretch>
            <a:fillRect/>
          </a:stretch>
        </p:blipFill>
        <p:spPr>
          <a:xfrm>
            <a:off x="4643438" y="1989138"/>
            <a:ext cx="4032250" cy="4329112"/>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685800" y="1772816"/>
            <a:ext cx="7772400" cy="4323184"/>
          </a:xfrm>
        </p:spPr>
        <p:txBody>
          <a:bodyPr>
            <a:normAutofit/>
          </a:bodyPr>
          <a:lstStyle/>
          <a:p>
            <a:pPr algn="just" eaLnBrk="1" hangingPunct="1">
              <a:lnSpc>
                <a:spcPct val="90000"/>
              </a:lnSpc>
            </a:pPr>
            <a:r>
              <a:rPr lang="tr-TR" sz="2800" dirty="0" smtClean="0">
                <a:cs typeface="Arial" charset="0"/>
              </a:rPr>
              <a:t>İlkyardımcı, yaralıya yan taraftan yanaşır, </a:t>
            </a:r>
          </a:p>
          <a:p>
            <a:pPr algn="just" eaLnBrk="1" hangingPunct="1">
              <a:lnSpc>
                <a:spcPct val="90000"/>
              </a:lnSpc>
            </a:pPr>
            <a:r>
              <a:rPr lang="tr-TR" sz="2800" dirty="0" smtClean="0">
                <a:cs typeface="Arial" charset="0"/>
              </a:rPr>
              <a:t>Bir eliyle yaralının kolunu, diğer eliyle de çenesini kavrayarak boyun tespiti yapar, </a:t>
            </a:r>
          </a:p>
          <a:p>
            <a:pPr algn="just" eaLnBrk="1" hangingPunct="1">
              <a:lnSpc>
                <a:spcPct val="90000"/>
              </a:lnSpc>
            </a:pPr>
            <a:r>
              <a:rPr lang="tr-TR" sz="2800" dirty="0" smtClean="0">
                <a:cs typeface="Arial" charset="0"/>
              </a:rPr>
              <a:t>Yaralının baş-boyun-gövde eksenini mümkün olduğunca hareket ettirmeden bütün halinde araçtan dışarı çeker, </a:t>
            </a:r>
          </a:p>
          <a:p>
            <a:pPr algn="just" eaLnBrk="1" hangingPunct="1">
              <a:lnSpc>
                <a:spcPct val="90000"/>
              </a:lnSpc>
            </a:pPr>
            <a:r>
              <a:rPr lang="tr-TR" sz="2800" dirty="0" smtClean="0">
                <a:cs typeface="Arial" charset="0"/>
              </a:rPr>
              <a:t>Yaralı dışarı alındıktan sonra yavaşça yere veya sedyeye konur. </a:t>
            </a:r>
          </a:p>
          <a:p>
            <a:pPr algn="ctr" eaLnBrk="1" hangingPunct="1">
              <a:lnSpc>
                <a:spcPct val="90000"/>
              </a:lnSpc>
            </a:pPr>
            <a:r>
              <a:rPr lang="tr-TR" sz="2800" dirty="0" smtClean="0">
                <a:latin typeface="Arial" charset="0"/>
                <a:cs typeface="Arial" charset="0"/>
              </a:rPr>
              <a:t> </a:t>
            </a:r>
          </a:p>
          <a:p>
            <a:pPr eaLnBrk="1" hangingPunct="1">
              <a:lnSpc>
                <a:spcPct val="90000"/>
              </a:lnSpc>
            </a:pPr>
            <a:endParaRPr lang="tr-TR" sz="2800" dirty="0" smtClean="0"/>
          </a:p>
        </p:txBody>
      </p:sp>
      <p:sp>
        <p:nvSpPr>
          <p:cNvPr id="4" name="3 Başlık"/>
          <p:cNvSpPr>
            <a:spLocks noGrp="1"/>
          </p:cNvSpPr>
          <p:nvPr>
            <p:ph type="title"/>
          </p:nvPr>
        </p:nvSpPr>
        <p:spPr/>
        <p:txBody>
          <a:bodyPr/>
          <a:lstStyle/>
          <a:p>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fontScale="90000"/>
          </a:bodyPr>
          <a:lstStyle/>
          <a:p>
            <a:pPr eaLnBrk="1" hangingPunct="1"/>
            <a:r>
              <a:rPr lang="tr-TR" sz="1800" b="1" smtClean="0">
                <a:solidFill>
                  <a:srgbClr val="00699B"/>
                </a:solidFill>
                <a:latin typeface="Arial" charset="0"/>
              </a:rPr>
              <a:t/>
            </a:r>
            <a:br>
              <a:rPr lang="tr-TR" sz="1800" b="1" smtClean="0">
                <a:solidFill>
                  <a:srgbClr val="00699B"/>
                </a:solidFill>
                <a:latin typeface="Arial" charset="0"/>
              </a:rPr>
            </a:br>
            <a:r>
              <a:rPr lang="tr-TR" sz="1800" b="1" smtClean="0">
                <a:solidFill>
                  <a:srgbClr val="00699B"/>
                </a:solidFill>
                <a:cs typeface="Arial" charset="0"/>
              </a:rPr>
              <a:t>Kısa Mesafe Hızlı Taşıma Teknikleri </a:t>
            </a:r>
            <a:r>
              <a:rPr lang="tr-TR" sz="1800" smtClean="0">
                <a:cs typeface="Arial" charset="0"/>
              </a:rPr>
              <a:t/>
            </a:r>
            <a:br>
              <a:rPr lang="tr-TR" sz="1800" smtClean="0">
                <a:cs typeface="Arial" charset="0"/>
              </a:rPr>
            </a:br>
            <a:r>
              <a:rPr lang="tr-TR" sz="1800" b="1" smtClean="0">
                <a:solidFill>
                  <a:schemeClr val="tx1"/>
                </a:solidFill>
                <a:cs typeface="Arial" charset="0"/>
              </a:rPr>
              <a:t>1- Kucakta taşıma :</a:t>
            </a:r>
            <a:r>
              <a:rPr lang="tr-TR" sz="1800" smtClean="0">
                <a:solidFill>
                  <a:schemeClr val="tx1"/>
                </a:solidFill>
                <a:cs typeface="Arial" charset="0"/>
              </a:rPr>
              <a:t/>
            </a:r>
            <a:br>
              <a:rPr lang="tr-TR" sz="1800" smtClean="0">
                <a:solidFill>
                  <a:schemeClr val="tx1"/>
                </a:solidFill>
                <a:cs typeface="Arial" charset="0"/>
              </a:rPr>
            </a:br>
            <a:r>
              <a:rPr lang="tr-TR" sz="1800" smtClean="0">
                <a:solidFill>
                  <a:schemeClr val="tx1"/>
                </a:solidFill>
                <a:cs typeface="Arial" charset="0"/>
              </a:rPr>
              <a:t>     Bilinci açık olan çocuklar ve hafif yetişkinler için kullanışlı bir yöntemdir. Bir ilkyardımcı</a:t>
            </a:r>
            <a:r>
              <a:rPr lang="tr-TR" sz="2000" smtClean="0">
                <a:solidFill>
                  <a:schemeClr val="tx1"/>
                </a:solidFill>
                <a:cs typeface="Arial" charset="0"/>
              </a:rPr>
              <a:t> tarafından uygulanır.</a:t>
            </a:r>
            <a:br>
              <a:rPr lang="tr-TR" sz="2000" smtClean="0">
                <a:solidFill>
                  <a:schemeClr val="tx1"/>
                </a:solidFill>
                <a:cs typeface="Arial" charset="0"/>
              </a:rPr>
            </a:br>
            <a:r>
              <a:rPr lang="tr-TR" smtClean="0">
                <a:solidFill>
                  <a:schemeClr val="tx1"/>
                </a:solidFill>
                <a:latin typeface="Arial" charset="0"/>
                <a:cs typeface="Arial" charset="0"/>
              </a:rPr>
              <a:t>    </a:t>
            </a:r>
          </a:p>
        </p:txBody>
      </p:sp>
      <p:sp>
        <p:nvSpPr>
          <p:cNvPr id="117763" name="Rectangle 3"/>
          <p:cNvSpPr>
            <a:spLocks noGrp="1" noChangeArrowheads="1"/>
          </p:cNvSpPr>
          <p:nvPr>
            <p:ph type="body" sz="half" idx="1"/>
          </p:nvPr>
        </p:nvSpPr>
        <p:spPr>
          <a:xfrm>
            <a:off x="685800" y="1981200"/>
            <a:ext cx="3814763" cy="4114800"/>
          </a:xfrm>
        </p:spPr>
        <p:txBody>
          <a:bodyPr>
            <a:normAutofit lnSpcReduction="10000"/>
          </a:bodyPr>
          <a:lstStyle/>
          <a:p>
            <a:pPr eaLnBrk="1" hangingPunct="1">
              <a:lnSpc>
                <a:spcPct val="90000"/>
              </a:lnSpc>
            </a:pPr>
            <a:r>
              <a:rPr lang="tr-TR" sz="2400" smtClean="0">
                <a:cs typeface="Arial" charset="0"/>
              </a:rPr>
              <a:t>Bir elle yaralı dizlerinin altından veya sırtından, diğer elle kolundan tutulur. </a:t>
            </a:r>
          </a:p>
          <a:p>
            <a:pPr eaLnBrk="1" hangingPunct="1">
              <a:lnSpc>
                <a:spcPct val="90000"/>
              </a:lnSpc>
            </a:pPr>
            <a:r>
              <a:rPr lang="tr-TR" sz="2400" smtClean="0">
                <a:cs typeface="Arial" charset="0"/>
              </a:rPr>
              <a:t>Yaralıya kollarını ilkyardımcının boynuna dolaması söylenebilir. Bu yaralının kendini güvende hissetmesini sağlar </a:t>
            </a:r>
          </a:p>
          <a:p>
            <a:pPr eaLnBrk="1" hangingPunct="1">
              <a:lnSpc>
                <a:spcPct val="90000"/>
              </a:lnSpc>
            </a:pPr>
            <a:r>
              <a:rPr lang="tr-TR" sz="2400" smtClean="0">
                <a:cs typeface="Arial" charset="0"/>
              </a:rPr>
              <a:t>Ağırlık dizlere verilerek kalkılır. </a:t>
            </a:r>
          </a:p>
          <a:p>
            <a:pPr eaLnBrk="1" hangingPunct="1">
              <a:lnSpc>
                <a:spcPct val="90000"/>
              </a:lnSpc>
            </a:pPr>
            <a:r>
              <a:rPr lang="tr-TR" sz="2400" smtClean="0">
                <a:cs typeface="Arial" charset="0"/>
              </a:rPr>
              <a:t>Ayağa kalkarak taşınır. </a:t>
            </a:r>
          </a:p>
          <a:p>
            <a:pPr eaLnBrk="1" hangingPunct="1">
              <a:lnSpc>
                <a:spcPct val="90000"/>
              </a:lnSpc>
            </a:pPr>
            <a:endParaRPr lang="tr-TR" sz="2400" smtClean="0"/>
          </a:p>
        </p:txBody>
      </p:sp>
      <p:pic>
        <p:nvPicPr>
          <p:cNvPr id="117764" name="Picture 2"/>
          <p:cNvPicPr>
            <a:picLocks noGrp="1" noChangeAspect="1" noChangeArrowheads="1"/>
          </p:cNvPicPr>
          <p:nvPr>
            <p:ph type="clipArt" sz="half" idx="2"/>
          </p:nvPr>
        </p:nvPicPr>
        <p:blipFill>
          <a:blip r:embed="rId2" cstate="print"/>
          <a:srcRect/>
          <a:stretch>
            <a:fillRect/>
          </a:stretch>
        </p:blipFill>
        <p:spPr>
          <a:xfrm>
            <a:off x="5046663" y="1844675"/>
            <a:ext cx="3125787" cy="4552950"/>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endParaRPr lang="tr-TR" smtClean="0"/>
          </a:p>
        </p:txBody>
      </p:sp>
      <p:sp>
        <p:nvSpPr>
          <p:cNvPr id="118787" name="Rectangle 3"/>
          <p:cNvSpPr>
            <a:spLocks noGrp="1" noChangeArrowheads="1"/>
          </p:cNvSpPr>
          <p:nvPr>
            <p:ph type="body" sz="half" idx="1"/>
          </p:nvPr>
        </p:nvSpPr>
        <p:spPr>
          <a:xfrm>
            <a:off x="685800" y="1981200"/>
            <a:ext cx="3814763" cy="4114800"/>
          </a:xfrm>
        </p:spPr>
        <p:txBody>
          <a:bodyPr/>
          <a:lstStyle/>
          <a:p>
            <a:pPr algn="just" eaLnBrk="1" hangingPunct="1"/>
            <a:r>
              <a:rPr lang="tr-TR" sz="2800" smtClean="0">
                <a:cs typeface="Arial" charset="0"/>
              </a:rPr>
              <a:t>Yaralının bir kolu ilkyardımcının boynuna dolanarak destek verilir, </a:t>
            </a:r>
          </a:p>
          <a:p>
            <a:pPr algn="just" eaLnBrk="1" hangingPunct="1"/>
            <a:r>
              <a:rPr lang="tr-TR" sz="2800" smtClean="0">
                <a:cs typeface="Arial" charset="0"/>
              </a:rPr>
              <a:t>İlkyardımcı boşta kalan kolu ile hasta/yaralının belini tutarak yardım eder. </a:t>
            </a:r>
          </a:p>
          <a:p>
            <a:pPr eaLnBrk="1" hangingPunct="1"/>
            <a:endParaRPr lang="tr-TR" sz="2800" smtClean="0"/>
          </a:p>
        </p:txBody>
      </p:sp>
      <p:pic>
        <p:nvPicPr>
          <p:cNvPr id="118788" name="Picture 2"/>
          <p:cNvPicPr>
            <a:picLocks noGrp="1" noChangeAspect="1" noChangeArrowheads="1"/>
          </p:cNvPicPr>
          <p:nvPr>
            <p:ph type="clipArt" sz="half" idx="2"/>
          </p:nvPr>
        </p:nvPicPr>
        <p:blipFill>
          <a:blip r:embed="rId2" cstate="print"/>
          <a:srcRect/>
          <a:stretch>
            <a:fillRect/>
          </a:stretch>
        </p:blipFill>
        <p:spPr>
          <a:xfrm>
            <a:off x="5076825" y="1785938"/>
            <a:ext cx="3455988" cy="4595812"/>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endParaRPr lang="tr-TR" smtClean="0"/>
          </a:p>
        </p:txBody>
      </p:sp>
      <p:sp>
        <p:nvSpPr>
          <p:cNvPr id="119811" name="Rectangle 3"/>
          <p:cNvSpPr>
            <a:spLocks noGrp="1" noChangeArrowheads="1"/>
          </p:cNvSpPr>
          <p:nvPr>
            <p:ph idx="1"/>
          </p:nvPr>
        </p:nvSpPr>
        <p:spPr/>
        <p:txBody>
          <a:bodyPr/>
          <a:lstStyle/>
          <a:p>
            <a:pPr eaLnBrk="1" hangingPunct="1"/>
            <a:r>
              <a:rPr lang="tr-TR" dirty="0" smtClean="0">
                <a:cs typeface="Arial" charset="0"/>
              </a:rPr>
              <a:t>Yaralının bir kolu ilkyardımcının boynuna dolanarak destek verilir, </a:t>
            </a:r>
            <a:br>
              <a:rPr lang="tr-TR" dirty="0" smtClean="0">
                <a:cs typeface="Arial" charset="0"/>
              </a:rPr>
            </a:br>
            <a:r>
              <a:rPr lang="tr-TR" dirty="0" smtClean="0">
                <a:cs typeface="Arial" charset="0"/>
              </a:rPr>
              <a:t>İlkyardımcı boşta kalan kolu ile hasta/yaralının belini tutarak yardım eder. </a:t>
            </a:r>
            <a:br>
              <a:rPr lang="tr-TR" dirty="0" smtClean="0">
                <a:cs typeface="Arial" charset="0"/>
              </a:rPr>
            </a:br>
            <a:endParaRPr lang="tr-TR" dirty="0" smtClean="0">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endParaRPr lang="tr-TR" smtClean="0"/>
          </a:p>
        </p:txBody>
      </p:sp>
      <p:sp>
        <p:nvSpPr>
          <p:cNvPr id="120835" name="Rectangle 3"/>
          <p:cNvSpPr>
            <a:spLocks noGrp="1" noChangeArrowheads="1"/>
          </p:cNvSpPr>
          <p:nvPr>
            <p:ph idx="1"/>
          </p:nvPr>
        </p:nvSpPr>
        <p:spPr/>
        <p:txBody>
          <a:bodyPr/>
          <a:lstStyle/>
          <a:p>
            <a:pPr algn="just" eaLnBrk="1" hangingPunct="1">
              <a:lnSpc>
                <a:spcPct val="90000"/>
              </a:lnSpc>
            </a:pPr>
            <a:r>
              <a:rPr lang="tr-TR" sz="2800" b="1" dirty="0" smtClean="0">
                <a:latin typeface="Arial" charset="0"/>
                <a:cs typeface="Arial" charset="0"/>
              </a:rPr>
              <a:t>Sırtta taşıma:</a:t>
            </a:r>
            <a:endParaRPr lang="tr-TR" sz="2800" dirty="0" smtClean="0">
              <a:latin typeface="Arial" charset="0"/>
              <a:cs typeface="Arial" charset="0"/>
            </a:endParaRPr>
          </a:p>
          <a:p>
            <a:pPr lvl="1" algn="just">
              <a:lnSpc>
                <a:spcPct val="90000"/>
              </a:lnSpc>
            </a:pPr>
            <a:r>
              <a:rPr lang="tr-TR" sz="2400" dirty="0" smtClean="0">
                <a:latin typeface="Arial" charset="0"/>
                <a:cs typeface="Arial" charset="0"/>
              </a:rPr>
              <a:t>  Bilinçli hastaları taşımada kullanılır. </a:t>
            </a:r>
            <a:r>
              <a:rPr lang="tr-TR" sz="2400" b="1" dirty="0" smtClean="0">
                <a:latin typeface="Arial" charset="0"/>
                <a:cs typeface="Arial" charset="0"/>
              </a:rPr>
              <a:t>Bir ilkyardımcı</a:t>
            </a:r>
            <a:r>
              <a:rPr lang="tr-TR" sz="2400" dirty="0" smtClean="0">
                <a:latin typeface="Arial" charset="0"/>
                <a:cs typeface="Arial" charset="0"/>
              </a:rPr>
              <a:t> tarafından uygulanır.</a:t>
            </a:r>
          </a:p>
          <a:p>
            <a:pPr lvl="1" algn="just">
              <a:lnSpc>
                <a:spcPct val="90000"/>
              </a:lnSpc>
            </a:pPr>
            <a:r>
              <a:rPr lang="tr-TR" sz="2400" dirty="0" smtClean="0">
                <a:latin typeface="Arial" charset="0"/>
              </a:rPr>
              <a:t>İl</a:t>
            </a:r>
            <a:r>
              <a:rPr lang="tr-TR" sz="2400" dirty="0" smtClean="0">
                <a:latin typeface="Arial" charset="0"/>
                <a:cs typeface="Arial" charset="0"/>
              </a:rPr>
              <a:t>kyardımcı hasta/yaralıya sırtı dönük olarak çömelir. </a:t>
            </a:r>
          </a:p>
          <a:p>
            <a:pPr lvl="1" algn="just">
              <a:lnSpc>
                <a:spcPct val="90000"/>
              </a:lnSpc>
            </a:pPr>
            <a:r>
              <a:rPr lang="tr-TR" sz="2400" dirty="0" smtClean="0">
                <a:latin typeface="Arial" charset="0"/>
                <a:cs typeface="Arial" charset="0"/>
              </a:rPr>
              <a:t>Hasta/yaralının kolları ilkyardımcının göğsünde birleştirilir, </a:t>
            </a:r>
          </a:p>
          <a:p>
            <a:pPr lvl="1" algn="just">
              <a:lnSpc>
                <a:spcPct val="90000"/>
              </a:lnSpc>
            </a:pPr>
            <a:r>
              <a:rPr lang="tr-TR" sz="2400" dirty="0" smtClean="0">
                <a:latin typeface="Arial" charset="0"/>
                <a:cs typeface="Arial" charset="0"/>
              </a:rPr>
              <a:t>Ağırlık dizlere verilerek hasta/yaralı kaldırılır ve taşınır. </a:t>
            </a:r>
          </a:p>
          <a:p>
            <a:pPr eaLnBrk="1" hangingPunct="1">
              <a:lnSpc>
                <a:spcPct val="90000"/>
              </a:lnSpc>
            </a:pPr>
            <a:endParaRPr lang="tr-TR" sz="28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endParaRPr lang="tr-TR" smtClean="0"/>
          </a:p>
        </p:txBody>
      </p:sp>
      <p:pic>
        <p:nvPicPr>
          <p:cNvPr id="121859" name="Picture 6" descr="http://www.dask.org.tr/ILKYARDIM/hasta_tasima_sirtta2.jpg"/>
          <p:cNvPicPr>
            <a:picLocks noChangeAspect="1" noChangeArrowheads="1"/>
          </p:cNvPicPr>
          <p:nvPr/>
        </p:nvPicPr>
        <p:blipFill>
          <a:blip r:embed="rId2" cstate="print"/>
          <a:srcRect/>
          <a:stretch>
            <a:fillRect/>
          </a:stretch>
        </p:blipFill>
        <p:spPr bwMode="auto">
          <a:xfrm>
            <a:off x="0" y="1916113"/>
            <a:ext cx="1450975" cy="2674937"/>
          </a:xfrm>
          <a:prstGeom prst="rect">
            <a:avLst/>
          </a:prstGeom>
          <a:noFill/>
          <a:ln w="9525">
            <a:noFill/>
            <a:miter lim="800000"/>
            <a:headEnd/>
            <a:tailEnd/>
          </a:ln>
        </p:spPr>
      </p:pic>
      <p:pic>
        <p:nvPicPr>
          <p:cNvPr id="121860" name="Picture 7" descr="http://www.dask.org.tr/ILKYARDIM/hasta_tasima_sirtta3.jpg"/>
          <p:cNvPicPr>
            <a:picLocks noChangeAspect="1" noChangeArrowheads="1"/>
          </p:cNvPicPr>
          <p:nvPr/>
        </p:nvPicPr>
        <p:blipFill>
          <a:blip r:embed="rId3" cstate="print"/>
          <a:srcRect/>
          <a:stretch>
            <a:fillRect/>
          </a:stretch>
        </p:blipFill>
        <p:spPr bwMode="auto">
          <a:xfrm>
            <a:off x="1547813" y="1916113"/>
            <a:ext cx="1725612" cy="2665412"/>
          </a:xfrm>
          <a:prstGeom prst="rect">
            <a:avLst/>
          </a:prstGeom>
          <a:noFill/>
          <a:ln w="9525">
            <a:noFill/>
            <a:miter lim="800000"/>
            <a:headEnd/>
            <a:tailEnd/>
          </a:ln>
        </p:spPr>
      </p:pic>
      <p:pic>
        <p:nvPicPr>
          <p:cNvPr id="121861" name="Picture 8" descr="http://www.dask.org.tr/ILKYARDIM/hasta_tasima_sirtta.jpg"/>
          <p:cNvPicPr>
            <a:picLocks noChangeAspect="1" noChangeArrowheads="1"/>
          </p:cNvPicPr>
          <p:nvPr/>
        </p:nvPicPr>
        <p:blipFill>
          <a:blip r:embed="rId4" cstate="print"/>
          <a:srcRect/>
          <a:stretch>
            <a:fillRect/>
          </a:stretch>
        </p:blipFill>
        <p:spPr bwMode="auto">
          <a:xfrm>
            <a:off x="3348038" y="1916113"/>
            <a:ext cx="1543050" cy="2665412"/>
          </a:xfrm>
          <a:prstGeom prst="rect">
            <a:avLst/>
          </a:prstGeom>
          <a:noFill/>
          <a:ln w="9525">
            <a:noFill/>
            <a:miter lim="800000"/>
            <a:headEnd/>
            <a:tailEnd/>
          </a:ln>
        </p:spPr>
      </p:pic>
      <p:pic>
        <p:nvPicPr>
          <p:cNvPr id="121862" name="Picture 2"/>
          <p:cNvPicPr>
            <a:picLocks noChangeAspect="1" noChangeArrowheads="1"/>
          </p:cNvPicPr>
          <p:nvPr/>
        </p:nvPicPr>
        <p:blipFill>
          <a:blip r:embed="rId5" cstate="print"/>
          <a:srcRect/>
          <a:stretch>
            <a:fillRect/>
          </a:stretch>
        </p:blipFill>
        <p:spPr bwMode="auto">
          <a:xfrm>
            <a:off x="5364163" y="754063"/>
            <a:ext cx="2913062" cy="610393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endParaRPr lang="tr-TR" smtClean="0"/>
          </a:p>
        </p:txBody>
      </p:sp>
      <p:sp>
        <p:nvSpPr>
          <p:cNvPr id="122883" name="Rectangle 3"/>
          <p:cNvSpPr>
            <a:spLocks noGrp="1" noChangeArrowheads="1"/>
          </p:cNvSpPr>
          <p:nvPr>
            <p:ph idx="1"/>
          </p:nvPr>
        </p:nvSpPr>
        <p:spPr/>
        <p:txBody>
          <a:bodyPr/>
          <a:lstStyle/>
          <a:p>
            <a:pPr eaLnBrk="1" hangingPunct="1"/>
            <a:r>
              <a:rPr lang="tr-TR" smtClean="0">
                <a:latin typeface="Arial" charset="0"/>
                <a:cs typeface="Arial" charset="0"/>
              </a:rPr>
              <a:t>Hasta/yaralı kalk</a:t>
            </a:r>
            <a:r>
              <a:rPr lang="tr-TR" smtClean="0">
                <a:latin typeface="Arial" charset="0"/>
              </a:rPr>
              <a:t>a</a:t>
            </a:r>
            <a:r>
              <a:rPr lang="tr-TR" smtClean="0">
                <a:latin typeface="Arial" charset="0"/>
                <a:cs typeface="Arial" charset="0"/>
              </a:rPr>
              <a:t>may</a:t>
            </a:r>
            <a:r>
              <a:rPr lang="tr-TR" smtClean="0">
                <a:latin typeface="Arial" charset="0"/>
              </a:rPr>
              <a:t>a</a:t>
            </a:r>
            <a:r>
              <a:rPr lang="tr-TR" smtClean="0">
                <a:latin typeface="Arial" charset="0"/>
                <a:cs typeface="Arial" charset="0"/>
              </a:rPr>
              <a:t>cak durumda ise altına yatarak kaldırılır ve taşınır. </a:t>
            </a:r>
          </a:p>
          <a:p>
            <a:pPr eaLnBrk="1" hangingPunct="1"/>
            <a:endParaRPr lang="tr-TR" smtClean="0"/>
          </a:p>
        </p:txBody>
      </p:sp>
      <p:pic>
        <p:nvPicPr>
          <p:cNvPr id="122884" name="Picture 6" descr="http://www.dask.org.tr/ILKYARDIM/hasta_tasima_alta_yatarak.jpg"/>
          <p:cNvPicPr>
            <a:picLocks noChangeAspect="1" noChangeArrowheads="1"/>
          </p:cNvPicPr>
          <p:nvPr/>
        </p:nvPicPr>
        <p:blipFill>
          <a:blip r:embed="rId2" cstate="print"/>
          <a:srcRect/>
          <a:stretch>
            <a:fillRect/>
          </a:stretch>
        </p:blipFill>
        <p:spPr bwMode="auto">
          <a:xfrm>
            <a:off x="1979613" y="3141663"/>
            <a:ext cx="3074987" cy="34750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endParaRPr lang="tr-TR" smtClean="0"/>
          </a:p>
        </p:txBody>
      </p:sp>
      <p:sp>
        <p:nvSpPr>
          <p:cNvPr id="92163" name="Rectangle 3"/>
          <p:cNvSpPr>
            <a:spLocks noGrp="1" noChangeArrowheads="1"/>
          </p:cNvSpPr>
          <p:nvPr>
            <p:ph idx="1"/>
          </p:nvPr>
        </p:nvSpPr>
        <p:spPr/>
        <p:txBody>
          <a:bodyPr/>
          <a:lstStyle/>
          <a:p>
            <a:pPr eaLnBrk="1" hangingPunct="1">
              <a:lnSpc>
                <a:spcPct val="90000"/>
              </a:lnSpc>
            </a:pPr>
            <a:r>
              <a:rPr lang="tr-TR" smtClean="0">
                <a:cs typeface="Arial" charset="0"/>
              </a:rPr>
              <a:t>Ağırlık kaldırırken karın muntazam tutulup kalçayı kasmak gerekir, </a:t>
            </a:r>
          </a:p>
          <a:p>
            <a:pPr eaLnBrk="1" hangingPunct="1">
              <a:lnSpc>
                <a:spcPct val="90000"/>
              </a:lnSpc>
            </a:pPr>
            <a:r>
              <a:rPr lang="tr-TR" smtClean="0">
                <a:cs typeface="Arial" charset="0"/>
              </a:rPr>
              <a:t>Omuzlar, leğen kemiğinin ve omuriliğin hizasında tutulmalıdır, </a:t>
            </a:r>
          </a:p>
          <a:p>
            <a:pPr eaLnBrk="1" hangingPunct="1">
              <a:lnSpc>
                <a:spcPct val="90000"/>
              </a:lnSpc>
            </a:pPr>
            <a:r>
              <a:rPr lang="tr-TR" smtClean="0">
                <a:cs typeface="Arial" charset="0"/>
              </a:rPr>
              <a:t>Yön değiştirirken ani dönme ve bükülmelerden kaçınılmalıdır, </a:t>
            </a:r>
          </a:p>
          <a:p>
            <a:pPr eaLnBrk="1" hangingPunct="1">
              <a:lnSpc>
                <a:spcPct val="90000"/>
              </a:lnSpc>
            </a:pPr>
            <a:r>
              <a:rPr lang="tr-TR" smtClean="0">
                <a:cs typeface="Arial" charset="0"/>
              </a:rPr>
              <a:t>Hasta/yaralı mümkün olduğunca az hareket ettirilmelidir, </a:t>
            </a:r>
          </a:p>
          <a:p>
            <a:pPr eaLnBrk="1" hangingPunct="1">
              <a:lnSpc>
                <a:spcPct val="90000"/>
              </a:lnSpc>
            </a:pPr>
            <a:endParaRPr lang="tr-TR"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endParaRPr lang="tr-TR" smtClean="0"/>
          </a:p>
        </p:txBody>
      </p:sp>
      <p:sp>
        <p:nvSpPr>
          <p:cNvPr id="123907" name="Rectangle 3"/>
          <p:cNvSpPr>
            <a:spLocks noGrp="1" noChangeArrowheads="1"/>
          </p:cNvSpPr>
          <p:nvPr>
            <p:ph idx="1"/>
          </p:nvPr>
        </p:nvSpPr>
        <p:spPr/>
        <p:txBody>
          <a:bodyPr/>
          <a:lstStyle/>
          <a:p>
            <a:pPr algn="just" eaLnBrk="1" hangingPunct="1">
              <a:lnSpc>
                <a:spcPct val="90000"/>
              </a:lnSpc>
            </a:pPr>
            <a:r>
              <a:rPr lang="tr-TR" b="1" smtClean="0">
                <a:latin typeface="Arial" charset="0"/>
                <a:cs typeface="Arial" charset="0"/>
              </a:rPr>
              <a:t>Omuzda taşıma ( İtfaiyeci yöntemi) :</a:t>
            </a:r>
            <a:endParaRPr lang="tr-TR" smtClean="0">
              <a:latin typeface="Arial" charset="0"/>
              <a:cs typeface="Arial" charset="0"/>
            </a:endParaRPr>
          </a:p>
          <a:p>
            <a:pPr lvl="1" algn="just" eaLnBrk="1" hangingPunct="1">
              <a:lnSpc>
                <a:spcPct val="90000"/>
              </a:lnSpc>
            </a:pPr>
            <a:r>
              <a:rPr lang="tr-TR" smtClean="0">
                <a:latin typeface="Arial" charset="0"/>
                <a:cs typeface="Arial" charset="0"/>
              </a:rPr>
              <a:t>Yürüyemeyen yada bilinci kapalı olan kişiler için kullanılır. </a:t>
            </a:r>
          </a:p>
          <a:p>
            <a:pPr lvl="1" algn="just" eaLnBrk="1" hangingPunct="1">
              <a:lnSpc>
                <a:spcPct val="90000"/>
              </a:lnSpc>
            </a:pPr>
            <a:r>
              <a:rPr lang="tr-TR" b="1" smtClean="0">
                <a:latin typeface="Arial" charset="0"/>
                <a:cs typeface="Arial" charset="0"/>
              </a:rPr>
              <a:t>Bir ilkyardımcı</a:t>
            </a:r>
            <a:r>
              <a:rPr lang="tr-TR" smtClean="0">
                <a:latin typeface="Arial" charset="0"/>
                <a:cs typeface="Arial" charset="0"/>
              </a:rPr>
              <a:t> tarafından uygulanır.    </a:t>
            </a:r>
          </a:p>
          <a:p>
            <a:pPr lvl="1" algn="just" eaLnBrk="1" hangingPunct="1">
              <a:lnSpc>
                <a:spcPct val="90000"/>
              </a:lnSpc>
            </a:pPr>
            <a:r>
              <a:rPr lang="tr-TR" smtClean="0">
                <a:latin typeface="Arial" charset="0"/>
                <a:cs typeface="Arial" charset="0"/>
              </a:rPr>
              <a:t>İlkyardımcının bir kolu boşta olacağından merdiven yada bir yerden rahatlıkla destek alınabilir.</a:t>
            </a:r>
          </a:p>
          <a:p>
            <a:pPr lvl="1" algn="just" eaLnBrk="1" hangingPunct="1">
              <a:lnSpc>
                <a:spcPct val="90000"/>
              </a:lnSpc>
              <a:buFontTx/>
              <a:buNone/>
            </a:pPr>
            <a:r>
              <a:rPr lang="tr-TR" smtClean="0">
                <a:latin typeface="Arial" charset="0"/>
                <a:cs typeface="Arial"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endParaRPr lang="tr-TR" smtClean="0"/>
          </a:p>
        </p:txBody>
      </p:sp>
      <p:sp>
        <p:nvSpPr>
          <p:cNvPr id="124931" name="Rectangle 3"/>
          <p:cNvSpPr>
            <a:spLocks noGrp="1" noChangeArrowheads="1"/>
          </p:cNvSpPr>
          <p:nvPr>
            <p:ph idx="1"/>
          </p:nvPr>
        </p:nvSpPr>
        <p:spPr/>
        <p:txBody>
          <a:bodyPr/>
          <a:lstStyle/>
          <a:p>
            <a:pPr algn="just" eaLnBrk="1" hangingPunct="1">
              <a:lnSpc>
                <a:spcPct val="90000"/>
              </a:lnSpc>
            </a:pPr>
            <a:r>
              <a:rPr lang="tr-TR" sz="2800" smtClean="0">
                <a:latin typeface="Arial" charset="0"/>
                <a:cs typeface="Arial" charset="0"/>
              </a:rPr>
              <a:t>İlkyardımcı sol kolu ile omuzun dan tutarak hasta/yaralıyı oturur duruma getirir, </a:t>
            </a:r>
          </a:p>
          <a:p>
            <a:pPr algn="just" eaLnBrk="1" hangingPunct="1">
              <a:lnSpc>
                <a:spcPct val="90000"/>
              </a:lnSpc>
            </a:pPr>
            <a:r>
              <a:rPr lang="tr-TR" sz="2800" smtClean="0">
                <a:latin typeface="Arial" charset="0"/>
                <a:cs typeface="Arial" charset="0"/>
              </a:rPr>
              <a:t>Çömelerek sağ kolunu hasta/yaralının bacaklarının arasından geçirir, </a:t>
            </a:r>
          </a:p>
          <a:p>
            <a:pPr algn="just" eaLnBrk="1" hangingPunct="1">
              <a:lnSpc>
                <a:spcPct val="90000"/>
              </a:lnSpc>
            </a:pPr>
            <a:r>
              <a:rPr lang="tr-TR" sz="2800" smtClean="0">
                <a:latin typeface="Arial" charset="0"/>
                <a:cs typeface="Arial" charset="0"/>
              </a:rPr>
              <a:t>Hasta/yaralının vücudunu sağ omzuna alır, </a:t>
            </a:r>
          </a:p>
          <a:p>
            <a:pPr algn="just" eaLnBrk="1" hangingPunct="1">
              <a:lnSpc>
                <a:spcPct val="90000"/>
              </a:lnSpc>
            </a:pPr>
            <a:r>
              <a:rPr lang="tr-TR" sz="2800" smtClean="0">
                <a:latin typeface="Arial" charset="0"/>
                <a:cs typeface="Arial" charset="0"/>
              </a:rPr>
              <a:t>Sol el ile hasta/yaralının sağ elini tutar, ağırlığı dizlerine vererek kalkar, </a:t>
            </a:r>
          </a:p>
          <a:p>
            <a:pPr algn="just" eaLnBrk="1" hangingPunct="1">
              <a:lnSpc>
                <a:spcPct val="90000"/>
              </a:lnSpc>
            </a:pPr>
            <a:r>
              <a:rPr lang="tr-TR" sz="2800" smtClean="0">
                <a:latin typeface="Arial" charset="0"/>
                <a:cs typeface="Arial" charset="0"/>
              </a:rPr>
              <a:t>Hasta/yaralının önde boşta kalan bileği kavranarak hızla olay yerinden uzaklaştırılır</a:t>
            </a:r>
          </a:p>
          <a:p>
            <a:pPr eaLnBrk="1" hangingPunct="1">
              <a:lnSpc>
                <a:spcPct val="90000"/>
              </a:lnSpc>
            </a:pPr>
            <a:endParaRPr lang="tr-TR" sz="2800" smtClean="0"/>
          </a:p>
          <a:p>
            <a:pPr eaLnBrk="1" hangingPunct="1">
              <a:lnSpc>
                <a:spcPct val="90000"/>
              </a:lnSpc>
            </a:pPr>
            <a:endParaRPr lang="tr-TR" sz="28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endParaRPr lang="tr-TR" smtClean="0"/>
          </a:p>
        </p:txBody>
      </p:sp>
      <p:pic>
        <p:nvPicPr>
          <p:cNvPr id="125955" name="Picture 6" descr="http://www.dask.org.tr/ILKYARDIM/hasta_tasima_birkisi12.jpg"/>
          <p:cNvPicPr>
            <a:picLocks noChangeAspect="1" noChangeArrowheads="1"/>
          </p:cNvPicPr>
          <p:nvPr/>
        </p:nvPicPr>
        <p:blipFill>
          <a:blip r:embed="rId2" cstate="print"/>
          <a:srcRect/>
          <a:stretch>
            <a:fillRect/>
          </a:stretch>
        </p:blipFill>
        <p:spPr bwMode="auto">
          <a:xfrm>
            <a:off x="1258888" y="476250"/>
            <a:ext cx="1793875" cy="2808288"/>
          </a:xfrm>
          <a:prstGeom prst="rect">
            <a:avLst/>
          </a:prstGeom>
          <a:noFill/>
          <a:ln w="9525">
            <a:noFill/>
            <a:miter lim="800000"/>
            <a:headEnd/>
            <a:tailEnd/>
          </a:ln>
        </p:spPr>
      </p:pic>
      <p:pic>
        <p:nvPicPr>
          <p:cNvPr id="125956" name="Picture 7" descr="http://www.dask.org.tr/ILKYARDIM/hasta_tasima_birkisi13.jpg"/>
          <p:cNvPicPr>
            <a:picLocks noChangeAspect="1" noChangeArrowheads="1"/>
          </p:cNvPicPr>
          <p:nvPr/>
        </p:nvPicPr>
        <p:blipFill>
          <a:blip r:embed="rId3" cstate="print"/>
          <a:srcRect/>
          <a:stretch>
            <a:fillRect/>
          </a:stretch>
        </p:blipFill>
        <p:spPr bwMode="auto">
          <a:xfrm>
            <a:off x="3348038" y="549275"/>
            <a:ext cx="1635125" cy="2778125"/>
          </a:xfrm>
          <a:prstGeom prst="rect">
            <a:avLst/>
          </a:prstGeom>
          <a:noFill/>
          <a:ln w="9525">
            <a:noFill/>
            <a:miter lim="800000"/>
            <a:headEnd/>
            <a:tailEnd/>
          </a:ln>
        </p:spPr>
      </p:pic>
      <p:pic>
        <p:nvPicPr>
          <p:cNvPr id="125957" name="Picture 8" descr="http://www.dask.org.tr/ILKYARDIM/hasta_tasima_birkisi14.jpg"/>
          <p:cNvPicPr>
            <a:picLocks noChangeAspect="1" noChangeArrowheads="1"/>
          </p:cNvPicPr>
          <p:nvPr/>
        </p:nvPicPr>
        <p:blipFill>
          <a:blip r:embed="rId4" cstate="print"/>
          <a:srcRect/>
          <a:stretch>
            <a:fillRect/>
          </a:stretch>
        </p:blipFill>
        <p:spPr bwMode="auto">
          <a:xfrm>
            <a:off x="5292725" y="476250"/>
            <a:ext cx="1474788" cy="2881313"/>
          </a:xfrm>
          <a:prstGeom prst="rect">
            <a:avLst/>
          </a:prstGeom>
          <a:noFill/>
          <a:ln w="9525">
            <a:noFill/>
            <a:miter lim="800000"/>
            <a:headEnd/>
            <a:tailEnd/>
          </a:ln>
        </p:spPr>
      </p:pic>
      <p:pic>
        <p:nvPicPr>
          <p:cNvPr id="125958" name="Picture 2"/>
          <p:cNvPicPr>
            <a:picLocks noChangeAspect="1" noChangeArrowheads="1"/>
          </p:cNvPicPr>
          <p:nvPr/>
        </p:nvPicPr>
        <p:blipFill>
          <a:blip r:embed="rId5" cstate="print"/>
          <a:srcRect/>
          <a:stretch>
            <a:fillRect/>
          </a:stretch>
        </p:blipFill>
        <p:spPr bwMode="auto">
          <a:xfrm>
            <a:off x="1331913" y="3644900"/>
            <a:ext cx="6381750" cy="28797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endParaRPr lang="tr-TR" smtClean="0"/>
          </a:p>
        </p:txBody>
      </p:sp>
      <p:sp>
        <p:nvSpPr>
          <p:cNvPr id="126979" name="Rectangle 3"/>
          <p:cNvSpPr>
            <a:spLocks noGrp="1" noChangeArrowheads="1"/>
          </p:cNvSpPr>
          <p:nvPr>
            <p:ph idx="1"/>
          </p:nvPr>
        </p:nvSpPr>
        <p:spPr/>
        <p:txBody>
          <a:bodyPr/>
          <a:lstStyle/>
          <a:p>
            <a:pPr algn="just" eaLnBrk="1" hangingPunct="1">
              <a:lnSpc>
                <a:spcPct val="90000"/>
              </a:lnSpc>
            </a:pPr>
            <a:r>
              <a:rPr lang="tr-TR" sz="2800" b="1" smtClean="0">
                <a:latin typeface="Arial" charset="0"/>
                <a:cs typeface="Arial" charset="0"/>
              </a:rPr>
              <a:t>İki ilkyardımcı ile ellerin üzerinde taşıma (Altın Beşik Yöntemi) :</a:t>
            </a:r>
            <a:endParaRPr lang="tr-TR" sz="2800" smtClean="0">
              <a:latin typeface="Arial" charset="0"/>
              <a:cs typeface="Arial" charset="0"/>
            </a:endParaRPr>
          </a:p>
          <a:p>
            <a:pPr algn="just" eaLnBrk="1" hangingPunct="1">
              <a:lnSpc>
                <a:spcPct val="90000"/>
              </a:lnSpc>
            </a:pPr>
            <a:r>
              <a:rPr lang="tr-TR" sz="2800" smtClean="0">
                <a:latin typeface="Arial" charset="0"/>
                <a:cs typeface="Arial" charset="0"/>
              </a:rPr>
              <a:t>Hasta/yaralının ciddi bir yaralanması yoksa ve yardım edebiliyorsa iki, üç, dört elle altın beşik yapılarak      taşınır.</a:t>
            </a:r>
          </a:p>
          <a:p>
            <a:pPr algn="just" eaLnBrk="1" hangingPunct="1">
              <a:lnSpc>
                <a:spcPct val="90000"/>
              </a:lnSpc>
            </a:pPr>
            <a:endParaRPr lang="tr-TR" sz="2800" smtClean="0">
              <a:latin typeface="Arial" charset="0"/>
              <a:cs typeface="Arial" charset="0"/>
            </a:endParaRPr>
          </a:p>
          <a:p>
            <a:pPr algn="just" eaLnBrk="1" hangingPunct="1">
              <a:lnSpc>
                <a:spcPct val="90000"/>
              </a:lnSpc>
            </a:pPr>
            <a:r>
              <a:rPr lang="tr-TR" sz="2800" b="1" smtClean="0">
                <a:latin typeface="Arial" charset="0"/>
                <a:cs typeface="Arial" charset="0"/>
              </a:rPr>
              <a:t>İki elle:</a:t>
            </a:r>
            <a:r>
              <a:rPr lang="tr-TR" sz="2800" smtClean="0">
                <a:latin typeface="Arial" charset="0"/>
                <a:cs typeface="Arial" charset="0"/>
              </a:rPr>
              <a:t> İki ilkyardımcının birer eli boşta kalır, bu elleri birbirlerinin omzuna koyarlar, diğer elleri ile bileklerinden kavrayarak hasta/yaralıyı oturturlar.</a:t>
            </a:r>
          </a:p>
          <a:p>
            <a:pPr eaLnBrk="1" hangingPunct="1">
              <a:lnSpc>
                <a:spcPct val="90000"/>
              </a:lnSpc>
            </a:pPr>
            <a:endParaRPr lang="tr-TR" sz="28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endParaRPr lang="tr-TR" smtClean="0"/>
          </a:p>
        </p:txBody>
      </p:sp>
      <p:pic>
        <p:nvPicPr>
          <p:cNvPr id="128003" name="Picture 6" descr="http://www.dask.org.tr/ILKYARDIM/hasta_tasima_altin_besik1.jpg"/>
          <p:cNvPicPr>
            <a:picLocks noChangeAspect="1" noChangeArrowheads="1"/>
          </p:cNvPicPr>
          <p:nvPr/>
        </p:nvPicPr>
        <p:blipFill>
          <a:blip r:embed="rId2" cstate="print"/>
          <a:srcRect/>
          <a:stretch>
            <a:fillRect/>
          </a:stretch>
        </p:blipFill>
        <p:spPr bwMode="auto">
          <a:xfrm>
            <a:off x="539750" y="549275"/>
            <a:ext cx="1450975" cy="1360488"/>
          </a:xfrm>
          <a:prstGeom prst="rect">
            <a:avLst/>
          </a:prstGeom>
          <a:noFill/>
          <a:ln w="9525">
            <a:noFill/>
            <a:miter lim="800000"/>
            <a:headEnd/>
            <a:tailEnd/>
          </a:ln>
        </p:spPr>
      </p:pic>
      <p:pic>
        <p:nvPicPr>
          <p:cNvPr id="128004" name="Picture 7" descr="http://www.dask.org.tr/ILKYARDIM/hasta_tasima_altin_besik2.jpg"/>
          <p:cNvPicPr>
            <a:picLocks noChangeAspect="1" noChangeArrowheads="1"/>
          </p:cNvPicPr>
          <p:nvPr/>
        </p:nvPicPr>
        <p:blipFill>
          <a:blip r:embed="rId3" cstate="print"/>
          <a:srcRect/>
          <a:stretch>
            <a:fillRect/>
          </a:stretch>
        </p:blipFill>
        <p:spPr bwMode="auto">
          <a:xfrm>
            <a:off x="3203575" y="476250"/>
            <a:ext cx="1668463" cy="2092325"/>
          </a:xfrm>
          <a:prstGeom prst="rect">
            <a:avLst/>
          </a:prstGeom>
          <a:noFill/>
          <a:ln w="9525">
            <a:noFill/>
            <a:miter lim="800000"/>
            <a:headEnd/>
            <a:tailEnd/>
          </a:ln>
        </p:spPr>
      </p:pic>
      <p:pic>
        <p:nvPicPr>
          <p:cNvPr id="128005" name="Picture 8" descr="http://www.dask.org.tr/ILKYARDIM/hasta_tasima_altin_besik3.jpg"/>
          <p:cNvPicPr>
            <a:picLocks noChangeAspect="1" noChangeArrowheads="1"/>
          </p:cNvPicPr>
          <p:nvPr/>
        </p:nvPicPr>
        <p:blipFill>
          <a:blip r:embed="rId4" cstate="print"/>
          <a:srcRect/>
          <a:stretch>
            <a:fillRect/>
          </a:stretch>
        </p:blipFill>
        <p:spPr bwMode="auto">
          <a:xfrm>
            <a:off x="5508625" y="333375"/>
            <a:ext cx="1828800" cy="2663825"/>
          </a:xfrm>
          <a:prstGeom prst="rect">
            <a:avLst/>
          </a:prstGeom>
          <a:noFill/>
          <a:ln w="9525">
            <a:noFill/>
            <a:miter lim="800000"/>
            <a:headEnd/>
            <a:tailEnd/>
          </a:ln>
        </p:spPr>
      </p:pic>
      <p:pic>
        <p:nvPicPr>
          <p:cNvPr id="128006" name="Picture 2"/>
          <p:cNvPicPr>
            <a:picLocks noChangeAspect="1" noChangeArrowheads="1"/>
          </p:cNvPicPr>
          <p:nvPr/>
        </p:nvPicPr>
        <p:blipFill>
          <a:blip r:embed="rId5" cstate="print"/>
          <a:srcRect/>
          <a:stretch>
            <a:fillRect/>
          </a:stretch>
        </p:blipFill>
        <p:spPr bwMode="auto">
          <a:xfrm>
            <a:off x="1692275" y="3141663"/>
            <a:ext cx="5646738" cy="345598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Başlık"/>
          <p:cNvSpPr>
            <a:spLocks noGrp="1"/>
          </p:cNvSpPr>
          <p:nvPr>
            <p:ph type="title"/>
          </p:nvPr>
        </p:nvSpPr>
        <p:spPr/>
        <p:txBody>
          <a:bodyPr/>
          <a:lstStyle/>
          <a:p>
            <a:endParaRPr lang="tr-TR" smtClean="0"/>
          </a:p>
        </p:txBody>
      </p:sp>
      <p:pic>
        <p:nvPicPr>
          <p:cNvPr id="129027" name="Picture 2"/>
          <p:cNvPicPr>
            <a:picLocks noGrp="1" noChangeAspect="1" noChangeArrowheads="1"/>
          </p:cNvPicPr>
          <p:nvPr>
            <p:ph type="clipArt" sz="half" idx="1"/>
          </p:nvPr>
        </p:nvPicPr>
        <p:blipFill>
          <a:blip r:embed="rId2" cstate="print"/>
          <a:srcRect/>
          <a:stretch>
            <a:fillRect/>
          </a:stretch>
        </p:blipFill>
        <p:spPr>
          <a:xfrm>
            <a:off x="1979613" y="1150938"/>
            <a:ext cx="4681537" cy="4284662"/>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endParaRPr lang="tr-TR" smtClean="0"/>
          </a:p>
        </p:txBody>
      </p:sp>
      <p:sp>
        <p:nvSpPr>
          <p:cNvPr id="130051" name="Rectangle 3"/>
          <p:cNvSpPr>
            <a:spLocks noGrp="1" noChangeArrowheads="1"/>
          </p:cNvSpPr>
          <p:nvPr>
            <p:ph idx="1"/>
          </p:nvPr>
        </p:nvSpPr>
        <p:spPr/>
        <p:txBody>
          <a:bodyPr/>
          <a:lstStyle/>
          <a:p>
            <a:pPr algn="just" eaLnBrk="1" hangingPunct="1">
              <a:lnSpc>
                <a:spcPct val="90000"/>
              </a:lnSpc>
            </a:pPr>
            <a:r>
              <a:rPr lang="tr-TR" sz="2800" b="1" smtClean="0">
                <a:latin typeface="Arial" charset="0"/>
                <a:cs typeface="Arial" charset="0"/>
              </a:rPr>
              <a:t>Üç elle:</a:t>
            </a:r>
            <a:r>
              <a:rPr lang="tr-TR" sz="2800" smtClean="0">
                <a:latin typeface="Arial" charset="0"/>
                <a:cs typeface="Arial" charset="0"/>
              </a:rPr>
              <a:t> Birinci ilkyardımcı bir eli ile ikinci ilkyardımcının omzunu kavrar, diğer eli ile ikinci ilkyardımcının el      bileğini kavrar. İkinci ilkyardımcı bir el ile  birinci ilkyardımcının bileğini, diğer eli ile de  kendi bileğini kavrar.</a:t>
            </a:r>
          </a:p>
          <a:p>
            <a:pPr algn="just" eaLnBrk="1" hangingPunct="1">
              <a:lnSpc>
                <a:spcPct val="90000"/>
              </a:lnSpc>
            </a:pPr>
            <a:r>
              <a:rPr lang="tr-TR" sz="2800" smtClean="0">
                <a:latin typeface="Arial" charset="0"/>
                <a:cs typeface="Arial" charset="0"/>
              </a:rPr>
              <a:t>     </a:t>
            </a:r>
          </a:p>
          <a:p>
            <a:pPr algn="just" eaLnBrk="1" hangingPunct="1">
              <a:lnSpc>
                <a:spcPct val="90000"/>
              </a:lnSpc>
            </a:pPr>
            <a:r>
              <a:rPr lang="tr-TR" sz="2800" b="1" smtClean="0">
                <a:latin typeface="Arial" charset="0"/>
                <a:cs typeface="Arial" charset="0"/>
              </a:rPr>
              <a:t>Dört elle:</a:t>
            </a:r>
            <a:r>
              <a:rPr lang="tr-TR" sz="2800" smtClean="0">
                <a:latin typeface="Arial" charset="0"/>
                <a:cs typeface="Arial" charset="0"/>
              </a:rPr>
              <a:t> İlkyardımcılar bir elleri ile diğer el bileklerini, öbür elleri ile de birbirlerinin bileklerini kavrarlar</a:t>
            </a:r>
          </a:p>
          <a:p>
            <a:pPr eaLnBrk="1" hangingPunct="1">
              <a:lnSpc>
                <a:spcPct val="90000"/>
              </a:lnSpc>
            </a:pPr>
            <a:endParaRPr lang="tr-TR" sz="28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endParaRPr lang="tr-TR" smtClean="0"/>
          </a:p>
        </p:txBody>
      </p:sp>
      <p:sp>
        <p:nvSpPr>
          <p:cNvPr id="131075" name="Rectangle 3"/>
          <p:cNvSpPr>
            <a:spLocks noGrp="1" noChangeArrowheads="1"/>
          </p:cNvSpPr>
          <p:nvPr>
            <p:ph idx="1"/>
          </p:nvPr>
        </p:nvSpPr>
        <p:spPr/>
        <p:txBody>
          <a:bodyPr>
            <a:normAutofit/>
          </a:bodyPr>
          <a:lstStyle/>
          <a:p>
            <a:pPr algn="just" eaLnBrk="1" hangingPunct="1">
              <a:lnSpc>
                <a:spcPct val="90000"/>
              </a:lnSpc>
            </a:pPr>
            <a:r>
              <a:rPr lang="tr-TR" sz="2800" b="1" dirty="0" smtClean="0">
                <a:latin typeface="Arial" charset="0"/>
                <a:cs typeface="Arial" charset="0"/>
              </a:rPr>
              <a:t>Kollar ve bacaklardan tutarak taşıma:</a:t>
            </a:r>
            <a:endParaRPr lang="tr-TR" sz="2800" dirty="0" smtClean="0">
              <a:latin typeface="Arial" charset="0"/>
              <a:cs typeface="Arial" charset="0"/>
            </a:endParaRPr>
          </a:p>
          <a:p>
            <a:pPr lvl="1" algn="just">
              <a:lnSpc>
                <a:spcPct val="90000"/>
              </a:lnSpc>
            </a:pPr>
            <a:r>
              <a:rPr lang="tr-TR" sz="2400" dirty="0" smtClean="0">
                <a:latin typeface="Arial" charset="0"/>
                <a:cs typeface="Arial" charset="0"/>
              </a:rPr>
              <a:t>Hasta/yaralı bir yerden kaldırılarak hemen başka bir yere aktarılacaksa kullanılır. </a:t>
            </a:r>
            <a:r>
              <a:rPr lang="tr-TR" sz="2400" b="1" dirty="0" smtClean="0">
                <a:latin typeface="Arial" charset="0"/>
                <a:cs typeface="Arial" charset="0"/>
              </a:rPr>
              <a:t>İki ilkyardımcı</a:t>
            </a:r>
            <a:r>
              <a:rPr lang="tr-TR" sz="2400" dirty="0" smtClean="0">
                <a:latin typeface="Arial" charset="0"/>
                <a:cs typeface="Arial" charset="0"/>
              </a:rPr>
              <a:t>      tarafından uygulanır.</a:t>
            </a:r>
          </a:p>
          <a:p>
            <a:pPr lvl="1" algn="just">
              <a:lnSpc>
                <a:spcPct val="90000"/>
              </a:lnSpc>
            </a:pPr>
            <a:r>
              <a:rPr lang="tr-TR" sz="2400" dirty="0" smtClean="0">
                <a:latin typeface="Arial" charset="0"/>
                <a:cs typeface="Arial" charset="0"/>
              </a:rPr>
              <a:t>İlkyardımcılardan biri sırtı hasta/yaralıya dönük olacak şekilde bacakları arasına çömelir ve elleri ile hasta/yaralının dizleri altından kavrar. İkinci ilkyardımcı hasta/yaralının baş tarafına geçerek kolları ile koltuk altlarından kavrar. Bu şekilde kaldırarak taşırlar. </a:t>
            </a:r>
          </a:p>
          <a:p>
            <a:pPr eaLnBrk="1" hangingPunct="1">
              <a:lnSpc>
                <a:spcPct val="90000"/>
              </a:lnSpc>
            </a:pPr>
            <a:endParaRPr lang="tr-TR" sz="2800" dirty="0" smtClean="0">
              <a:solidFill>
                <a:schemeClr val="tx2"/>
              </a:solidFill>
              <a:latin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endParaRPr lang="tr-TR" smtClean="0"/>
          </a:p>
        </p:txBody>
      </p:sp>
      <p:pic>
        <p:nvPicPr>
          <p:cNvPr id="132099" name="Picture 6" descr="http://www.dask.org.tr/ILKYARDIM/hasta_tasima_ikikisi_ortada1.jpg"/>
          <p:cNvPicPr>
            <a:picLocks noChangeAspect="1" noChangeArrowheads="1"/>
          </p:cNvPicPr>
          <p:nvPr/>
        </p:nvPicPr>
        <p:blipFill>
          <a:blip r:embed="rId2" cstate="print"/>
          <a:srcRect/>
          <a:stretch>
            <a:fillRect/>
          </a:stretch>
        </p:blipFill>
        <p:spPr bwMode="auto">
          <a:xfrm>
            <a:off x="153988" y="2439988"/>
            <a:ext cx="2217737" cy="1474787"/>
          </a:xfrm>
          <a:prstGeom prst="rect">
            <a:avLst/>
          </a:prstGeom>
          <a:noFill/>
          <a:ln w="9525">
            <a:noFill/>
            <a:miter lim="800000"/>
            <a:headEnd/>
            <a:tailEnd/>
          </a:ln>
        </p:spPr>
      </p:pic>
      <p:pic>
        <p:nvPicPr>
          <p:cNvPr id="132100" name="Picture 7" descr="http://www.dask.org.tr/ILKYARDIM/hasta_tasima_ikikisi_ortada2.jpg"/>
          <p:cNvPicPr>
            <a:picLocks noChangeAspect="1" noChangeArrowheads="1"/>
          </p:cNvPicPr>
          <p:nvPr/>
        </p:nvPicPr>
        <p:blipFill>
          <a:blip r:embed="rId3" cstate="print"/>
          <a:srcRect/>
          <a:stretch>
            <a:fillRect/>
          </a:stretch>
        </p:blipFill>
        <p:spPr bwMode="auto">
          <a:xfrm>
            <a:off x="2763838" y="2439988"/>
            <a:ext cx="2274887" cy="2022475"/>
          </a:xfrm>
          <a:prstGeom prst="rect">
            <a:avLst/>
          </a:prstGeom>
          <a:noFill/>
          <a:ln w="9525">
            <a:noFill/>
            <a:miter lim="800000"/>
            <a:headEnd/>
            <a:tailEnd/>
          </a:ln>
        </p:spPr>
      </p:pic>
      <p:pic>
        <p:nvPicPr>
          <p:cNvPr id="132101" name="Picture 2"/>
          <p:cNvPicPr>
            <a:picLocks noChangeAspect="1" noChangeArrowheads="1"/>
          </p:cNvPicPr>
          <p:nvPr/>
        </p:nvPicPr>
        <p:blipFill>
          <a:blip r:embed="rId4" cstate="print"/>
          <a:srcRect/>
          <a:stretch>
            <a:fillRect/>
          </a:stretch>
        </p:blipFill>
        <p:spPr bwMode="auto">
          <a:xfrm>
            <a:off x="5651500" y="476250"/>
            <a:ext cx="3492500" cy="592296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endParaRPr lang="tr-TR" smtClean="0"/>
          </a:p>
        </p:txBody>
      </p:sp>
      <p:sp>
        <p:nvSpPr>
          <p:cNvPr id="133123" name="Rectangle 3"/>
          <p:cNvSpPr>
            <a:spLocks noGrp="1" noChangeArrowheads="1"/>
          </p:cNvSpPr>
          <p:nvPr>
            <p:ph idx="1"/>
          </p:nvPr>
        </p:nvSpPr>
        <p:spPr/>
        <p:txBody>
          <a:bodyPr/>
          <a:lstStyle/>
          <a:p>
            <a:pPr algn="just" eaLnBrk="1" hangingPunct="1"/>
            <a:r>
              <a:rPr lang="tr-TR" sz="2800" b="1" smtClean="0">
                <a:solidFill>
                  <a:srgbClr val="000000"/>
                </a:solidFill>
                <a:latin typeface="Arial" charset="0"/>
                <a:cs typeface="Arial" charset="0"/>
              </a:rPr>
              <a:t>- </a:t>
            </a:r>
            <a:r>
              <a:rPr lang="tr-TR" sz="2800" b="1" smtClean="0">
                <a:latin typeface="Arial" charset="0"/>
                <a:cs typeface="Arial" charset="0"/>
              </a:rPr>
              <a:t>Sandalye ile taşıma:</a:t>
            </a:r>
            <a:endParaRPr lang="tr-TR" sz="2800" smtClean="0">
              <a:latin typeface="Arial" charset="0"/>
              <a:cs typeface="Arial" charset="0"/>
            </a:endParaRPr>
          </a:p>
          <a:p>
            <a:pPr algn="just" eaLnBrk="1" hangingPunct="1"/>
            <a:r>
              <a:rPr lang="tr-TR" sz="2800" smtClean="0">
                <a:latin typeface="Arial" charset="0"/>
                <a:cs typeface="Arial" charset="0"/>
              </a:rPr>
              <a:t>Hasta/yaralının bilinçli olması gereklidir. Özellikle merdiven inip çıkarken çok kullanışlı bir yöntemdir. </a:t>
            </a:r>
            <a:r>
              <a:rPr lang="tr-TR" sz="2800" b="1" smtClean="0">
                <a:latin typeface="Arial" charset="0"/>
                <a:cs typeface="Arial" charset="0"/>
              </a:rPr>
              <a:t>İki      ilkyardımcı</a:t>
            </a:r>
            <a:r>
              <a:rPr lang="tr-TR" sz="2800" smtClean="0">
                <a:latin typeface="Arial" charset="0"/>
                <a:cs typeface="Arial" charset="0"/>
              </a:rPr>
              <a:t> tarafından uygulanır.</a:t>
            </a:r>
          </a:p>
          <a:p>
            <a:pPr algn="just" eaLnBrk="1" hangingPunct="1"/>
            <a:r>
              <a:rPr lang="tr-TR" sz="2800" smtClean="0">
                <a:latin typeface="Arial" charset="0"/>
                <a:cs typeface="Arial" charset="0"/>
              </a:rPr>
              <a:t>Bir ilkyardımcı sandalyeyi arka taraftan, oturulacak kısma yakın bir yerden, diğer ilkyardımcı sandalyenin ön bacaklarını aşağı kısmından kavrayarak taşırlar</a:t>
            </a:r>
          </a:p>
          <a:p>
            <a:pPr eaLnBrk="1" hangingPunct="1"/>
            <a:endParaRPr lang="tr-TR" sz="2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endParaRPr lang="tr-TR" smtClean="0"/>
          </a:p>
        </p:txBody>
      </p:sp>
      <p:sp>
        <p:nvSpPr>
          <p:cNvPr id="93187" name="Rectangle 3"/>
          <p:cNvSpPr>
            <a:spLocks noGrp="1" noChangeArrowheads="1"/>
          </p:cNvSpPr>
          <p:nvPr>
            <p:ph idx="1"/>
          </p:nvPr>
        </p:nvSpPr>
        <p:spPr/>
        <p:txBody>
          <a:bodyPr/>
          <a:lstStyle/>
          <a:p>
            <a:pPr eaLnBrk="1" hangingPunct="1">
              <a:lnSpc>
                <a:spcPct val="90000"/>
              </a:lnSpc>
            </a:pPr>
            <a:r>
              <a:rPr lang="tr-TR" sz="2800" smtClean="0">
                <a:cs typeface="Arial" charset="0"/>
              </a:rPr>
              <a:t>Yerden destek alacak şekilde her iki ayağı da kullanarak biri diğerinden biraz öne yerleştirilmelidir, </a:t>
            </a:r>
            <a:endParaRPr lang="tr-TR" sz="2800" smtClean="0"/>
          </a:p>
          <a:p>
            <a:pPr eaLnBrk="1" hangingPunct="1">
              <a:lnSpc>
                <a:spcPct val="90000"/>
              </a:lnSpc>
            </a:pPr>
            <a:r>
              <a:rPr lang="tr-TR" sz="2800" smtClean="0">
                <a:cs typeface="Arial" charset="0"/>
              </a:rPr>
              <a:t>Kalkarken, ağırlığı kalça kaslarına vererek dizler en uygun biçimde doğrultulmalıdır, </a:t>
            </a:r>
            <a:endParaRPr lang="tr-TR" sz="2800" smtClean="0"/>
          </a:p>
          <a:p>
            <a:pPr eaLnBrk="1" hangingPunct="1">
              <a:lnSpc>
                <a:spcPct val="90000"/>
              </a:lnSpc>
            </a:pPr>
            <a:r>
              <a:rPr lang="tr-TR" sz="2800" smtClean="0">
                <a:cs typeface="Arial" charset="0"/>
              </a:rPr>
              <a:t>Baş her zaman düz tutulmalı, homojen ve düzgün bir şekilde hareket ettirilmelidir, </a:t>
            </a:r>
            <a:endParaRPr lang="tr-TR" sz="2800" smtClean="0"/>
          </a:p>
          <a:p>
            <a:pPr eaLnBrk="1" hangingPunct="1">
              <a:lnSpc>
                <a:spcPct val="90000"/>
              </a:lnSpc>
            </a:pPr>
            <a:r>
              <a:rPr lang="tr-TR" sz="2800" smtClean="0">
                <a:cs typeface="Arial" charset="0"/>
              </a:rPr>
              <a:t>Yavaş ve düzgün adımlarla yürümek gerekir, adımlar omuzdan daha geniş olmamalıdır, </a:t>
            </a:r>
            <a:endParaRPr lang="tr-TR" sz="2800" smtClean="0"/>
          </a:p>
          <a:p>
            <a:pPr eaLnBrk="1" hangingPunct="1">
              <a:lnSpc>
                <a:spcPct val="90000"/>
              </a:lnSpc>
            </a:pPr>
            <a:endParaRPr lang="tr-TR" sz="2800" smtClean="0"/>
          </a:p>
          <a:p>
            <a:pPr eaLnBrk="1" hangingPunct="1">
              <a:lnSpc>
                <a:spcPct val="90000"/>
              </a:lnSpc>
            </a:pPr>
            <a:endParaRPr lang="tr-TR" sz="28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endParaRPr lang="tr-TR" smtClean="0"/>
          </a:p>
        </p:txBody>
      </p:sp>
      <p:sp>
        <p:nvSpPr>
          <p:cNvPr id="134147" name="Rectangle 3"/>
          <p:cNvSpPr>
            <a:spLocks noGrp="1" noChangeArrowheads="1"/>
          </p:cNvSpPr>
          <p:nvPr>
            <p:ph idx="1"/>
          </p:nvPr>
        </p:nvSpPr>
        <p:spPr/>
        <p:txBody>
          <a:bodyPr/>
          <a:lstStyle/>
          <a:p>
            <a:pPr algn="just" eaLnBrk="1" hangingPunct="1">
              <a:lnSpc>
                <a:spcPct val="90000"/>
              </a:lnSpc>
            </a:pPr>
            <a:r>
              <a:rPr lang="tr-TR" sz="2800" b="1" smtClean="0">
                <a:latin typeface="Arial" charset="0"/>
                <a:cs typeface="Arial" charset="0"/>
              </a:rPr>
              <a:t>Hastayı Kaldırıp sedyeye Yerleştirme Teknikleri </a:t>
            </a:r>
            <a:endParaRPr lang="tr-TR" sz="2800" smtClean="0">
              <a:latin typeface="Arial" charset="0"/>
              <a:cs typeface="Arial" charset="0"/>
            </a:endParaRPr>
          </a:p>
          <a:p>
            <a:pPr algn="just" eaLnBrk="1" hangingPunct="1">
              <a:lnSpc>
                <a:spcPct val="90000"/>
              </a:lnSpc>
            </a:pPr>
            <a:r>
              <a:rPr lang="tr-TR" sz="2800" smtClean="0">
                <a:latin typeface="Arial" charset="0"/>
                <a:cs typeface="Arial" charset="0"/>
              </a:rPr>
              <a:t> </a:t>
            </a:r>
          </a:p>
          <a:p>
            <a:pPr algn="just" eaLnBrk="1" hangingPunct="1">
              <a:lnSpc>
                <a:spcPct val="90000"/>
              </a:lnSpc>
            </a:pPr>
            <a:r>
              <a:rPr lang="tr-TR" sz="2800" b="1" smtClean="0">
                <a:latin typeface="Arial" charset="0"/>
                <a:cs typeface="Arial" charset="0"/>
              </a:rPr>
              <a:t>1- Kaşık tekniği:</a:t>
            </a:r>
            <a:endParaRPr lang="tr-TR" sz="2800" smtClean="0">
              <a:latin typeface="Arial" charset="0"/>
              <a:cs typeface="Arial" charset="0"/>
            </a:endParaRPr>
          </a:p>
          <a:p>
            <a:pPr algn="just" eaLnBrk="1" hangingPunct="1">
              <a:lnSpc>
                <a:spcPct val="90000"/>
              </a:lnSpc>
            </a:pPr>
            <a:r>
              <a:rPr lang="tr-TR" sz="2800" smtClean="0">
                <a:latin typeface="Arial" charset="0"/>
                <a:cs typeface="Arial" charset="0"/>
              </a:rPr>
              <a:t>Bu teknik hasta/yaralıya sadece bir taraftan ulaşılması durumunda üç yada zorunlu hallerde 2 kişi  tarafından  uygulanır.</a:t>
            </a:r>
          </a:p>
          <a:p>
            <a:pPr algn="just" eaLnBrk="1" hangingPunct="1">
              <a:lnSpc>
                <a:spcPct val="90000"/>
              </a:lnSpc>
            </a:pPr>
            <a:r>
              <a:rPr lang="tr-TR" sz="2800" smtClean="0">
                <a:latin typeface="Arial" charset="0"/>
                <a:cs typeface="Arial" charset="0"/>
              </a:rPr>
              <a:t>İlkyardımcılar hasta/yaralının tek bir yanında bir dizleri yerde olacak şekilde diz çökerler, </a:t>
            </a:r>
          </a:p>
          <a:p>
            <a:pPr algn="just" eaLnBrk="1" hangingPunct="1">
              <a:lnSpc>
                <a:spcPct val="90000"/>
              </a:lnSpc>
            </a:pPr>
            <a:r>
              <a:rPr lang="tr-TR" sz="2800" smtClean="0">
                <a:latin typeface="Arial" charset="0"/>
                <a:cs typeface="Arial" charset="0"/>
              </a:rPr>
              <a:t>Hasta/yaralının elleri göğsünde birleştirilir</a:t>
            </a:r>
          </a:p>
          <a:p>
            <a:pPr eaLnBrk="1" hangingPunct="1">
              <a:lnSpc>
                <a:spcPct val="90000"/>
              </a:lnSpc>
            </a:pPr>
            <a:endParaRPr lang="tr-TR" sz="28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Başlık"/>
          <p:cNvSpPr>
            <a:spLocks noGrp="1"/>
          </p:cNvSpPr>
          <p:nvPr>
            <p:ph type="title"/>
          </p:nvPr>
        </p:nvSpPr>
        <p:spPr/>
        <p:txBody>
          <a:bodyPr/>
          <a:lstStyle/>
          <a:p>
            <a:endParaRPr lang="tr-TR" smtClean="0"/>
          </a:p>
        </p:txBody>
      </p:sp>
      <p:pic>
        <p:nvPicPr>
          <p:cNvPr id="135171" name="Picture 2"/>
          <p:cNvPicPr>
            <a:picLocks noGrp="1" noChangeAspect="1" noChangeArrowheads="1"/>
          </p:cNvPicPr>
          <p:nvPr>
            <p:ph idx="1"/>
          </p:nvPr>
        </p:nvPicPr>
        <p:blipFill>
          <a:blip r:embed="rId2" cstate="print"/>
          <a:srcRect/>
          <a:stretch>
            <a:fillRect/>
          </a:stretch>
        </p:blipFill>
        <p:spPr>
          <a:xfrm>
            <a:off x="1547813" y="2492375"/>
            <a:ext cx="6119812" cy="3889375"/>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endParaRPr lang="tr-TR" smtClean="0"/>
          </a:p>
        </p:txBody>
      </p:sp>
      <p:sp>
        <p:nvSpPr>
          <p:cNvPr id="136195" name="Rectangle 3"/>
          <p:cNvSpPr>
            <a:spLocks noGrp="1" noChangeArrowheads="1"/>
          </p:cNvSpPr>
          <p:nvPr>
            <p:ph idx="1"/>
          </p:nvPr>
        </p:nvSpPr>
        <p:spPr/>
        <p:txBody>
          <a:bodyPr/>
          <a:lstStyle/>
          <a:p>
            <a:pPr algn="just" eaLnBrk="1" hangingPunct="1">
              <a:lnSpc>
                <a:spcPct val="90000"/>
              </a:lnSpc>
            </a:pPr>
            <a:r>
              <a:rPr lang="tr-TR" sz="2800" dirty="0" smtClean="0">
                <a:latin typeface="Arial" charset="0"/>
                <a:cs typeface="Arial" charset="0"/>
              </a:rPr>
              <a:t>Birinci ilkyardımcı baş ve omzundan, ikinci ilkyardımcı sırtının alt kısmı ve uyluğundan, üçüncü ilkyardımcı dizlerinin altından ve bileklerinden kavrar. Daha sonra kendi ellerini hasta/yaralının vücudun altından geçirerek kavrarlar, </a:t>
            </a:r>
          </a:p>
          <a:p>
            <a:pPr algn="just" eaLnBrk="1" hangingPunct="1">
              <a:lnSpc>
                <a:spcPct val="90000"/>
              </a:lnSpc>
            </a:pPr>
            <a:r>
              <a:rPr lang="tr-TR" sz="2800" dirty="0" smtClean="0">
                <a:latin typeface="Arial" charset="0"/>
                <a:cs typeface="Arial" charset="0"/>
              </a:rPr>
              <a:t>Başını ve omzunu tutan birinci ilkyardımcının komutu ile tüm ilkyardımcılar aynı anda hasta/yaralıyı kaldırarak dizlerinin üzerine koyarlar,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endParaRPr lang="tr-TR" smtClean="0"/>
          </a:p>
        </p:txBody>
      </p:sp>
      <p:sp>
        <p:nvSpPr>
          <p:cNvPr id="137219" name="Rectangle 3"/>
          <p:cNvSpPr>
            <a:spLocks noGrp="1" noChangeArrowheads="1"/>
          </p:cNvSpPr>
          <p:nvPr>
            <p:ph idx="1"/>
          </p:nvPr>
        </p:nvSpPr>
        <p:spPr/>
        <p:txBody>
          <a:bodyPr/>
          <a:lstStyle/>
          <a:p>
            <a:pPr algn="just" eaLnBrk="1" hangingPunct="1"/>
            <a:r>
              <a:rPr lang="tr-TR" smtClean="0">
                <a:latin typeface="Arial" charset="0"/>
                <a:cs typeface="Arial" charset="0"/>
              </a:rPr>
              <a:t>Sonra uyumlu bir şekilde ayağa kalkarlar, </a:t>
            </a:r>
          </a:p>
          <a:p>
            <a:pPr algn="just" eaLnBrk="1" hangingPunct="1"/>
            <a:r>
              <a:rPr lang="tr-TR" smtClean="0">
                <a:latin typeface="Arial" charset="0"/>
                <a:cs typeface="Arial" charset="0"/>
              </a:rPr>
              <a:t>Aynı anda tek bir hareketle hasta/yaralıyı göğüslerine doğru çevirirler ve aynı anda düzgün bir şekilde sedyeye koyarlar. </a:t>
            </a:r>
          </a:p>
          <a:p>
            <a:pPr eaLnBrk="1" hangingPunct="1"/>
            <a:endParaRPr lang="tr-TR" smtClean="0"/>
          </a:p>
          <a:p>
            <a:pPr eaLnBrk="1" hangingPunct="1"/>
            <a:endParaRPr lang="tr-TR"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endParaRPr lang="tr-TR" smtClean="0"/>
          </a:p>
        </p:txBody>
      </p:sp>
      <p:sp>
        <p:nvSpPr>
          <p:cNvPr id="116739" name="Rectangle 3"/>
          <p:cNvSpPr>
            <a:spLocks noGrp="1" noChangeArrowheads="1"/>
          </p:cNvSpPr>
          <p:nvPr>
            <p:ph idx="1"/>
          </p:nvPr>
        </p:nvSpPr>
        <p:spPr/>
        <p:txBody>
          <a:bodyPr/>
          <a:lstStyle/>
          <a:p>
            <a:pPr algn="just" eaLnBrk="1" hangingPunct="1">
              <a:lnSpc>
                <a:spcPct val="90000"/>
              </a:lnSpc>
              <a:defRPr/>
            </a:pPr>
            <a:r>
              <a:rPr lang="tr-TR" sz="2800" b="1" dirty="0" smtClean="0">
                <a:latin typeface="Arial" charset="0"/>
                <a:cs typeface="Arial" charset="0"/>
              </a:rPr>
              <a:t>Köprü tekniği:</a:t>
            </a:r>
            <a:endParaRPr lang="tr-TR" sz="2800" dirty="0" smtClean="0">
              <a:latin typeface="Arial" charset="0"/>
              <a:cs typeface="Arial" charset="0"/>
            </a:endParaRPr>
          </a:p>
          <a:p>
            <a:pPr algn="just" eaLnBrk="1" hangingPunct="1">
              <a:lnSpc>
                <a:spcPct val="90000"/>
              </a:lnSpc>
              <a:defRPr/>
            </a:pPr>
            <a:r>
              <a:rPr lang="tr-TR" sz="2800" dirty="0" smtClean="0">
                <a:latin typeface="+mj-lt"/>
                <a:cs typeface="Arial" charset="0"/>
              </a:rPr>
              <a:t>Hasta/yaralıya iki taraftan ulaşılması durumunda dört ilkyardımcı tarafından yapılır.</a:t>
            </a:r>
          </a:p>
          <a:p>
            <a:pPr algn="just" eaLnBrk="1" hangingPunct="1">
              <a:lnSpc>
                <a:spcPct val="90000"/>
              </a:lnSpc>
              <a:defRPr/>
            </a:pPr>
            <a:r>
              <a:rPr lang="tr-TR" sz="2800" dirty="0" smtClean="0">
                <a:latin typeface="+mj-lt"/>
                <a:cs typeface="Arial" charset="0"/>
              </a:rPr>
              <a:t>İlkyardımcılar bacaklarını açıp, hasta/yaralının üzerine hafifçe çömelerek yerleşirler, </a:t>
            </a:r>
          </a:p>
          <a:p>
            <a:pPr algn="just" eaLnBrk="1" hangingPunct="1">
              <a:lnSpc>
                <a:spcPct val="90000"/>
              </a:lnSpc>
              <a:defRPr/>
            </a:pPr>
            <a:r>
              <a:rPr lang="tr-TR" sz="2800" dirty="0" smtClean="0">
                <a:latin typeface="+mj-lt"/>
                <a:cs typeface="Arial" charset="0"/>
              </a:rPr>
              <a:t>Birinci ilkyardımcı başı koruyacak şekilde omuz ve ensesinden, ikinci ilkyardımcı kalçalarından, üçüncü ilkyardımcı da dizlerinin altından tutar,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Başlık"/>
          <p:cNvSpPr>
            <a:spLocks noGrp="1"/>
          </p:cNvSpPr>
          <p:nvPr>
            <p:ph type="title"/>
          </p:nvPr>
        </p:nvSpPr>
        <p:spPr/>
        <p:txBody>
          <a:bodyPr/>
          <a:lstStyle/>
          <a:p>
            <a:endParaRPr lang="tr-TR" smtClean="0"/>
          </a:p>
        </p:txBody>
      </p:sp>
      <p:pic>
        <p:nvPicPr>
          <p:cNvPr id="139267" name="Picture 2"/>
          <p:cNvPicPr>
            <a:picLocks noGrp="1" noChangeAspect="1" noChangeArrowheads="1"/>
          </p:cNvPicPr>
          <p:nvPr>
            <p:ph idx="1"/>
          </p:nvPr>
        </p:nvPicPr>
        <p:blipFill>
          <a:blip r:embed="rId2" cstate="print"/>
          <a:srcRect/>
          <a:stretch>
            <a:fillRect/>
          </a:stretch>
        </p:blipFill>
        <p:spPr>
          <a:xfrm>
            <a:off x="1258888" y="2332038"/>
            <a:ext cx="5354637" cy="4265612"/>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endParaRPr lang="tr-TR" smtClean="0"/>
          </a:p>
        </p:txBody>
      </p:sp>
      <p:sp>
        <p:nvSpPr>
          <p:cNvPr id="118787" name="Rectangle 3"/>
          <p:cNvSpPr>
            <a:spLocks noGrp="1" noChangeArrowheads="1"/>
          </p:cNvSpPr>
          <p:nvPr>
            <p:ph idx="1"/>
          </p:nvPr>
        </p:nvSpPr>
        <p:spPr/>
        <p:txBody>
          <a:bodyPr/>
          <a:lstStyle/>
          <a:p>
            <a:pPr algn="just" eaLnBrk="1" hangingPunct="1">
              <a:lnSpc>
                <a:spcPct val="90000"/>
              </a:lnSpc>
              <a:defRPr/>
            </a:pPr>
            <a:r>
              <a:rPr lang="tr-TR" sz="2800" b="1" dirty="0" smtClean="0">
                <a:latin typeface="+mj-lt"/>
                <a:cs typeface="Arial" charset="0"/>
              </a:rPr>
              <a:t>Karşılıklı durarak kaldırma:</a:t>
            </a:r>
            <a:endParaRPr lang="tr-TR" sz="2800" dirty="0" smtClean="0">
              <a:latin typeface="+mj-lt"/>
              <a:cs typeface="Arial" charset="0"/>
            </a:endParaRPr>
          </a:p>
          <a:p>
            <a:pPr algn="just" eaLnBrk="1" hangingPunct="1">
              <a:lnSpc>
                <a:spcPct val="90000"/>
              </a:lnSpc>
              <a:buFontTx/>
              <a:buNone/>
              <a:defRPr/>
            </a:pPr>
            <a:r>
              <a:rPr lang="tr-TR" sz="2800" dirty="0" smtClean="0">
                <a:latin typeface="+mj-lt"/>
                <a:cs typeface="Arial" charset="0"/>
              </a:rPr>
              <a:t>   Omurilik yaralanmalarında ve şüphesinde kullanılır. Üç ilkyardımcı tarafından uygulanır.</a:t>
            </a:r>
          </a:p>
          <a:p>
            <a:pPr lvl="1" algn="just" eaLnBrk="1" hangingPunct="1">
              <a:lnSpc>
                <a:spcPct val="90000"/>
              </a:lnSpc>
              <a:defRPr/>
            </a:pPr>
            <a:r>
              <a:rPr lang="tr-TR" sz="2400" dirty="0" smtClean="0">
                <a:latin typeface="+mj-lt"/>
                <a:cs typeface="Arial" charset="0"/>
              </a:rPr>
              <a:t>İki ilkyardımcı hasta/yaralının göğüs hizasında karşılıklı diz çökerler, </a:t>
            </a:r>
          </a:p>
          <a:p>
            <a:pPr lvl="1" algn="just" eaLnBrk="1" hangingPunct="1">
              <a:lnSpc>
                <a:spcPct val="90000"/>
              </a:lnSpc>
              <a:defRPr/>
            </a:pPr>
            <a:r>
              <a:rPr lang="tr-TR" sz="2400" dirty="0" smtClean="0">
                <a:latin typeface="+mj-lt"/>
                <a:cs typeface="Arial" charset="0"/>
              </a:rPr>
              <a:t>Üçüncü ilkyardımcı hasta/yaralının dizleri hizasında diz çöker, </a:t>
            </a:r>
          </a:p>
          <a:p>
            <a:pPr lvl="1" algn="just" eaLnBrk="1" hangingPunct="1">
              <a:lnSpc>
                <a:spcPct val="90000"/>
              </a:lnSpc>
              <a:defRPr/>
            </a:pPr>
            <a:r>
              <a:rPr lang="tr-TR" sz="2400" dirty="0" smtClean="0">
                <a:latin typeface="+mj-lt"/>
                <a:cs typeface="Arial" charset="0"/>
              </a:rPr>
              <a:t>Hasta/yaralının kolları göğsünün üzerinde birleştirerek, düz yatması sağlanır, </a:t>
            </a:r>
          </a:p>
          <a:p>
            <a:pPr lvl="1" eaLnBrk="1" hangingPunct="1">
              <a:lnSpc>
                <a:spcPct val="90000"/>
              </a:lnSpc>
              <a:defRPr/>
            </a:pPr>
            <a:endParaRPr lang="tr-TR" sz="2400"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endParaRPr lang="tr-TR" smtClean="0"/>
          </a:p>
        </p:txBody>
      </p:sp>
      <p:sp>
        <p:nvSpPr>
          <p:cNvPr id="119811" name="Rectangle 3"/>
          <p:cNvSpPr>
            <a:spLocks noGrp="1" noChangeArrowheads="1"/>
          </p:cNvSpPr>
          <p:nvPr>
            <p:ph idx="1"/>
          </p:nvPr>
        </p:nvSpPr>
        <p:spPr/>
        <p:txBody>
          <a:bodyPr/>
          <a:lstStyle/>
          <a:p>
            <a:pPr lvl="1" algn="just" eaLnBrk="1" hangingPunct="1">
              <a:defRPr/>
            </a:pPr>
            <a:r>
              <a:rPr lang="tr-TR" sz="2400" dirty="0" smtClean="0">
                <a:latin typeface="+mj-lt"/>
                <a:cs typeface="Arial" charset="0"/>
              </a:rPr>
              <a:t>Baş kısımdaki ilkyardımcılar kollarını baş-boyun eksenini koruyacak şekilde hasta/yaralının sırtına yerleştirirler, </a:t>
            </a:r>
          </a:p>
          <a:p>
            <a:pPr lvl="1" algn="just" eaLnBrk="1" hangingPunct="1">
              <a:defRPr/>
            </a:pPr>
            <a:r>
              <a:rPr lang="tr-TR" sz="2400" dirty="0" smtClean="0">
                <a:latin typeface="+mj-lt"/>
                <a:cs typeface="Arial" charset="0"/>
              </a:rPr>
              <a:t>Hasta/yaralının dizleri hizasındaki üçüncü ilkyardımcı kollarını açarak hasta/yaralının bacaklarını düz olacak şekilde kavrar. Verilen komutla, tüm ilkyardımcılar hasta/yaralıyı düz olarak kaldırarak sedyeye yerleştirirler. </a:t>
            </a:r>
          </a:p>
          <a:p>
            <a:pPr lvl="1" eaLnBrk="1" hangingPunct="1">
              <a:defRPr/>
            </a:pPr>
            <a:endParaRPr lang="tr-TR" sz="2400"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endParaRPr lang="tr-TR" smtClean="0"/>
          </a:p>
        </p:txBody>
      </p:sp>
      <p:sp>
        <p:nvSpPr>
          <p:cNvPr id="143363" name="Rectangle 3"/>
          <p:cNvSpPr>
            <a:spLocks noGrp="1" noChangeArrowheads="1"/>
          </p:cNvSpPr>
          <p:nvPr>
            <p:ph idx="1"/>
          </p:nvPr>
        </p:nvSpPr>
        <p:spPr/>
        <p:txBody>
          <a:bodyPr>
            <a:normAutofit lnSpcReduction="10000"/>
          </a:bodyPr>
          <a:lstStyle/>
          <a:p>
            <a:pPr algn="just" eaLnBrk="1" hangingPunct="1">
              <a:lnSpc>
                <a:spcPct val="90000"/>
              </a:lnSpc>
            </a:pPr>
            <a:r>
              <a:rPr lang="tr-TR" sz="2800" b="1" dirty="0" smtClean="0">
                <a:latin typeface="Arial" charset="0"/>
                <a:cs typeface="Arial" charset="0"/>
              </a:rPr>
              <a:t>Sedye İle Taşıma Teknikleri </a:t>
            </a:r>
            <a:r>
              <a:rPr lang="tr-TR" sz="2800" dirty="0" smtClean="0">
                <a:latin typeface="Arial" charset="0"/>
                <a:cs typeface="Arial" charset="0"/>
              </a:rPr>
              <a:t> </a:t>
            </a:r>
          </a:p>
          <a:p>
            <a:pPr lvl="1" algn="just" eaLnBrk="1" hangingPunct="1">
              <a:lnSpc>
                <a:spcPct val="90000"/>
              </a:lnSpc>
            </a:pPr>
            <a:r>
              <a:rPr lang="tr-TR" sz="2400" b="1" dirty="0" smtClean="0">
                <a:latin typeface="Arial" charset="0"/>
                <a:cs typeface="Arial" charset="0"/>
              </a:rPr>
              <a:t>Sedye ile taşımada genel kurallar şunlardır:</a:t>
            </a:r>
            <a:endParaRPr lang="tr-TR" sz="2400" dirty="0" smtClean="0">
              <a:latin typeface="Arial" charset="0"/>
              <a:cs typeface="Arial" charset="0"/>
            </a:endParaRPr>
          </a:p>
          <a:p>
            <a:pPr lvl="2" algn="just" eaLnBrk="1" hangingPunct="1">
              <a:lnSpc>
                <a:spcPct val="90000"/>
              </a:lnSpc>
            </a:pPr>
            <a:r>
              <a:rPr lang="tr-TR" sz="2000" dirty="0" smtClean="0">
                <a:latin typeface="Arial" charset="0"/>
                <a:cs typeface="Arial" charset="0"/>
              </a:rPr>
              <a:t>Hasta/yaralı battaniye ya da çarşaf gibi bir malzeme ile sarılmalıdır, </a:t>
            </a:r>
          </a:p>
          <a:p>
            <a:pPr lvl="2" algn="just" eaLnBrk="1" hangingPunct="1">
              <a:lnSpc>
                <a:spcPct val="90000"/>
              </a:lnSpc>
            </a:pPr>
            <a:r>
              <a:rPr lang="tr-TR" sz="2000" dirty="0" smtClean="0">
                <a:latin typeface="Arial" charset="0"/>
                <a:cs typeface="Arial" charset="0"/>
              </a:rPr>
              <a:t>Düşmesini önlemek için sedyeye bağlanmalıdır, </a:t>
            </a:r>
          </a:p>
          <a:p>
            <a:pPr lvl="2" algn="just" eaLnBrk="1" hangingPunct="1">
              <a:lnSpc>
                <a:spcPct val="90000"/>
              </a:lnSpc>
            </a:pPr>
            <a:r>
              <a:rPr lang="tr-TR" sz="2000" dirty="0" smtClean="0">
                <a:latin typeface="Arial" charset="0"/>
                <a:cs typeface="Arial" charset="0"/>
              </a:rPr>
              <a:t>Başı gidiş yönünde olmalıdır, </a:t>
            </a:r>
          </a:p>
          <a:p>
            <a:pPr lvl="2" algn="just" eaLnBrk="1" hangingPunct="1">
              <a:lnSpc>
                <a:spcPct val="90000"/>
              </a:lnSpc>
            </a:pPr>
            <a:r>
              <a:rPr lang="tr-TR" sz="2000" dirty="0" smtClean="0">
                <a:latin typeface="Arial" charset="0"/>
                <a:cs typeface="Arial" charset="0"/>
              </a:rPr>
              <a:t>Sedye yere paralel olmalıdır</a:t>
            </a:r>
          </a:p>
          <a:p>
            <a:pPr lvl="2" algn="just">
              <a:lnSpc>
                <a:spcPct val="90000"/>
              </a:lnSpc>
            </a:pPr>
            <a:r>
              <a:rPr lang="tr-TR" sz="2000" dirty="0" smtClean="0">
                <a:latin typeface="Arial" charset="0"/>
                <a:cs typeface="Arial" charset="0"/>
              </a:rPr>
              <a:t>Öndeki ilkyardımcı sağ, arkadaki ilkyardımcı sol ayağı ile yürümeye başlamalıdır (Sürekli değiştirilen adımlar sedyeye sağlam taşıma sağlar), </a:t>
            </a:r>
          </a:p>
          <a:p>
            <a:pPr lvl="2" algn="just">
              <a:lnSpc>
                <a:spcPct val="90000"/>
              </a:lnSpc>
            </a:pPr>
            <a:r>
              <a:rPr lang="tr-TR" sz="2000" dirty="0" smtClean="0">
                <a:latin typeface="Arial" charset="0"/>
                <a:cs typeface="Arial" charset="0"/>
              </a:rPr>
              <a:t>Daima sedye hareketlerini yönlendiren bir sorumlu olmalı ve komut vermelidir, </a:t>
            </a:r>
          </a:p>
          <a:p>
            <a:pPr lvl="2" algn="just">
              <a:lnSpc>
                <a:spcPct val="90000"/>
              </a:lnSpc>
            </a:pPr>
            <a:r>
              <a:rPr lang="tr-TR" sz="2000" dirty="0" smtClean="0">
                <a:latin typeface="Arial" charset="0"/>
                <a:cs typeface="Arial" charset="0"/>
              </a:rPr>
              <a:t>Güçlü olan ilkyardımcı hasta /yaralının baş kısmında olmalıdır</a:t>
            </a:r>
          </a:p>
          <a:p>
            <a:pPr lvl="2" algn="just">
              <a:lnSpc>
                <a:spcPct val="90000"/>
              </a:lnSpc>
            </a:pPr>
            <a:endParaRPr lang="tr-TR" sz="2000" dirty="0" smtClean="0">
              <a:latin typeface="Arial" charset="0"/>
              <a:cs typeface="Arial" charset="0"/>
            </a:endParaRPr>
          </a:p>
          <a:p>
            <a:pPr lvl="2" algn="just" eaLnBrk="1" hangingPunct="1">
              <a:lnSpc>
                <a:spcPct val="90000"/>
              </a:lnSpc>
            </a:pPr>
            <a:endParaRPr lang="tr-TR" sz="2000" dirty="0" smtClean="0">
              <a:latin typeface="Arial" charset="0"/>
              <a:cs typeface="Arial" charset="0"/>
            </a:endParaRPr>
          </a:p>
          <a:p>
            <a:pPr eaLnBrk="1" hangingPunct="1">
              <a:lnSpc>
                <a:spcPct val="90000"/>
              </a:lnSpc>
            </a:pPr>
            <a:endParaRPr lang="tr-TR" sz="280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Başlık"/>
          <p:cNvSpPr>
            <a:spLocks noGrp="1"/>
          </p:cNvSpPr>
          <p:nvPr>
            <p:ph type="title"/>
          </p:nvPr>
        </p:nvSpPr>
        <p:spPr/>
        <p:txBody>
          <a:bodyPr/>
          <a:lstStyle/>
          <a:p>
            <a:endParaRPr lang="tr-TR" smtClean="0"/>
          </a:p>
        </p:txBody>
      </p:sp>
      <p:pic>
        <p:nvPicPr>
          <p:cNvPr id="145411" name="Picture 2"/>
          <p:cNvPicPr>
            <a:picLocks noGrp="1" noChangeAspect="1" noChangeArrowheads="1"/>
          </p:cNvPicPr>
          <p:nvPr>
            <p:ph idx="1"/>
          </p:nvPr>
        </p:nvPicPr>
        <p:blipFill>
          <a:blip r:embed="rId2" cstate="print"/>
          <a:srcRect/>
          <a:stretch>
            <a:fillRect/>
          </a:stretch>
        </p:blipFill>
        <p:spPr>
          <a:xfrm>
            <a:off x="468313" y="1773238"/>
            <a:ext cx="3240087" cy="4103687"/>
          </a:xfrm>
        </p:spPr>
      </p:pic>
      <p:pic>
        <p:nvPicPr>
          <p:cNvPr id="145412" name="Picture 2"/>
          <p:cNvPicPr>
            <a:picLocks noChangeAspect="1" noChangeArrowheads="1"/>
          </p:cNvPicPr>
          <p:nvPr/>
        </p:nvPicPr>
        <p:blipFill>
          <a:blip r:embed="rId3" cstate="print"/>
          <a:srcRect/>
          <a:stretch>
            <a:fillRect/>
          </a:stretch>
        </p:blipFill>
        <p:spPr bwMode="auto">
          <a:xfrm>
            <a:off x="4356100" y="2133600"/>
            <a:ext cx="4392613" cy="36718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2 İçerik Yer Tutucusu"/>
          <p:cNvSpPr>
            <a:spLocks noGrp="1"/>
          </p:cNvSpPr>
          <p:nvPr>
            <p:ph idx="1"/>
          </p:nvPr>
        </p:nvSpPr>
        <p:spPr>
          <a:xfrm>
            <a:off x="685800" y="620713"/>
            <a:ext cx="7772400" cy="5475287"/>
          </a:xfrm>
        </p:spPr>
        <p:txBody>
          <a:bodyPr>
            <a:normAutofit lnSpcReduction="10000"/>
          </a:bodyPr>
          <a:lstStyle/>
          <a:p>
            <a:pPr eaLnBrk="1" hangingPunct="1"/>
            <a:r>
              <a:rPr lang="tr-TR" sz="2800" dirty="0" smtClean="0">
                <a:cs typeface="Arial" charset="0"/>
              </a:rPr>
              <a:t>Hasta/yaralı baş-boyun-gövde ekseni esas alınarak en az 6 destek noktasından kavranmalıdır, </a:t>
            </a:r>
          </a:p>
          <a:p>
            <a:pPr lvl="1"/>
            <a:r>
              <a:rPr lang="tr-TR" sz="2400" dirty="0" smtClean="0">
                <a:cs typeface="Arial" charset="0"/>
              </a:rPr>
              <a:t>Başın </a:t>
            </a:r>
          </a:p>
          <a:p>
            <a:pPr lvl="1"/>
            <a:r>
              <a:rPr lang="tr-TR" sz="2400" dirty="0" smtClean="0">
                <a:cs typeface="Arial" charset="0"/>
              </a:rPr>
              <a:t>Sırt ve belin</a:t>
            </a:r>
          </a:p>
          <a:p>
            <a:pPr lvl="1"/>
            <a:r>
              <a:rPr lang="tr-TR" sz="2400" dirty="0" smtClean="0">
                <a:cs typeface="Arial" charset="0"/>
              </a:rPr>
              <a:t>Kalça baldır ve bacakların birlikte kavranılması</a:t>
            </a:r>
          </a:p>
          <a:p>
            <a:pPr eaLnBrk="1" hangingPunct="1"/>
            <a:r>
              <a:rPr lang="tr-TR" sz="2800" dirty="0" smtClean="0">
                <a:cs typeface="Arial" charset="0"/>
              </a:rPr>
              <a:t>Hasta/yaralı taşımak mükemmel bir ekip çalışması gerektirir, </a:t>
            </a:r>
          </a:p>
          <a:p>
            <a:pPr eaLnBrk="1" hangingPunct="1"/>
            <a:r>
              <a:rPr lang="tr-TR" sz="2800" dirty="0" smtClean="0">
                <a:cs typeface="Arial" charset="0"/>
              </a:rPr>
              <a:t>Tüm hareketleri yönlendirecek sorumlu bir kişi olmalı, bu kişi hareketler için gereken komutları (dikkat, kaldırıyoruz gibi) vermelidir. Bu kişi genellikle ağırlığın en fazla olduğu ve en fazla dikkat edilmesi gereken bölge olan baş ve boyun kısmını tutan kişi olmalıdır. </a:t>
            </a:r>
          </a:p>
          <a:p>
            <a:endParaRPr lang="tr-TR"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endParaRPr lang="tr-TR" smtClean="0"/>
          </a:p>
        </p:txBody>
      </p:sp>
      <p:sp>
        <p:nvSpPr>
          <p:cNvPr id="147459" name="Rectangle 3"/>
          <p:cNvSpPr>
            <a:spLocks noGrp="1" noChangeArrowheads="1"/>
          </p:cNvSpPr>
          <p:nvPr>
            <p:ph idx="1"/>
          </p:nvPr>
        </p:nvSpPr>
        <p:spPr/>
        <p:txBody>
          <a:bodyPr/>
          <a:lstStyle/>
          <a:p>
            <a:pPr algn="just" eaLnBrk="1" hangingPunct="1">
              <a:lnSpc>
                <a:spcPct val="90000"/>
              </a:lnSpc>
            </a:pPr>
            <a:r>
              <a:rPr lang="tr-TR" sz="2800" b="1" smtClean="0">
                <a:latin typeface="Arial" charset="0"/>
                <a:cs typeface="Arial" charset="0"/>
              </a:rPr>
              <a:t>Sedyenin iki kişi tarafından taşınması:</a:t>
            </a:r>
            <a:endParaRPr lang="tr-TR" sz="2800" smtClean="0">
              <a:latin typeface="Arial" charset="0"/>
              <a:cs typeface="Arial" charset="0"/>
            </a:endParaRPr>
          </a:p>
          <a:p>
            <a:pPr lvl="1" algn="just" eaLnBrk="1" hangingPunct="1">
              <a:lnSpc>
                <a:spcPct val="90000"/>
              </a:lnSpc>
            </a:pPr>
            <a:r>
              <a:rPr lang="tr-TR" sz="2400" smtClean="0">
                <a:latin typeface="Arial" charset="0"/>
                <a:cs typeface="Arial" charset="0"/>
              </a:rPr>
              <a:t>Her iki ilkyardımcı çömelirler, sırtları düz, bacakları kıvrık olacak şekilde sedyenin iki ucundaki iç kısımlarda dururlar, </a:t>
            </a:r>
          </a:p>
          <a:p>
            <a:pPr lvl="1" algn="just" eaLnBrk="1" hangingPunct="1">
              <a:lnSpc>
                <a:spcPct val="90000"/>
              </a:lnSpc>
            </a:pPr>
            <a:r>
              <a:rPr lang="tr-TR" sz="2400" smtClean="0">
                <a:latin typeface="Arial" charset="0"/>
                <a:cs typeface="Arial" charset="0"/>
              </a:rPr>
              <a:t>Komutla birlikte sedyeyi kaldırırlar ve yine komutla dönüşümlü adımla yürümeye başlarlar, </a:t>
            </a:r>
          </a:p>
          <a:p>
            <a:pPr lvl="1" algn="just" eaLnBrk="1" hangingPunct="1">
              <a:lnSpc>
                <a:spcPct val="90000"/>
              </a:lnSpc>
            </a:pPr>
            <a:r>
              <a:rPr lang="tr-TR" sz="2400" smtClean="0">
                <a:latin typeface="Arial" charset="0"/>
                <a:cs typeface="Arial" charset="0"/>
              </a:rPr>
              <a:t>Önde yürüyen yoldaki olası engelleri haber vermekle sorumludur. </a:t>
            </a:r>
          </a:p>
          <a:p>
            <a:pPr eaLnBrk="1" hangingPunct="1">
              <a:lnSpc>
                <a:spcPct val="90000"/>
              </a:lnSpc>
            </a:pPr>
            <a:endParaRPr lang="tr-TR" sz="280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idx="1"/>
          </p:nvPr>
        </p:nvSpPr>
        <p:spPr>
          <a:xfrm>
            <a:off x="457200" y="1143000"/>
            <a:ext cx="8229600" cy="4953000"/>
          </a:xfrm>
        </p:spPr>
        <p:txBody>
          <a:bodyPr/>
          <a:lstStyle/>
          <a:p>
            <a:pPr algn="just" eaLnBrk="1" hangingPunct="1">
              <a:lnSpc>
                <a:spcPct val="90000"/>
              </a:lnSpc>
            </a:pPr>
            <a:r>
              <a:rPr lang="tr-TR" sz="2800" b="1" smtClean="0">
                <a:latin typeface="Arial" charset="0"/>
                <a:cs typeface="Arial" charset="0"/>
              </a:rPr>
              <a:t>Sedyenin dört kişi tarafından taşınması:</a:t>
            </a:r>
            <a:endParaRPr lang="tr-TR" sz="2800" smtClean="0">
              <a:latin typeface="Arial" charset="0"/>
              <a:cs typeface="Arial" charset="0"/>
            </a:endParaRPr>
          </a:p>
          <a:p>
            <a:pPr lvl="1" algn="just" eaLnBrk="1" hangingPunct="1">
              <a:lnSpc>
                <a:spcPct val="90000"/>
              </a:lnSpc>
            </a:pPr>
            <a:r>
              <a:rPr lang="tr-TR" sz="2400" smtClean="0">
                <a:latin typeface="Arial" charset="0"/>
                <a:cs typeface="Arial" charset="0"/>
              </a:rPr>
              <a:t>Yaralının durumu ağır ise yada yol uzun, zor ve engelli ise sedye 4 kişi ile taşınmalıdır,</a:t>
            </a:r>
          </a:p>
          <a:p>
            <a:pPr lvl="1" algn="just" eaLnBrk="1" hangingPunct="1">
              <a:lnSpc>
                <a:spcPct val="90000"/>
              </a:lnSpc>
            </a:pPr>
            <a:r>
              <a:rPr lang="tr-TR" sz="2400" smtClean="0">
                <a:latin typeface="Arial" charset="0"/>
                <a:cs typeface="Arial" charset="0"/>
              </a:rPr>
              <a:t>İlkyardımcıların ikisi hasta/yaralının baş, diğer ikisi ayak kısmında sırtları dik, bacakları bükülü olarak sedyenin yan kısımlarında çömelirler. Sedyenin sapından tutarlar ve yukarı komutu ile sedyeyi kaldırırlar, </a:t>
            </a:r>
          </a:p>
          <a:p>
            <a:pPr lvl="1" algn="just" eaLnBrk="1" hangingPunct="1">
              <a:lnSpc>
                <a:spcPct val="90000"/>
              </a:lnSpc>
            </a:pPr>
            <a:r>
              <a:rPr lang="tr-TR" sz="2400" smtClean="0">
                <a:latin typeface="Arial" charset="0"/>
                <a:cs typeface="Arial" charset="0"/>
              </a:rPr>
              <a:t>Sedyenin sol tarafından tutan ilkyardımcılar sol, sağ tarafındakiler sağ adımlarıyla yürümeye başlarlar, </a:t>
            </a:r>
          </a:p>
          <a:p>
            <a:pPr eaLnBrk="1" hangingPunct="1">
              <a:lnSpc>
                <a:spcPct val="90000"/>
              </a:lnSpc>
            </a:pPr>
            <a:endParaRPr lang="tr-TR" sz="280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endParaRPr lang="tr-TR" smtClean="0"/>
          </a:p>
        </p:txBody>
      </p:sp>
      <p:sp>
        <p:nvSpPr>
          <p:cNvPr id="149507" name="Rectangle 3"/>
          <p:cNvSpPr>
            <a:spLocks noGrp="1" noChangeArrowheads="1"/>
          </p:cNvSpPr>
          <p:nvPr>
            <p:ph idx="1"/>
          </p:nvPr>
        </p:nvSpPr>
        <p:spPr/>
        <p:txBody>
          <a:bodyPr/>
          <a:lstStyle/>
          <a:p>
            <a:pPr algn="just" eaLnBrk="1" hangingPunct="1"/>
            <a:r>
              <a:rPr lang="tr-TR" sz="2800" smtClean="0">
                <a:latin typeface="Arial" charset="0"/>
                <a:cs typeface="Arial" charset="0"/>
              </a:rPr>
              <a:t>Dar bölgeden yürürken ilkyardımcılar sırtlarını sedyenin iç kısmına vererek yerleşirler, </a:t>
            </a:r>
          </a:p>
          <a:p>
            <a:pPr algn="just" eaLnBrk="1" hangingPunct="1"/>
            <a:r>
              <a:rPr lang="tr-TR" sz="2800" smtClean="0">
                <a:latin typeface="Arial" charset="0"/>
                <a:cs typeface="Arial" charset="0"/>
              </a:rPr>
              <a:t>Merdiven, yokuş inip çıkarken sedye mümkün olabilecek en yatay pozisyonda tutulmalıdır. Bunun için ayak tarafındakiler sedyeyi uyluk hizasında, baş tarafındakiler omuz hizasında tutmalıdır. </a:t>
            </a:r>
          </a:p>
          <a:p>
            <a:pPr eaLnBrk="1" hangingPunct="1"/>
            <a:endParaRPr lang="tr-TR" sz="280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3 Başlık"/>
          <p:cNvSpPr>
            <a:spLocks noGrp="1"/>
          </p:cNvSpPr>
          <p:nvPr>
            <p:ph type="title"/>
          </p:nvPr>
        </p:nvSpPr>
        <p:spPr/>
        <p:txBody>
          <a:bodyPr/>
          <a:lstStyle/>
          <a:p>
            <a:endParaRPr lang="tr-TR" smtClean="0"/>
          </a:p>
        </p:txBody>
      </p:sp>
      <p:sp>
        <p:nvSpPr>
          <p:cNvPr id="126979" name="Rectangle 3"/>
          <p:cNvSpPr>
            <a:spLocks noGrp="1" noChangeArrowheads="1"/>
          </p:cNvSpPr>
          <p:nvPr>
            <p:ph type="body" sz="half" idx="1"/>
          </p:nvPr>
        </p:nvSpPr>
        <p:spPr/>
        <p:txBody>
          <a:bodyPr/>
          <a:lstStyle/>
          <a:p>
            <a:pPr algn="just" eaLnBrk="1" hangingPunct="1">
              <a:defRPr/>
            </a:pPr>
            <a:r>
              <a:rPr lang="tr-TR" sz="2400" b="1" dirty="0" smtClean="0">
                <a:latin typeface="+mj-lt"/>
                <a:cs typeface="Arial" charset="0"/>
              </a:rPr>
              <a:t>Bir battaniye ile geçici sedye oluşturma:</a:t>
            </a:r>
            <a:endParaRPr lang="tr-TR" sz="2400" dirty="0" smtClean="0">
              <a:latin typeface="+mj-lt"/>
              <a:cs typeface="Arial" charset="0"/>
            </a:endParaRPr>
          </a:p>
          <a:p>
            <a:pPr algn="just" eaLnBrk="1" hangingPunct="1">
              <a:buFontTx/>
              <a:buNone/>
              <a:defRPr/>
            </a:pPr>
            <a:r>
              <a:rPr lang="tr-TR" sz="2400" dirty="0" smtClean="0">
                <a:latin typeface="+mj-lt"/>
                <a:cs typeface="Arial" charset="0"/>
              </a:rPr>
              <a:t> </a:t>
            </a:r>
          </a:p>
          <a:p>
            <a:pPr eaLnBrk="1" hangingPunct="1">
              <a:defRPr/>
            </a:pPr>
            <a:r>
              <a:rPr lang="tr-TR" sz="2400" dirty="0" smtClean="0">
                <a:latin typeface="+mj-lt"/>
                <a:cs typeface="Arial" charset="0"/>
              </a:rPr>
              <a:t>Tek bir battaniye ile sedye oluşturmada ise battaniye yere serilir kenarları rulo yapılır. Yaralı üzerine yatırılarak kısa mesafede güvenle taşınabilir. </a:t>
            </a:r>
          </a:p>
          <a:p>
            <a:pPr eaLnBrk="1" hangingPunct="1">
              <a:defRPr/>
            </a:pPr>
            <a:endParaRPr lang="tr-TR" sz="2400" dirty="0" smtClean="0">
              <a:latin typeface="+mj-lt"/>
            </a:endParaRPr>
          </a:p>
        </p:txBody>
      </p:sp>
      <p:pic>
        <p:nvPicPr>
          <p:cNvPr id="150532" name="Picture 2"/>
          <p:cNvPicPr>
            <a:picLocks noGrp="1" noChangeAspect="1" noChangeArrowheads="1"/>
          </p:cNvPicPr>
          <p:nvPr>
            <p:ph type="clipArt" sz="half" idx="2"/>
          </p:nvPr>
        </p:nvPicPr>
        <p:blipFill>
          <a:blip r:embed="rId2" cstate="print"/>
          <a:srcRect/>
          <a:stretch>
            <a:fillRect/>
          </a:stretch>
        </p:blipFill>
        <p:spPr>
          <a:xfrm>
            <a:off x="4978400" y="2060575"/>
            <a:ext cx="3409950" cy="4281488"/>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endParaRPr lang="tr-TR" smtClean="0"/>
          </a:p>
        </p:txBody>
      </p:sp>
      <p:sp>
        <p:nvSpPr>
          <p:cNvPr id="151555" name="Rectangle 3"/>
          <p:cNvSpPr>
            <a:spLocks noGrp="1" noChangeArrowheads="1"/>
          </p:cNvSpPr>
          <p:nvPr>
            <p:ph idx="1"/>
          </p:nvPr>
        </p:nvSpPr>
        <p:spPr/>
        <p:txBody>
          <a:bodyPr/>
          <a:lstStyle/>
          <a:p>
            <a:pPr algn="just" eaLnBrk="1" hangingPunct="1"/>
            <a:r>
              <a:rPr lang="tr-TR" b="1" smtClean="0">
                <a:latin typeface="Arial" charset="0"/>
                <a:cs typeface="Arial" charset="0"/>
              </a:rPr>
              <a:t>Bir battaniye ve iki sırıkla geçici sedye oluşturma:</a:t>
            </a:r>
            <a:endParaRPr lang="tr-TR" smtClean="0">
              <a:latin typeface="Arial" charset="0"/>
              <a:cs typeface="Arial" charset="0"/>
            </a:endParaRPr>
          </a:p>
          <a:p>
            <a:pPr lvl="1" algn="just" eaLnBrk="1" hangingPunct="1"/>
            <a:r>
              <a:rPr lang="tr-TR" smtClean="0">
                <a:latin typeface="Arial" charset="0"/>
                <a:cs typeface="Arial" charset="0"/>
              </a:rPr>
              <a:t>Yeterli uzunlukta iki sırık ile sedye oluşturmak mümkündür.</a:t>
            </a:r>
          </a:p>
          <a:p>
            <a:pPr lvl="1" algn="just" eaLnBrk="1" hangingPunct="1">
              <a:buFontTx/>
              <a:buNone/>
            </a:pPr>
            <a:r>
              <a:rPr lang="tr-TR" smtClean="0">
                <a:latin typeface="Arial" charset="0"/>
                <a:cs typeface="Arial" charset="0"/>
              </a:rPr>
              <a:t> </a:t>
            </a:r>
          </a:p>
          <a:p>
            <a:pPr eaLnBrk="1" hangingPunct="1"/>
            <a:endParaRPr lang="tr-TR"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3 Başlık"/>
          <p:cNvSpPr>
            <a:spLocks noGrp="1"/>
          </p:cNvSpPr>
          <p:nvPr>
            <p:ph type="title"/>
          </p:nvPr>
        </p:nvSpPr>
        <p:spPr/>
        <p:txBody>
          <a:bodyPr/>
          <a:lstStyle/>
          <a:p>
            <a:endParaRPr lang="tr-TR" smtClean="0"/>
          </a:p>
        </p:txBody>
      </p:sp>
      <p:sp>
        <p:nvSpPr>
          <p:cNvPr id="129027" name="Rectangle 3"/>
          <p:cNvSpPr>
            <a:spLocks noGrp="1" noChangeArrowheads="1"/>
          </p:cNvSpPr>
          <p:nvPr>
            <p:ph type="body" sz="half" idx="1"/>
          </p:nvPr>
        </p:nvSpPr>
        <p:spPr/>
        <p:txBody>
          <a:bodyPr>
            <a:normAutofit lnSpcReduction="10000"/>
          </a:bodyPr>
          <a:lstStyle/>
          <a:p>
            <a:pPr algn="just" eaLnBrk="1" hangingPunct="1">
              <a:lnSpc>
                <a:spcPct val="90000"/>
              </a:lnSpc>
              <a:defRPr/>
            </a:pPr>
            <a:r>
              <a:rPr lang="tr-TR" sz="2000" dirty="0" smtClean="0">
                <a:latin typeface="+mj-lt"/>
                <a:cs typeface="Arial" charset="0"/>
              </a:rPr>
              <a:t>Bir battaniye yere serilir, </a:t>
            </a:r>
          </a:p>
          <a:p>
            <a:pPr algn="just" eaLnBrk="1" hangingPunct="1">
              <a:lnSpc>
                <a:spcPct val="90000"/>
              </a:lnSpc>
              <a:defRPr/>
            </a:pPr>
            <a:r>
              <a:rPr lang="tr-TR" sz="2000" dirty="0" smtClean="0">
                <a:latin typeface="+mj-lt"/>
                <a:cs typeface="Arial" charset="0"/>
              </a:rPr>
              <a:t>Battaniyenin 1/3'üne birinci sırık yerleştirilir ve battaniye bu sırığın üzerine katlanır, </a:t>
            </a:r>
          </a:p>
          <a:p>
            <a:pPr algn="just" eaLnBrk="1" hangingPunct="1">
              <a:lnSpc>
                <a:spcPct val="90000"/>
              </a:lnSpc>
              <a:defRPr/>
            </a:pPr>
            <a:r>
              <a:rPr lang="tr-TR" sz="2000" dirty="0" smtClean="0">
                <a:latin typeface="+mj-lt"/>
                <a:cs typeface="Arial" charset="0"/>
              </a:rPr>
              <a:t>Katlanan kısmın bittiği yere yakın bir noktaya ikinci sırık yerleştirilir, </a:t>
            </a:r>
          </a:p>
          <a:p>
            <a:pPr algn="just" eaLnBrk="1" hangingPunct="1">
              <a:lnSpc>
                <a:spcPct val="90000"/>
              </a:lnSpc>
              <a:defRPr/>
            </a:pPr>
            <a:r>
              <a:rPr lang="tr-TR" sz="2000" dirty="0" smtClean="0">
                <a:latin typeface="+mj-lt"/>
                <a:cs typeface="Arial" charset="0"/>
              </a:rPr>
              <a:t>Battaniyede kalan kısım bu sırığın üzerini kaplayacak şekilde sırığın üzerine doğru  getirilir, </a:t>
            </a:r>
          </a:p>
          <a:p>
            <a:pPr algn="just" eaLnBrk="1" hangingPunct="1">
              <a:lnSpc>
                <a:spcPct val="90000"/>
              </a:lnSpc>
              <a:defRPr/>
            </a:pPr>
            <a:r>
              <a:rPr lang="tr-TR" sz="2000" dirty="0" smtClean="0">
                <a:latin typeface="+mj-lt"/>
                <a:cs typeface="Arial" charset="0"/>
              </a:rPr>
              <a:t>Hasta/yaralı bu iki sırığın arasında oluşturulan bölgeye yatırılır. </a:t>
            </a:r>
          </a:p>
          <a:p>
            <a:pPr eaLnBrk="1" hangingPunct="1">
              <a:lnSpc>
                <a:spcPct val="90000"/>
              </a:lnSpc>
              <a:defRPr/>
            </a:pPr>
            <a:endParaRPr lang="tr-TR" sz="2000" dirty="0" smtClean="0">
              <a:latin typeface="+mj-lt"/>
            </a:endParaRPr>
          </a:p>
        </p:txBody>
      </p:sp>
      <p:pic>
        <p:nvPicPr>
          <p:cNvPr id="152580" name="Picture 2"/>
          <p:cNvPicPr>
            <a:picLocks noGrp="1" noChangeAspect="1" noChangeArrowheads="1"/>
          </p:cNvPicPr>
          <p:nvPr>
            <p:ph type="clipArt" sz="half" idx="2"/>
          </p:nvPr>
        </p:nvPicPr>
        <p:blipFill>
          <a:blip r:embed="rId2" cstate="print"/>
          <a:srcRect/>
          <a:stretch>
            <a:fillRect/>
          </a:stretch>
        </p:blipFill>
        <p:spPr>
          <a:xfrm>
            <a:off x="4648200" y="1773238"/>
            <a:ext cx="3810000" cy="4679950"/>
          </a:xfr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6" descr="http://www.dask.org.tr/ILKYARDIM/hasta_tasima_battaniye_ile.jpg"/>
          <p:cNvPicPr>
            <a:picLocks noChangeAspect="1" noChangeArrowheads="1"/>
          </p:cNvPicPr>
          <p:nvPr/>
        </p:nvPicPr>
        <p:blipFill>
          <a:blip r:embed="rId2" cstate="print"/>
          <a:srcRect/>
          <a:stretch>
            <a:fillRect/>
          </a:stretch>
        </p:blipFill>
        <p:spPr bwMode="auto">
          <a:xfrm>
            <a:off x="1649413" y="1771650"/>
            <a:ext cx="5143500" cy="3325813"/>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endParaRPr lang="tr-TR" smtClean="0"/>
          </a:p>
        </p:txBody>
      </p:sp>
      <p:pic>
        <p:nvPicPr>
          <p:cNvPr id="153603" name="Picture 6" descr="http://www.dask.org.tr/ILKYARDIM/hasta_tasima_battaniyeden_sedye.jpg"/>
          <p:cNvPicPr>
            <a:picLocks noChangeAspect="1" noChangeArrowheads="1"/>
          </p:cNvPicPr>
          <p:nvPr/>
        </p:nvPicPr>
        <p:blipFill>
          <a:blip r:embed="rId2" cstate="print"/>
          <a:srcRect/>
          <a:stretch>
            <a:fillRect/>
          </a:stretch>
        </p:blipFill>
        <p:spPr bwMode="auto">
          <a:xfrm>
            <a:off x="2578100" y="1938338"/>
            <a:ext cx="3371850" cy="2971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idx="1"/>
          </p:nvPr>
        </p:nvSpPr>
        <p:spPr>
          <a:xfrm>
            <a:off x="457200" y="990600"/>
            <a:ext cx="8229600" cy="5105400"/>
          </a:xfrm>
        </p:spPr>
        <p:txBody>
          <a:bodyPr/>
          <a:lstStyle/>
          <a:p>
            <a:pPr eaLnBrk="1" hangingPunct="1"/>
            <a:r>
              <a:rPr lang="tr-TR" sz="2800" smtClean="0">
                <a:cs typeface="Arial" charset="0"/>
              </a:rPr>
              <a:t>Hasta/yaralı baş-boyun-gövde ekseni esas alınarak en az 6 destek noktasından kavranmalıdır, </a:t>
            </a:r>
          </a:p>
          <a:p>
            <a:pPr eaLnBrk="1" hangingPunct="1"/>
            <a:r>
              <a:rPr lang="tr-TR" sz="2800" smtClean="0">
                <a:cs typeface="Arial" charset="0"/>
              </a:rPr>
              <a:t>Hasta/yaralı taşımak mükemmel bir ekip çalışması gerektirir, </a:t>
            </a:r>
          </a:p>
          <a:p>
            <a:pPr eaLnBrk="1" hangingPunct="1"/>
            <a:r>
              <a:rPr lang="tr-TR" sz="2800" smtClean="0">
                <a:cs typeface="Arial" charset="0"/>
              </a:rPr>
              <a:t>Tüm hareketleri yönlendirecek sorumlu bir kişi olmalı, bu kişi hareketler için gereken komutları (dikkat, kaldırıyoruz gibi) vermelidir. Bu kişi genellikle ağırlığın en fazla olduğu ve en fazla dikkat edilmesi gereken bölge olan baş ve boyun kısmını tutan kişi olmalıdır. </a:t>
            </a:r>
          </a:p>
          <a:p>
            <a:pPr eaLnBrk="1" hangingPunct="1"/>
            <a:endParaRPr lang="tr-TR" sz="28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2 İçerik Yer Tutucusu"/>
          <p:cNvSpPr>
            <a:spLocks noGrp="1"/>
          </p:cNvSpPr>
          <p:nvPr>
            <p:ph idx="1"/>
          </p:nvPr>
        </p:nvSpPr>
        <p:spPr>
          <a:xfrm>
            <a:off x="685800" y="260350"/>
            <a:ext cx="7772400" cy="5835650"/>
          </a:xfrm>
        </p:spPr>
        <p:txBody>
          <a:bodyPr/>
          <a:lstStyle/>
          <a:p>
            <a:r>
              <a:rPr lang="tr-TR" dirty="0" smtClean="0"/>
              <a:t>Yaralının durumuna uygun bir taşıma tekniği seçilmelidir.</a:t>
            </a:r>
          </a:p>
          <a:p>
            <a:r>
              <a:rPr lang="tr-TR" dirty="0" smtClean="0"/>
              <a:t>Hastanın aldığı pozisyon ilkyardım ilkelerine uygun bir pozisyon ise değiştirilmez</a:t>
            </a:r>
          </a:p>
          <a:p>
            <a:r>
              <a:rPr lang="tr-TR" dirty="0" smtClean="0"/>
              <a:t>Pozisyon nakil sırasında korunur.</a:t>
            </a:r>
          </a:p>
          <a:p>
            <a:r>
              <a:rPr lang="tr-TR" dirty="0" smtClean="0"/>
              <a:t>Yaralının durumundaki değişiklikler izlenir varsa not edilir.</a:t>
            </a:r>
          </a:p>
          <a:p>
            <a:r>
              <a:rPr lang="tr-TR" dirty="0" smtClean="0"/>
              <a:t>Kanama kontrolü yapılır. </a:t>
            </a:r>
          </a:p>
          <a:p>
            <a:r>
              <a:rPr lang="tr-TR" dirty="0" smtClean="0"/>
              <a:t>Hızlı ve güvenli bir taşıma sağlanır.</a:t>
            </a:r>
          </a:p>
          <a:p>
            <a:r>
              <a:rPr lang="tr-TR" dirty="0" smtClean="0"/>
              <a:t>Taşıma sırasında ilkyarım devam ettirilir.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Başlık"/>
          <p:cNvSpPr>
            <a:spLocks noGrp="1"/>
          </p:cNvSpPr>
          <p:nvPr>
            <p:ph type="title"/>
          </p:nvPr>
        </p:nvSpPr>
        <p:spPr/>
        <p:txBody>
          <a:bodyPr/>
          <a:lstStyle/>
          <a:p>
            <a:endParaRPr lang="tr-TR" smtClean="0"/>
          </a:p>
        </p:txBody>
      </p:sp>
      <p:pic>
        <p:nvPicPr>
          <p:cNvPr id="106499" name="Picture 2"/>
          <p:cNvPicPr>
            <a:picLocks noGrp="1" noChangeAspect="1" noChangeArrowheads="1"/>
          </p:cNvPicPr>
          <p:nvPr>
            <p:ph idx="1"/>
          </p:nvPr>
        </p:nvPicPr>
        <p:blipFill>
          <a:blip r:embed="rId2" cstate="print"/>
          <a:srcRect/>
          <a:stretch>
            <a:fillRect/>
          </a:stretch>
        </p:blipFill>
        <p:spPr>
          <a:xfrm>
            <a:off x="1597025" y="1981200"/>
            <a:ext cx="5949950" cy="4114800"/>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Başlık"/>
          <p:cNvSpPr>
            <a:spLocks noGrp="1"/>
          </p:cNvSpPr>
          <p:nvPr>
            <p:ph type="title"/>
          </p:nvPr>
        </p:nvSpPr>
        <p:spPr/>
        <p:txBody>
          <a:bodyPr/>
          <a:lstStyle/>
          <a:p>
            <a:r>
              <a:rPr lang="tr-TR" smtClean="0"/>
              <a:t>Taşımada  öncelik sırası</a:t>
            </a:r>
          </a:p>
        </p:txBody>
      </p:sp>
      <p:sp>
        <p:nvSpPr>
          <p:cNvPr id="96259" name="2 İçerik Yer Tutucusu"/>
          <p:cNvSpPr>
            <a:spLocks noGrp="1"/>
          </p:cNvSpPr>
          <p:nvPr>
            <p:ph idx="1"/>
          </p:nvPr>
        </p:nvSpPr>
        <p:spPr/>
        <p:txBody>
          <a:bodyPr/>
          <a:lstStyle/>
          <a:p>
            <a:r>
              <a:rPr lang="tr-TR" smtClean="0"/>
              <a:t>1. öncelik</a:t>
            </a:r>
          </a:p>
          <a:p>
            <a:pPr lvl="1"/>
            <a:r>
              <a:rPr lang="tr-TR" smtClean="0"/>
              <a:t>Solunum güçlüğü</a:t>
            </a:r>
          </a:p>
          <a:p>
            <a:pPr lvl="1"/>
            <a:r>
              <a:rPr lang="tr-TR" smtClean="0"/>
              <a:t>Göğüs yaralanması olan</a:t>
            </a:r>
          </a:p>
          <a:p>
            <a:pPr lvl="1"/>
            <a:r>
              <a:rPr lang="tr-TR" smtClean="0"/>
              <a:t>Şoka giren ağır kanamalar</a:t>
            </a:r>
          </a:p>
          <a:p>
            <a:pPr lvl="1"/>
            <a:r>
              <a:rPr lang="tr-TR" smtClean="0"/>
              <a:t>Geniş yanıklar</a:t>
            </a:r>
          </a:p>
          <a:p>
            <a:pPr lvl="1"/>
            <a:r>
              <a:rPr lang="tr-TR" smtClean="0"/>
              <a:t>Geniş ezik yaralılar</a:t>
            </a:r>
          </a:p>
          <a:p>
            <a:pPr lvl="1"/>
            <a:r>
              <a:rPr lang="tr-TR" smtClean="0"/>
              <a:t>Açık kırığı olanlar </a:t>
            </a:r>
          </a:p>
          <a:p>
            <a:pPr lvl="1"/>
            <a:r>
              <a:rPr lang="tr-TR" smtClean="0"/>
              <a:t>Gazdan zehirlenenler</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1295</Words>
  <Application>Microsoft Office PowerPoint</Application>
  <PresentationFormat>Ekran Gösterisi (4:3)</PresentationFormat>
  <Paragraphs>189</Paragraphs>
  <Slides>57</Slides>
  <Notes>0</Notes>
  <HiddenSlides>0</HiddenSlides>
  <MMClips>0</MMClips>
  <ScaleCrop>false</ScaleCrop>
  <HeadingPairs>
    <vt:vector size="4" baseType="variant">
      <vt:variant>
        <vt:lpstr>Tema</vt:lpstr>
      </vt:variant>
      <vt:variant>
        <vt:i4>1</vt:i4>
      </vt:variant>
      <vt:variant>
        <vt:lpstr>Slayt Başlıkları</vt:lpstr>
      </vt:variant>
      <vt:variant>
        <vt:i4>57</vt:i4>
      </vt:variant>
    </vt:vector>
  </HeadingPairs>
  <TitlesOfParts>
    <vt:vector size="58" baseType="lpstr">
      <vt:lpstr>Ofis Teması</vt:lpstr>
      <vt:lpstr>HASTA ve YARALI TAŞIMA TEKNİKLERİ</vt:lpstr>
      <vt:lpstr>  Hasta ve Yaralı Taşınmasında Genel Kurallar  </vt:lpstr>
      <vt:lpstr>Slayt 3</vt:lpstr>
      <vt:lpstr>Slayt 4</vt:lpstr>
      <vt:lpstr>Slayt 5</vt:lpstr>
      <vt:lpstr>Slayt 6</vt:lpstr>
      <vt:lpstr>Slayt 7</vt:lpstr>
      <vt:lpstr>Slayt 8</vt:lpstr>
      <vt:lpstr>Taşımada  öncelik sırası</vt:lpstr>
      <vt:lpstr>Slayt 10</vt:lpstr>
      <vt:lpstr>Slayt 11</vt:lpstr>
      <vt:lpstr>Yaralılara uygun taşıma</vt:lpstr>
      <vt:lpstr>Yan yatış pozisyonu</vt:lpstr>
      <vt:lpstr>Slayt 14</vt:lpstr>
      <vt:lpstr>Sürükleme Yöntemleri    </vt:lpstr>
      <vt:lpstr>Sürükleme Yöntemleri    </vt:lpstr>
      <vt:lpstr>Slayt 17</vt:lpstr>
      <vt:lpstr>Slayt 18</vt:lpstr>
      <vt:lpstr>Slayt 19</vt:lpstr>
      <vt:lpstr>Slayt 20</vt:lpstr>
      <vt:lpstr>Slayt 21</vt:lpstr>
      <vt:lpstr>Araç İçindeki Yaralıyı Taşıma (RENTEK manevrası)</vt:lpstr>
      <vt:lpstr>Slayt 23</vt:lpstr>
      <vt:lpstr> Kısa Mesafe Hızlı Taşıma Teknikleri  1- Kucakta taşıma :      Bilinci açık olan çocuklar ve hafif yetişkinler için kullanışlı bir yöntemdir. Bir ilkyardımcı tarafından uygulanır.     </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HASTA ve YARALI TAŞIMA TEKNİKLERİ</dc:title>
  <dc:creator>Gozansoy</dc:creator>
  <cp:lastModifiedBy>Gozansoy</cp:lastModifiedBy>
  <cp:revision>1</cp:revision>
  <dcterms:created xsi:type="dcterms:W3CDTF">2018-03-29T10:04:58Z</dcterms:created>
  <dcterms:modified xsi:type="dcterms:W3CDTF">2018-04-09T11:55:59Z</dcterms:modified>
</cp:coreProperties>
</file>