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5498F6-7178-467B-B574-F48CDE092FB9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93263D9-DF01-4336-8F3F-35999D0CB07E}">
      <dgm:prSet phldrT="[Metin]"/>
      <dgm:spPr>
        <a:solidFill>
          <a:srgbClr val="FFC000"/>
        </a:solidFill>
      </dgm:spPr>
      <dgm:t>
        <a:bodyPr/>
        <a:lstStyle/>
        <a:p>
          <a:r>
            <a:rPr lang="tr-TR" dirty="0" smtClean="0"/>
            <a:t>2 kere çiftleştirilir</a:t>
          </a:r>
          <a:endParaRPr lang="tr-TR" dirty="0"/>
        </a:p>
      </dgm:t>
    </dgm:pt>
    <dgm:pt modelId="{C6A81EC7-3200-479A-9309-B80BB6CFF4EB}" type="parTrans" cxnId="{DABA8522-090D-46C6-BA7F-8F442E5E84E2}">
      <dgm:prSet/>
      <dgm:spPr/>
      <dgm:t>
        <a:bodyPr/>
        <a:lstStyle/>
        <a:p>
          <a:endParaRPr lang="tr-TR"/>
        </a:p>
      </dgm:t>
    </dgm:pt>
    <dgm:pt modelId="{CB97E68F-DF70-4B3B-AAE3-74EA30722EBA}" type="sibTrans" cxnId="{DABA8522-090D-46C6-BA7F-8F442E5E84E2}">
      <dgm:prSet/>
      <dgm:spPr/>
      <dgm:t>
        <a:bodyPr/>
        <a:lstStyle/>
        <a:p>
          <a:endParaRPr lang="tr-TR"/>
        </a:p>
      </dgm:t>
    </dgm:pt>
    <dgm:pt modelId="{8911533E-6B16-4C1B-8535-BD4B71947BF5}">
      <dgm:prSet phldrT="[Metin]"/>
      <dgm:spPr>
        <a:solidFill>
          <a:srgbClr val="EB7025"/>
        </a:solidFill>
      </dgm:spPr>
      <dgm:t>
        <a:bodyPr/>
        <a:lstStyle/>
        <a:p>
          <a:r>
            <a:rPr lang="tr-TR" dirty="0" err="1" smtClean="0"/>
            <a:t>Proöstrus</a:t>
          </a:r>
          <a:r>
            <a:rPr lang="tr-TR" dirty="0" smtClean="0"/>
            <a:t> başlangıcından sonraki 11 ve 13. günlerde </a:t>
          </a:r>
          <a:endParaRPr lang="tr-TR" dirty="0"/>
        </a:p>
      </dgm:t>
    </dgm:pt>
    <dgm:pt modelId="{9251E9A2-5296-4D9E-94FC-F277C2A33B22}" type="parTrans" cxnId="{0A1B1F08-0074-4D0E-B8D1-5E39B831914B}">
      <dgm:prSet/>
      <dgm:spPr/>
      <dgm:t>
        <a:bodyPr/>
        <a:lstStyle/>
        <a:p>
          <a:endParaRPr lang="tr-TR"/>
        </a:p>
      </dgm:t>
    </dgm:pt>
    <dgm:pt modelId="{BB5085D8-872F-49D8-A13C-07988C44EA64}" type="sibTrans" cxnId="{0A1B1F08-0074-4D0E-B8D1-5E39B831914B}">
      <dgm:prSet/>
      <dgm:spPr/>
      <dgm:t>
        <a:bodyPr/>
        <a:lstStyle/>
        <a:p>
          <a:endParaRPr lang="tr-TR"/>
        </a:p>
      </dgm:t>
    </dgm:pt>
    <dgm:pt modelId="{FF4079BC-8BC4-4D03-BB8B-E9FB7D952CBD}">
      <dgm:prSet phldrT="[Metin]"/>
      <dgm:spPr/>
      <dgm:t>
        <a:bodyPr/>
        <a:lstStyle/>
        <a:p>
          <a:r>
            <a:rPr lang="tr-TR" dirty="0" err="1" smtClean="0"/>
            <a:t>İnfertilite</a:t>
          </a:r>
          <a:r>
            <a:rPr lang="tr-TR" dirty="0" smtClean="0"/>
            <a:t> – yanlış zaman</a:t>
          </a:r>
          <a:endParaRPr lang="tr-TR" dirty="0"/>
        </a:p>
      </dgm:t>
    </dgm:pt>
    <dgm:pt modelId="{9BCA9EBE-B4D7-41CE-A45E-F426A41720C3}" type="parTrans" cxnId="{F6F02D8C-4D4B-461F-A7AC-9D563C44E48D}">
      <dgm:prSet/>
      <dgm:spPr/>
      <dgm:t>
        <a:bodyPr/>
        <a:lstStyle/>
        <a:p>
          <a:endParaRPr lang="tr-TR"/>
        </a:p>
      </dgm:t>
    </dgm:pt>
    <dgm:pt modelId="{765CB850-8895-47FA-967D-8473A8E7B781}" type="sibTrans" cxnId="{F6F02D8C-4D4B-461F-A7AC-9D563C44E48D}">
      <dgm:prSet/>
      <dgm:spPr/>
      <dgm:t>
        <a:bodyPr/>
        <a:lstStyle/>
        <a:p>
          <a:endParaRPr lang="tr-TR"/>
        </a:p>
      </dgm:t>
    </dgm:pt>
    <dgm:pt modelId="{D54C2F67-F4C8-4D2F-AF11-7BE3D0A86523}">
      <dgm:prSet/>
      <dgm:spPr>
        <a:solidFill>
          <a:schemeClr val="accent2"/>
        </a:solidFill>
      </dgm:spPr>
      <dgm:t>
        <a:bodyPr/>
        <a:lstStyle/>
        <a:p>
          <a:r>
            <a:rPr lang="tr-TR" dirty="0" err="1" smtClean="0"/>
            <a:t>Ovulasyonun</a:t>
          </a:r>
          <a:r>
            <a:rPr lang="tr-TR" dirty="0" smtClean="0"/>
            <a:t> saptanması – LH ve </a:t>
          </a:r>
          <a:r>
            <a:rPr lang="tr-TR" dirty="0" err="1" smtClean="0"/>
            <a:t>progesteron</a:t>
          </a:r>
          <a:endParaRPr lang="tr-TR" dirty="0"/>
        </a:p>
      </dgm:t>
    </dgm:pt>
    <dgm:pt modelId="{D69B41BE-AD7E-414D-B1AA-5D724B43F847}" type="parTrans" cxnId="{5CD70EE2-1E23-4D1F-AE86-63F540880B58}">
      <dgm:prSet/>
      <dgm:spPr/>
      <dgm:t>
        <a:bodyPr/>
        <a:lstStyle/>
        <a:p>
          <a:endParaRPr lang="tr-TR"/>
        </a:p>
      </dgm:t>
    </dgm:pt>
    <dgm:pt modelId="{1E9A4D9F-A808-4625-968E-A757419BFCA3}" type="sibTrans" cxnId="{5CD70EE2-1E23-4D1F-AE86-63F540880B58}">
      <dgm:prSet/>
      <dgm:spPr/>
      <dgm:t>
        <a:bodyPr/>
        <a:lstStyle/>
        <a:p>
          <a:endParaRPr lang="tr-TR"/>
        </a:p>
      </dgm:t>
    </dgm:pt>
    <dgm:pt modelId="{A959B69E-06C7-412B-9DBE-8E6AEF1FBCA3}" type="pres">
      <dgm:prSet presAssocID="{2B5498F6-7178-467B-B574-F48CDE092FB9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F2BB251-99B7-49CF-A999-4FD6A3E64D8F}" type="pres">
      <dgm:prSet presAssocID="{2B5498F6-7178-467B-B574-F48CDE092FB9}" presName="dummyMaxCanvas" presStyleCnt="0">
        <dgm:presLayoutVars/>
      </dgm:prSet>
      <dgm:spPr/>
    </dgm:pt>
    <dgm:pt modelId="{FBF7984F-BEF0-4CFD-B4E3-EA65F8A31109}" type="pres">
      <dgm:prSet presAssocID="{2B5498F6-7178-467B-B574-F48CDE092FB9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8D81983-B588-42AB-88FE-228BF3A64167}" type="pres">
      <dgm:prSet presAssocID="{2B5498F6-7178-467B-B574-F48CDE092FB9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739AE4-1247-477C-B44C-B12D291DECAE}" type="pres">
      <dgm:prSet presAssocID="{2B5498F6-7178-467B-B574-F48CDE092FB9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2EF08FB-F221-40F1-ABD1-B76141D6AD22}" type="pres">
      <dgm:prSet presAssocID="{2B5498F6-7178-467B-B574-F48CDE092FB9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45DAC64-417A-43D7-8538-FD47900FE6C1}" type="pres">
      <dgm:prSet presAssocID="{2B5498F6-7178-467B-B574-F48CDE092FB9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86BED0B-81FA-47A5-9D33-A13393A90219}" type="pres">
      <dgm:prSet presAssocID="{2B5498F6-7178-467B-B574-F48CDE092FB9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6FD75D2-6CB2-43B2-AC99-C8313CC0F96E}" type="pres">
      <dgm:prSet presAssocID="{2B5498F6-7178-467B-B574-F48CDE092FB9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2283608-BF73-45DE-A881-D81086281CDA}" type="pres">
      <dgm:prSet presAssocID="{2B5498F6-7178-467B-B574-F48CDE092FB9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665CFC-7442-4088-8D16-3D9C763CAE03}" type="pres">
      <dgm:prSet presAssocID="{2B5498F6-7178-467B-B574-F48CDE092FB9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E6996AD-F6E6-4ED2-B200-3FCFC5855825}" type="pres">
      <dgm:prSet presAssocID="{2B5498F6-7178-467B-B574-F48CDE092FB9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05BDE95-2C06-4A61-A89C-706C548AE5AF}" type="pres">
      <dgm:prSet presAssocID="{2B5498F6-7178-467B-B574-F48CDE092FB9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ABA8522-090D-46C6-BA7F-8F442E5E84E2}" srcId="{2B5498F6-7178-467B-B574-F48CDE092FB9}" destId="{393263D9-DF01-4336-8F3F-35999D0CB07E}" srcOrd="0" destOrd="0" parTransId="{C6A81EC7-3200-479A-9309-B80BB6CFF4EB}" sibTransId="{CB97E68F-DF70-4B3B-AAE3-74EA30722EBA}"/>
    <dgm:cxn modelId="{2F93D7C1-26EB-4CFD-A8F4-8835F3DCE0C8}" type="presOf" srcId="{8911533E-6B16-4C1B-8535-BD4B71947BF5}" destId="{F9665CFC-7442-4088-8D16-3D9C763CAE03}" srcOrd="1" destOrd="0" presId="urn:microsoft.com/office/officeart/2005/8/layout/vProcess5"/>
    <dgm:cxn modelId="{6F219004-8FE3-4D77-AC58-C031856BA546}" type="presOf" srcId="{D54C2F67-F4C8-4D2F-AF11-7BE3D0A86523}" destId="{62EF08FB-F221-40F1-ABD1-B76141D6AD22}" srcOrd="0" destOrd="0" presId="urn:microsoft.com/office/officeart/2005/8/layout/vProcess5"/>
    <dgm:cxn modelId="{E5BED5DB-31FF-463C-B8D9-BD4A9FABCFFC}" type="presOf" srcId="{FF4079BC-8BC4-4D03-BB8B-E9FB7D952CBD}" destId="{2D739AE4-1247-477C-B44C-B12D291DECAE}" srcOrd="0" destOrd="0" presId="urn:microsoft.com/office/officeart/2005/8/layout/vProcess5"/>
    <dgm:cxn modelId="{4327EFBA-C85A-4C25-B45C-6C7F23124A62}" type="presOf" srcId="{8911533E-6B16-4C1B-8535-BD4B71947BF5}" destId="{18D81983-B588-42AB-88FE-228BF3A64167}" srcOrd="0" destOrd="0" presId="urn:microsoft.com/office/officeart/2005/8/layout/vProcess5"/>
    <dgm:cxn modelId="{B9DFC8AF-CACE-47B0-AEEC-5238A246F334}" type="presOf" srcId="{CB97E68F-DF70-4B3B-AAE3-74EA30722EBA}" destId="{345DAC64-417A-43D7-8538-FD47900FE6C1}" srcOrd="0" destOrd="0" presId="urn:microsoft.com/office/officeart/2005/8/layout/vProcess5"/>
    <dgm:cxn modelId="{5CD70EE2-1E23-4D1F-AE86-63F540880B58}" srcId="{2B5498F6-7178-467B-B574-F48CDE092FB9}" destId="{D54C2F67-F4C8-4D2F-AF11-7BE3D0A86523}" srcOrd="3" destOrd="0" parTransId="{D69B41BE-AD7E-414D-B1AA-5D724B43F847}" sibTransId="{1E9A4D9F-A808-4625-968E-A757419BFCA3}"/>
    <dgm:cxn modelId="{C6A1BBC0-778C-4DD8-AC06-02F6CB51493D}" type="presOf" srcId="{765CB850-8895-47FA-967D-8473A8E7B781}" destId="{F6FD75D2-6CB2-43B2-AC99-C8313CC0F96E}" srcOrd="0" destOrd="0" presId="urn:microsoft.com/office/officeart/2005/8/layout/vProcess5"/>
    <dgm:cxn modelId="{1C6FDDE9-0CDD-4F6A-9409-1E965099DBEB}" type="presOf" srcId="{2B5498F6-7178-467B-B574-F48CDE092FB9}" destId="{A959B69E-06C7-412B-9DBE-8E6AEF1FBCA3}" srcOrd="0" destOrd="0" presId="urn:microsoft.com/office/officeart/2005/8/layout/vProcess5"/>
    <dgm:cxn modelId="{0A1B1F08-0074-4D0E-B8D1-5E39B831914B}" srcId="{2B5498F6-7178-467B-B574-F48CDE092FB9}" destId="{8911533E-6B16-4C1B-8535-BD4B71947BF5}" srcOrd="1" destOrd="0" parTransId="{9251E9A2-5296-4D9E-94FC-F277C2A33B22}" sibTransId="{BB5085D8-872F-49D8-A13C-07988C44EA64}"/>
    <dgm:cxn modelId="{8F8DF45E-A145-42ED-9321-956CBB159350}" type="presOf" srcId="{393263D9-DF01-4336-8F3F-35999D0CB07E}" destId="{22283608-BF73-45DE-A881-D81086281CDA}" srcOrd="1" destOrd="0" presId="urn:microsoft.com/office/officeart/2005/8/layout/vProcess5"/>
    <dgm:cxn modelId="{5CCDBCF1-57C8-4547-AC17-CFAA293DACB4}" type="presOf" srcId="{BB5085D8-872F-49D8-A13C-07988C44EA64}" destId="{A86BED0B-81FA-47A5-9D33-A13393A90219}" srcOrd="0" destOrd="0" presId="urn:microsoft.com/office/officeart/2005/8/layout/vProcess5"/>
    <dgm:cxn modelId="{5F28E0B5-09E8-4684-B195-92108914B1CC}" type="presOf" srcId="{D54C2F67-F4C8-4D2F-AF11-7BE3D0A86523}" destId="{205BDE95-2C06-4A61-A89C-706C548AE5AF}" srcOrd="1" destOrd="0" presId="urn:microsoft.com/office/officeart/2005/8/layout/vProcess5"/>
    <dgm:cxn modelId="{F6F02D8C-4D4B-461F-A7AC-9D563C44E48D}" srcId="{2B5498F6-7178-467B-B574-F48CDE092FB9}" destId="{FF4079BC-8BC4-4D03-BB8B-E9FB7D952CBD}" srcOrd="2" destOrd="0" parTransId="{9BCA9EBE-B4D7-41CE-A45E-F426A41720C3}" sibTransId="{765CB850-8895-47FA-967D-8473A8E7B781}"/>
    <dgm:cxn modelId="{97A50A03-C6C9-4903-8466-D4B6CCA48CAE}" type="presOf" srcId="{FF4079BC-8BC4-4D03-BB8B-E9FB7D952CBD}" destId="{EE6996AD-F6E6-4ED2-B200-3FCFC5855825}" srcOrd="1" destOrd="0" presId="urn:microsoft.com/office/officeart/2005/8/layout/vProcess5"/>
    <dgm:cxn modelId="{AC242F8F-BEE4-4B0D-83A1-F5BC9D0D7FF4}" type="presOf" srcId="{393263D9-DF01-4336-8F3F-35999D0CB07E}" destId="{FBF7984F-BEF0-4CFD-B4E3-EA65F8A31109}" srcOrd="0" destOrd="0" presId="urn:microsoft.com/office/officeart/2005/8/layout/vProcess5"/>
    <dgm:cxn modelId="{0F8A0997-5746-4EF8-AE91-65D6C32E2E84}" type="presParOf" srcId="{A959B69E-06C7-412B-9DBE-8E6AEF1FBCA3}" destId="{3F2BB251-99B7-49CF-A999-4FD6A3E64D8F}" srcOrd="0" destOrd="0" presId="urn:microsoft.com/office/officeart/2005/8/layout/vProcess5"/>
    <dgm:cxn modelId="{3533F893-B696-4A17-91CF-B4ADC1F6EBF9}" type="presParOf" srcId="{A959B69E-06C7-412B-9DBE-8E6AEF1FBCA3}" destId="{FBF7984F-BEF0-4CFD-B4E3-EA65F8A31109}" srcOrd="1" destOrd="0" presId="urn:microsoft.com/office/officeart/2005/8/layout/vProcess5"/>
    <dgm:cxn modelId="{1C03DE01-17A1-49C5-9E71-820779434746}" type="presParOf" srcId="{A959B69E-06C7-412B-9DBE-8E6AEF1FBCA3}" destId="{18D81983-B588-42AB-88FE-228BF3A64167}" srcOrd="2" destOrd="0" presId="urn:microsoft.com/office/officeart/2005/8/layout/vProcess5"/>
    <dgm:cxn modelId="{683E681B-1C66-42CA-81D8-5F23CACDAD96}" type="presParOf" srcId="{A959B69E-06C7-412B-9DBE-8E6AEF1FBCA3}" destId="{2D739AE4-1247-477C-B44C-B12D291DECAE}" srcOrd="3" destOrd="0" presId="urn:microsoft.com/office/officeart/2005/8/layout/vProcess5"/>
    <dgm:cxn modelId="{F57B75CE-0FD7-4D51-9BFF-438DBAF72194}" type="presParOf" srcId="{A959B69E-06C7-412B-9DBE-8E6AEF1FBCA3}" destId="{62EF08FB-F221-40F1-ABD1-B76141D6AD22}" srcOrd="4" destOrd="0" presId="urn:microsoft.com/office/officeart/2005/8/layout/vProcess5"/>
    <dgm:cxn modelId="{7D03B3C3-CC93-4BC2-AB47-AC870D5B4C7E}" type="presParOf" srcId="{A959B69E-06C7-412B-9DBE-8E6AEF1FBCA3}" destId="{345DAC64-417A-43D7-8538-FD47900FE6C1}" srcOrd="5" destOrd="0" presId="urn:microsoft.com/office/officeart/2005/8/layout/vProcess5"/>
    <dgm:cxn modelId="{49D275C4-AF84-4F8C-925C-6A9A7D86F0F6}" type="presParOf" srcId="{A959B69E-06C7-412B-9DBE-8E6AEF1FBCA3}" destId="{A86BED0B-81FA-47A5-9D33-A13393A90219}" srcOrd="6" destOrd="0" presId="urn:microsoft.com/office/officeart/2005/8/layout/vProcess5"/>
    <dgm:cxn modelId="{95807B36-BC11-4D7A-924C-3578A6D0CA88}" type="presParOf" srcId="{A959B69E-06C7-412B-9DBE-8E6AEF1FBCA3}" destId="{F6FD75D2-6CB2-43B2-AC99-C8313CC0F96E}" srcOrd="7" destOrd="0" presId="urn:microsoft.com/office/officeart/2005/8/layout/vProcess5"/>
    <dgm:cxn modelId="{C77C8D72-0CB7-4868-9566-A7532AA64446}" type="presParOf" srcId="{A959B69E-06C7-412B-9DBE-8E6AEF1FBCA3}" destId="{22283608-BF73-45DE-A881-D81086281CDA}" srcOrd="8" destOrd="0" presId="urn:microsoft.com/office/officeart/2005/8/layout/vProcess5"/>
    <dgm:cxn modelId="{55C83162-75AE-48C5-969C-16CF8929E325}" type="presParOf" srcId="{A959B69E-06C7-412B-9DBE-8E6AEF1FBCA3}" destId="{F9665CFC-7442-4088-8D16-3D9C763CAE03}" srcOrd="9" destOrd="0" presId="urn:microsoft.com/office/officeart/2005/8/layout/vProcess5"/>
    <dgm:cxn modelId="{671DA185-2BD7-410B-812B-9EC1EE0AB905}" type="presParOf" srcId="{A959B69E-06C7-412B-9DBE-8E6AEF1FBCA3}" destId="{EE6996AD-F6E6-4ED2-B200-3FCFC5855825}" srcOrd="10" destOrd="0" presId="urn:microsoft.com/office/officeart/2005/8/layout/vProcess5"/>
    <dgm:cxn modelId="{B6B4E0DF-DCFB-4577-9D48-478ACB39004B}" type="presParOf" srcId="{A959B69E-06C7-412B-9DBE-8E6AEF1FBCA3}" destId="{205BDE95-2C06-4A61-A89C-706C548AE5A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F7984F-BEF0-4CFD-B4E3-EA65F8A31109}">
      <dsp:nvSpPr>
        <dsp:cNvPr id="0" name=""/>
        <dsp:cNvSpPr/>
      </dsp:nvSpPr>
      <dsp:spPr>
        <a:xfrm>
          <a:off x="0" y="0"/>
          <a:ext cx="6492240" cy="885348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2 kere çiftleştirilir</a:t>
          </a:r>
          <a:endParaRPr lang="tr-TR" sz="2300" kern="1200" dirty="0"/>
        </a:p>
      </dsp:txBody>
      <dsp:txXfrm>
        <a:off x="0" y="0"/>
        <a:ext cx="5513929" cy="885348"/>
      </dsp:txXfrm>
    </dsp:sp>
    <dsp:sp modelId="{18D81983-B588-42AB-88FE-228BF3A64167}">
      <dsp:nvSpPr>
        <dsp:cNvPr id="0" name=""/>
        <dsp:cNvSpPr/>
      </dsp:nvSpPr>
      <dsp:spPr>
        <a:xfrm>
          <a:off x="543725" y="1046321"/>
          <a:ext cx="6492240" cy="885348"/>
        </a:xfrm>
        <a:prstGeom prst="roundRect">
          <a:avLst>
            <a:gd name="adj" fmla="val 10000"/>
          </a:avLst>
        </a:prstGeom>
        <a:solidFill>
          <a:srgbClr val="EB70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err="1" smtClean="0"/>
            <a:t>Proöstrus</a:t>
          </a:r>
          <a:r>
            <a:rPr lang="tr-TR" sz="2300" kern="1200" dirty="0" smtClean="0"/>
            <a:t> başlangıcından sonraki 11 ve 13. günlerde </a:t>
          </a:r>
          <a:endParaRPr lang="tr-TR" sz="2300" kern="1200" dirty="0"/>
        </a:p>
      </dsp:txBody>
      <dsp:txXfrm>
        <a:off x="543725" y="1046321"/>
        <a:ext cx="5373038" cy="885348"/>
      </dsp:txXfrm>
    </dsp:sp>
    <dsp:sp modelId="{2D739AE4-1247-477C-B44C-B12D291DECAE}">
      <dsp:nvSpPr>
        <dsp:cNvPr id="0" name=""/>
        <dsp:cNvSpPr/>
      </dsp:nvSpPr>
      <dsp:spPr>
        <a:xfrm>
          <a:off x="1079334" y="2092642"/>
          <a:ext cx="6492240" cy="885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err="1" smtClean="0"/>
            <a:t>İnfertilite</a:t>
          </a:r>
          <a:r>
            <a:rPr lang="tr-TR" sz="2300" kern="1200" dirty="0" smtClean="0"/>
            <a:t> – yanlış zaman</a:t>
          </a:r>
          <a:endParaRPr lang="tr-TR" sz="2300" kern="1200" dirty="0"/>
        </a:p>
      </dsp:txBody>
      <dsp:txXfrm>
        <a:off x="1079334" y="2092642"/>
        <a:ext cx="5381153" cy="885348"/>
      </dsp:txXfrm>
    </dsp:sp>
    <dsp:sp modelId="{62EF08FB-F221-40F1-ABD1-B76141D6AD22}">
      <dsp:nvSpPr>
        <dsp:cNvPr id="0" name=""/>
        <dsp:cNvSpPr/>
      </dsp:nvSpPr>
      <dsp:spPr>
        <a:xfrm>
          <a:off x="1623059" y="3138964"/>
          <a:ext cx="6492240" cy="885348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err="1" smtClean="0"/>
            <a:t>Ovulasyonun</a:t>
          </a:r>
          <a:r>
            <a:rPr lang="tr-TR" sz="2300" kern="1200" dirty="0" smtClean="0"/>
            <a:t> saptanması – LH ve </a:t>
          </a:r>
          <a:r>
            <a:rPr lang="tr-TR" sz="2300" kern="1200" dirty="0" err="1" smtClean="0"/>
            <a:t>progesteron</a:t>
          </a:r>
          <a:endParaRPr lang="tr-TR" sz="2300" kern="1200" dirty="0"/>
        </a:p>
      </dsp:txBody>
      <dsp:txXfrm>
        <a:off x="1623059" y="3138964"/>
        <a:ext cx="5373038" cy="885348"/>
      </dsp:txXfrm>
    </dsp:sp>
    <dsp:sp modelId="{345DAC64-417A-43D7-8538-FD47900FE6C1}">
      <dsp:nvSpPr>
        <dsp:cNvPr id="0" name=""/>
        <dsp:cNvSpPr/>
      </dsp:nvSpPr>
      <dsp:spPr>
        <a:xfrm>
          <a:off x="5916763" y="678096"/>
          <a:ext cx="575476" cy="57547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600" kern="1200"/>
        </a:p>
      </dsp:txBody>
      <dsp:txXfrm>
        <a:off x="5916763" y="678096"/>
        <a:ext cx="575476" cy="575476"/>
      </dsp:txXfrm>
    </dsp:sp>
    <dsp:sp modelId="{A86BED0B-81FA-47A5-9D33-A13393A90219}">
      <dsp:nvSpPr>
        <dsp:cNvPr id="0" name=""/>
        <dsp:cNvSpPr/>
      </dsp:nvSpPr>
      <dsp:spPr>
        <a:xfrm>
          <a:off x="6460488" y="1724418"/>
          <a:ext cx="575476" cy="57547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600" kern="1200"/>
        </a:p>
      </dsp:txBody>
      <dsp:txXfrm>
        <a:off x="6460488" y="1724418"/>
        <a:ext cx="575476" cy="575476"/>
      </dsp:txXfrm>
    </dsp:sp>
    <dsp:sp modelId="{F6FD75D2-6CB2-43B2-AC99-C8313CC0F96E}">
      <dsp:nvSpPr>
        <dsp:cNvPr id="0" name=""/>
        <dsp:cNvSpPr/>
      </dsp:nvSpPr>
      <dsp:spPr>
        <a:xfrm>
          <a:off x="6996098" y="2770739"/>
          <a:ext cx="575476" cy="57547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600" kern="1200"/>
        </a:p>
      </dsp:txBody>
      <dsp:txXfrm>
        <a:off x="6996098" y="2770739"/>
        <a:ext cx="575476" cy="5754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76E859-462D-4314-94B1-EBF15105361E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9DB7B-EA95-4368-8A46-E890FA3758D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 smtClean="0"/>
              <a:t>Proöstrus</a:t>
            </a:r>
            <a:r>
              <a:rPr lang="tr-TR" dirty="0" smtClean="0"/>
              <a:t> başlangıcından sonraki</a:t>
            </a:r>
            <a:r>
              <a:rPr lang="tr-TR" baseline="0" dirty="0" smtClean="0"/>
              <a:t> 11 ve 13. günlerde olmak üzere 2 kere çiftleştirilir. </a:t>
            </a:r>
            <a:r>
              <a:rPr lang="tr-TR" baseline="0" dirty="0" err="1" smtClean="0"/>
              <a:t>Spermatozoa</a:t>
            </a:r>
            <a:r>
              <a:rPr lang="tr-TR" baseline="0" dirty="0" smtClean="0"/>
              <a:t> dişi </a:t>
            </a:r>
            <a:r>
              <a:rPr lang="tr-TR" baseline="0" dirty="0" err="1" smtClean="0"/>
              <a:t>genital</a:t>
            </a:r>
            <a:r>
              <a:rPr lang="tr-TR" baseline="0" dirty="0" smtClean="0"/>
              <a:t> kanalında 7 güne kadar canlı kalabilir. </a:t>
            </a:r>
          </a:p>
          <a:p>
            <a:r>
              <a:rPr lang="tr-TR" baseline="0" dirty="0" err="1" smtClean="0"/>
              <a:t>İnfertilite</a:t>
            </a:r>
            <a:r>
              <a:rPr lang="tr-TR" baseline="0" dirty="0" smtClean="0"/>
              <a:t> genellikle yanlış zamanda çiftleştirme nedeniyle şekillenir. </a:t>
            </a:r>
          </a:p>
          <a:p>
            <a:r>
              <a:rPr lang="tr-TR" dirty="0" err="1" smtClean="0"/>
              <a:t>Ovulasyonun</a:t>
            </a:r>
            <a:r>
              <a:rPr lang="tr-TR" baseline="0" dirty="0" smtClean="0"/>
              <a:t> saptanmasında </a:t>
            </a:r>
            <a:r>
              <a:rPr lang="tr-TR" baseline="0" dirty="0" err="1" smtClean="0"/>
              <a:t>progesteron</a:t>
            </a:r>
            <a:r>
              <a:rPr lang="tr-TR" baseline="0" dirty="0" smtClean="0"/>
              <a:t> ve LH hormonlarına bakılır. </a:t>
            </a:r>
            <a:r>
              <a:rPr lang="tr-TR" baseline="0" dirty="0" err="1" smtClean="0"/>
              <a:t>Progesteron</a:t>
            </a:r>
            <a:r>
              <a:rPr lang="tr-TR" baseline="0" dirty="0" smtClean="0"/>
              <a:t> 0.5ng/ml’nin üzerine çıktığında buna bağlı olarak LH da artar. </a:t>
            </a:r>
            <a:r>
              <a:rPr lang="tr-TR" baseline="0" dirty="0" err="1" smtClean="0"/>
              <a:t>Ovulasyon</a:t>
            </a:r>
            <a:r>
              <a:rPr lang="tr-TR" baseline="0" dirty="0" smtClean="0"/>
              <a:t> sırasındaki </a:t>
            </a:r>
            <a:r>
              <a:rPr lang="tr-TR" baseline="0" dirty="0" err="1" smtClean="0"/>
              <a:t>progesteron</a:t>
            </a:r>
            <a:r>
              <a:rPr lang="tr-TR" baseline="0" dirty="0" smtClean="0"/>
              <a:t> seviyesi 2-5ng/ml arasındadır.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B22A8-6357-477B-B55C-C6820095ABB3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98404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Seksuel</a:t>
            </a:r>
            <a:r>
              <a:rPr lang="tr-TR" dirty="0" smtClean="0"/>
              <a:t> </a:t>
            </a:r>
            <a:r>
              <a:rPr lang="tr-TR" dirty="0" err="1" smtClean="0"/>
              <a:t>Siklus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Köpeklerde Seksüel Siklus</a:t>
            </a:r>
          </a:p>
        </p:txBody>
      </p:sp>
      <p:sp>
        <p:nvSpPr>
          <p:cNvPr id="90115" name="2 İçerik Yer Tutucusu"/>
          <p:cNvSpPr>
            <a:spLocks noGrp="1"/>
          </p:cNvSpPr>
          <p:nvPr>
            <p:ph idx="1"/>
          </p:nvPr>
        </p:nvSpPr>
        <p:spPr>
          <a:xfrm>
            <a:off x="900113" y="1600200"/>
            <a:ext cx="6840537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smtClean="0"/>
              <a:t> Köpeklerde seksüel siklusun safhaları;</a:t>
            </a:r>
          </a:p>
          <a:p>
            <a:pPr algn="just">
              <a:buFontTx/>
              <a:buNone/>
            </a:pPr>
            <a:endParaRPr lang="tr-TR" smtClean="0"/>
          </a:p>
          <a:p>
            <a:pPr algn="just"/>
            <a:r>
              <a:rPr lang="tr-TR" smtClean="0"/>
              <a:t>Proöstrus      (9 gün)</a:t>
            </a:r>
          </a:p>
          <a:p>
            <a:pPr algn="just"/>
            <a:r>
              <a:rPr lang="tr-TR" smtClean="0"/>
              <a:t>Östrus           (9 gün)</a:t>
            </a:r>
          </a:p>
          <a:p>
            <a:pPr algn="just"/>
            <a:r>
              <a:rPr lang="tr-TR" smtClean="0"/>
              <a:t>Diöstrus        (65 gün)</a:t>
            </a:r>
          </a:p>
          <a:p>
            <a:pPr algn="just"/>
            <a:r>
              <a:rPr lang="tr-TR" smtClean="0"/>
              <a:t>Anöstrus       (120 gün) </a:t>
            </a:r>
          </a:p>
          <a:p>
            <a:pPr algn="just">
              <a:buFontTx/>
              <a:buNone/>
            </a:pPr>
            <a:endParaRPr lang="tr-T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Köpeklerde Seksüel Siklus</a:t>
            </a:r>
            <a:endParaRPr lang="tr-TR" smtClean="0"/>
          </a:p>
        </p:txBody>
      </p:sp>
      <p:sp>
        <p:nvSpPr>
          <p:cNvPr id="91139" name="2 İçerik Yer Tutucusu"/>
          <p:cNvSpPr>
            <a:spLocks noGrp="1"/>
          </p:cNvSpPr>
          <p:nvPr>
            <p:ph idx="1"/>
          </p:nvPr>
        </p:nvSpPr>
        <p:spPr>
          <a:xfrm>
            <a:off x="611188" y="1600200"/>
            <a:ext cx="6192837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/>
              <a:t>    Proöstrus</a:t>
            </a:r>
          </a:p>
          <a:p>
            <a:pPr algn="just"/>
            <a:r>
              <a:rPr lang="tr-TR" sz="2000" smtClean="0"/>
              <a:t>Vulvada </a:t>
            </a:r>
            <a:r>
              <a:rPr lang="tr-TR" sz="2000" b="1" smtClean="0"/>
              <a:t>ilk kanın</a:t>
            </a:r>
            <a:r>
              <a:rPr lang="tr-TR" sz="2000" smtClean="0"/>
              <a:t> görülmesinde hayvanın </a:t>
            </a:r>
            <a:r>
              <a:rPr lang="tr-TR" sz="2000" b="1" smtClean="0"/>
              <a:t>çiftleşmeyi kabul</a:t>
            </a:r>
            <a:r>
              <a:rPr lang="tr-TR" sz="2000" smtClean="0"/>
              <a:t> etmesine kadar geçen süre olup ortalama 9 gün sürer</a:t>
            </a:r>
          </a:p>
          <a:p>
            <a:pPr algn="just"/>
            <a:r>
              <a:rPr lang="tr-TR" sz="2000" smtClean="0"/>
              <a:t>Köpekler için seksüel aktivitenin başlama periyodudur</a:t>
            </a:r>
          </a:p>
          <a:p>
            <a:pPr algn="just"/>
            <a:r>
              <a:rPr lang="tr-TR" sz="2000" smtClean="0"/>
              <a:t>Proöstrustaki köpeklerde bazı </a:t>
            </a:r>
            <a:r>
              <a:rPr lang="tr-TR" sz="2000" b="1" smtClean="0"/>
              <a:t>seksüel reflekslerin</a:t>
            </a:r>
            <a:r>
              <a:rPr lang="tr-TR" sz="2000" smtClean="0"/>
              <a:t> ortaya çıktığı görülür; vulva etrafındaki deriye dokunulması veya vurulması halinde  hayvanın </a:t>
            </a:r>
            <a:r>
              <a:rPr lang="tr-TR" sz="2000" b="1" smtClean="0"/>
              <a:t>vulvasını açıp kapattığı</a:t>
            </a:r>
            <a:r>
              <a:rPr lang="tr-TR" sz="2000" smtClean="0"/>
              <a:t>, arka bacaklarını içe doğru bükerek çömeldiği gözlemlenebilir</a:t>
            </a:r>
          </a:p>
          <a:p>
            <a:pPr algn="just"/>
            <a:r>
              <a:rPr lang="tr-TR" sz="2000" smtClean="0"/>
              <a:t>Uterus normalin iki katı büyüklükte ve kan damarları çok belirginleşmiştir</a:t>
            </a:r>
          </a:p>
          <a:p>
            <a:pPr algn="just"/>
            <a:endParaRPr lang="tr-TR" sz="24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Köpeklerde Seksüel Siklus</a:t>
            </a:r>
            <a:endParaRPr lang="tr-TR" smtClean="0"/>
          </a:p>
        </p:txBody>
      </p:sp>
      <p:sp>
        <p:nvSpPr>
          <p:cNvPr id="92163" name="2 İçerik Yer Tutucusu"/>
          <p:cNvSpPr>
            <a:spLocks noGrp="1"/>
          </p:cNvSpPr>
          <p:nvPr>
            <p:ph idx="1"/>
          </p:nvPr>
        </p:nvSpPr>
        <p:spPr>
          <a:xfrm>
            <a:off x="684213" y="1600200"/>
            <a:ext cx="6191250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/>
              <a:t>    Östrus</a:t>
            </a:r>
          </a:p>
          <a:p>
            <a:pPr algn="just"/>
            <a:r>
              <a:rPr lang="tr-TR" sz="2000" smtClean="0"/>
              <a:t>Dişi köpeğin çiftleşmeyi kabul etmesiyle başlar ve ortalama 9 gün sürer</a:t>
            </a:r>
          </a:p>
          <a:p>
            <a:pPr algn="just"/>
            <a:r>
              <a:rPr lang="tr-TR" sz="2000" smtClean="0"/>
              <a:t>Proöstrustaki kanlı akıntı </a:t>
            </a:r>
            <a:r>
              <a:rPr lang="tr-TR" sz="2000" b="1" smtClean="0"/>
              <a:t>saman</a:t>
            </a:r>
            <a:r>
              <a:rPr lang="tr-TR" sz="2000" smtClean="0"/>
              <a:t> rengindeki bir akıntıya dönüşür</a:t>
            </a:r>
          </a:p>
          <a:p>
            <a:pPr algn="just"/>
            <a:r>
              <a:rPr lang="tr-TR" sz="2000" smtClean="0"/>
              <a:t>Çiftleşme için aktif olarak erkeği arar ve </a:t>
            </a:r>
            <a:r>
              <a:rPr lang="tr-TR" sz="2000" b="1" smtClean="0"/>
              <a:t>feromen salgısı </a:t>
            </a:r>
            <a:r>
              <a:rPr lang="tr-TR" sz="2000" smtClean="0"/>
              <a:t>bu zamanda en yüksek seviyededir</a:t>
            </a:r>
          </a:p>
          <a:p>
            <a:pPr algn="just"/>
            <a:r>
              <a:rPr lang="tr-TR" sz="2000" b="1" smtClean="0"/>
              <a:t>Ovulasyon</a:t>
            </a:r>
            <a:r>
              <a:rPr lang="tr-TR" sz="2000" smtClean="0"/>
              <a:t> spontan olarak genellikle östrusun başlamasından sonraki 2-4. günler arasında şekillenmeye başlar. Atılan ovum, </a:t>
            </a:r>
            <a:r>
              <a:rPr lang="tr-TR" sz="2000" b="1" smtClean="0"/>
              <a:t>primer oosit </a:t>
            </a:r>
            <a:r>
              <a:rPr lang="tr-TR" sz="2000" smtClean="0"/>
              <a:t>halindedir ve ovulasyondan sonraki 48-72. saat içerisinde </a:t>
            </a:r>
            <a:r>
              <a:rPr lang="tr-TR" sz="2000" b="1" smtClean="0"/>
              <a:t>sekunder oosite</a:t>
            </a:r>
            <a:r>
              <a:rPr lang="tr-TR" sz="2000" smtClean="0"/>
              <a:t> dönüşerek olgunlaşırlar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</a:t>
            </a:r>
            <a:r>
              <a:rPr lang="tr-TR" dirty="0" smtClean="0"/>
              <a:t>iftleşme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51969394"/>
              </p:ext>
            </p:extLst>
          </p:nvPr>
        </p:nvGraphicFramePr>
        <p:xfrm>
          <a:off x="514350" y="2193926"/>
          <a:ext cx="81153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343981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246</Words>
  <Application>Microsoft Office PowerPoint</Application>
  <PresentationFormat>Ekran Gösterisi (4:3)</PresentationFormat>
  <Paragraphs>29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Seksuel Siklus</vt:lpstr>
      <vt:lpstr>Köpeklerde Seksüel Siklus</vt:lpstr>
      <vt:lpstr>Köpeklerde Seksüel Siklus</vt:lpstr>
      <vt:lpstr>Köpeklerde Seksüel Siklus</vt:lpstr>
      <vt:lpstr>Çiftleşme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Seksuel Siklus</dc:title>
  <dc:creator>Borga TIRPAN</dc:creator>
  <cp:lastModifiedBy>masa üstü</cp:lastModifiedBy>
  <cp:revision>3</cp:revision>
  <dcterms:created xsi:type="dcterms:W3CDTF">2017-11-06T09:58:08Z</dcterms:created>
  <dcterms:modified xsi:type="dcterms:W3CDTF">2017-11-06T10:13:28Z</dcterms:modified>
</cp:coreProperties>
</file>