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91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75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72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ECB82-414B-4ED3-B526-E800856F58D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891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90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525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10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8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28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938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7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76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E9674-294C-4442-A3DE-D29C5475852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998AC-95C2-46B7-9375-0F34246A3B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34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54200"/>
            <a:ext cx="8229600" cy="2222500"/>
          </a:xfrm>
          <a:solidFill>
            <a:srgbClr val="FAFCA2"/>
          </a:solidFill>
        </p:spPr>
        <p:txBody>
          <a:bodyPr/>
          <a:lstStyle/>
          <a:p>
            <a:pPr algn="ctr" eaLnBrk="1" hangingPunct="1"/>
            <a:r>
              <a:rPr lang="tr-TR" altLang="tr-TR" b="1" dirty="0" smtClean="0">
                <a:solidFill>
                  <a:srgbClr val="FF0000"/>
                </a:solidFill>
              </a:rPr>
              <a:t>2. BÖLÜM</a:t>
            </a:r>
            <a:br>
              <a:rPr lang="tr-TR" altLang="tr-TR" b="1" dirty="0" smtClean="0">
                <a:solidFill>
                  <a:srgbClr val="FF0000"/>
                </a:solidFill>
              </a:rPr>
            </a:br>
            <a:r>
              <a:rPr lang="tr-TR" altLang="tr-TR" b="1" dirty="0" smtClean="0">
                <a:solidFill>
                  <a:srgbClr val="FF0000"/>
                </a:solidFill>
              </a:rPr>
              <a:t/>
            </a:r>
            <a:br>
              <a:rPr lang="tr-TR" altLang="tr-TR" b="1" dirty="0" smtClean="0">
                <a:solidFill>
                  <a:srgbClr val="FF0000"/>
                </a:solidFill>
              </a:rPr>
            </a:br>
            <a:r>
              <a:rPr lang="tr-TR" altLang="tr-TR" b="1" dirty="0" smtClean="0">
                <a:solidFill>
                  <a:srgbClr val="FF0000"/>
                </a:solidFill>
              </a:rPr>
              <a:t>SULAMA SİSTEMLERİ</a:t>
            </a:r>
          </a:p>
        </p:txBody>
      </p:sp>
    </p:spTree>
    <p:extLst>
      <p:ext uri="{BB962C8B-B14F-4D97-AF65-F5344CB8AC3E}">
        <p14:creationId xmlns:p14="http://schemas.microsoft.com/office/powerpoint/2010/main" val="246808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24000" y="352425"/>
          <a:ext cx="9144000" cy="640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20571429" imgH="13714286" progId="MSPhotoEd.3">
                  <p:embed/>
                </p:oleObj>
              </mc:Choice>
              <mc:Fallback>
                <p:oleObj name="Photo Editor Photo" r:id="rId3" imgW="20571429" imgH="13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2425"/>
                        <a:ext cx="9144000" cy="640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324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6726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4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60364"/>
            <a:ext cx="9144000" cy="5964237"/>
          </a:xfrm>
        </p:spPr>
      </p:pic>
    </p:spTree>
    <p:extLst>
      <p:ext uri="{BB962C8B-B14F-4D97-AF65-F5344CB8AC3E}">
        <p14:creationId xmlns:p14="http://schemas.microsoft.com/office/powerpoint/2010/main" val="64285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29699" name="Picture 3" descr="kapk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60631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33475"/>
            <a:ext cx="8229600" cy="1143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tr-TR" altLang="tr-TR" smtClean="0">
                <a:solidFill>
                  <a:srgbClr val="006600"/>
                </a:solidFill>
              </a:rPr>
              <a:t>Sulama sistemlerinin işletilmesi yöntemleri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0" y="2751139"/>
            <a:ext cx="6789738" cy="2549525"/>
          </a:xfrm>
          <a:solidFill>
            <a:srgbClr val="FAFEA0"/>
          </a:solidFill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FF3300"/>
                </a:solidFill>
              </a:rPr>
              <a:t>İstek yöntemi</a:t>
            </a:r>
          </a:p>
          <a:p>
            <a:pPr eaLnBrk="1" hangingPunct="1"/>
            <a:r>
              <a:rPr lang="tr-TR" altLang="tr-TR" b="1" smtClean="0">
                <a:solidFill>
                  <a:schemeClr val="accent2"/>
                </a:solidFill>
              </a:rPr>
              <a:t>Rotasyon (nöbet) yöntemi</a:t>
            </a:r>
          </a:p>
          <a:p>
            <a:pPr eaLnBrk="1" hangingPunct="1"/>
            <a:r>
              <a:rPr lang="tr-TR" altLang="tr-TR" b="1" smtClean="0">
                <a:solidFill>
                  <a:schemeClr val="hlink"/>
                </a:solidFill>
              </a:rPr>
              <a:t>Devamlı akış yöntemi</a:t>
            </a:r>
          </a:p>
        </p:txBody>
      </p:sp>
    </p:spTree>
    <p:extLst>
      <p:ext uri="{BB962C8B-B14F-4D97-AF65-F5344CB8AC3E}">
        <p14:creationId xmlns:p14="http://schemas.microsoft.com/office/powerpoint/2010/main" val="132013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0"/>
          <p:cNvGrpSpPr>
            <a:grpSpLocks/>
          </p:cNvGrpSpPr>
          <p:nvPr/>
        </p:nvGrpSpPr>
        <p:grpSpPr bwMode="auto">
          <a:xfrm>
            <a:off x="1703389" y="1557339"/>
            <a:ext cx="8797925" cy="3608387"/>
            <a:chOff x="113" y="1083"/>
            <a:chExt cx="5542" cy="2273"/>
          </a:xfrm>
        </p:grpSpPr>
        <p:sp>
          <p:nvSpPr>
            <p:cNvPr id="18435" name="Text Box 4"/>
            <p:cNvSpPr txBox="1">
              <a:spLocks noChangeArrowheads="1"/>
            </p:cNvSpPr>
            <p:nvPr/>
          </p:nvSpPr>
          <p:spPr bwMode="auto">
            <a:xfrm>
              <a:off x="1683" y="1083"/>
              <a:ext cx="2150" cy="2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SULAMA SİSTEMLERİ</a:t>
              </a:r>
            </a:p>
          </p:txBody>
        </p:sp>
        <p:sp>
          <p:nvSpPr>
            <p:cNvPr id="18436" name="Text Box 5"/>
            <p:cNvSpPr txBox="1">
              <a:spLocks noChangeArrowheads="1"/>
            </p:cNvSpPr>
            <p:nvPr/>
          </p:nvSpPr>
          <p:spPr bwMode="auto">
            <a:xfrm>
              <a:off x="158" y="1719"/>
              <a:ext cx="2612" cy="239"/>
            </a:xfrm>
            <a:prstGeom prst="rect">
              <a:avLst/>
            </a:prstGeom>
            <a:solidFill>
              <a:srgbClr val="FF99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1. HİZMET ETTİKLERİ ALANA GÖRE</a:t>
              </a:r>
            </a:p>
          </p:txBody>
        </p:sp>
        <p:sp>
          <p:nvSpPr>
            <p:cNvPr id="18437" name="Text Box 6"/>
            <p:cNvSpPr txBox="1">
              <a:spLocks noChangeArrowheads="1"/>
            </p:cNvSpPr>
            <p:nvPr/>
          </p:nvSpPr>
          <p:spPr bwMode="auto">
            <a:xfrm>
              <a:off x="2982" y="1718"/>
              <a:ext cx="2628" cy="239"/>
            </a:xfrm>
            <a:prstGeom prst="rect">
              <a:avLst/>
            </a:prstGeom>
            <a:solidFill>
              <a:srgbClr val="FF99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2. SU İLETİMİ VE DAĞITIMINA GÖRE</a:t>
              </a:r>
            </a:p>
          </p:txBody>
        </p:sp>
        <p:sp>
          <p:nvSpPr>
            <p:cNvPr id="18438" name="Text Box 7"/>
            <p:cNvSpPr txBox="1">
              <a:spLocks noChangeArrowheads="1"/>
            </p:cNvSpPr>
            <p:nvPr/>
          </p:nvSpPr>
          <p:spPr bwMode="auto">
            <a:xfrm>
              <a:off x="113" y="2292"/>
              <a:ext cx="1292" cy="4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BÜYÜK SULAMA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SİSTEMLERİ</a:t>
              </a:r>
            </a:p>
          </p:txBody>
        </p:sp>
        <p:sp>
          <p:nvSpPr>
            <p:cNvPr id="18439" name="Text Box 8"/>
            <p:cNvSpPr txBox="1">
              <a:spLocks noChangeArrowheads="1"/>
            </p:cNvSpPr>
            <p:nvPr/>
          </p:nvSpPr>
          <p:spPr bwMode="auto">
            <a:xfrm>
              <a:off x="1506" y="2292"/>
              <a:ext cx="1204" cy="40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TARLA SULAMA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SİSTEMLERİ</a:t>
              </a:r>
            </a:p>
          </p:txBody>
        </p:sp>
        <p:sp>
          <p:nvSpPr>
            <p:cNvPr id="18440" name="Text Box 9"/>
            <p:cNvSpPr txBox="1">
              <a:spLocks noChangeArrowheads="1"/>
            </p:cNvSpPr>
            <p:nvPr/>
          </p:nvSpPr>
          <p:spPr bwMode="auto">
            <a:xfrm>
              <a:off x="4195" y="2292"/>
              <a:ext cx="1460" cy="4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BASINÇLI SULAMA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SİSTEMLERİ</a:t>
              </a:r>
            </a:p>
          </p:txBody>
        </p:sp>
        <p:sp>
          <p:nvSpPr>
            <p:cNvPr id="18441" name="Text Box 10"/>
            <p:cNvSpPr txBox="1">
              <a:spLocks noChangeArrowheads="1"/>
            </p:cNvSpPr>
            <p:nvPr/>
          </p:nvSpPr>
          <p:spPr bwMode="auto">
            <a:xfrm>
              <a:off x="2880" y="2292"/>
              <a:ext cx="1260" cy="4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YÜZEY SULAMA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/>
                <a:t>SİSTEMLERİ</a:t>
              </a:r>
            </a:p>
          </p:txBody>
        </p:sp>
        <p:sp>
          <p:nvSpPr>
            <p:cNvPr id="18442" name="Text Box 11"/>
            <p:cNvSpPr txBox="1">
              <a:spLocks noChangeArrowheads="1"/>
            </p:cNvSpPr>
            <p:nvPr/>
          </p:nvSpPr>
          <p:spPr bwMode="auto">
            <a:xfrm>
              <a:off x="2971" y="3022"/>
              <a:ext cx="1306" cy="33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/>
                <a:t>DÜŞÜK BASINÇLI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/>
                <a:t>SULAMA SİSTEMLERİ</a:t>
              </a:r>
            </a:p>
          </p:txBody>
        </p:sp>
        <p:sp>
          <p:nvSpPr>
            <p:cNvPr id="18443" name="Text Box 12"/>
            <p:cNvSpPr txBox="1">
              <a:spLocks noChangeArrowheads="1"/>
            </p:cNvSpPr>
            <p:nvPr/>
          </p:nvSpPr>
          <p:spPr bwMode="auto">
            <a:xfrm>
              <a:off x="4341" y="3022"/>
              <a:ext cx="1306" cy="33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/>
                <a:t>YÜKSEK BASINÇLI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/>
                <a:t>SULAMA SİSTEMLERİ</a:t>
              </a:r>
            </a:p>
          </p:txBody>
        </p:sp>
        <p:sp>
          <p:nvSpPr>
            <p:cNvPr id="18444" name="Line 13"/>
            <p:cNvSpPr>
              <a:spLocks noChangeShapeType="1"/>
            </p:cNvSpPr>
            <p:nvPr/>
          </p:nvSpPr>
          <p:spPr bwMode="auto">
            <a:xfrm>
              <a:off x="1429" y="1570"/>
              <a:ext cx="29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5" name="Line 14"/>
            <p:cNvSpPr>
              <a:spLocks noChangeShapeType="1"/>
            </p:cNvSpPr>
            <p:nvPr/>
          </p:nvSpPr>
          <p:spPr bwMode="auto">
            <a:xfrm>
              <a:off x="2789" y="1389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6" name="Line 15"/>
            <p:cNvSpPr>
              <a:spLocks noChangeShapeType="1"/>
            </p:cNvSpPr>
            <p:nvPr/>
          </p:nvSpPr>
          <p:spPr bwMode="auto">
            <a:xfrm>
              <a:off x="1429" y="157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7" name="Line 16"/>
            <p:cNvSpPr>
              <a:spLocks noChangeShapeType="1"/>
            </p:cNvSpPr>
            <p:nvPr/>
          </p:nvSpPr>
          <p:spPr bwMode="auto">
            <a:xfrm>
              <a:off x="4377" y="157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8" name="Line 17"/>
            <p:cNvSpPr>
              <a:spLocks noChangeShapeType="1"/>
            </p:cNvSpPr>
            <p:nvPr/>
          </p:nvSpPr>
          <p:spPr bwMode="auto">
            <a:xfrm>
              <a:off x="1429" y="1979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9" name="Line 18"/>
            <p:cNvSpPr>
              <a:spLocks noChangeShapeType="1"/>
            </p:cNvSpPr>
            <p:nvPr/>
          </p:nvSpPr>
          <p:spPr bwMode="auto">
            <a:xfrm>
              <a:off x="4377" y="1979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0" name="Line 19"/>
            <p:cNvSpPr>
              <a:spLocks noChangeShapeType="1"/>
            </p:cNvSpPr>
            <p:nvPr/>
          </p:nvSpPr>
          <p:spPr bwMode="auto">
            <a:xfrm>
              <a:off x="793" y="2160"/>
              <a:ext cx="12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1" name="Line 20"/>
            <p:cNvSpPr>
              <a:spLocks noChangeShapeType="1"/>
            </p:cNvSpPr>
            <p:nvPr/>
          </p:nvSpPr>
          <p:spPr bwMode="auto">
            <a:xfrm>
              <a:off x="2018" y="216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2" name="Line 21"/>
            <p:cNvSpPr>
              <a:spLocks noChangeShapeType="1"/>
            </p:cNvSpPr>
            <p:nvPr/>
          </p:nvSpPr>
          <p:spPr bwMode="auto">
            <a:xfrm>
              <a:off x="793" y="216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3" name="Line 22"/>
            <p:cNvSpPr>
              <a:spLocks noChangeShapeType="1"/>
            </p:cNvSpPr>
            <p:nvPr/>
          </p:nvSpPr>
          <p:spPr bwMode="auto">
            <a:xfrm>
              <a:off x="3515" y="2160"/>
              <a:ext cx="14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4" name="Line 23"/>
            <p:cNvSpPr>
              <a:spLocks noChangeShapeType="1"/>
            </p:cNvSpPr>
            <p:nvPr/>
          </p:nvSpPr>
          <p:spPr bwMode="auto">
            <a:xfrm>
              <a:off x="3515" y="216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5" name="Line 24"/>
            <p:cNvSpPr>
              <a:spLocks noChangeShapeType="1"/>
            </p:cNvSpPr>
            <p:nvPr/>
          </p:nvSpPr>
          <p:spPr bwMode="auto">
            <a:xfrm>
              <a:off x="4921" y="2160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6" name="Line 25"/>
            <p:cNvSpPr>
              <a:spLocks noChangeShapeType="1"/>
            </p:cNvSpPr>
            <p:nvPr/>
          </p:nvSpPr>
          <p:spPr bwMode="auto">
            <a:xfrm>
              <a:off x="4921" y="2705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7" name="Line 26"/>
            <p:cNvSpPr>
              <a:spLocks noChangeShapeType="1"/>
            </p:cNvSpPr>
            <p:nvPr/>
          </p:nvSpPr>
          <p:spPr bwMode="auto">
            <a:xfrm>
              <a:off x="5012" y="288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8" name="Line 27"/>
            <p:cNvSpPr>
              <a:spLocks noChangeShapeType="1"/>
            </p:cNvSpPr>
            <p:nvPr/>
          </p:nvSpPr>
          <p:spPr bwMode="auto">
            <a:xfrm>
              <a:off x="3651" y="288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9" name="Line 28"/>
            <p:cNvSpPr>
              <a:spLocks noChangeShapeType="1"/>
            </p:cNvSpPr>
            <p:nvPr/>
          </p:nvSpPr>
          <p:spPr bwMode="auto">
            <a:xfrm>
              <a:off x="3651" y="2886"/>
              <a:ext cx="13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25467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7938" y="115888"/>
            <a:ext cx="6069012" cy="927100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tr-TR" altLang="tr-TR" sz="3600" b="1">
                <a:solidFill>
                  <a:srgbClr val="006600"/>
                </a:solidFill>
              </a:rPr>
              <a:t>Sulama projesi unsurları</a:t>
            </a:r>
          </a:p>
        </p:txBody>
      </p:sp>
      <p:grpSp>
        <p:nvGrpSpPr>
          <p:cNvPr id="19459" name="Group 75"/>
          <p:cNvGrpSpPr>
            <a:grpSpLocks/>
          </p:cNvGrpSpPr>
          <p:nvPr/>
        </p:nvGrpSpPr>
        <p:grpSpPr bwMode="auto">
          <a:xfrm>
            <a:off x="2281239" y="1196976"/>
            <a:ext cx="7775575" cy="2608263"/>
            <a:chOff x="295" y="957"/>
            <a:chExt cx="4898" cy="1643"/>
          </a:xfrm>
        </p:grpSpPr>
        <p:sp>
          <p:nvSpPr>
            <p:cNvPr id="19481" name="Rectangle 4"/>
            <p:cNvSpPr>
              <a:spLocks noChangeArrowheads="1"/>
            </p:cNvSpPr>
            <p:nvPr/>
          </p:nvSpPr>
          <p:spPr bwMode="auto">
            <a:xfrm>
              <a:off x="1202" y="981"/>
              <a:ext cx="3855" cy="161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482" name="AutoShape 5"/>
            <p:cNvSpPr>
              <a:spLocks noChangeArrowheads="1"/>
            </p:cNvSpPr>
            <p:nvPr/>
          </p:nvSpPr>
          <p:spPr bwMode="auto">
            <a:xfrm>
              <a:off x="385" y="957"/>
              <a:ext cx="136" cy="136"/>
            </a:xfrm>
            <a:prstGeom prst="flowChartSummingJunction">
              <a:avLst/>
            </a:prstGeom>
            <a:solidFill>
              <a:srgbClr val="996633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483" name="Line 6"/>
            <p:cNvSpPr>
              <a:spLocks noChangeShapeType="1"/>
            </p:cNvSpPr>
            <p:nvPr/>
          </p:nvSpPr>
          <p:spPr bwMode="auto">
            <a:xfrm>
              <a:off x="521" y="1026"/>
              <a:ext cx="449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4" name="Line 7"/>
            <p:cNvSpPr>
              <a:spLocks noChangeShapeType="1"/>
            </p:cNvSpPr>
            <p:nvPr/>
          </p:nvSpPr>
          <p:spPr bwMode="auto">
            <a:xfrm>
              <a:off x="1292" y="1026"/>
              <a:ext cx="0" cy="104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5" name="Line 8"/>
            <p:cNvSpPr>
              <a:spLocks noChangeShapeType="1"/>
            </p:cNvSpPr>
            <p:nvPr/>
          </p:nvSpPr>
          <p:spPr bwMode="auto">
            <a:xfrm>
              <a:off x="3152" y="1026"/>
              <a:ext cx="0" cy="104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6" name="Line 9"/>
            <p:cNvSpPr>
              <a:spLocks noChangeShapeType="1"/>
            </p:cNvSpPr>
            <p:nvPr/>
          </p:nvSpPr>
          <p:spPr bwMode="auto">
            <a:xfrm>
              <a:off x="1292" y="1071"/>
              <a:ext cx="1769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7" name="Line 10"/>
            <p:cNvSpPr>
              <a:spLocks noChangeShapeType="1"/>
            </p:cNvSpPr>
            <p:nvPr/>
          </p:nvSpPr>
          <p:spPr bwMode="auto">
            <a:xfrm>
              <a:off x="1292" y="1525"/>
              <a:ext cx="1769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8" name="Line 11"/>
            <p:cNvSpPr>
              <a:spLocks noChangeShapeType="1"/>
            </p:cNvSpPr>
            <p:nvPr/>
          </p:nvSpPr>
          <p:spPr bwMode="auto">
            <a:xfrm>
              <a:off x="3152" y="2069"/>
              <a:ext cx="1815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89" name="Line 12"/>
            <p:cNvSpPr>
              <a:spLocks noChangeShapeType="1"/>
            </p:cNvSpPr>
            <p:nvPr/>
          </p:nvSpPr>
          <p:spPr bwMode="auto">
            <a:xfrm>
              <a:off x="1338" y="1480"/>
              <a:ext cx="1769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0" name="Line 13"/>
            <p:cNvSpPr>
              <a:spLocks noChangeShapeType="1"/>
            </p:cNvSpPr>
            <p:nvPr/>
          </p:nvSpPr>
          <p:spPr bwMode="auto">
            <a:xfrm>
              <a:off x="3152" y="1525"/>
              <a:ext cx="1815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1" name="Line 14"/>
            <p:cNvSpPr>
              <a:spLocks noChangeShapeType="1"/>
            </p:cNvSpPr>
            <p:nvPr/>
          </p:nvSpPr>
          <p:spPr bwMode="auto">
            <a:xfrm>
              <a:off x="1292" y="2069"/>
              <a:ext cx="1769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2" name="Line 15"/>
            <p:cNvSpPr>
              <a:spLocks noChangeShapeType="1"/>
            </p:cNvSpPr>
            <p:nvPr/>
          </p:nvSpPr>
          <p:spPr bwMode="auto">
            <a:xfrm>
              <a:off x="3152" y="1071"/>
              <a:ext cx="1815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3" name="Line 16"/>
            <p:cNvSpPr>
              <a:spLocks noChangeShapeType="1"/>
            </p:cNvSpPr>
            <p:nvPr/>
          </p:nvSpPr>
          <p:spPr bwMode="auto">
            <a:xfrm>
              <a:off x="1247" y="2568"/>
              <a:ext cx="394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4" name="Line 18"/>
            <p:cNvSpPr>
              <a:spLocks noChangeShapeType="1"/>
            </p:cNvSpPr>
            <p:nvPr/>
          </p:nvSpPr>
          <p:spPr bwMode="auto">
            <a:xfrm>
              <a:off x="3107" y="1026"/>
              <a:ext cx="0" cy="15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5" name="Line 19"/>
            <p:cNvSpPr>
              <a:spLocks noChangeShapeType="1"/>
            </p:cNvSpPr>
            <p:nvPr/>
          </p:nvSpPr>
          <p:spPr bwMode="auto">
            <a:xfrm>
              <a:off x="5012" y="1026"/>
              <a:ext cx="0" cy="15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6" name="Line 22"/>
            <p:cNvSpPr>
              <a:spLocks noChangeShapeType="1"/>
            </p:cNvSpPr>
            <p:nvPr/>
          </p:nvSpPr>
          <p:spPr bwMode="auto">
            <a:xfrm>
              <a:off x="1338" y="2024"/>
              <a:ext cx="1769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7" name="Line 23"/>
            <p:cNvSpPr>
              <a:spLocks noChangeShapeType="1"/>
            </p:cNvSpPr>
            <p:nvPr/>
          </p:nvSpPr>
          <p:spPr bwMode="auto">
            <a:xfrm>
              <a:off x="3198" y="1480"/>
              <a:ext cx="181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8" name="Line 26"/>
            <p:cNvSpPr>
              <a:spLocks noChangeShapeType="1"/>
            </p:cNvSpPr>
            <p:nvPr/>
          </p:nvSpPr>
          <p:spPr bwMode="auto">
            <a:xfrm>
              <a:off x="3198" y="2024"/>
              <a:ext cx="181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499" name="Line 27"/>
            <p:cNvSpPr>
              <a:spLocks noChangeShapeType="1"/>
            </p:cNvSpPr>
            <p:nvPr/>
          </p:nvSpPr>
          <p:spPr bwMode="auto">
            <a:xfrm>
              <a:off x="1292" y="2069"/>
              <a:ext cx="0" cy="49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500" name="Group 30"/>
            <p:cNvGrpSpPr>
              <a:grpSpLocks/>
            </p:cNvGrpSpPr>
            <p:nvPr/>
          </p:nvGrpSpPr>
          <p:grpSpPr bwMode="auto">
            <a:xfrm>
              <a:off x="658" y="1752"/>
              <a:ext cx="272" cy="258"/>
              <a:chOff x="1020" y="3612"/>
              <a:chExt cx="272" cy="258"/>
            </a:xfrm>
          </p:grpSpPr>
          <p:sp>
            <p:nvSpPr>
              <p:cNvPr id="19521" name="Oval 28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522" name="Text Box 29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1</a:t>
                </a:r>
              </a:p>
            </p:txBody>
          </p:sp>
        </p:grpSp>
        <p:grpSp>
          <p:nvGrpSpPr>
            <p:cNvPr id="19501" name="Group 31"/>
            <p:cNvGrpSpPr>
              <a:grpSpLocks/>
            </p:cNvGrpSpPr>
            <p:nvPr/>
          </p:nvGrpSpPr>
          <p:grpSpPr bwMode="auto">
            <a:xfrm>
              <a:off x="1474" y="1117"/>
              <a:ext cx="272" cy="258"/>
              <a:chOff x="1020" y="3612"/>
              <a:chExt cx="272" cy="258"/>
            </a:xfrm>
          </p:grpSpPr>
          <p:sp>
            <p:nvSpPr>
              <p:cNvPr id="19519" name="Oval 32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520" name="Text Box 33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4</a:t>
                </a:r>
              </a:p>
            </p:txBody>
          </p:sp>
        </p:grpSp>
        <p:grpSp>
          <p:nvGrpSpPr>
            <p:cNvPr id="19502" name="Group 34"/>
            <p:cNvGrpSpPr>
              <a:grpSpLocks/>
            </p:cNvGrpSpPr>
            <p:nvPr/>
          </p:nvGrpSpPr>
          <p:grpSpPr bwMode="auto">
            <a:xfrm>
              <a:off x="295" y="1253"/>
              <a:ext cx="272" cy="258"/>
              <a:chOff x="1020" y="3612"/>
              <a:chExt cx="272" cy="258"/>
            </a:xfrm>
          </p:grpSpPr>
          <p:sp>
            <p:nvSpPr>
              <p:cNvPr id="19517" name="Oval 35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518" name="Text Box 36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2</a:t>
                </a:r>
              </a:p>
            </p:txBody>
          </p:sp>
        </p:grpSp>
        <p:grpSp>
          <p:nvGrpSpPr>
            <p:cNvPr id="19503" name="Group 37"/>
            <p:cNvGrpSpPr>
              <a:grpSpLocks/>
            </p:cNvGrpSpPr>
            <p:nvPr/>
          </p:nvGrpSpPr>
          <p:grpSpPr bwMode="auto">
            <a:xfrm>
              <a:off x="2608" y="2205"/>
              <a:ext cx="272" cy="258"/>
              <a:chOff x="1020" y="3612"/>
              <a:chExt cx="272" cy="258"/>
            </a:xfrm>
          </p:grpSpPr>
          <p:sp>
            <p:nvSpPr>
              <p:cNvPr id="19515" name="Oval 38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516" name="Text Box 39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5</a:t>
                </a:r>
              </a:p>
            </p:txBody>
          </p:sp>
        </p:grpSp>
        <p:grpSp>
          <p:nvGrpSpPr>
            <p:cNvPr id="19504" name="Group 43"/>
            <p:cNvGrpSpPr>
              <a:grpSpLocks/>
            </p:cNvGrpSpPr>
            <p:nvPr/>
          </p:nvGrpSpPr>
          <p:grpSpPr bwMode="auto">
            <a:xfrm>
              <a:off x="748" y="1207"/>
              <a:ext cx="272" cy="258"/>
              <a:chOff x="1020" y="3612"/>
              <a:chExt cx="272" cy="258"/>
            </a:xfrm>
          </p:grpSpPr>
          <p:sp>
            <p:nvSpPr>
              <p:cNvPr id="19513" name="Oval 44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514" name="Text Box 45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3</a:t>
                </a:r>
              </a:p>
            </p:txBody>
          </p:sp>
        </p:grpSp>
        <p:sp>
          <p:nvSpPr>
            <p:cNvPr id="19505" name="Line 66"/>
            <p:cNvSpPr>
              <a:spLocks noChangeShapeType="1"/>
            </p:cNvSpPr>
            <p:nvPr/>
          </p:nvSpPr>
          <p:spPr bwMode="auto">
            <a:xfrm>
              <a:off x="521" y="1026"/>
              <a:ext cx="681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06" name="Line 67"/>
            <p:cNvSpPr>
              <a:spLocks noChangeShapeType="1"/>
            </p:cNvSpPr>
            <p:nvPr/>
          </p:nvSpPr>
          <p:spPr bwMode="auto">
            <a:xfrm flipV="1">
              <a:off x="455" y="1071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07" name="Line 68"/>
            <p:cNvSpPr>
              <a:spLocks noChangeShapeType="1"/>
            </p:cNvSpPr>
            <p:nvPr/>
          </p:nvSpPr>
          <p:spPr bwMode="auto">
            <a:xfrm>
              <a:off x="930" y="1878"/>
              <a:ext cx="2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08" name="Line 69"/>
            <p:cNvSpPr>
              <a:spLocks noChangeShapeType="1"/>
            </p:cNvSpPr>
            <p:nvPr/>
          </p:nvSpPr>
          <p:spPr bwMode="auto">
            <a:xfrm flipV="1">
              <a:off x="884" y="1026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09" name="Line 70"/>
            <p:cNvSpPr>
              <a:spLocks noChangeShapeType="1"/>
            </p:cNvSpPr>
            <p:nvPr/>
          </p:nvSpPr>
          <p:spPr bwMode="auto">
            <a:xfrm flipH="1">
              <a:off x="1292" y="1253"/>
              <a:ext cx="182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10" name="Line 71"/>
            <p:cNvSpPr>
              <a:spLocks noChangeShapeType="1"/>
            </p:cNvSpPr>
            <p:nvPr/>
          </p:nvSpPr>
          <p:spPr bwMode="auto">
            <a:xfrm flipH="1" flipV="1">
              <a:off x="1383" y="1026"/>
              <a:ext cx="91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11" name="Line 72"/>
            <p:cNvSpPr>
              <a:spLocks noChangeShapeType="1"/>
            </p:cNvSpPr>
            <p:nvPr/>
          </p:nvSpPr>
          <p:spPr bwMode="auto">
            <a:xfrm>
              <a:off x="2880" y="2341"/>
              <a:ext cx="91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12" name="Line 73"/>
            <p:cNvSpPr>
              <a:spLocks noChangeShapeType="1"/>
            </p:cNvSpPr>
            <p:nvPr/>
          </p:nvSpPr>
          <p:spPr bwMode="auto">
            <a:xfrm>
              <a:off x="2880" y="229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19460" name="Group 80"/>
          <p:cNvGrpSpPr>
            <a:grpSpLocks/>
          </p:cNvGrpSpPr>
          <p:nvPr/>
        </p:nvGrpSpPr>
        <p:grpSpPr bwMode="auto">
          <a:xfrm>
            <a:off x="2905126" y="4122738"/>
            <a:ext cx="6524625" cy="2190749"/>
            <a:chOff x="431" y="2477"/>
            <a:chExt cx="4110" cy="1380"/>
          </a:xfrm>
        </p:grpSpPr>
        <p:grpSp>
          <p:nvGrpSpPr>
            <p:cNvPr id="19461" name="Group 48"/>
            <p:cNvGrpSpPr>
              <a:grpSpLocks/>
            </p:cNvGrpSpPr>
            <p:nvPr/>
          </p:nvGrpSpPr>
          <p:grpSpPr bwMode="auto">
            <a:xfrm>
              <a:off x="431" y="2478"/>
              <a:ext cx="272" cy="258"/>
              <a:chOff x="1020" y="3612"/>
              <a:chExt cx="272" cy="258"/>
            </a:xfrm>
          </p:grpSpPr>
          <p:sp>
            <p:nvSpPr>
              <p:cNvPr id="19479" name="Oval 49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480" name="Text Box 50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1</a:t>
                </a:r>
              </a:p>
            </p:txBody>
          </p:sp>
        </p:grpSp>
        <p:grpSp>
          <p:nvGrpSpPr>
            <p:cNvPr id="19462" name="Group 51"/>
            <p:cNvGrpSpPr>
              <a:grpSpLocks/>
            </p:cNvGrpSpPr>
            <p:nvPr/>
          </p:nvGrpSpPr>
          <p:grpSpPr bwMode="auto">
            <a:xfrm>
              <a:off x="431" y="3294"/>
              <a:ext cx="272" cy="258"/>
              <a:chOff x="1020" y="3612"/>
              <a:chExt cx="272" cy="258"/>
            </a:xfrm>
          </p:grpSpPr>
          <p:sp>
            <p:nvSpPr>
              <p:cNvPr id="19477" name="Oval 52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478" name="Text Box 53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4</a:t>
                </a:r>
              </a:p>
            </p:txBody>
          </p:sp>
        </p:grpSp>
        <p:grpSp>
          <p:nvGrpSpPr>
            <p:cNvPr id="19463" name="Group 54"/>
            <p:cNvGrpSpPr>
              <a:grpSpLocks/>
            </p:cNvGrpSpPr>
            <p:nvPr/>
          </p:nvGrpSpPr>
          <p:grpSpPr bwMode="auto">
            <a:xfrm>
              <a:off x="431" y="2750"/>
              <a:ext cx="272" cy="258"/>
              <a:chOff x="1020" y="3612"/>
              <a:chExt cx="272" cy="258"/>
            </a:xfrm>
          </p:grpSpPr>
          <p:sp>
            <p:nvSpPr>
              <p:cNvPr id="19475" name="Oval 55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476" name="Text Box 56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2</a:t>
                </a:r>
              </a:p>
            </p:txBody>
          </p:sp>
        </p:grpSp>
        <p:grpSp>
          <p:nvGrpSpPr>
            <p:cNvPr id="19464" name="Group 57"/>
            <p:cNvGrpSpPr>
              <a:grpSpLocks/>
            </p:cNvGrpSpPr>
            <p:nvPr/>
          </p:nvGrpSpPr>
          <p:grpSpPr bwMode="auto">
            <a:xfrm>
              <a:off x="431" y="3566"/>
              <a:ext cx="272" cy="258"/>
              <a:chOff x="1020" y="3612"/>
              <a:chExt cx="272" cy="258"/>
            </a:xfrm>
          </p:grpSpPr>
          <p:sp>
            <p:nvSpPr>
              <p:cNvPr id="19473" name="Oval 58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474" name="Text Box 59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5</a:t>
                </a:r>
              </a:p>
            </p:txBody>
          </p:sp>
        </p:grpSp>
        <p:grpSp>
          <p:nvGrpSpPr>
            <p:cNvPr id="19465" name="Group 63"/>
            <p:cNvGrpSpPr>
              <a:grpSpLocks/>
            </p:cNvGrpSpPr>
            <p:nvPr/>
          </p:nvGrpSpPr>
          <p:grpSpPr bwMode="auto">
            <a:xfrm>
              <a:off x="431" y="3022"/>
              <a:ext cx="272" cy="258"/>
              <a:chOff x="1020" y="3612"/>
              <a:chExt cx="272" cy="258"/>
            </a:xfrm>
          </p:grpSpPr>
          <p:sp>
            <p:nvSpPr>
              <p:cNvPr id="19471" name="Oval 64"/>
              <p:cNvSpPr>
                <a:spLocks noChangeArrowheads="1"/>
              </p:cNvSpPr>
              <p:nvPr/>
            </p:nvSpPr>
            <p:spPr bwMode="auto">
              <a:xfrm>
                <a:off x="1020" y="3612"/>
                <a:ext cx="272" cy="25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472" name="Text Box 65"/>
              <p:cNvSpPr txBox="1">
                <a:spLocks noChangeArrowheads="1"/>
              </p:cNvSpPr>
              <p:nvPr/>
            </p:nvSpPr>
            <p:spPr bwMode="auto">
              <a:xfrm>
                <a:off x="1042" y="362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r-TR" altLang="tr-TR" sz="1800"/>
                  <a:t>3</a:t>
                </a:r>
              </a:p>
            </p:txBody>
          </p:sp>
        </p:grpSp>
        <p:sp>
          <p:nvSpPr>
            <p:cNvPr id="19466" name="Text Box 74"/>
            <p:cNvSpPr txBox="1">
              <a:spLocks noChangeArrowheads="1"/>
            </p:cNvSpPr>
            <p:nvPr/>
          </p:nvSpPr>
          <p:spPr bwMode="auto">
            <a:xfrm>
              <a:off x="703" y="2477"/>
              <a:ext cx="30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Proje alanı (sulanan tarım arazisi)</a:t>
              </a:r>
            </a:p>
          </p:txBody>
        </p:sp>
        <p:sp>
          <p:nvSpPr>
            <p:cNvPr id="19467" name="Text Box 76"/>
            <p:cNvSpPr txBox="1">
              <a:spLocks noChangeArrowheads="1"/>
            </p:cNvSpPr>
            <p:nvPr/>
          </p:nvSpPr>
          <p:spPr bwMode="auto">
            <a:xfrm>
              <a:off x="701" y="2734"/>
              <a:ext cx="252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Suyun temin edildiği tesisler</a:t>
              </a:r>
            </a:p>
          </p:txBody>
        </p:sp>
        <p:sp>
          <p:nvSpPr>
            <p:cNvPr id="19468" name="Text Box 77"/>
            <p:cNvSpPr txBox="1">
              <a:spLocks noChangeArrowheads="1"/>
            </p:cNvSpPr>
            <p:nvPr/>
          </p:nvSpPr>
          <p:spPr bwMode="auto">
            <a:xfrm>
              <a:off x="703" y="3022"/>
              <a:ext cx="32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Suyun proje alanına iletildiği tesisler</a:t>
              </a:r>
            </a:p>
          </p:txBody>
        </p:sp>
        <p:sp>
          <p:nvSpPr>
            <p:cNvPr id="19469" name="Text Box 78"/>
            <p:cNvSpPr txBox="1">
              <a:spLocks noChangeArrowheads="1"/>
            </p:cNvSpPr>
            <p:nvPr/>
          </p:nvSpPr>
          <p:spPr bwMode="auto">
            <a:xfrm>
              <a:off x="703" y="3294"/>
              <a:ext cx="383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Suyun dağıtımı ile ilgili mühendislik tesisleri</a:t>
              </a:r>
            </a:p>
          </p:txBody>
        </p:sp>
        <p:sp>
          <p:nvSpPr>
            <p:cNvPr id="19470" name="Text Box 79"/>
            <p:cNvSpPr txBox="1">
              <a:spLocks noChangeArrowheads="1"/>
            </p:cNvSpPr>
            <p:nvPr/>
          </p:nvSpPr>
          <p:spPr bwMode="auto">
            <a:xfrm>
              <a:off x="703" y="3566"/>
              <a:ext cx="140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/>
                <a:t>Drenaj tesisleri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43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511676" y="1216025"/>
            <a:ext cx="3313113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/>
              <a:t>SULAMA PROJELERİ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847850" y="2276475"/>
            <a:ext cx="4146550" cy="654050"/>
          </a:xfrm>
          <a:prstGeom prst="re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1. PROJEYİ İDARE EDENLERİN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    ORGANİZASYON BİÇİMİNE GÖRE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6167438" y="2276475"/>
            <a:ext cx="4375150" cy="654050"/>
          </a:xfrm>
          <a:prstGeom prst="re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2. SUYUN TEMİNİ VE DAĞITIMINDA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     KULLANILAN YÖNTEMLERE GÖRE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2135189" y="3500439"/>
            <a:ext cx="3392275" cy="132343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-Özel Sulama Projeleri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-Ticari Sulama Projeleri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-Kooperatif Sulama Projeleri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-Devlet Sulama Projeleri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6456364" y="3500439"/>
            <a:ext cx="3327065" cy="10156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-Yerçekimi Sulama Projeleri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-Pompaj Sulama Projeleri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-Kombine Sulama Projeleri</a:t>
            </a:r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>
            <a:off x="6096000" y="1700214"/>
            <a:ext cx="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3935414" y="1989138"/>
            <a:ext cx="432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489" name="Line 12"/>
          <p:cNvSpPr>
            <a:spLocks noChangeShapeType="1"/>
          </p:cNvSpPr>
          <p:nvPr/>
        </p:nvSpPr>
        <p:spPr bwMode="auto">
          <a:xfrm>
            <a:off x="8256588" y="1987551"/>
            <a:ext cx="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490" name="Line 13"/>
          <p:cNvSpPr>
            <a:spLocks noChangeShapeType="1"/>
          </p:cNvSpPr>
          <p:nvPr/>
        </p:nvSpPr>
        <p:spPr bwMode="auto">
          <a:xfrm>
            <a:off x="3935413" y="1989139"/>
            <a:ext cx="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491" name="Line 14"/>
          <p:cNvSpPr>
            <a:spLocks noChangeShapeType="1"/>
          </p:cNvSpPr>
          <p:nvPr/>
        </p:nvSpPr>
        <p:spPr bwMode="auto">
          <a:xfrm>
            <a:off x="3935413" y="2924176"/>
            <a:ext cx="0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492" name="Line 15"/>
          <p:cNvSpPr>
            <a:spLocks noChangeShapeType="1"/>
          </p:cNvSpPr>
          <p:nvPr/>
        </p:nvSpPr>
        <p:spPr bwMode="auto">
          <a:xfrm>
            <a:off x="8256588" y="2924176"/>
            <a:ext cx="0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303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450" y="630238"/>
            <a:ext cx="8229600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sz="3600" b="1">
                <a:solidFill>
                  <a:srgbClr val="006600"/>
                </a:solidFill>
              </a:rPr>
              <a:t>Sulama projelerinde sağlanması gerekli koşullar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7588"/>
            <a:ext cx="8362950" cy="3949700"/>
          </a:xfrm>
          <a:solidFill>
            <a:srgbClr val="FAFEA0"/>
          </a:solidFill>
        </p:spPr>
        <p:txBody>
          <a:bodyPr/>
          <a:lstStyle/>
          <a:p>
            <a:pPr marL="609600" indent="-609600">
              <a:buNone/>
            </a:pPr>
            <a:r>
              <a:rPr lang="tr-TR" altLang="tr-TR" b="1" smtClean="0"/>
              <a:t>1. İyi bir bitki yetiştiriciliğine uygun olmalı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rgbClr val="FF3300"/>
                </a:solidFill>
              </a:rPr>
              <a:t>2. Devamlı tarımsal işleme uygun olmalı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chemeClr val="accent2"/>
                </a:solidFill>
              </a:rPr>
              <a:t>3. Su, miktar ve kalite açısından 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chemeClr val="accent2"/>
                </a:solidFill>
              </a:rPr>
              <a:t>    sulamaya uygun olmalı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chemeClr val="hlink"/>
                </a:solidFill>
              </a:rPr>
              <a:t>4. Suyun maliyeti çiftçinin ödeyebileceği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chemeClr val="hlink"/>
                </a:solidFill>
              </a:rPr>
              <a:t>    düzeyde olmalı</a:t>
            </a:r>
          </a:p>
        </p:txBody>
      </p:sp>
    </p:spTree>
    <p:extLst>
      <p:ext uri="{BB962C8B-B14F-4D97-AF65-F5344CB8AC3E}">
        <p14:creationId xmlns:p14="http://schemas.microsoft.com/office/powerpoint/2010/main" val="24193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sz="3600" b="1">
                <a:solidFill>
                  <a:srgbClr val="006600"/>
                </a:solidFill>
              </a:rPr>
              <a:t>Sulama projelerinin hazırlanmasında gerekli bilgiler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600201"/>
            <a:ext cx="8686800" cy="4525963"/>
          </a:xfrm>
          <a:solidFill>
            <a:srgbClr val="FAFEA0"/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>
                <a:solidFill>
                  <a:schemeClr val="accent2"/>
                </a:solidFill>
              </a:rPr>
              <a:t>1. Proje alanının topografik haritası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/>
              <a:t>   </a:t>
            </a:r>
            <a:r>
              <a:rPr lang="tr-TR" altLang="tr-TR" sz="2400" b="1"/>
              <a:t>Ölçek : 1/500 – 1/25 000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/>
              <a:t>   Tesviye eğrileri : 0.25 m – 1 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>
                <a:solidFill>
                  <a:schemeClr val="hlink"/>
                </a:solidFill>
              </a:rPr>
              <a:t>2. Sulu arazi sınıflandırma haritası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/>
              <a:t>   </a:t>
            </a:r>
            <a:r>
              <a:rPr lang="tr-TR" altLang="tr-TR" sz="2400" b="1"/>
              <a:t>1.sınıf : </a:t>
            </a:r>
            <a:r>
              <a:rPr lang="tr-TR" altLang="tr-TR" sz="2400" b="1">
                <a:solidFill>
                  <a:srgbClr val="FFFF00"/>
                </a:solidFill>
              </a:rPr>
              <a:t>Sarı</a:t>
            </a:r>
            <a:r>
              <a:rPr lang="tr-TR" altLang="tr-TR" b="1"/>
              <a:t>                 Toprak, topografya, drenaj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/>
              <a:t>   </a:t>
            </a:r>
            <a:r>
              <a:rPr lang="tr-TR" altLang="tr-TR" sz="2400" b="1"/>
              <a:t>2.sınıf : </a:t>
            </a:r>
            <a:r>
              <a:rPr lang="tr-TR" altLang="tr-TR" sz="2400" b="1">
                <a:solidFill>
                  <a:schemeClr val="folHlink"/>
                </a:solidFill>
              </a:rPr>
              <a:t>Yeşil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/>
              <a:t>   3.sınıf : </a:t>
            </a:r>
            <a:r>
              <a:rPr lang="tr-TR" altLang="tr-TR" sz="2400" b="1">
                <a:solidFill>
                  <a:srgbClr val="0066FF"/>
                </a:solidFill>
              </a:rPr>
              <a:t>Mavi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/>
              <a:t>   4.sınıf : </a:t>
            </a:r>
            <a:r>
              <a:rPr lang="tr-TR" altLang="tr-TR" sz="2400" b="1">
                <a:solidFill>
                  <a:srgbClr val="996633"/>
                </a:solidFill>
              </a:rPr>
              <a:t>Kahverengi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/>
              <a:t>   </a:t>
            </a:r>
            <a:r>
              <a:rPr lang="tr-TR" altLang="tr-TR" sz="2400" b="1">
                <a:solidFill>
                  <a:srgbClr val="FF3300"/>
                </a:solidFill>
              </a:rPr>
              <a:t>5.sınıf : </a:t>
            </a:r>
            <a:r>
              <a:rPr lang="tr-TR" altLang="tr-TR" sz="2400" b="1">
                <a:solidFill>
                  <a:srgbClr val="FF66CC"/>
                </a:solidFill>
              </a:rPr>
              <a:t>Pembe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400" b="1">
                <a:solidFill>
                  <a:srgbClr val="FF3300"/>
                </a:solidFill>
              </a:rPr>
              <a:t>   6.sınıf : </a:t>
            </a:r>
            <a:r>
              <a:rPr lang="tr-TR" altLang="tr-TR" sz="2400" b="1"/>
              <a:t>-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2279651" y="5157788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7751763" y="4149726"/>
            <a:ext cx="0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7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5550" y="908050"/>
            <a:ext cx="7704138" cy="5473700"/>
          </a:xfrm>
          <a:solidFill>
            <a:srgbClr val="FAFEA0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rgbClr val="0066FF"/>
                </a:solidFill>
              </a:rPr>
              <a:t>3. Bitki deseni</a:t>
            </a:r>
          </a:p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rgbClr val="FF3300"/>
                </a:solidFill>
              </a:rPr>
              <a:t>4. Tabansuyu durumu</a:t>
            </a:r>
          </a:p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chemeClr val="hlink"/>
                </a:solidFill>
              </a:rPr>
              <a:t>5. Su kaynakları</a:t>
            </a:r>
          </a:p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rgbClr val="996633"/>
                </a:solidFill>
              </a:rPr>
              <a:t>6. Hidrolojik etütler</a:t>
            </a:r>
          </a:p>
          <a:p>
            <a:pPr eaLnBrk="1" hangingPunct="1">
              <a:buFontTx/>
              <a:buNone/>
            </a:pPr>
            <a:r>
              <a:rPr lang="tr-TR" altLang="tr-TR" b="1" smtClean="0"/>
              <a:t>   </a:t>
            </a:r>
            <a:r>
              <a:rPr lang="tr-TR" altLang="tr-TR" b="1"/>
              <a:t>- 5, 10 ve 15 yıllık yağışlar</a:t>
            </a:r>
          </a:p>
          <a:p>
            <a:pPr eaLnBrk="1" hangingPunct="1">
              <a:buFontTx/>
              <a:buNone/>
            </a:pPr>
            <a:r>
              <a:rPr lang="tr-TR" altLang="tr-TR" b="1"/>
              <a:t>    - En az 20 yıllık akarsu gözlemleri</a:t>
            </a:r>
          </a:p>
          <a:p>
            <a:pPr eaLnBrk="1" hangingPunct="1">
              <a:buFontTx/>
              <a:buNone/>
            </a:pPr>
            <a:r>
              <a:rPr lang="tr-TR" altLang="tr-TR" b="1"/>
              <a:t>    - Bitki su ihtiyaçları</a:t>
            </a:r>
          </a:p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chemeClr val="accent2"/>
                </a:solidFill>
              </a:rPr>
              <a:t>7. Su kalitesi</a:t>
            </a:r>
          </a:p>
          <a:p>
            <a:pPr eaLnBrk="1" hangingPunct="1">
              <a:buFontTx/>
              <a:buNone/>
            </a:pPr>
            <a:r>
              <a:rPr lang="tr-TR" altLang="tr-TR" b="1" smtClean="0">
                <a:solidFill>
                  <a:srgbClr val="006600"/>
                </a:solidFill>
              </a:rPr>
              <a:t>8. Malzeme</a:t>
            </a:r>
          </a:p>
        </p:txBody>
      </p:sp>
    </p:spTree>
    <p:extLst>
      <p:ext uri="{BB962C8B-B14F-4D97-AF65-F5344CB8AC3E}">
        <p14:creationId xmlns:p14="http://schemas.microsoft.com/office/powerpoint/2010/main" val="225494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30238"/>
            <a:ext cx="8229600" cy="11430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4000" b="1">
                <a:solidFill>
                  <a:srgbClr val="006600"/>
                </a:solidFill>
              </a:rPr>
              <a:t>Sulama projelerinin geliştirilmesi aşamaları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5550" y="2287589"/>
            <a:ext cx="7437438" cy="4021137"/>
          </a:xfrm>
          <a:solidFill>
            <a:srgbClr val="FAFEA0"/>
          </a:solidFill>
        </p:spPr>
        <p:txBody>
          <a:bodyPr/>
          <a:lstStyle/>
          <a:p>
            <a:pPr marL="609600" indent="-609600">
              <a:buNone/>
            </a:pPr>
            <a:r>
              <a:rPr lang="tr-TR" altLang="tr-TR" b="1" smtClean="0">
                <a:solidFill>
                  <a:schemeClr val="accent2"/>
                </a:solidFill>
              </a:rPr>
              <a:t>1.Etüt (kaynak araştırması)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rgbClr val="FF3300"/>
                </a:solidFill>
              </a:rPr>
              <a:t>2.Planlama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chemeClr val="hlink"/>
                </a:solidFill>
              </a:rPr>
              <a:t>3.İnşa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rgbClr val="996633"/>
                </a:solidFill>
              </a:rPr>
              <a:t>4.Yerleşme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rgbClr val="6666FF"/>
                </a:solidFill>
              </a:rPr>
              <a:t>5.İşletme ve bakım</a:t>
            </a:r>
          </a:p>
          <a:p>
            <a:pPr marL="609600" indent="-609600">
              <a:buNone/>
            </a:pPr>
            <a:r>
              <a:rPr lang="tr-TR" altLang="tr-TR" b="1" smtClean="0">
                <a:solidFill>
                  <a:srgbClr val="FF66CC"/>
                </a:solidFill>
              </a:rPr>
              <a:t>6.İzleme ve değerlendirme</a:t>
            </a:r>
          </a:p>
        </p:txBody>
      </p:sp>
    </p:spTree>
    <p:extLst>
      <p:ext uri="{BB962C8B-B14F-4D97-AF65-F5344CB8AC3E}">
        <p14:creationId xmlns:p14="http://schemas.microsoft.com/office/powerpoint/2010/main" val="174201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4"/>
          <p:cNvSpPr>
            <a:spLocks/>
          </p:cNvSpPr>
          <p:nvPr/>
        </p:nvSpPr>
        <p:spPr bwMode="auto">
          <a:xfrm>
            <a:off x="2030413" y="1314450"/>
            <a:ext cx="893762" cy="4954588"/>
          </a:xfrm>
          <a:custGeom>
            <a:avLst/>
            <a:gdLst>
              <a:gd name="T0" fmla="*/ 2147483646 w 563"/>
              <a:gd name="T1" fmla="*/ 0 h 3121"/>
              <a:gd name="T2" fmla="*/ 2147483646 w 563"/>
              <a:gd name="T3" fmla="*/ 2147483646 h 3121"/>
              <a:gd name="T4" fmla="*/ 2147483646 w 563"/>
              <a:gd name="T5" fmla="*/ 2147483646 h 3121"/>
              <a:gd name="T6" fmla="*/ 2147483646 w 563"/>
              <a:gd name="T7" fmla="*/ 2147483646 h 3121"/>
              <a:gd name="T8" fmla="*/ 2147483646 w 563"/>
              <a:gd name="T9" fmla="*/ 2147483646 h 3121"/>
              <a:gd name="T10" fmla="*/ 2147483646 w 563"/>
              <a:gd name="T11" fmla="*/ 2147483646 h 3121"/>
              <a:gd name="T12" fmla="*/ 2147483646 w 563"/>
              <a:gd name="T13" fmla="*/ 2147483646 h 3121"/>
              <a:gd name="T14" fmla="*/ 2147483646 w 563"/>
              <a:gd name="T15" fmla="*/ 2147483646 h 3121"/>
              <a:gd name="T16" fmla="*/ 2147483646 w 563"/>
              <a:gd name="T17" fmla="*/ 2147483646 h 3121"/>
              <a:gd name="T18" fmla="*/ 2147483646 w 563"/>
              <a:gd name="T19" fmla="*/ 2147483646 h 3121"/>
              <a:gd name="T20" fmla="*/ 2147483646 w 563"/>
              <a:gd name="T21" fmla="*/ 2147483646 h 3121"/>
              <a:gd name="T22" fmla="*/ 2147483646 w 563"/>
              <a:gd name="T23" fmla="*/ 2147483646 h 3121"/>
              <a:gd name="T24" fmla="*/ 2147483646 w 563"/>
              <a:gd name="T25" fmla="*/ 2147483646 h 3121"/>
              <a:gd name="T26" fmla="*/ 2147483646 w 563"/>
              <a:gd name="T27" fmla="*/ 2147483646 h 31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3"/>
              <a:gd name="T43" fmla="*/ 0 h 3121"/>
              <a:gd name="T44" fmla="*/ 563 w 563"/>
              <a:gd name="T45" fmla="*/ 3121 h 31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3" h="3121">
                <a:moveTo>
                  <a:pt x="497" y="0"/>
                </a:moveTo>
                <a:cubicBezTo>
                  <a:pt x="482" y="87"/>
                  <a:pt x="453" y="168"/>
                  <a:pt x="425" y="252"/>
                </a:cubicBezTo>
                <a:cubicBezTo>
                  <a:pt x="413" y="288"/>
                  <a:pt x="401" y="324"/>
                  <a:pt x="389" y="360"/>
                </a:cubicBezTo>
                <a:cubicBezTo>
                  <a:pt x="385" y="372"/>
                  <a:pt x="377" y="396"/>
                  <a:pt x="377" y="396"/>
                </a:cubicBezTo>
                <a:cubicBezTo>
                  <a:pt x="384" y="745"/>
                  <a:pt x="372" y="874"/>
                  <a:pt x="425" y="1140"/>
                </a:cubicBezTo>
                <a:cubicBezTo>
                  <a:pt x="433" y="1239"/>
                  <a:pt x="429" y="1332"/>
                  <a:pt x="485" y="1416"/>
                </a:cubicBezTo>
                <a:cubicBezTo>
                  <a:pt x="534" y="1610"/>
                  <a:pt x="563" y="1849"/>
                  <a:pt x="473" y="2028"/>
                </a:cubicBezTo>
                <a:cubicBezTo>
                  <a:pt x="390" y="2193"/>
                  <a:pt x="446" y="2036"/>
                  <a:pt x="413" y="2136"/>
                </a:cubicBezTo>
                <a:cubicBezTo>
                  <a:pt x="410" y="2250"/>
                  <a:pt x="503" y="2654"/>
                  <a:pt x="293" y="2724"/>
                </a:cubicBezTo>
                <a:cubicBezTo>
                  <a:pt x="213" y="2804"/>
                  <a:pt x="299" y="2729"/>
                  <a:pt x="221" y="2772"/>
                </a:cubicBezTo>
                <a:cubicBezTo>
                  <a:pt x="196" y="2786"/>
                  <a:pt x="149" y="2820"/>
                  <a:pt x="149" y="2820"/>
                </a:cubicBezTo>
                <a:cubicBezTo>
                  <a:pt x="136" y="2859"/>
                  <a:pt x="111" y="2888"/>
                  <a:pt x="101" y="2928"/>
                </a:cubicBezTo>
                <a:cubicBezTo>
                  <a:pt x="100" y="2931"/>
                  <a:pt x="87" y="3012"/>
                  <a:pt x="77" y="3024"/>
                </a:cubicBezTo>
                <a:cubicBezTo>
                  <a:pt x="0" y="3121"/>
                  <a:pt x="68" y="2993"/>
                  <a:pt x="29" y="307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03" name="Freeform 5"/>
          <p:cNvSpPr>
            <a:spLocks/>
          </p:cNvSpPr>
          <p:nvPr/>
        </p:nvSpPr>
        <p:spPr bwMode="auto">
          <a:xfrm>
            <a:off x="2082801" y="1341439"/>
            <a:ext cx="893763" cy="4954587"/>
          </a:xfrm>
          <a:custGeom>
            <a:avLst/>
            <a:gdLst>
              <a:gd name="T0" fmla="*/ 2147483646 w 563"/>
              <a:gd name="T1" fmla="*/ 0 h 3121"/>
              <a:gd name="T2" fmla="*/ 2147483646 w 563"/>
              <a:gd name="T3" fmla="*/ 2147483646 h 3121"/>
              <a:gd name="T4" fmla="*/ 2147483646 w 563"/>
              <a:gd name="T5" fmla="*/ 2147483646 h 3121"/>
              <a:gd name="T6" fmla="*/ 2147483646 w 563"/>
              <a:gd name="T7" fmla="*/ 2147483646 h 3121"/>
              <a:gd name="T8" fmla="*/ 2147483646 w 563"/>
              <a:gd name="T9" fmla="*/ 2147483646 h 3121"/>
              <a:gd name="T10" fmla="*/ 2147483646 w 563"/>
              <a:gd name="T11" fmla="*/ 2147483646 h 3121"/>
              <a:gd name="T12" fmla="*/ 2147483646 w 563"/>
              <a:gd name="T13" fmla="*/ 2147483646 h 3121"/>
              <a:gd name="T14" fmla="*/ 2147483646 w 563"/>
              <a:gd name="T15" fmla="*/ 2147483646 h 3121"/>
              <a:gd name="T16" fmla="*/ 2147483646 w 563"/>
              <a:gd name="T17" fmla="*/ 2147483646 h 3121"/>
              <a:gd name="T18" fmla="*/ 2147483646 w 563"/>
              <a:gd name="T19" fmla="*/ 2147483646 h 3121"/>
              <a:gd name="T20" fmla="*/ 2147483646 w 563"/>
              <a:gd name="T21" fmla="*/ 2147483646 h 3121"/>
              <a:gd name="T22" fmla="*/ 2147483646 w 563"/>
              <a:gd name="T23" fmla="*/ 2147483646 h 3121"/>
              <a:gd name="T24" fmla="*/ 2147483646 w 563"/>
              <a:gd name="T25" fmla="*/ 2147483646 h 3121"/>
              <a:gd name="T26" fmla="*/ 2147483646 w 563"/>
              <a:gd name="T27" fmla="*/ 2147483646 h 31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3"/>
              <a:gd name="T43" fmla="*/ 0 h 3121"/>
              <a:gd name="T44" fmla="*/ 563 w 563"/>
              <a:gd name="T45" fmla="*/ 3121 h 31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3" h="3121">
                <a:moveTo>
                  <a:pt x="497" y="0"/>
                </a:moveTo>
                <a:cubicBezTo>
                  <a:pt x="482" y="87"/>
                  <a:pt x="453" y="168"/>
                  <a:pt x="425" y="252"/>
                </a:cubicBezTo>
                <a:cubicBezTo>
                  <a:pt x="413" y="288"/>
                  <a:pt x="401" y="324"/>
                  <a:pt x="389" y="360"/>
                </a:cubicBezTo>
                <a:cubicBezTo>
                  <a:pt x="385" y="372"/>
                  <a:pt x="377" y="396"/>
                  <a:pt x="377" y="396"/>
                </a:cubicBezTo>
                <a:cubicBezTo>
                  <a:pt x="384" y="745"/>
                  <a:pt x="372" y="874"/>
                  <a:pt x="425" y="1140"/>
                </a:cubicBezTo>
                <a:cubicBezTo>
                  <a:pt x="433" y="1239"/>
                  <a:pt x="429" y="1332"/>
                  <a:pt x="485" y="1416"/>
                </a:cubicBezTo>
                <a:cubicBezTo>
                  <a:pt x="534" y="1610"/>
                  <a:pt x="563" y="1849"/>
                  <a:pt x="473" y="2028"/>
                </a:cubicBezTo>
                <a:cubicBezTo>
                  <a:pt x="390" y="2193"/>
                  <a:pt x="446" y="2036"/>
                  <a:pt x="413" y="2136"/>
                </a:cubicBezTo>
                <a:cubicBezTo>
                  <a:pt x="410" y="2250"/>
                  <a:pt x="503" y="2654"/>
                  <a:pt x="293" y="2724"/>
                </a:cubicBezTo>
                <a:cubicBezTo>
                  <a:pt x="213" y="2804"/>
                  <a:pt x="299" y="2729"/>
                  <a:pt x="221" y="2772"/>
                </a:cubicBezTo>
                <a:cubicBezTo>
                  <a:pt x="196" y="2786"/>
                  <a:pt x="149" y="2820"/>
                  <a:pt x="149" y="2820"/>
                </a:cubicBezTo>
                <a:cubicBezTo>
                  <a:pt x="136" y="2859"/>
                  <a:pt x="111" y="2888"/>
                  <a:pt x="101" y="2928"/>
                </a:cubicBezTo>
                <a:cubicBezTo>
                  <a:pt x="100" y="2931"/>
                  <a:pt x="87" y="3012"/>
                  <a:pt x="77" y="3024"/>
                </a:cubicBezTo>
                <a:cubicBezTo>
                  <a:pt x="0" y="3121"/>
                  <a:pt x="68" y="2993"/>
                  <a:pt x="29" y="307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04" name="AutoShape 6"/>
          <p:cNvSpPr>
            <a:spLocks noChangeArrowheads="1"/>
          </p:cNvSpPr>
          <p:nvPr/>
        </p:nvSpPr>
        <p:spPr bwMode="auto">
          <a:xfrm>
            <a:off x="2711450" y="1268414"/>
            <a:ext cx="287338" cy="14287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25605" name="Freeform 7"/>
          <p:cNvSpPr>
            <a:spLocks/>
          </p:cNvSpPr>
          <p:nvPr/>
        </p:nvSpPr>
        <p:spPr bwMode="auto">
          <a:xfrm>
            <a:off x="2381250" y="952500"/>
            <a:ext cx="336550" cy="355600"/>
          </a:xfrm>
          <a:custGeom>
            <a:avLst/>
            <a:gdLst>
              <a:gd name="T0" fmla="*/ 2147483646 w 212"/>
              <a:gd name="T1" fmla="*/ 2147483646 h 224"/>
              <a:gd name="T2" fmla="*/ 2147483646 w 212"/>
              <a:gd name="T3" fmla="*/ 2147483646 h 224"/>
              <a:gd name="T4" fmla="*/ 2147483646 w 212"/>
              <a:gd name="T5" fmla="*/ 2147483646 h 224"/>
              <a:gd name="T6" fmla="*/ 0 w 212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212"/>
              <a:gd name="T13" fmla="*/ 0 h 224"/>
              <a:gd name="T14" fmla="*/ 212 w 212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" h="224">
                <a:moveTo>
                  <a:pt x="192" y="204"/>
                </a:moveTo>
                <a:cubicBezTo>
                  <a:pt x="96" y="140"/>
                  <a:pt x="212" y="224"/>
                  <a:pt x="132" y="144"/>
                </a:cubicBezTo>
                <a:cubicBezTo>
                  <a:pt x="104" y="116"/>
                  <a:pt x="57" y="82"/>
                  <a:pt x="24" y="60"/>
                </a:cubicBezTo>
                <a:cubicBezTo>
                  <a:pt x="9" y="16"/>
                  <a:pt x="18" y="35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06" name="Freeform 8"/>
          <p:cNvSpPr>
            <a:spLocks/>
          </p:cNvSpPr>
          <p:nvPr/>
        </p:nvSpPr>
        <p:spPr bwMode="auto">
          <a:xfrm>
            <a:off x="2971800" y="1028700"/>
            <a:ext cx="266700" cy="266700"/>
          </a:xfrm>
          <a:custGeom>
            <a:avLst/>
            <a:gdLst>
              <a:gd name="T0" fmla="*/ 0 w 168"/>
              <a:gd name="T1" fmla="*/ 2147483646 h 168"/>
              <a:gd name="T2" fmla="*/ 2147483646 w 168"/>
              <a:gd name="T3" fmla="*/ 2147483646 h 168"/>
              <a:gd name="T4" fmla="*/ 2147483646 w 168"/>
              <a:gd name="T5" fmla="*/ 2147483646 h 168"/>
              <a:gd name="T6" fmla="*/ 2147483646 w 168"/>
              <a:gd name="T7" fmla="*/ 2147483646 h 168"/>
              <a:gd name="T8" fmla="*/ 2147483646 w 168"/>
              <a:gd name="T9" fmla="*/ 2147483646 h 168"/>
              <a:gd name="T10" fmla="*/ 2147483646 w 168"/>
              <a:gd name="T11" fmla="*/ 0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8"/>
              <a:gd name="T19" fmla="*/ 0 h 168"/>
              <a:gd name="T20" fmla="*/ 168 w 168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8" h="168">
                <a:moveTo>
                  <a:pt x="0" y="168"/>
                </a:moveTo>
                <a:cubicBezTo>
                  <a:pt x="12" y="160"/>
                  <a:pt x="23" y="150"/>
                  <a:pt x="36" y="144"/>
                </a:cubicBezTo>
                <a:cubicBezTo>
                  <a:pt x="51" y="138"/>
                  <a:pt x="71" y="142"/>
                  <a:pt x="84" y="132"/>
                </a:cubicBezTo>
                <a:cubicBezTo>
                  <a:pt x="107" y="114"/>
                  <a:pt x="97" y="75"/>
                  <a:pt x="108" y="48"/>
                </a:cubicBezTo>
                <a:cubicBezTo>
                  <a:pt x="114" y="35"/>
                  <a:pt x="121" y="21"/>
                  <a:pt x="132" y="12"/>
                </a:cubicBezTo>
                <a:cubicBezTo>
                  <a:pt x="142" y="4"/>
                  <a:pt x="168" y="0"/>
                  <a:pt x="168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07" name="AutoShape 9"/>
          <p:cNvSpPr>
            <a:spLocks noChangeArrowheads="1"/>
          </p:cNvSpPr>
          <p:nvPr/>
        </p:nvSpPr>
        <p:spPr bwMode="auto">
          <a:xfrm>
            <a:off x="2640013" y="1628776"/>
            <a:ext cx="215900" cy="106363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25608" name="Oval 10"/>
          <p:cNvSpPr>
            <a:spLocks noChangeArrowheads="1"/>
          </p:cNvSpPr>
          <p:nvPr/>
        </p:nvSpPr>
        <p:spPr bwMode="auto">
          <a:xfrm>
            <a:off x="3143251" y="2082800"/>
            <a:ext cx="144463" cy="1222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25609" name="Freeform 11"/>
          <p:cNvSpPr>
            <a:spLocks/>
          </p:cNvSpPr>
          <p:nvPr/>
        </p:nvSpPr>
        <p:spPr bwMode="auto">
          <a:xfrm>
            <a:off x="2838450" y="1714500"/>
            <a:ext cx="304800" cy="400050"/>
          </a:xfrm>
          <a:custGeom>
            <a:avLst/>
            <a:gdLst>
              <a:gd name="T0" fmla="*/ 0 w 192"/>
              <a:gd name="T1" fmla="*/ 0 h 252"/>
              <a:gd name="T2" fmla="*/ 2147483646 w 192"/>
              <a:gd name="T3" fmla="*/ 2147483646 h 252"/>
              <a:gd name="T4" fmla="*/ 2147483646 w 192"/>
              <a:gd name="T5" fmla="*/ 2147483646 h 252"/>
              <a:gd name="T6" fmla="*/ 2147483646 w 192"/>
              <a:gd name="T7" fmla="*/ 2147483646 h 252"/>
              <a:gd name="T8" fmla="*/ 2147483646 w 192"/>
              <a:gd name="T9" fmla="*/ 2147483646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252"/>
              <a:gd name="T17" fmla="*/ 192 w 192"/>
              <a:gd name="T18" fmla="*/ 252 h 2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252">
                <a:moveTo>
                  <a:pt x="0" y="0"/>
                </a:moveTo>
                <a:cubicBezTo>
                  <a:pt x="23" y="35"/>
                  <a:pt x="26" y="32"/>
                  <a:pt x="36" y="72"/>
                </a:cubicBezTo>
                <a:cubicBezTo>
                  <a:pt x="41" y="92"/>
                  <a:pt x="35" y="116"/>
                  <a:pt x="48" y="132"/>
                </a:cubicBezTo>
                <a:cubicBezTo>
                  <a:pt x="77" y="169"/>
                  <a:pt x="116" y="179"/>
                  <a:pt x="156" y="192"/>
                </a:cubicBezTo>
                <a:cubicBezTo>
                  <a:pt x="172" y="239"/>
                  <a:pt x="159" y="219"/>
                  <a:pt x="192" y="252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0" name="Line 12"/>
          <p:cNvSpPr>
            <a:spLocks noChangeShapeType="1"/>
          </p:cNvSpPr>
          <p:nvPr/>
        </p:nvSpPr>
        <p:spPr bwMode="auto">
          <a:xfrm flipH="1">
            <a:off x="2927350" y="2205038"/>
            <a:ext cx="21590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1" name="Freeform 13"/>
          <p:cNvSpPr>
            <a:spLocks/>
          </p:cNvSpPr>
          <p:nvPr/>
        </p:nvSpPr>
        <p:spPr bwMode="auto">
          <a:xfrm>
            <a:off x="3257550" y="2146300"/>
            <a:ext cx="5646738" cy="577850"/>
          </a:xfrm>
          <a:custGeom>
            <a:avLst/>
            <a:gdLst>
              <a:gd name="T0" fmla="*/ 0 w 4140"/>
              <a:gd name="T1" fmla="*/ 2147483646 h 364"/>
              <a:gd name="T2" fmla="*/ 2147483646 w 4140"/>
              <a:gd name="T3" fmla="*/ 2147483646 h 364"/>
              <a:gd name="T4" fmla="*/ 2147483646 w 4140"/>
              <a:gd name="T5" fmla="*/ 2147483646 h 364"/>
              <a:gd name="T6" fmla="*/ 2147483646 w 4140"/>
              <a:gd name="T7" fmla="*/ 2147483646 h 364"/>
              <a:gd name="T8" fmla="*/ 2147483646 w 4140"/>
              <a:gd name="T9" fmla="*/ 2147483646 h 364"/>
              <a:gd name="T10" fmla="*/ 2147483646 w 4140"/>
              <a:gd name="T11" fmla="*/ 2147483646 h 364"/>
              <a:gd name="T12" fmla="*/ 2147483646 w 4140"/>
              <a:gd name="T13" fmla="*/ 2147483646 h 364"/>
              <a:gd name="T14" fmla="*/ 2147483646 w 4140"/>
              <a:gd name="T15" fmla="*/ 2147483646 h 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40"/>
              <a:gd name="T25" fmla="*/ 0 h 364"/>
              <a:gd name="T26" fmla="*/ 4140 w 4140"/>
              <a:gd name="T27" fmla="*/ 364 h 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40" h="364">
                <a:moveTo>
                  <a:pt x="0" y="16"/>
                </a:moveTo>
                <a:cubicBezTo>
                  <a:pt x="12" y="12"/>
                  <a:pt x="24" y="0"/>
                  <a:pt x="36" y="4"/>
                </a:cubicBezTo>
                <a:cubicBezTo>
                  <a:pt x="52" y="9"/>
                  <a:pt x="59" y="30"/>
                  <a:pt x="72" y="40"/>
                </a:cubicBezTo>
                <a:cubicBezTo>
                  <a:pt x="95" y="58"/>
                  <a:pt x="120" y="72"/>
                  <a:pt x="144" y="88"/>
                </a:cubicBezTo>
                <a:cubicBezTo>
                  <a:pt x="229" y="145"/>
                  <a:pt x="333" y="160"/>
                  <a:pt x="432" y="172"/>
                </a:cubicBezTo>
                <a:cubicBezTo>
                  <a:pt x="532" y="205"/>
                  <a:pt x="650" y="225"/>
                  <a:pt x="756" y="232"/>
                </a:cubicBezTo>
                <a:cubicBezTo>
                  <a:pt x="908" y="242"/>
                  <a:pt x="1212" y="256"/>
                  <a:pt x="1212" y="256"/>
                </a:cubicBezTo>
                <a:cubicBezTo>
                  <a:pt x="2181" y="364"/>
                  <a:pt x="3165" y="292"/>
                  <a:pt x="4140" y="292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2" name="Freeform 14"/>
          <p:cNvSpPr>
            <a:spLocks/>
          </p:cNvSpPr>
          <p:nvPr/>
        </p:nvSpPr>
        <p:spPr bwMode="auto">
          <a:xfrm>
            <a:off x="2228850" y="5562600"/>
            <a:ext cx="7505700" cy="533400"/>
          </a:xfrm>
          <a:custGeom>
            <a:avLst/>
            <a:gdLst>
              <a:gd name="T0" fmla="*/ 2147483646 w 4728"/>
              <a:gd name="T1" fmla="*/ 0 h 336"/>
              <a:gd name="T2" fmla="*/ 2147483646 w 4728"/>
              <a:gd name="T3" fmla="*/ 2147483646 h 336"/>
              <a:gd name="T4" fmla="*/ 2147483646 w 4728"/>
              <a:gd name="T5" fmla="*/ 2147483646 h 336"/>
              <a:gd name="T6" fmla="*/ 2147483646 w 4728"/>
              <a:gd name="T7" fmla="*/ 2147483646 h 336"/>
              <a:gd name="T8" fmla="*/ 2147483646 w 4728"/>
              <a:gd name="T9" fmla="*/ 2147483646 h 336"/>
              <a:gd name="T10" fmla="*/ 2147483646 w 4728"/>
              <a:gd name="T11" fmla="*/ 2147483646 h 336"/>
              <a:gd name="T12" fmla="*/ 2147483646 w 4728"/>
              <a:gd name="T13" fmla="*/ 2147483646 h 336"/>
              <a:gd name="T14" fmla="*/ 2147483646 w 4728"/>
              <a:gd name="T15" fmla="*/ 2147483646 h 336"/>
              <a:gd name="T16" fmla="*/ 0 w 4728"/>
              <a:gd name="T17" fmla="*/ 2147483646 h 3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28"/>
              <a:gd name="T28" fmla="*/ 0 h 336"/>
              <a:gd name="T29" fmla="*/ 4728 w 4728"/>
              <a:gd name="T30" fmla="*/ 336 h 3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28" h="336">
                <a:moveTo>
                  <a:pt x="4728" y="0"/>
                </a:moveTo>
                <a:cubicBezTo>
                  <a:pt x="4575" y="25"/>
                  <a:pt x="4427" y="39"/>
                  <a:pt x="4272" y="48"/>
                </a:cubicBezTo>
                <a:cubicBezTo>
                  <a:pt x="4177" y="64"/>
                  <a:pt x="4078" y="94"/>
                  <a:pt x="3984" y="120"/>
                </a:cubicBezTo>
                <a:cubicBezTo>
                  <a:pt x="3960" y="127"/>
                  <a:pt x="3937" y="142"/>
                  <a:pt x="3912" y="144"/>
                </a:cubicBezTo>
                <a:cubicBezTo>
                  <a:pt x="3868" y="148"/>
                  <a:pt x="3824" y="152"/>
                  <a:pt x="3780" y="156"/>
                </a:cubicBezTo>
                <a:cubicBezTo>
                  <a:pt x="3698" y="183"/>
                  <a:pt x="3612" y="195"/>
                  <a:pt x="3528" y="216"/>
                </a:cubicBezTo>
                <a:cubicBezTo>
                  <a:pt x="3402" y="248"/>
                  <a:pt x="3556" y="235"/>
                  <a:pt x="3432" y="252"/>
                </a:cubicBezTo>
                <a:cubicBezTo>
                  <a:pt x="3145" y="290"/>
                  <a:pt x="2841" y="282"/>
                  <a:pt x="2556" y="288"/>
                </a:cubicBezTo>
                <a:cubicBezTo>
                  <a:pt x="1711" y="332"/>
                  <a:pt x="849" y="336"/>
                  <a:pt x="0" y="336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3" name="Freeform 16"/>
          <p:cNvSpPr>
            <a:spLocks/>
          </p:cNvSpPr>
          <p:nvPr/>
        </p:nvSpPr>
        <p:spPr bwMode="auto">
          <a:xfrm>
            <a:off x="3935414" y="2476500"/>
            <a:ext cx="1587" cy="3162300"/>
          </a:xfrm>
          <a:custGeom>
            <a:avLst/>
            <a:gdLst>
              <a:gd name="T0" fmla="*/ 0 w 1"/>
              <a:gd name="T1" fmla="*/ 0 h 1992"/>
              <a:gd name="T2" fmla="*/ 0 w 1"/>
              <a:gd name="T3" fmla="*/ 2147483646 h 1992"/>
              <a:gd name="T4" fmla="*/ 0 60000 65536"/>
              <a:gd name="T5" fmla="*/ 0 60000 65536"/>
              <a:gd name="T6" fmla="*/ 0 w 1"/>
              <a:gd name="T7" fmla="*/ 0 h 1992"/>
              <a:gd name="T8" fmla="*/ 1 w 1"/>
              <a:gd name="T9" fmla="*/ 1992 h 19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92">
                <a:moveTo>
                  <a:pt x="0" y="0"/>
                </a:moveTo>
                <a:cubicBezTo>
                  <a:pt x="0" y="664"/>
                  <a:pt x="0" y="1328"/>
                  <a:pt x="0" y="1992"/>
                </a:cubicBezTo>
              </a:path>
            </a:pathLst>
          </a:custGeom>
          <a:noFill/>
          <a:ln w="127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4" name="Freeform 17"/>
          <p:cNvSpPr>
            <a:spLocks/>
          </p:cNvSpPr>
          <p:nvPr/>
        </p:nvSpPr>
        <p:spPr bwMode="auto">
          <a:xfrm>
            <a:off x="5589588" y="2643188"/>
            <a:ext cx="74612" cy="2946400"/>
          </a:xfrm>
          <a:custGeom>
            <a:avLst/>
            <a:gdLst>
              <a:gd name="T0" fmla="*/ 0 w 1"/>
              <a:gd name="T1" fmla="*/ 0 h 1992"/>
              <a:gd name="T2" fmla="*/ 0 w 1"/>
              <a:gd name="T3" fmla="*/ 2147483646 h 1992"/>
              <a:gd name="T4" fmla="*/ 0 60000 65536"/>
              <a:gd name="T5" fmla="*/ 0 60000 65536"/>
              <a:gd name="T6" fmla="*/ 0 w 1"/>
              <a:gd name="T7" fmla="*/ 0 h 1992"/>
              <a:gd name="T8" fmla="*/ 1 w 1"/>
              <a:gd name="T9" fmla="*/ 1992 h 19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92">
                <a:moveTo>
                  <a:pt x="0" y="0"/>
                </a:moveTo>
                <a:cubicBezTo>
                  <a:pt x="0" y="664"/>
                  <a:pt x="0" y="1328"/>
                  <a:pt x="0" y="1992"/>
                </a:cubicBezTo>
              </a:path>
            </a:pathLst>
          </a:custGeom>
          <a:noFill/>
          <a:ln w="127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5" name="Freeform 18"/>
          <p:cNvSpPr>
            <a:spLocks/>
          </p:cNvSpPr>
          <p:nvPr/>
        </p:nvSpPr>
        <p:spPr bwMode="auto">
          <a:xfrm>
            <a:off x="7248526" y="2636838"/>
            <a:ext cx="74613" cy="2946400"/>
          </a:xfrm>
          <a:custGeom>
            <a:avLst/>
            <a:gdLst>
              <a:gd name="T0" fmla="*/ 0 w 1"/>
              <a:gd name="T1" fmla="*/ 0 h 1992"/>
              <a:gd name="T2" fmla="*/ 0 w 1"/>
              <a:gd name="T3" fmla="*/ 2147483646 h 1992"/>
              <a:gd name="T4" fmla="*/ 0 60000 65536"/>
              <a:gd name="T5" fmla="*/ 0 60000 65536"/>
              <a:gd name="T6" fmla="*/ 0 w 1"/>
              <a:gd name="T7" fmla="*/ 0 h 1992"/>
              <a:gd name="T8" fmla="*/ 1 w 1"/>
              <a:gd name="T9" fmla="*/ 1992 h 19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92">
                <a:moveTo>
                  <a:pt x="0" y="0"/>
                </a:moveTo>
                <a:cubicBezTo>
                  <a:pt x="0" y="664"/>
                  <a:pt x="0" y="1328"/>
                  <a:pt x="0" y="1992"/>
                </a:cubicBezTo>
              </a:path>
            </a:pathLst>
          </a:custGeom>
          <a:noFill/>
          <a:ln w="127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6" name="Freeform 19"/>
          <p:cNvSpPr>
            <a:spLocks/>
          </p:cNvSpPr>
          <p:nvPr/>
        </p:nvSpPr>
        <p:spPr bwMode="auto">
          <a:xfrm>
            <a:off x="8904289" y="2636839"/>
            <a:ext cx="71437" cy="2376487"/>
          </a:xfrm>
          <a:custGeom>
            <a:avLst/>
            <a:gdLst>
              <a:gd name="T0" fmla="*/ 0 w 1"/>
              <a:gd name="T1" fmla="*/ 0 h 1992"/>
              <a:gd name="T2" fmla="*/ 0 w 1"/>
              <a:gd name="T3" fmla="*/ 2147483646 h 1992"/>
              <a:gd name="T4" fmla="*/ 0 60000 65536"/>
              <a:gd name="T5" fmla="*/ 0 60000 65536"/>
              <a:gd name="T6" fmla="*/ 0 w 1"/>
              <a:gd name="T7" fmla="*/ 0 h 1992"/>
              <a:gd name="T8" fmla="*/ 1 w 1"/>
              <a:gd name="T9" fmla="*/ 1992 h 19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92">
                <a:moveTo>
                  <a:pt x="0" y="0"/>
                </a:moveTo>
                <a:cubicBezTo>
                  <a:pt x="0" y="664"/>
                  <a:pt x="0" y="1328"/>
                  <a:pt x="0" y="1992"/>
                </a:cubicBezTo>
              </a:path>
            </a:pathLst>
          </a:custGeom>
          <a:noFill/>
          <a:ln w="127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7" name="Line 20"/>
          <p:cNvSpPr>
            <a:spLocks noChangeShapeType="1"/>
          </p:cNvSpPr>
          <p:nvPr/>
        </p:nvSpPr>
        <p:spPr bwMode="auto">
          <a:xfrm>
            <a:off x="3935413" y="5661025"/>
            <a:ext cx="0" cy="4318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8" name="Line 21"/>
          <p:cNvSpPr>
            <a:spLocks noChangeShapeType="1"/>
          </p:cNvSpPr>
          <p:nvPr/>
        </p:nvSpPr>
        <p:spPr bwMode="auto">
          <a:xfrm>
            <a:off x="5591175" y="5589588"/>
            <a:ext cx="0" cy="4318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19" name="Line 22"/>
          <p:cNvSpPr>
            <a:spLocks noChangeShapeType="1"/>
          </p:cNvSpPr>
          <p:nvPr/>
        </p:nvSpPr>
        <p:spPr bwMode="auto">
          <a:xfrm>
            <a:off x="7248525" y="5589588"/>
            <a:ext cx="0" cy="4318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0" name="Line 23"/>
          <p:cNvSpPr>
            <a:spLocks noChangeShapeType="1"/>
          </p:cNvSpPr>
          <p:nvPr/>
        </p:nvSpPr>
        <p:spPr bwMode="auto">
          <a:xfrm>
            <a:off x="8904288" y="5013325"/>
            <a:ext cx="0" cy="6477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1" name="Line 24"/>
          <p:cNvSpPr>
            <a:spLocks noChangeShapeType="1"/>
          </p:cNvSpPr>
          <p:nvPr/>
        </p:nvSpPr>
        <p:spPr bwMode="auto">
          <a:xfrm>
            <a:off x="4727575" y="2565401"/>
            <a:ext cx="0" cy="3527425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2" name="Line 25"/>
          <p:cNvSpPr>
            <a:spLocks noChangeShapeType="1"/>
          </p:cNvSpPr>
          <p:nvPr/>
        </p:nvSpPr>
        <p:spPr bwMode="auto">
          <a:xfrm>
            <a:off x="6383338" y="2636838"/>
            <a:ext cx="0" cy="338455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3" name="Line 26"/>
          <p:cNvSpPr>
            <a:spLocks noChangeShapeType="1"/>
          </p:cNvSpPr>
          <p:nvPr/>
        </p:nvSpPr>
        <p:spPr bwMode="auto">
          <a:xfrm>
            <a:off x="8112125" y="2636838"/>
            <a:ext cx="0" cy="316865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4" name="Line 27"/>
          <p:cNvSpPr>
            <a:spLocks noChangeShapeType="1"/>
          </p:cNvSpPr>
          <p:nvPr/>
        </p:nvSpPr>
        <p:spPr bwMode="auto">
          <a:xfrm>
            <a:off x="9767888" y="2636838"/>
            <a:ext cx="0" cy="29527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5" name="Line 28"/>
          <p:cNvSpPr>
            <a:spLocks noChangeShapeType="1"/>
          </p:cNvSpPr>
          <p:nvPr/>
        </p:nvSpPr>
        <p:spPr bwMode="auto">
          <a:xfrm flipH="1">
            <a:off x="8183564" y="2708275"/>
            <a:ext cx="151288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6" name="Line 30"/>
          <p:cNvSpPr>
            <a:spLocks noChangeShapeType="1"/>
          </p:cNvSpPr>
          <p:nvPr/>
        </p:nvSpPr>
        <p:spPr bwMode="auto">
          <a:xfrm flipH="1">
            <a:off x="8183564" y="3284538"/>
            <a:ext cx="151288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7" name="Line 31"/>
          <p:cNvSpPr>
            <a:spLocks noChangeShapeType="1"/>
          </p:cNvSpPr>
          <p:nvPr/>
        </p:nvSpPr>
        <p:spPr bwMode="auto">
          <a:xfrm flipH="1">
            <a:off x="8183564" y="3860800"/>
            <a:ext cx="151288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8" name="Line 32"/>
          <p:cNvSpPr>
            <a:spLocks noChangeShapeType="1"/>
          </p:cNvSpPr>
          <p:nvPr/>
        </p:nvSpPr>
        <p:spPr bwMode="auto">
          <a:xfrm flipH="1">
            <a:off x="8183564" y="4437063"/>
            <a:ext cx="151288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29" name="Line 33"/>
          <p:cNvSpPr>
            <a:spLocks noChangeShapeType="1"/>
          </p:cNvSpPr>
          <p:nvPr/>
        </p:nvSpPr>
        <p:spPr bwMode="auto">
          <a:xfrm flipH="1">
            <a:off x="8183564" y="5013325"/>
            <a:ext cx="151288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0" name="Line 34"/>
          <p:cNvSpPr>
            <a:spLocks noChangeShapeType="1"/>
          </p:cNvSpPr>
          <p:nvPr/>
        </p:nvSpPr>
        <p:spPr bwMode="auto">
          <a:xfrm flipH="1">
            <a:off x="8110538" y="3232150"/>
            <a:ext cx="165735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1" name="Line 35"/>
          <p:cNvSpPr>
            <a:spLocks noChangeShapeType="1"/>
          </p:cNvSpPr>
          <p:nvPr/>
        </p:nvSpPr>
        <p:spPr bwMode="auto">
          <a:xfrm flipH="1">
            <a:off x="8110538" y="3808413"/>
            <a:ext cx="165735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2" name="Line 36"/>
          <p:cNvSpPr>
            <a:spLocks noChangeShapeType="1"/>
          </p:cNvSpPr>
          <p:nvPr/>
        </p:nvSpPr>
        <p:spPr bwMode="auto">
          <a:xfrm flipH="1">
            <a:off x="8110538" y="4365625"/>
            <a:ext cx="165735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3" name="Line 37"/>
          <p:cNvSpPr>
            <a:spLocks noChangeShapeType="1"/>
          </p:cNvSpPr>
          <p:nvPr/>
        </p:nvSpPr>
        <p:spPr bwMode="auto">
          <a:xfrm flipH="1">
            <a:off x="8110538" y="4960938"/>
            <a:ext cx="165735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4" name="Line 40"/>
          <p:cNvSpPr>
            <a:spLocks noChangeShapeType="1"/>
          </p:cNvSpPr>
          <p:nvPr/>
        </p:nvSpPr>
        <p:spPr bwMode="auto">
          <a:xfrm>
            <a:off x="8904288" y="2617788"/>
            <a:ext cx="8636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35" name="Text Box 41"/>
          <p:cNvSpPr txBox="1">
            <a:spLocks noChangeArrowheads="1"/>
          </p:cNvSpPr>
          <p:nvPr/>
        </p:nvSpPr>
        <p:spPr bwMode="auto">
          <a:xfrm>
            <a:off x="2063750" y="15494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2</a:t>
            </a:r>
          </a:p>
        </p:txBody>
      </p:sp>
      <p:sp>
        <p:nvSpPr>
          <p:cNvPr id="25636" name="Text Box 42"/>
          <p:cNvSpPr txBox="1">
            <a:spLocks noChangeArrowheads="1"/>
          </p:cNvSpPr>
          <p:nvPr/>
        </p:nvSpPr>
        <p:spPr bwMode="auto">
          <a:xfrm>
            <a:off x="3143250" y="15494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3</a:t>
            </a:r>
          </a:p>
        </p:txBody>
      </p:sp>
      <p:sp>
        <p:nvSpPr>
          <p:cNvPr id="25637" name="Text Box 43"/>
          <p:cNvSpPr txBox="1">
            <a:spLocks noChangeArrowheads="1"/>
          </p:cNvSpPr>
          <p:nvPr/>
        </p:nvSpPr>
        <p:spPr bwMode="auto">
          <a:xfrm>
            <a:off x="5016500" y="19097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4</a:t>
            </a:r>
          </a:p>
        </p:txBody>
      </p:sp>
      <p:sp>
        <p:nvSpPr>
          <p:cNvPr id="25638" name="Text Box 44"/>
          <p:cNvSpPr txBox="1">
            <a:spLocks noChangeArrowheads="1"/>
          </p:cNvSpPr>
          <p:nvPr/>
        </p:nvSpPr>
        <p:spPr bwMode="auto">
          <a:xfrm>
            <a:off x="3359150" y="37099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5</a:t>
            </a:r>
          </a:p>
        </p:txBody>
      </p:sp>
      <p:sp>
        <p:nvSpPr>
          <p:cNvPr id="25639" name="Text Box 46"/>
          <p:cNvSpPr txBox="1">
            <a:spLocks noChangeArrowheads="1"/>
          </p:cNvSpPr>
          <p:nvPr/>
        </p:nvSpPr>
        <p:spPr bwMode="auto">
          <a:xfrm>
            <a:off x="2135188" y="1196976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1</a:t>
            </a:r>
          </a:p>
        </p:txBody>
      </p:sp>
      <p:sp>
        <p:nvSpPr>
          <p:cNvPr id="25640" name="Text Box 49"/>
          <p:cNvSpPr txBox="1">
            <a:spLocks noChangeArrowheads="1"/>
          </p:cNvSpPr>
          <p:nvPr/>
        </p:nvSpPr>
        <p:spPr bwMode="auto">
          <a:xfrm>
            <a:off x="8448675" y="60150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9</a:t>
            </a:r>
          </a:p>
        </p:txBody>
      </p:sp>
      <p:sp>
        <p:nvSpPr>
          <p:cNvPr id="25641" name="Text Box 50"/>
          <p:cNvSpPr txBox="1">
            <a:spLocks noChangeArrowheads="1"/>
          </p:cNvSpPr>
          <p:nvPr/>
        </p:nvSpPr>
        <p:spPr bwMode="auto">
          <a:xfrm>
            <a:off x="4992688" y="385445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8</a:t>
            </a:r>
          </a:p>
        </p:txBody>
      </p:sp>
      <p:sp>
        <p:nvSpPr>
          <p:cNvPr id="25642" name="Text Box 51"/>
          <p:cNvSpPr txBox="1">
            <a:spLocks noChangeArrowheads="1"/>
          </p:cNvSpPr>
          <p:nvPr/>
        </p:nvSpPr>
        <p:spPr bwMode="auto">
          <a:xfrm>
            <a:off x="9169400" y="27813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7</a:t>
            </a:r>
          </a:p>
        </p:txBody>
      </p:sp>
      <p:sp>
        <p:nvSpPr>
          <p:cNvPr id="25643" name="Text Box 52"/>
          <p:cNvSpPr txBox="1">
            <a:spLocks noChangeArrowheads="1"/>
          </p:cNvSpPr>
          <p:nvPr/>
        </p:nvSpPr>
        <p:spPr bwMode="auto">
          <a:xfrm>
            <a:off x="8377238" y="277495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6</a:t>
            </a:r>
          </a:p>
        </p:txBody>
      </p:sp>
      <p:sp>
        <p:nvSpPr>
          <p:cNvPr id="25644" name="Line 53"/>
          <p:cNvSpPr>
            <a:spLocks noChangeShapeType="1"/>
          </p:cNvSpPr>
          <p:nvPr/>
        </p:nvSpPr>
        <p:spPr bwMode="auto">
          <a:xfrm>
            <a:off x="2351088" y="1341438"/>
            <a:ext cx="3603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45" name="Line 54"/>
          <p:cNvSpPr>
            <a:spLocks noChangeShapeType="1"/>
          </p:cNvSpPr>
          <p:nvPr/>
        </p:nvSpPr>
        <p:spPr bwMode="auto">
          <a:xfrm>
            <a:off x="2351089" y="1700213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46" name="Line 55"/>
          <p:cNvSpPr>
            <a:spLocks noChangeShapeType="1"/>
          </p:cNvSpPr>
          <p:nvPr/>
        </p:nvSpPr>
        <p:spPr bwMode="auto">
          <a:xfrm flipH="1">
            <a:off x="3000375" y="1773238"/>
            <a:ext cx="2159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47" name="Line 56"/>
          <p:cNvSpPr>
            <a:spLocks noChangeShapeType="1"/>
          </p:cNvSpPr>
          <p:nvPr/>
        </p:nvSpPr>
        <p:spPr bwMode="auto">
          <a:xfrm>
            <a:off x="5159375" y="2205038"/>
            <a:ext cx="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48" name="Line 57"/>
          <p:cNvSpPr>
            <a:spLocks noChangeShapeType="1"/>
          </p:cNvSpPr>
          <p:nvPr/>
        </p:nvSpPr>
        <p:spPr bwMode="auto">
          <a:xfrm>
            <a:off x="3648075" y="3933825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49" name="Line 58"/>
          <p:cNvSpPr>
            <a:spLocks noChangeShapeType="1"/>
          </p:cNvSpPr>
          <p:nvPr/>
        </p:nvSpPr>
        <p:spPr bwMode="auto">
          <a:xfrm flipH="1">
            <a:off x="4727576" y="4005263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50" name="Line 59"/>
          <p:cNvSpPr>
            <a:spLocks noChangeShapeType="1"/>
          </p:cNvSpPr>
          <p:nvPr/>
        </p:nvSpPr>
        <p:spPr bwMode="auto">
          <a:xfrm flipV="1">
            <a:off x="8616951" y="2708276"/>
            <a:ext cx="142875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51" name="Line 60"/>
          <p:cNvSpPr>
            <a:spLocks noChangeShapeType="1"/>
          </p:cNvSpPr>
          <p:nvPr/>
        </p:nvSpPr>
        <p:spPr bwMode="auto">
          <a:xfrm>
            <a:off x="9409114" y="2997200"/>
            <a:ext cx="71437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52" name="Line 62"/>
          <p:cNvSpPr>
            <a:spLocks noChangeShapeType="1"/>
          </p:cNvSpPr>
          <p:nvPr/>
        </p:nvSpPr>
        <p:spPr bwMode="auto">
          <a:xfrm flipV="1">
            <a:off x="8616950" y="5734050"/>
            <a:ext cx="0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5653" name="Text Box 63"/>
          <p:cNvSpPr txBox="1">
            <a:spLocks noChangeArrowheads="1"/>
          </p:cNvSpPr>
          <p:nvPr/>
        </p:nvSpPr>
        <p:spPr bwMode="auto">
          <a:xfrm>
            <a:off x="8361363" y="474664"/>
            <a:ext cx="176683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1 Su toplama yapısı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2 Su alma yapısı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3 Taşıma kanalı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4 Ana kanal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5 Sekonder kanal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6 Tersiyer kanal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7 Drenaj hendeği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8 Kolektör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9 Ana drenaj kanalı</a:t>
            </a:r>
          </a:p>
        </p:txBody>
      </p:sp>
      <p:sp>
        <p:nvSpPr>
          <p:cNvPr id="25654" name="Text Box 64"/>
          <p:cNvSpPr txBox="1">
            <a:spLocks noChangeArrowheads="1"/>
          </p:cNvSpPr>
          <p:nvPr/>
        </p:nvSpPr>
        <p:spPr bwMode="auto">
          <a:xfrm>
            <a:off x="3843338" y="398464"/>
            <a:ext cx="392906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/>
              <a:t>SULAMA SİSTEMİ UNSURLARI</a:t>
            </a:r>
          </a:p>
        </p:txBody>
      </p:sp>
      <p:sp>
        <p:nvSpPr>
          <p:cNvPr id="25655" name="Text Box 65"/>
          <p:cNvSpPr txBox="1">
            <a:spLocks noChangeArrowheads="1"/>
          </p:cNvSpPr>
          <p:nvPr/>
        </p:nvSpPr>
        <p:spPr bwMode="auto">
          <a:xfrm>
            <a:off x="1971675" y="3571875"/>
            <a:ext cx="94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/>
              <a:t>AKARSU</a:t>
            </a:r>
          </a:p>
        </p:txBody>
      </p:sp>
    </p:spTree>
    <p:extLst>
      <p:ext uri="{BB962C8B-B14F-4D97-AF65-F5344CB8AC3E}">
        <p14:creationId xmlns:p14="http://schemas.microsoft.com/office/powerpoint/2010/main" val="318359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Geniş ekran</PresentationFormat>
  <Paragraphs>102</Paragraphs>
  <Slides>14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Teması</vt:lpstr>
      <vt:lpstr>Microsoft Photo Editor 3.0 Photo</vt:lpstr>
      <vt:lpstr>2. BÖLÜM  SULAMA SİSTEMLERİ</vt:lpstr>
      <vt:lpstr>PowerPoint Sunusu</vt:lpstr>
      <vt:lpstr>Sulama projesi unsurları</vt:lpstr>
      <vt:lpstr>PowerPoint Sunusu</vt:lpstr>
      <vt:lpstr>Sulama projelerinde sağlanması gerekli koşullar</vt:lpstr>
      <vt:lpstr>Sulama projelerinin hazırlanmasında gerekli bilgiler</vt:lpstr>
      <vt:lpstr>PowerPoint Sunusu</vt:lpstr>
      <vt:lpstr>Sulama projelerinin geliştirilmesi aşamaları</vt:lpstr>
      <vt:lpstr>PowerPoint Sunusu</vt:lpstr>
      <vt:lpstr>PowerPoint Sunusu</vt:lpstr>
      <vt:lpstr>PowerPoint Sunusu</vt:lpstr>
      <vt:lpstr>PowerPoint Sunusu</vt:lpstr>
      <vt:lpstr>PowerPoint Sunusu</vt:lpstr>
      <vt:lpstr>Sulama sistemlerinin işletilmesi yöntemleri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BÖLÜM  SULAMA SİSTEMLERİ</dc:title>
  <dc:creator>TYS</dc:creator>
  <cp:lastModifiedBy>TYS</cp:lastModifiedBy>
  <cp:revision>1</cp:revision>
  <dcterms:created xsi:type="dcterms:W3CDTF">2020-01-31T06:38:58Z</dcterms:created>
  <dcterms:modified xsi:type="dcterms:W3CDTF">2020-01-31T06:39:26Z</dcterms:modified>
</cp:coreProperties>
</file>