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58" r:id="rId4"/>
    <p:sldId id="261" r:id="rId5"/>
    <p:sldId id="259"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1" d="100"/>
          <a:sy n="31" d="100"/>
        </p:scale>
        <p:origin x="-10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290DA846-2E11-AA4A-9F56-3BEFD09888C3}"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3144874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90DA846-2E11-AA4A-9F56-3BEFD09888C3}"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3822320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90DA846-2E11-AA4A-9F56-3BEFD09888C3}"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3679190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90DA846-2E11-AA4A-9F56-3BEFD09888C3}"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312853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290DA846-2E11-AA4A-9F56-3BEFD09888C3}"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4226391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290DA846-2E11-AA4A-9F56-3BEFD09888C3}"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1952413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290DA846-2E11-AA4A-9F56-3BEFD09888C3}"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119734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290DA846-2E11-AA4A-9F56-3BEFD09888C3}"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2400795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0DA846-2E11-AA4A-9F56-3BEFD09888C3}"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389081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90DA846-2E11-AA4A-9F56-3BEFD09888C3}"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1063914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90DA846-2E11-AA4A-9F56-3BEFD09888C3}"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2D4E-0437-3749-9010-F65879991B3E}" type="slidenum">
              <a:rPr lang="en-US" smtClean="0"/>
              <a:t>‹#›</a:t>
            </a:fld>
            <a:endParaRPr lang="en-US"/>
          </a:p>
        </p:txBody>
      </p:sp>
    </p:spTree>
    <p:extLst>
      <p:ext uri="{BB962C8B-B14F-4D97-AF65-F5344CB8AC3E}">
        <p14:creationId xmlns:p14="http://schemas.microsoft.com/office/powerpoint/2010/main" val="14836131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0DA846-2E11-AA4A-9F56-3BEFD09888C3}"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CB2D4E-0437-3749-9010-F65879991B3E}" type="slidenum">
              <a:rPr lang="en-US" smtClean="0"/>
              <a:t>‹#›</a:t>
            </a:fld>
            <a:endParaRPr lang="en-US"/>
          </a:p>
        </p:txBody>
      </p:sp>
    </p:spTree>
    <p:extLst>
      <p:ext uri="{BB962C8B-B14F-4D97-AF65-F5344CB8AC3E}">
        <p14:creationId xmlns:p14="http://schemas.microsoft.com/office/powerpoint/2010/main" val="2416279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a:xfrm>
            <a:off x="269875" y="274638"/>
            <a:ext cx="8604250" cy="6313487"/>
          </a:xfrm>
        </p:spPr>
        <p:txBody>
          <a:bodyPr>
            <a:normAutofit/>
          </a:bodyPr>
          <a:lstStyle/>
          <a:p>
            <a:pPr>
              <a:defRPr/>
            </a:pPr>
            <a:r>
              <a:rPr lang="tr-TR" i="1" dirty="0"/>
              <a:t>Yönetim </a:t>
            </a:r>
            <a:r>
              <a:rPr lang="tr-TR" dirty="0"/>
              <a:t>kavramının tanımında tam bir fikir birliği olmamasına rağmen, en </a:t>
            </a:r>
            <a:r>
              <a:rPr lang="tr-TR" dirty="0" smtClean="0"/>
              <a:t>fazla </a:t>
            </a:r>
            <a:r>
              <a:rPr lang="tr-TR" dirty="0"/>
              <a:t>kullanılan tanım, "başkaları vasıtasıyla iş görmektir" </a:t>
            </a:r>
            <a:r>
              <a:rPr lang="tr-TR" dirty="0" smtClean="0"/>
              <a:t>olmuştur.</a:t>
            </a:r>
            <a:r>
              <a:rPr lang="tr-TR" b="1" dirty="0" smtClean="0"/>
              <a:t> </a:t>
            </a:r>
            <a:r>
              <a:rPr lang="tr-TR" dirty="0"/>
              <a:t>Böylece, yönetimin ancak birden fazla kişinin varlığı ile ortaya çıkan ve </a:t>
            </a:r>
            <a:r>
              <a:rPr lang="tr-TR" b="1" dirty="0"/>
              <a:t>bu </a:t>
            </a:r>
            <a:r>
              <a:rPr lang="tr-TR" dirty="0"/>
              <a:t>yönü ile ekonomik faaliyetten ayrılan bir grup faaliyeti olduğu genel olarak kabul görmüş bulunmaktadır. Genellikle yönetim denildiğinde akla </a:t>
            </a:r>
            <a:r>
              <a:rPr lang="tr-TR" dirty="0" err="1"/>
              <a:t>hiverarşik</a:t>
            </a:r>
            <a:r>
              <a:rPr lang="tr-TR" dirty="0"/>
              <a:t> </a:t>
            </a:r>
            <a:r>
              <a:rPr lang="tr-TR" dirty="0" smtClean="0"/>
              <a:t>basamakta </a:t>
            </a:r>
            <a:r>
              <a:rPr lang="tr-TR" dirty="0"/>
              <a:t>üst düzey gelir. Ama örgütlenmiş bir toplumda yönetim, çeşitli dü­zeyleri kapsayan bir </a:t>
            </a:r>
            <a:r>
              <a:rPr lang="tr-TR" dirty="0" smtClean="0"/>
              <a:t>süreçtir.</a:t>
            </a:r>
            <a:endParaRPr lang="en-US" dirty="0"/>
          </a:p>
          <a:p>
            <a:pPr>
              <a:defRPr/>
            </a:pPr>
            <a:endParaRPr lang="en-US" dirty="0"/>
          </a:p>
        </p:txBody>
      </p:sp>
    </p:spTree>
    <p:extLst>
      <p:ext uri="{BB962C8B-B14F-4D97-AF65-F5344CB8AC3E}">
        <p14:creationId xmlns:p14="http://schemas.microsoft.com/office/powerpoint/2010/main" val="2148283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smtClean="0"/>
              <a:t>Yönetim süreci sürekli olarak, başkalarını yakından ilgilendiren ve etkileyen kararlar almayı; karar ve politikaları herkesin yararına olacak şekilde uygulamayı; örgütsel ve bireysel gereksinimlerin karşılanmasını; çatışmaların örgüt ve bireylerin yararlarını gözetecek şekilde çözümlenmesini; örgütte yapılması gereken görevlerin </a:t>
            </a:r>
            <a:r>
              <a:rPr lang="tr-TR" dirty="0" err="1" smtClean="0"/>
              <a:t>işgörenlere</a:t>
            </a:r>
            <a:r>
              <a:rPr lang="tr-TR" dirty="0" smtClean="0"/>
              <a:t> adil olarak paylaştırılmasını; emeğin değerinin verilmesini; </a:t>
            </a:r>
            <a:r>
              <a:rPr lang="tr-TR" dirty="0" err="1" smtClean="0"/>
              <a:t>işgörenlerin</a:t>
            </a:r>
            <a:r>
              <a:rPr lang="tr-TR" dirty="0" smtClean="0"/>
              <a:t> yansız olarak değerlendirilmesini; örgütün kaynaklarının bir kişi ya da grup için değil, örgütsel amaçları geliştirmek için kullanılma­sını; hakların ve sorumlulukların adil olarak paylaştırılmasını gerektirir.</a:t>
            </a:r>
          </a:p>
          <a:p>
            <a:endParaRPr lang="en-US" dirty="0"/>
          </a:p>
        </p:txBody>
      </p:sp>
    </p:spTree>
    <p:extLst>
      <p:ext uri="{BB962C8B-B14F-4D97-AF65-F5344CB8AC3E}">
        <p14:creationId xmlns:p14="http://schemas.microsoft.com/office/powerpoint/2010/main" val="1725397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normAutofit/>
          </a:bodyPr>
          <a:lstStyle/>
          <a:p>
            <a:pPr>
              <a:defRPr/>
            </a:pPr>
            <a:r>
              <a:rPr lang="tr-TR" dirty="0" smtClean="0"/>
              <a:t>Günümüzde yöneticiler, etik kurallara uygun davranmamanın bedelinin çok yüksek olabileceğinin, satışların azalması ve şirket imajının zarar görmesi ile sonuçlanabileceğinin farkındadırlar. Bununla birlikte günümüzde bir işyerini etik kurallar çerçevesinde yönetmek, eskisinden daha zordur. </a:t>
            </a:r>
            <a:endParaRPr lang="en-US" dirty="0"/>
          </a:p>
        </p:txBody>
      </p:sp>
    </p:spTree>
    <p:extLst>
      <p:ext uri="{BB962C8B-B14F-4D97-AF65-F5344CB8AC3E}">
        <p14:creationId xmlns:p14="http://schemas.microsoft.com/office/powerpoint/2010/main" val="4231295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tr-TR" dirty="0" smtClean="0"/>
              <a:t>Çünkü iş hayatı, geçmişe oranla fazla karmaşık bir hale gelmiştir (ekonomik baskılar, değişimin hızı, küçülmeler, küreselleşme, teknolojinin etkisi ve değişen toplumsal değerler) ve ortak değerlerin paylaşılmasını, kurallara uyulmasını güçleştirmektedir. Etik davranışlar konusunda kararlı olmak arada bir akla gelebilecek bir durum değil, tüm sağlam ve kurumsallaşmış işletmelerin şirket stratejilerinin ayrılmaz bir parçası olmalıdır.</a:t>
            </a:r>
            <a:endParaRPr lang="en-US" dirty="0" smtClean="0"/>
          </a:p>
          <a:p>
            <a:endParaRPr lang="en-US" dirty="0"/>
          </a:p>
        </p:txBody>
      </p:sp>
    </p:spTree>
    <p:extLst>
      <p:ext uri="{BB962C8B-B14F-4D97-AF65-F5344CB8AC3E}">
        <p14:creationId xmlns:p14="http://schemas.microsoft.com/office/powerpoint/2010/main" val="1797178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a:xfrm>
            <a:off x="206375" y="1600200"/>
            <a:ext cx="8480425" cy="4892675"/>
          </a:xfrm>
        </p:spPr>
        <p:txBody>
          <a:bodyPr>
            <a:normAutofit lnSpcReduction="10000"/>
          </a:bodyPr>
          <a:lstStyle/>
          <a:p>
            <a:pPr>
              <a:defRPr/>
            </a:pPr>
            <a:r>
              <a:rPr lang="tr-TR" dirty="0" smtClean="0"/>
              <a:t>Yöneticinin kendi etik ölçütlerini geliştirmesi, uzun bir süre davranışlarını sınamasını gerektirir. Yönetenin etik anla</a:t>
            </a:r>
            <a:r>
              <a:rPr lang="tr-TR" baseline="30000" dirty="0" smtClean="0"/>
              <a:t>y</a:t>
            </a:r>
            <a:r>
              <a:rPr lang="tr-TR" dirty="0" smtClean="0"/>
              <a:t>ışı da, örgütsel karar ve eylemleri etkilemektedir. Etik davranışların benimsenmesi üst düzey yönetimde başlatılan, buradan orta düzey yöneticilere, oradan da alt kademe yöneticiler yardımıyla tüm örgüte yayılmalıdır. </a:t>
            </a:r>
            <a:r>
              <a:rPr lang="tr-TR" dirty="0" err="1" smtClean="0"/>
              <a:t>işgörenlerin</a:t>
            </a:r>
            <a:r>
              <a:rPr lang="tr-TR" dirty="0" smtClean="0"/>
              <a:t> çoğu, yöneticilerinin tutumlarını, eylemlerini ve yaklaşımlarını taklit etme eğilimindedirler. </a:t>
            </a:r>
            <a:endParaRPr lang="tr-TR" b="1" dirty="0" smtClean="0"/>
          </a:p>
        </p:txBody>
      </p:sp>
    </p:spTree>
    <p:extLst>
      <p:ext uri="{BB962C8B-B14F-4D97-AF65-F5344CB8AC3E}">
        <p14:creationId xmlns:p14="http://schemas.microsoft.com/office/powerpoint/2010/main" val="2384225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Ayrıca </a:t>
            </a:r>
            <a:r>
              <a:rPr lang="tr-TR" dirty="0" err="1" smtClean="0"/>
              <a:t>işgörenler</a:t>
            </a:r>
            <a:r>
              <a:rPr lang="tr-TR" dirty="0" smtClean="0"/>
              <a:t>, işyerinde biçimlenen ideallerini, tutumlarını, inançlarını top­luma taşımakta ve aileleri, arkadaşları ve etkileşim içine girdikleri diğer bireyler yoluyla yaymaktadırlar. Bu açıdan da bakıldığında bir örgütte ahlaki sorumlu­luğun ve etik değerlerle yönetilen şirketin toplumsal rolünün önemi iyice anla­şılabilir. Yönetsel etik üç bölümde ele alınabilir:</a:t>
            </a:r>
            <a:endParaRPr lang="en-US" dirty="0" smtClean="0"/>
          </a:p>
          <a:p>
            <a:endParaRPr lang="en-US" dirty="0"/>
          </a:p>
        </p:txBody>
      </p:sp>
    </p:spTree>
    <p:extLst>
      <p:ext uri="{BB962C8B-B14F-4D97-AF65-F5344CB8AC3E}">
        <p14:creationId xmlns:p14="http://schemas.microsoft.com/office/powerpoint/2010/main" val="2395226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4187079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377</Words>
  <Application>Microsoft Macintosh PowerPoint</Application>
  <PresentationFormat>On-screen Show (4:3)</PresentationFormat>
  <Paragraphs>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2017-11-16T12:57:41Z</dcterms:created>
  <dcterms:modified xsi:type="dcterms:W3CDTF">2017-11-16T13:40:03Z</dcterms:modified>
</cp:coreProperties>
</file>