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604" r:id="rId4"/>
    <p:sldId id="611" r:id="rId5"/>
    <p:sldId id="1091" r:id="rId6"/>
    <p:sldId id="1088" r:id="rId7"/>
    <p:sldId id="1089" r:id="rId8"/>
    <p:sldId id="1092" r:id="rId9"/>
    <p:sldId id="1083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37" autoAdjust="0"/>
    <p:restoredTop sz="91621" autoAdjust="0"/>
  </p:normalViewPr>
  <p:slideViewPr>
    <p:cSldViewPr snapToGrid="0">
      <p:cViewPr varScale="1">
        <p:scale>
          <a:sx n="81" d="100"/>
          <a:sy n="81" d="100"/>
        </p:scale>
        <p:origin x="1296" y="17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98F8D0-796B-43A1-A0D9-094A3BB428D9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6808EAE-E3FB-4959-BAE4-86C87C66000A}">
      <dgm:prSet phldrT="[Metin]"/>
      <dgm:spPr/>
      <dgm:t>
        <a:bodyPr/>
        <a:lstStyle/>
        <a:p>
          <a:r>
            <a:rPr lang="tr-TR" b="1" dirty="0"/>
            <a:t>Parlamenter Sistem</a:t>
          </a:r>
        </a:p>
        <a:p>
          <a:r>
            <a:rPr lang="tr-TR" dirty="0"/>
            <a:t>Ortaya Çıkış: Evrimsel</a:t>
          </a:r>
        </a:p>
        <a:p>
          <a:r>
            <a:rPr lang="tr-TR" dirty="0"/>
            <a:t>Tipik Örneği: İngiltere</a:t>
          </a:r>
        </a:p>
      </dgm:t>
    </dgm:pt>
    <dgm:pt modelId="{DC612BCF-D188-472D-B983-7118FB3749A2}" type="parTrans" cxnId="{C170D42A-8812-488F-80D0-D67C26DB2E62}">
      <dgm:prSet/>
      <dgm:spPr/>
      <dgm:t>
        <a:bodyPr/>
        <a:lstStyle/>
        <a:p>
          <a:endParaRPr lang="tr-TR"/>
        </a:p>
      </dgm:t>
    </dgm:pt>
    <dgm:pt modelId="{301D4779-DBD5-4177-A3F7-30CE2DD8DCA8}" type="sibTrans" cxnId="{C170D42A-8812-488F-80D0-D67C26DB2E62}">
      <dgm:prSet/>
      <dgm:spPr/>
      <dgm:t>
        <a:bodyPr/>
        <a:lstStyle/>
        <a:p>
          <a:endParaRPr lang="tr-TR"/>
        </a:p>
      </dgm:t>
    </dgm:pt>
    <dgm:pt modelId="{54366317-2A2B-4924-BBFE-B1B1779ACFAC}">
      <dgm:prSet phldrT="[Metin]"/>
      <dgm:spPr/>
      <dgm:t>
        <a:bodyPr/>
        <a:lstStyle/>
        <a:p>
          <a:r>
            <a:rPr lang="tr-TR" b="1" dirty="0"/>
            <a:t>Yarı Başkanlık Sistemi</a:t>
          </a:r>
        </a:p>
        <a:p>
          <a:r>
            <a:rPr lang="tr-TR" dirty="0"/>
            <a:t>Ortaya Çıkış: Anayasal Tasarım</a:t>
          </a:r>
        </a:p>
        <a:p>
          <a:r>
            <a:rPr lang="tr-TR" dirty="0"/>
            <a:t>Tipik Örneği: Fransa - 1958</a:t>
          </a:r>
        </a:p>
      </dgm:t>
    </dgm:pt>
    <dgm:pt modelId="{FC816FA2-88C9-4713-9F10-BEA1814058BB}" type="parTrans" cxnId="{87A88327-6B60-4941-B2C4-82A0A7F6C667}">
      <dgm:prSet/>
      <dgm:spPr/>
      <dgm:t>
        <a:bodyPr/>
        <a:lstStyle/>
        <a:p>
          <a:endParaRPr lang="tr-TR"/>
        </a:p>
      </dgm:t>
    </dgm:pt>
    <dgm:pt modelId="{B65B19DF-8EC0-4087-9F62-C9453D6280F1}" type="sibTrans" cxnId="{87A88327-6B60-4941-B2C4-82A0A7F6C667}">
      <dgm:prSet/>
      <dgm:spPr/>
      <dgm:t>
        <a:bodyPr/>
        <a:lstStyle/>
        <a:p>
          <a:endParaRPr lang="tr-TR"/>
        </a:p>
      </dgm:t>
    </dgm:pt>
    <dgm:pt modelId="{721D9B59-7FE1-4893-9725-F08C2F8EFDB0}">
      <dgm:prSet phldrT="[Metin]"/>
      <dgm:spPr/>
      <dgm:t>
        <a:bodyPr/>
        <a:lstStyle/>
        <a:p>
          <a:r>
            <a:rPr lang="tr-TR" b="1" dirty="0"/>
            <a:t>Başkanlık Sistemi</a:t>
          </a:r>
        </a:p>
        <a:p>
          <a:r>
            <a:rPr lang="tr-TR" dirty="0"/>
            <a:t>Ortaya Çıkış: Anayasal Tasarım</a:t>
          </a:r>
        </a:p>
        <a:p>
          <a:r>
            <a:rPr lang="tr-TR" dirty="0"/>
            <a:t>Tipik Örneği: ABD - 1791</a:t>
          </a:r>
        </a:p>
      </dgm:t>
    </dgm:pt>
    <dgm:pt modelId="{F1C4F49B-3591-4878-A064-2009A276AD06}" type="parTrans" cxnId="{DA588781-5A54-47BD-905D-FFCFAD0A9DA8}">
      <dgm:prSet/>
      <dgm:spPr/>
      <dgm:t>
        <a:bodyPr/>
        <a:lstStyle/>
        <a:p>
          <a:endParaRPr lang="tr-TR"/>
        </a:p>
      </dgm:t>
    </dgm:pt>
    <dgm:pt modelId="{980AF90A-9D99-40E0-9A2F-3A026CA82620}" type="sibTrans" cxnId="{DA588781-5A54-47BD-905D-FFCFAD0A9DA8}">
      <dgm:prSet/>
      <dgm:spPr/>
      <dgm:t>
        <a:bodyPr/>
        <a:lstStyle/>
        <a:p>
          <a:endParaRPr lang="tr-TR"/>
        </a:p>
      </dgm:t>
    </dgm:pt>
    <dgm:pt modelId="{1F1B1618-3202-4EA8-B57E-AA174022D9B3}" type="pres">
      <dgm:prSet presAssocID="{3398F8D0-796B-43A1-A0D9-094A3BB428D9}" presName="Name0" presStyleCnt="0">
        <dgm:presLayoutVars>
          <dgm:dir/>
          <dgm:resizeHandles val="exact"/>
        </dgm:presLayoutVars>
      </dgm:prSet>
      <dgm:spPr/>
    </dgm:pt>
    <dgm:pt modelId="{E078D580-D408-4AAA-9AED-9F07FD2B9C3C}" type="pres">
      <dgm:prSet presAssocID="{86808EAE-E3FB-4959-BAE4-86C87C66000A}" presName="composite" presStyleCnt="0"/>
      <dgm:spPr/>
    </dgm:pt>
    <dgm:pt modelId="{BB180E75-149C-4C5F-9AFD-E207CB51E17A}" type="pres">
      <dgm:prSet presAssocID="{86808EAE-E3FB-4959-BAE4-86C87C66000A}" presName="rect1" presStyleLbl="trAlignAcc1" presStyleIdx="0" presStyleCnt="3">
        <dgm:presLayoutVars>
          <dgm:bulletEnabled val="1"/>
        </dgm:presLayoutVars>
      </dgm:prSet>
      <dgm:spPr/>
    </dgm:pt>
    <dgm:pt modelId="{EB929F3C-3CE3-4939-A1F7-0C23DE32A9FA}" type="pres">
      <dgm:prSet presAssocID="{86808EAE-E3FB-4959-BAE4-86C87C66000A}" presName="rect2" presStyleLbl="fgImgPlace1" presStyleIdx="0" presStyleCnt="3" custAng="5400000" custScaleX="56830" custScaleY="6104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</dgm:spPr>
    </dgm:pt>
    <dgm:pt modelId="{BEDA507F-936A-4C45-B8C3-B702681D710D}" type="pres">
      <dgm:prSet presAssocID="{301D4779-DBD5-4177-A3F7-30CE2DD8DCA8}" presName="sibTrans" presStyleCnt="0"/>
      <dgm:spPr/>
    </dgm:pt>
    <dgm:pt modelId="{8CD1F133-F862-44C3-BB9C-2D4674F4AA20}" type="pres">
      <dgm:prSet presAssocID="{54366317-2A2B-4924-BBFE-B1B1779ACFAC}" presName="composite" presStyleCnt="0"/>
      <dgm:spPr/>
    </dgm:pt>
    <dgm:pt modelId="{D9199D28-C24D-434A-8421-A838671B0C28}" type="pres">
      <dgm:prSet presAssocID="{54366317-2A2B-4924-BBFE-B1B1779ACFAC}" presName="rect1" presStyleLbl="trAlignAcc1" presStyleIdx="1" presStyleCnt="3">
        <dgm:presLayoutVars>
          <dgm:bulletEnabled val="1"/>
        </dgm:presLayoutVars>
      </dgm:prSet>
      <dgm:spPr/>
    </dgm:pt>
    <dgm:pt modelId="{E100E6F8-B5C6-4527-B3F3-6CE9F9AAC13F}" type="pres">
      <dgm:prSet presAssocID="{54366317-2A2B-4924-BBFE-B1B1779ACFAC}" presName="rect2" presStyleLbl="fgImgPlace1" presStyleIdx="1" presStyleCnt="3" custAng="10800000" custScaleX="93812" custScaleY="4616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A5542839-86D2-4555-BE49-B92E58703F12}" type="pres">
      <dgm:prSet presAssocID="{B65B19DF-8EC0-4087-9F62-C9453D6280F1}" presName="sibTrans" presStyleCnt="0"/>
      <dgm:spPr/>
    </dgm:pt>
    <dgm:pt modelId="{FCA281B3-7C02-431E-8BE9-866BD3275CCC}" type="pres">
      <dgm:prSet presAssocID="{721D9B59-7FE1-4893-9725-F08C2F8EFDB0}" presName="composite" presStyleCnt="0"/>
      <dgm:spPr/>
    </dgm:pt>
    <dgm:pt modelId="{C61F115B-7037-414A-898D-FAF2F7F8B1BC}" type="pres">
      <dgm:prSet presAssocID="{721D9B59-7FE1-4893-9725-F08C2F8EFDB0}" presName="rect1" presStyleLbl="trAlignAcc1" presStyleIdx="2" presStyleCnt="3">
        <dgm:presLayoutVars>
          <dgm:bulletEnabled val="1"/>
        </dgm:presLayoutVars>
      </dgm:prSet>
      <dgm:spPr/>
    </dgm:pt>
    <dgm:pt modelId="{9E27DB24-CC1C-45A9-9E14-62BFA492BE90}" type="pres">
      <dgm:prSet presAssocID="{721D9B59-7FE1-4893-9725-F08C2F8EFDB0}" presName="rect2" presStyleLbl="fgImgPlace1" presStyleIdx="2" presStyleCnt="3" custScaleX="120463" custScaleY="41691" custLinFactNeighborX="-512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3000" r="-93000"/>
          </a:stretch>
        </a:blipFill>
      </dgm:spPr>
    </dgm:pt>
  </dgm:ptLst>
  <dgm:cxnLst>
    <dgm:cxn modelId="{87A88327-6B60-4941-B2C4-82A0A7F6C667}" srcId="{3398F8D0-796B-43A1-A0D9-094A3BB428D9}" destId="{54366317-2A2B-4924-BBFE-B1B1779ACFAC}" srcOrd="1" destOrd="0" parTransId="{FC816FA2-88C9-4713-9F10-BEA1814058BB}" sibTransId="{B65B19DF-8EC0-4087-9F62-C9453D6280F1}"/>
    <dgm:cxn modelId="{C170D42A-8812-488F-80D0-D67C26DB2E62}" srcId="{3398F8D0-796B-43A1-A0D9-094A3BB428D9}" destId="{86808EAE-E3FB-4959-BAE4-86C87C66000A}" srcOrd="0" destOrd="0" parTransId="{DC612BCF-D188-472D-B983-7118FB3749A2}" sibTransId="{301D4779-DBD5-4177-A3F7-30CE2DD8DCA8}"/>
    <dgm:cxn modelId="{DA588781-5A54-47BD-905D-FFCFAD0A9DA8}" srcId="{3398F8D0-796B-43A1-A0D9-094A3BB428D9}" destId="{721D9B59-7FE1-4893-9725-F08C2F8EFDB0}" srcOrd="2" destOrd="0" parTransId="{F1C4F49B-3591-4878-A064-2009A276AD06}" sibTransId="{980AF90A-9D99-40E0-9A2F-3A026CA82620}"/>
    <dgm:cxn modelId="{4CD7DFAC-2773-4F77-87DB-6F2DFE2659C3}" type="presOf" srcId="{54366317-2A2B-4924-BBFE-B1B1779ACFAC}" destId="{D9199D28-C24D-434A-8421-A838671B0C28}" srcOrd="0" destOrd="0" presId="urn:microsoft.com/office/officeart/2008/layout/PictureStrips"/>
    <dgm:cxn modelId="{4E64B9C9-FE21-49D5-8135-897430D1A60E}" type="presOf" srcId="{86808EAE-E3FB-4959-BAE4-86C87C66000A}" destId="{BB180E75-149C-4C5F-9AFD-E207CB51E17A}" srcOrd="0" destOrd="0" presId="urn:microsoft.com/office/officeart/2008/layout/PictureStrips"/>
    <dgm:cxn modelId="{3708F3D6-0260-439D-8F7B-EE6956857E0C}" type="presOf" srcId="{3398F8D0-796B-43A1-A0D9-094A3BB428D9}" destId="{1F1B1618-3202-4EA8-B57E-AA174022D9B3}" srcOrd="0" destOrd="0" presId="urn:microsoft.com/office/officeart/2008/layout/PictureStrips"/>
    <dgm:cxn modelId="{1DA616E0-936C-4B87-A793-CD0EE72F27F4}" type="presOf" srcId="{721D9B59-7FE1-4893-9725-F08C2F8EFDB0}" destId="{C61F115B-7037-414A-898D-FAF2F7F8B1BC}" srcOrd="0" destOrd="0" presId="urn:microsoft.com/office/officeart/2008/layout/PictureStrips"/>
    <dgm:cxn modelId="{6E780474-6A7C-4F13-BC5A-7697C226F9A7}" type="presParOf" srcId="{1F1B1618-3202-4EA8-B57E-AA174022D9B3}" destId="{E078D580-D408-4AAA-9AED-9F07FD2B9C3C}" srcOrd="0" destOrd="0" presId="urn:microsoft.com/office/officeart/2008/layout/PictureStrips"/>
    <dgm:cxn modelId="{390BFC9E-B194-4E66-BA9E-182835ABFE13}" type="presParOf" srcId="{E078D580-D408-4AAA-9AED-9F07FD2B9C3C}" destId="{BB180E75-149C-4C5F-9AFD-E207CB51E17A}" srcOrd="0" destOrd="0" presId="urn:microsoft.com/office/officeart/2008/layout/PictureStrips"/>
    <dgm:cxn modelId="{D9D4F3AF-F2AF-4935-A260-568600E4E675}" type="presParOf" srcId="{E078D580-D408-4AAA-9AED-9F07FD2B9C3C}" destId="{EB929F3C-3CE3-4939-A1F7-0C23DE32A9FA}" srcOrd="1" destOrd="0" presId="urn:microsoft.com/office/officeart/2008/layout/PictureStrips"/>
    <dgm:cxn modelId="{C20EE83F-C5DD-4095-AA1C-6E7241D8DD67}" type="presParOf" srcId="{1F1B1618-3202-4EA8-B57E-AA174022D9B3}" destId="{BEDA507F-936A-4C45-B8C3-B702681D710D}" srcOrd="1" destOrd="0" presId="urn:microsoft.com/office/officeart/2008/layout/PictureStrips"/>
    <dgm:cxn modelId="{38BF3C45-5EDB-4EAF-8886-175747AE2DC1}" type="presParOf" srcId="{1F1B1618-3202-4EA8-B57E-AA174022D9B3}" destId="{8CD1F133-F862-44C3-BB9C-2D4674F4AA20}" srcOrd="2" destOrd="0" presId="urn:microsoft.com/office/officeart/2008/layout/PictureStrips"/>
    <dgm:cxn modelId="{D0B1830E-3452-455D-976A-740C2592FE2F}" type="presParOf" srcId="{8CD1F133-F862-44C3-BB9C-2D4674F4AA20}" destId="{D9199D28-C24D-434A-8421-A838671B0C28}" srcOrd="0" destOrd="0" presId="urn:microsoft.com/office/officeart/2008/layout/PictureStrips"/>
    <dgm:cxn modelId="{0B19504B-CE2B-4CEA-BC02-E6EA8019AA9C}" type="presParOf" srcId="{8CD1F133-F862-44C3-BB9C-2D4674F4AA20}" destId="{E100E6F8-B5C6-4527-B3F3-6CE9F9AAC13F}" srcOrd="1" destOrd="0" presId="urn:microsoft.com/office/officeart/2008/layout/PictureStrips"/>
    <dgm:cxn modelId="{B1FA3EF0-4FA3-49CD-91DD-81F98A3D64F0}" type="presParOf" srcId="{1F1B1618-3202-4EA8-B57E-AA174022D9B3}" destId="{A5542839-86D2-4555-BE49-B92E58703F12}" srcOrd="3" destOrd="0" presId="urn:microsoft.com/office/officeart/2008/layout/PictureStrips"/>
    <dgm:cxn modelId="{ABF50552-4A5B-48E5-9D52-02DEF7A18CCF}" type="presParOf" srcId="{1F1B1618-3202-4EA8-B57E-AA174022D9B3}" destId="{FCA281B3-7C02-431E-8BE9-866BD3275CCC}" srcOrd="4" destOrd="0" presId="urn:microsoft.com/office/officeart/2008/layout/PictureStrips"/>
    <dgm:cxn modelId="{A643B63C-CFD5-4B63-A9EF-6811D2902F95}" type="presParOf" srcId="{FCA281B3-7C02-431E-8BE9-866BD3275CCC}" destId="{C61F115B-7037-414A-898D-FAF2F7F8B1BC}" srcOrd="0" destOrd="0" presId="urn:microsoft.com/office/officeart/2008/layout/PictureStrips"/>
    <dgm:cxn modelId="{8F286F11-B380-42FD-9B2C-E504886959B1}" type="presParOf" srcId="{FCA281B3-7C02-431E-8BE9-866BD3275CCC}" destId="{9E27DB24-CC1C-45A9-9E14-62BFA492BE9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180E75-149C-4C5F-9AFD-E207CB51E17A}">
      <dsp:nvSpPr>
        <dsp:cNvPr id="0" name=""/>
        <dsp:cNvSpPr/>
      </dsp:nvSpPr>
      <dsp:spPr>
        <a:xfrm>
          <a:off x="2227" y="515870"/>
          <a:ext cx="3639942" cy="113748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0455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Parlamenter Sistem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Ortaya Çıkış: Evrimsel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Tipik Örneği: İngiltere</a:t>
          </a:r>
        </a:p>
      </dsp:txBody>
      <dsp:txXfrm>
        <a:off x="2227" y="515870"/>
        <a:ext cx="3639942" cy="1137482"/>
      </dsp:txXfrm>
    </dsp:sp>
    <dsp:sp modelId="{EB929F3C-3CE3-4939-A1F7-0C23DE32A9FA}">
      <dsp:nvSpPr>
        <dsp:cNvPr id="0" name=""/>
        <dsp:cNvSpPr/>
      </dsp:nvSpPr>
      <dsp:spPr>
        <a:xfrm rot="5400000">
          <a:off x="22431" y="584227"/>
          <a:ext cx="452501" cy="72903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3000" r="-8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199D28-C24D-434A-8421-A838671B0C28}">
      <dsp:nvSpPr>
        <dsp:cNvPr id="0" name=""/>
        <dsp:cNvSpPr/>
      </dsp:nvSpPr>
      <dsp:spPr>
        <a:xfrm>
          <a:off x="3941043" y="515870"/>
          <a:ext cx="3639942" cy="113748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0455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Yarı Başkanlık Sistemi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Ortaya Çıkış: Anayasal Tasarım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Tipik Örneği: Fransa - 1958</a:t>
          </a:r>
        </a:p>
      </dsp:txBody>
      <dsp:txXfrm>
        <a:off x="3941043" y="515870"/>
        <a:ext cx="3639942" cy="1137482"/>
      </dsp:txXfrm>
    </dsp:sp>
    <dsp:sp modelId="{E100E6F8-B5C6-4527-B3F3-6CE9F9AAC13F}">
      <dsp:nvSpPr>
        <dsp:cNvPr id="0" name=""/>
        <dsp:cNvSpPr/>
      </dsp:nvSpPr>
      <dsp:spPr>
        <a:xfrm rot="10800000">
          <a:off x="3814014" y="673075"/>
          <a:ext cx="746966" cy="551338"/>
        </a:xfrm>
        <a:prstGeom prst="rect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115B-7037-414A-898D-FAF2F7F8B1BC}">
      <dsp:nvSpPr>
        <dsp:cNvPr id="0" name=""/>
        <dsp:cNvSpPr/>
      </dsp:nvSpPr>
      <dsp:spPr>
        <a:xfrm>
          <a:off x="2088201" y="1783530"/>
          <a:ext cx="3639942" cy="113748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70455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Başkanlık Sistemi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Ortaya Çıkış: Anayasal Tasarım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Tipik Örneği: ABD - 1791</a:t>
          </a:r>
        </a:p>
      </dsp:txBody>
      <dsp:txXfrm>
        <a:off x="2088201" y="1783530"/>
        <a:ext cx="3639942" cy="1137482"/>
      </dsp:txXfrm>
    </dsp:sp>
    <dsp:sp modelId="{9E27DB24-CC1C-45A9-9E14-62BFA492BE90}">
      <dsp:nvSpPr>
        <dsp:cNvPr id="0" name=""/>
        <dsp:cNvSpPr/>
      </dsp:nvSpPr>
      <dsp:spPr>
        <a:xfrm>
          <a:off x="1814278" y="1967436"/>
          <a:ext cx="959171" cy="49793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3000" r="-9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686926" y="2005292"/>
            <a:ext cx="7770148" cy="2148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V. Hükümet Sistemleri –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dirty="0"/>
          </a:p>
          <a:p>
            <a:r>
              <a:rPr lang="tr-TR" dirty="0"/>
              <a:t>HÜKÜMET SİSTEMLERİNE KLASİK YAKLAŞIM</a:t>
            </a:r>
          </a:p>
          <a:p>
            <a:r>
              <a:rPr lang="tr-TR" dirty="0"/>
              <a:t>PARLAMENTER SİSTEM – YARI BAŞKANLIK SİSTEMİ – BAŞKANLIK SİSTEMİ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09" y="330145"/>
            <a:ext cx="7377248" cy="600583"/>
          </a:xfrm>
        </p:spPr>
        <p:txBody>
          <a:bodyPr/>
          <a:lstStyle/>
          <a:p>
            <a:r>
              <a:rPr lang="tr-TR" dirty="0"/>
              <a:t>Hükümet Sistemlerinin Klâsik Tasnifi</a:t>
            </a:r>
          </a:p>
        </p:txBody>
      </p:sp>
      <p:graphicFrame>
        <p:nvGraphicFramePr>
          <p:cNvPr id="8" name="İçerik Yer Tutucusu 3">
            <a:extLst>
              <a:ext uri="{FF2B5EF4-FFF2-40B4-BE49-F238E27FC236}">
                <a16:creationId xmlns:a16="http://schemas.microsoft.com/office/drawing/2014/main" id="{3FAE9383-5F3F-7F40-B898-65538A5B25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588423"/>
              </p:ext>
            </p:extLst>
          </p:nvPr>
        </p:nvGraphicFramePr>
        <p:xfrm>
          <a:off x="780393" y="1529255"/>
          <a:ext cx="7583214" cy="3436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700" dirty="0"/>
              <a:t> Yürütme erkinin, yasamadan kaynaklandığı ve ona karşı siyasî açıdan sorumlu olduğu bir sistemdir (EPSTEIN).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700" dirty="0"/>
              <a:t> Yürütme organı iki kanatlıdır ve yürütmenin etkin kanadı yasamanın içinden çıkar.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700" dirty="0"/>
              <a:t> Yürütmenin ikinci kanadı «Devlet Başkanı» olup, rejimin tipine göre </a:t>
            </a:r>
            <a:r>
              <a:rPr lang="tr-TR" sz="2700" dirty="0" err="1"/>
              <a:t>Monark</a:t>
            </a:r>
            <a:r>
              <a:rPr lang="tr-TR" sz="2700" dirty="0"/>
              <a:t> veya Cumhurbaşkanı olabilir.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700" dirty="0"/>
              <a:t> Yasama ve Yürütme organları, belli koşullar altında birbirlerinin hukukî varlıklarına son verebilir. 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Parlamenter Sistem</a:t>
            </a:r>
          </a:p>
        </p:txBody>
      </p:sp>
    </p:spTree>
    <p:extLst>
      <p:ext uri="{BB962C8B-B14F-4D97-AF65-F5344CB8AC3E}">
        <p14:creationId xmlns:p14="http://schemas.microsoft.com/office/powerpoint/2010/main" val="210901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" y="479922"/>
            <a:ext cx="7899763" cy="431854"/>
          </a:xfrm>
        </p:spPr>
        <p:txBody>
          <a:bodyPr/>
          <a:lstStyle/>
          <a:p>
            <a:r>
              <a:rPr lang="tr-TR" dirty="0"/>
              <a:t>Parlamenter Sistem – Örnekler</a:t>
            </a: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C1729018-AAB4-FB46-9DED-F597499D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568148"/>
            <a:ext cx="8474529" cy="4023360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Birleşik Krallık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Almanya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İtalya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Çek Cumhuriyeti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 Yunanistan</a:t>
            </a:r>
          </a:p>
        </p:txBody>
      </p:sp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0423" y="1526992"/>
            <a:ext cx="8259419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Halk tarafından seçilen ve önemli yetkilerle donatılmış bir Cumhurbaşkanı’nın yanında, Parlamento’nun içinden çıkan ve ona karşı siyasî açıdan sorumlu olan bir bakanlar kurulunun bulunduğu bir sistemdir (DUVERGER).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Fransız «V. Cumhuriyet Anayasası» Sistemi olarak bilinir; Anayasa’da 1958 yılında yapılan kapsamlı değişikliklerle hayata geçirilmiştir.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«</a:t>
            </a:r>
            <a:r>
              <a:rPr lang="tr-TR" sz="2200" dirty="0" err="1"/>
              <a:t>Cohabitation</a:t>
            </a:r>
            <a:r>
              <a:rPr lang="tr-TR" sz="2200" dirty="0"/>
              <a:t>» olarak anılan ve yürütme organının farklı kanatlarında farklı siyasî eğilimlere sahip kişilerin bulunması sonucunda ortaya çıkan sorunlarla ilişkilendirilir.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Demokratikleşmenin 3. Dalgası ile çoğulcu siyasal yaşamı benimseyen başka ülkelerde de uygulamalarına rastlanmaktadır. 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5" y="626879"/>
            <a:ext cx="7409905" cy="431854"/>
          </a:xfrm>
        </p:spPr>
        <p:txBody>
          <a:bodyPr/>
          <a:lstStyle/>
          <a:p>
            <a:r>
              <a:rPr lang="tr-TR" dirty="0"/>
              <a:t>Yarı Başkanlık Sistemi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Fransa (1958 sonrası)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Polonya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400" dirty="0"/>
              <a:t> Romanya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Yarı Başkanlık Sistemi - Örnekler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8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Hem Yürütme organının başı olan Başkan’ın, hem de Yasama </a:t>
            </a:r>
            <a:r>
              <a:rPr lang="tr-TR" sz="2200" dirty="0" err="1"/>
              <a:t>Organı’nın</a:t>
            </a:r>
            <a:r>
              <a:rPr lang="tr-TR" sz="2200" dirty="0"/>
              <a:t> halk tarafından seçildiği ve karşılıklı olarak birbirlerinin hukukî varlıklarına son veremedikleri bir sistemdir.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Günümüzün en bilinen ve başarılı örneği, Amerika Birleşik Devletleridir.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«</a:t>
            </a:r>
            <a:r>
              <a:rPr lang="tr-TR" sz="2200" dirty="0" err="1"/>
              <a:t>Governmet</a:t>
            </a:r>
            <a:r>
              <a:rPr lang="tr-TR" sz="2200" dirty="0"/>
              <a:t> </a:t>
            </a:r>
            <a:r>
              <a:rPr lang="tr-TR" sz="2200" dirty="0" err="1"/>
              <a:t>Shutdown</a:t>
            </a:r>
            <a:r>
              <a:rPr lang="tr-TR" sz="2200" dirty="0"/>
              <a:t>» olarak anılan ve bütçe yetkisini elinde bulunduran </a:t>
            </a:r>
            <a:r>
              <a:rPr lang="tr-TR" sz="2200" dirty="0" err="1"/>
              <a:t>Yasama’nın</a:t>
            </a:r>
            <a:r>
              <a:rPr lang="tr-TR" sz="2200" dirty="0"/>
              <a:t> </a:t>
            </a:r>
            <a:r>
              <a:rPr lang="tr-TR" sz="2200" dirty="0" err="1"/>
              <a:t>Yürütme’ye</a:t>
            </a:r>
            <a:r>
              <a:rPr lang="tr-TR" sz="2200" dirty="0"/>
              <a:t> harcama yetkisi vermemesi üzerine çıkan krizlerle ilişkilendirilir.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2200" dirty="0"/>
              <a:t> Hem Federal Devlet biçimlerinde, hem de </a:t>
            </a:r>
            <a:r>
              <a:rPr lang="tr-TR" sz="2200" dirty="0" err="1"/>
              <a:t>Üniter</a:t>
            </a:r>
            <a:r>
              <a:rPr lang="tr-TR" sz="2200" dirty="0"/>
              <a:t> Devlet biçiminde uygulanması mümkündür.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Başkanlık Sistemi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66124" y="592198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Başkanlık Sistemi - Örnekler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8859FD-635C-0F40-AEFF-F2E2C719C902}"/>
              </a:ext>
            </a:extLst>
          </p:cNvPr>
          <p:cNvSpPr txBox="1"/>
          <p:nvPr/>
        </p:nvSpPr>
        <p:spPr>
          <a:xfrm>
            <a:off x="345739" y="1659284"/>
            <a:ext cx="83382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200" dirty="0"/>
              <a:t> Amerika Birleşik Devletleri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200" dirty="0"/>
              <a:t> Arjantin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200" dirty="0"/>
              <a:t> Brezilya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200" dirty="0"/>
              <a:t> Kazakistan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tr-TR" sz="3200" dirty="0"/>
              <a:t> Kolombiya</a:t>
            </a:r>
          </a:p>
        </p:txBody>
      </p:sp>
    </p:spTree>
    <p:extLst>
      <p:ext uri="{BB962C8B-B14F-4D97-AF65-F5344CB8AC3E}">
        <p14:creationId xmlns:p14="http://schemas.microsoft.com/office/powerpoint/2010/main" val="1660829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12585</TotalTime>
  <Words>344</Words>
  <Application>Microsoft Macintosh PowerPoint</Application>
  <PresentationFormat>Ekran Gösterisi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Hükümet Sistemlerinin Klâsik Tasnifi</vt:lpstr>
      <vt:lpstr>Parlamenter Sistem</vt:lpstr>
      <vt:lpstr>Parlamenter Sistem – Örnekler</vt:lpstr>
      <vt:lpstr>Yarı Başkanlık Sistemi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817</cp:revision>
  <cp:lastPrinted>2016-10-24T07:53:35Z</cp:lastPrinted>
  <dcterms:created xsi:type="dcterms:W3CDTF">2016-09-18T09:35:24Z</dcterms:created>
  <dcterms:modified xsi:type="dcterms:W3CDTF">2020-02-26T10:54:11Z</dcterms:modified>
</cp:coreProperties>
</file>