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59" r:id="rId7"/>
    <p:sldId id="260"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E3AEC44-2AA6-47F2-996C-CFC8D0B54621}" type="datetimeFigureOut">
              <a:rPr lang="tr-TR" smtClean="0"/>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59D7C0A-836C-4D44-99D2-8359BADB11A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AEC44-2AA6-47F2-996C-CFC8D0B54621}" type="datetimeFigureOut">
              <a:rPr lang="tr-TR" smtClean="0"/>
              <a:t>13.11.2017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D7C0A-836C-4D44-99D2-8359BADB11A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aregem.kulturturizm.gov.tr/TR,139584/asiklik-minstrelsy-tradition.html" TargetMode="External"/><Relationship Id="rId13" Type="http://schemas.openxmlformats.org/officeDocument/2006/relationships/hyperlink" Target="http://aregem.kulturturizm.gov.tr/TR,50995/geleneksel-sohbet-toplantilari.html" TargetMode="External"/><Relationship Id="rId3" Type="http://schemas.openxmlformats.org/officeDocument/2006/relationships/hyperlink" Target="http://aregem.kulturturizm.gov.tr/TR,50838/50944" TargetMode="External"/><Relationship Id="rId7" Type="http://schemas.openxmlformats.org/officeDocument/2006/relationships/hyperlink" Target="http://aregem.kulturturizm.gov.tr/TR,50992/asiklik-gelenegi.html" TargetMode="External"/><Relationship Id="rId12" Type="http://schemas.openxmlformats.org/officeDocument/2006/relationships/hyperlink" Target="http://aregem.kulturturizm.gov.tr/TR,132195/nevruz-multinational-file-with-azerbaijan-india-iran-ki-.html" TargetMode="External"/><Relationship Id="rId2" Type="http://schemas.openxmlformats.org/officeDocument/2006/relationships/hyperlink" Target="http://aregem.kulturturizm.gov.tr/TR,50944/meddahlik.html" TargetMode="External"/><Relationship Id="rId1" Type="http://schemas.openxmlformats.org/officeDocument/2006/relationships/slideLayout" Target="../slideLayouts/slideLayout2.xml"/><Relationship Id="rId6" Type="http://schemas.openxmlformats.org/officeDocument/2006/relationships/hyperlink" Target="http://aregem.kulturturizm.gov.tr/TR,139582/mevlevi-sema-ceremony.html" TargetMode="External"/><Relationship Id="rId11" Type="http://schemas.openxmlformats.org/officeDocument/2006/relationships/hyperlink" Target="http://aregem.kulturturizm.gov.tr/TR,50994/nevruz.html" TargetMode="External"/><Relationship Id="rId5" Type="http://schemas.openxmlformats.org/officeDocument/2006/relationships/hyperlink" Target="http://aregem.kulturturizm.gov.tr/TR,50987/mevlevi-sema-toreni.html" TargetMode="External"/><Relationship Id="rId10" Type="http://schemas.openxmlformats.org/officeDocument/2006/relationships/hyperlink" Target="http://aregem.kulturturizm.gov.tr/TR,139583/karagoz.html" TargetMode="External"/><Relationship Id="rId4" Type="http://schemas.openxmlformats.org/officeDocument/2006/relationships/hyperlink" Target="http://aregem.kulturturizm.gov.tr/TR,132016/the-art-of-the-meddah.html" TargetMode="External"/><Relationship Id="rId9" Type="http://schemas.openxmlformats.org/officeDocument/2006/relationships/hyperlink" Target="http://aregem.kulturturizm.gov.tr/TR,50993/karagoz.html" TargetMode="External"/><Relationship Id="rId14" Type="http://schemas.openxmlformats.org/officeDocument/2006/relationships/hyperlink" Target="http://aregem.kulturturizm.gov.tr/TR,132221/traditional-sohbet-meetings.html"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aregem.kulturturizm.gov.tr/TR,50999/mesir-macunu-festivali.html" TargetMode="External"/><Relationship Id="rId3" Type="http://schemas.openxmlformats.org/officeDocument/2006/relationships/hyperlink" Target="http://aregem.kulturturizm.gov.tr/TR,132329/kirkpinar-oil-wrestling-festival.html" TargetMode="External"/><Relationship Id="rId7" Type="http://schemas.openxmlformats.org/officeDocument/2006/relationships/hyperlink" Target="http://aregem.kulturturizm.gov.tr/TR,132377/ceremonial-keskek-tradition.html" TargetMode="External"/><Relationship Id="rId2" Type="http://schemas.openxmlformats.org/officeDocument/2006/relationships/hyperlink" Target="http://aregem.kulturturizm.gov.tr/TR,50996/kirkpinar-yagli-gures-festivali.html" TargetMode="External"/><Relationship Id="rId1" Type="http://schemas.openxmlformats.org/officeDocument/2006/relationships/slideLayout" Target="../slideLayouts/slideLayout2.xml"/><Relationship Id="rId6" Type="http://schemas.openxmlformats.org/officeDocument/2006/relationships/hyperlink" Target="http://aregem.kulturturizm.gov.tr/TR,50998/toren-keskegi-gelenegi.html" TargetMode="External"/><Relationship Id="rId5" Type="http://schemas.openxmlformats.org/officeDocument/2006/relationships/hyperlink" Target="http://aregem.kulturturizm.gov.tr/TR,132374/semah-alevi--bektasi-ritual.html" TargetMode="External"/><Relationship Id="rId4" Type="http://schemas.openxmlformats.org/officeDocument/2006/relationships/hyperlink" Target="http://aregem.kulturturizm.gov.tr/TR,50997/alevi-bektasi-ritueli-semah.html" TargetMode="External"/><Relationship Id="rId9" Type="http://schemas.openxmlformats.org/officeDocument/2006/relationships/hyperlink" Target="http://aregem.kulturturizm.gov.tr/TR,132379/mesir-macunu-festival.html"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aregem.kulturturizm.gov.tr/TR,169729/ince-ekmek-yapma-ve-paylasma-kulturu-lavas-katirma-jupk-.html" TargetMode="External"/><Relationship Id="rId3" Type="http://schemas.openxmlformats.org/officeDocument/2006/relationships/hyperlink" Target="http://aregem.kulturturizm.gov.tr/TR,132383/turkish-coffee-culture-and-tradition.html" TargetMode="External"/><Relationship Id="rId7" Type="http://schemas.openxmlformats.org/officeDocument/2006/relationships/hyperlink" Target="http://aregem.kulturturizm.gov.tr/TR,169728/traditional-craftsmanship-of-cini-making.html" TargetMode="External"/><Relationship Id="rId2" Type="http://schemas.openxmlformats.org/officeDocument/2006/relationships/hyperlink" Target="http://aregem.kulturturizm.gov.tr/TR,51000/turk-kahvesi-kulturu-ve-gelenegi.html" TargetMode="External"/><Relationship Id="rId1" Type="http://schemas.openxmlformats.org/officeDocument/2006/relationships/slideLayout" Target="../slideLayouts/slideLayout2.xml"/><Relationship Id="rId6" Type="http://schemas.openxmlformats.org/officeDocument/2006/relationships/hyperlink" Target="http://aregem.kulturturizm.gov.tr/TR,169727/geleneksel-cini-ustaligi.html" TargetMode="External"/><Relationship Id="rId5" Type="http://schemas.openxmlformats.org/officeDocument/2006/relationships/hyperlink" Target="http://aregem.kulturturizm.gov.tr/TR,132387/ebru-turkish-art-of-marbling.html" TargetMode="External"/><Relationship Id="rId4" Type="http://schemas.openxmlformats.org/officeDocument/2006/relationships/hyperlink" Target="http://aregem.kulturturizm.gov.tr/TR,51002/ebru-turk-kagit-susleme-sanati.html" TargetMode="External"/><Relationship Id="rId9" Type="http://schemas.openxmlformats.org/officeDocument/2006/relationships/hyperlink" Target="http://aregem.kulturturizm.gov.tr/TR,169730/flatbread-making-and-sharing-culture-lavash-katyrma-jup-.htm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file:///C:\Users\p&#305;narhoca\Desktop\pka%20dersler\HLK%20222%20sok&#252;m%20ve%20koruma%20yakla&#351;&#305;mlar&#305;\videolar\Otantik%20T&#252;rk%20Ekmekleri%20-%20TRT%20Belgesel.mp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solidFill>
                  <a:schemeClr val="tx2">
                    <a:satMod val="130000"/>
                  </a:schemeClr>
                </a:solidFill>
              </a:rPr>
              <a:t>UNESCO İNSANLIĞIN SOMUT OLMAYAN KÜLTÜREL MİRASININ TEMSİLİ LİSTESİNDEKİ UNSURLARIMIZ</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683568" y="1772816"/>
            <a:ext cx="8208912" cy="2677656"/>
          </a:xfrm>
          <a:prstGeom prst="rect">
            <a:avLst/>
          </a:prstGeom>
        </p:spPr>
        <p:txBody>
          <a:bodyPr wrap="square">
            <a:spAutoFit/>
          </a:bodyPr>
          <a:lstStyle/>
          <a:p>
            <a:pPr algn="just"/>
            <a:r>
              <a:rPr lang="tr-TR" sz="2800" dirty="0" smtClean="0"/>
              <a:t>Somut olmayan kültürel mirası daha gözle görülür kılmak, önemi konusunda bilinçlenmeyi sağlamak  ve kültürel çeşitliliğe saygı içinde diyalogu desteklemek için, Taraf Devletlerin teklifi üzerine, insanlığın somut olmayan kültürel mirasının temsili bir listesi hazırlanır, güncellenir ve yayımlanır. </a:t>
            </a:r>
            <a:endParaRPr lang="tr-T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fontAlgn="auto">
              <a:spcAft>
                <a:spcPts val="0"/>
              </a:spcAft>
              <a:defRPr/>
            </a:pPr>
            <a:r>
              <a:rPr lang="tr-TR" sz="2800" dirty="0" smtClean="0">
                <a:solidFill>
                  <a:schemeClr val="tx2">
                    <a:satMod val="130000"/>
                  </a:schemeClr>
                </a:solidFill>
              </a:rPr>
              <a:t>UNESCO İNSANLIĞIN SOMUT OLMAYAN KÜLTÜREL MİRASININ TEMSİLİ LİSTESİNDEKİ UNSURLARIMIZ</a:t>
            </a:r>
            <a:endParaRPr lang="tr-TR" sz="2800" dirty="0">
              <a:solidFill>
                <a:schemeClr val="tx2">
                  <a:satMod val="130000"/>
                </a:schemeClr>
              </a:solidFill>
            </a:endParaRPr>
          </a:p>
        </p:txBody>
      </p:sp>
      <p:sp>
        <p:nvSpPr>
          <p:cNvPr id="3" name="2 İçerik Yer Tutucusu"/>
          <p:cNvSpPr>
            <a:spLocks noGrp="1"/>
          </p:cNvSpPr>
          <p:nvPr>
            <p:ph idx="1"/>
          </p:nvPr>
        </p:nvSpPr>
        <p:spPr/>
        <p:txBody>
          <a:bodyPr>
            <a:normAutofit fontScale="92500" lnSpcReduction="10000"/>
          </a:bodyPr>
          <a:lstStyle/>
          <a:p>
            <a:pPr marL="365760" indent="-283464" fontAlgn="auto">
              <a:spcAft>
                <a:spcPts val="0"/>
              </a:spcAft>
              <a:buFont typeface="Wingdings 2"/>
              <a:buChar char=""/>
              <a:defRPr/>
            </a:pPr>
            <a:r>
              <a:rPr lang="tr-TR" dirty="0" smtClean="0"/>
              <a:t>-</a:t>
            </a:r>
            <a:r>
              <a:rPr lang="tr-TR" dirty="0">
                <a:hlinkClick r:id="rId2"/>
              </a:rPr>
              <a:t>Meddahlık </a:t>
            </a:r>
            <a:r>
              <a:rPr lang="tr-TR" dirty="0">
                <a:hlinkClick r:id="rId3"/>
              </a:rPr>
              <a:t>/</a:t>
            </a:r>
            <a:r>
              <a:rPr lang="tr-TR" dirty="0"/>
              <a:t> </a:t>
            </a:r>
            <a:r>
              <a:rPr lang="tr-TR" dirty="0" err="1">
                <a:hlinkClick r:id="rId4"/>
              </a:rPr>
              <a:t>The</a:t>
            </a:r>
            <a:r>
              <a:rPr lang="tr-TR" dirty="0">
                <a:hlinkClick r:id="rId4"/>
              </a:rPr>
              <a:t> Art of </a:t>
            </a:r>
            <a:r>
              <a:rPr lang="tr-TR" dirty="0" err="1">
                <a:hlinkClick r:id="rId4"/>
              </a:rPr>
              <a:t>the</a:t>
            </a:r>
            <a:r>
              <a:rPr lang="tr-TR" dirty="0">
                <a:hlinkClick r:id="rId4"/>
              </a:rPr>
              <a:t> Meddah</a:t>
            </a:r>
            <a:endParaRPr lang="tr-TR" dirty="0"/>
          </a:p>
          <a:p>
            <a:pPr marL="365760" indent="-283464" fontAlgn="auto">
              <a:spcAft>
                <a:spcPts val="0"/>
              </a:spcAft>
              <a:buFont typeface="Wingdings 2"/>
              <a:buChar char=""/>
              <a:defRPr/>
            </a:pPr>
            <a:r>
              <a:rPr lang="tr-TR" dirty="0"/>
              <a:t>- </a:t>
            </a:r>
            <a:r>
              <a:rPr lang="tr-TR" dirty="0">
                <a:hlinkClick r:id="rId5"/>
              </a:rPr>
              <a:t>Mevlevi Sema Töreni</a:t>
            </a:r>
            <a:r>
              <a:rPr lang="tr-TR" dirty="0"/>
              <a:t>/ </a:t>
            </a:r>
            <a:r>
              <a:rPr lang="tr-TR" dirty="0">
                <a:hlinkClick r:id="rId6"/>
              </a:rPr>
              <a:t>Mevlevi Sema </a:t>
            </a:r>
            <a:r>
              <a:rPr lang="tr-TR" dirty="0" err="1">
                <a:hlinkClick r:id="rId6"/>
              </a:rPr>
              <a:t>Ceremony</a:t>
            </a:r>
            <a:endParaRPr lang="tr-TR" dirty="0"/>
          </a:p>
          <a:p>
            <a:pPr marL="365760" indent="-283464" fontAlgn="auto">
              <a:spcAft>
                <a:spcPts val="0"/>
              </a:spcAft>
              <a:buFont typeface="Wingdings 2"/>
              <a:buChar char=""/>
              <a:defRPr/>
            </a:pPr>
            <a:r>
              <a:rPr lang="tr-TR" dirty="0"/>
              <a:t>- </a:t>
            </a:r>
            <a:r>
              <a:rPr lang="tr-TR" dirty="0">
                <a:hlinkClick r:id="rId7"/>
              </a:rPr>
              <a:t>Aşıklık Geleneği</a:t>
            </a:r>
            <a:r>
              <a:rPr lang="tr-TR" dirty="0"/>
              <a:t> /</a:t>
            </a:r>
            <a:r>
              <a:rPr lang="tr-TR" dirty="0">
                <a:hlinkClick r:id="rId8"/>
              </a:rPr>
              <a:t>Âşıklık (</a:t>
            </a:r>
            <a:r>
              <a:rPr lang="tr-TR" dirty="0" err="1">
                <a:hlinkClick r:id="rId8"/>
              </a:rPr>
              <a:t>Minstrelsy</a:t>
            </a:r>
            <a:r>
              <a:rPr lang="tr-TR" dirty="0">
                <a:hlinkClick r:id="rId8"/>
              </a:rPr>
              <a:t>) </a:t>
            </a:r>
            <a:r>
              <a:rPr lang="tr-TR" dirty="0" err="1">
                <a:hlinkClick r:id="rId8"/>
              </a:rPr>
              <a:t>Tradition</a:t>
            </a:r>
            <a:endParaRPr lang="tr-TR" dirty="0"/>
          </a:p>
          <a:p>
            <a:pPr marL="365760" indent="-283464" fontAlgn="auto">
              <a:spcAft>
                <a:spcPts val="0"/>
              </a:spcAft>
              <a:buFont typeface="Wingdings 2"/>
              <a:buChar char=""/>
              <a:defRPr/>
            </a:pPr>
            <a:r>
              <a:rPr lang="tr-TR" dirty="0"/>
              <a:t>- </a:t>
            </a:r>
            <a:r>
              <a:rPr lang="tr-TR" dirty="0">
                <a:hlinkClick r:id="rId9"/>
              </a:rPr>
              <a:t>Karagöz</a:t>
            </a:r>
            <a:r>
              <a:rPr lang="tr-TR" dirty="0"/>
              <a:t> / </a:t>
            </a:r>
            <a:r>
              <a:rPr lang="tr-TR" dirty="0">
                <a:hlinkClick r:id="rId10"/>
              </a:rPr>
              <a:t>Karagöz</a:t>
            </a:r>
            <a:endParaRPr lang="tr-TR" dirty="0"/>
          </a:p>
          <a:p>
            <a:pPr marL="365760" indent="-283464" fontAlgn="auto">
              <a:spcAft>
                <a:spcPts val="0"/>
              </a:spcAft>
              <a:buFont typeface="Wingdings 2"/>
              <a:buChar char=""/>
              <a:defRPr/>
            </a:pPr>
            <a:r>
              <a:rPr lang="tr-TR" dirty="0"/>
              <a:t> </a:t>
            </a:r>
            <a:r>
              <a:rPr lang="tr-TR" dirty="0" smtClean="0"/>
              <a:t>-</a:t>
            </a:r>
            <a:r>
              <a:rPr lang="tr-TR" dirty="0"/>
              <a:t> </a:t>
            </a:r>
            <a:r>
              <a:rPr lang="tr-TR" dirty="0">
                <a:hlinkClick r:id="rId11"/>
              </a:rPr>
              <a:t>Nevruz </a:t>
            </a:r>
            <a:r>
              <a:rPr lang="tr-TR" dirty="0"/>
              <a:t> /</a:t>
            </a:r>
            <a:r>
              <a:rPr lang="tr-TR" dirty="0">
                <a:hlinkClick r:id="rId12"/>
              </a:rPr>
              <a:t>Nevruz (</a:t>
            </a:r>
            <a:r>
              <a:rPr lang="tr-TR" dirty="0" err="1">
                <a:hlinkClick r:id="rId12"/>
              </a:rPr>
              <a:t>Multinational</a:t>
            </a:r>
            <a:r>
              <a:rPr lang="tr-TR" dirty="0">
                <a:hlinkClick r:id="rId12"/>
              </a:rPr>
              <a:t> File </a:t>
            </a:r>
            <a:r>
              <a:rPr lang="tr-TR" dirty="0" err="1">
                <a:hlinkClick r:id="rId12"/>
              </a:rPr>
              <a:t>with</a:t>
            </a:r>
            <a:r>
              <a:rPr lang="tr-TR" dirty="0">
                <a:hlinkClick r:id="rId12"/>
              </a:rPr>
              <a:t> </a:t>
            </a:r>
            <a:r>
              <a:rPr lang="tr-TR" dirty="0" err="1">
                <a:hlinkClick r:id="rId12"/>
              </a:rPr>
              <a:t>Azerbaijan</a:t>
            </a:r>
            <a:r>
              <a:rPr lang="tr-TR" dirty="0">
                <a:hlinkClick r:id="rId12"/>
              </a:rPr>
              <a:t>, </a:t>
            </a:r>
            <a:r>
              <a:rPr lang="tr-TR" dirty="0" err="1">
                <a:hlinkClick r:id="rId12"/>
              </a:rPr>
              <a:t>India</a:t>
            </a:r>
            <a:r>
              <a:rPr lang="tr-TR" dirty="0">
                <a:hlinkClick r:id="rId12"/>
              </a:rPr>
              <a:t>, Iran, </a:t>
            </a:r>
            <a:r>
              <a:rPr lang="tr-TR" dirty="0" err="1">
                <a:hlinkClick r:id="rId12"/>
              </a:rPr>
              <a:t>Kirgizstan</a:t>
            </a:r>
            <a:r>
              <a:rPr lang="tr-TR" dirty="0">
                <a:hlinkClick r:id="rId12"/>
              </a:rPr>
              <a:t>, Pakistan, </a:t>
            </a:r>
            <a:r>
              <a:rPr lang="tr-TR" dirty="0" err="1">
                <a:hlinkClick r:id="rId12"/>
              </a:rPr>
              <a:t>Uzbekistan</a:t>
            </a:r>
            <a:r>
              <a:rPr lang="tr-TR" dirty="0">
                <a:hlinkClick r:id="rId12"/>
              </a:rPr>
              <a:t> </a:t>
            </a:r>
            <a:r>
              <a:rPr lang="tr-TR" dirty="0" err="1">
                <a:hlinkClick r:id="rId12"/>
              </a:rPr>
              <a:t>and</a:t>
            </a:r>
            <a:r>
              <a:rPr lang="tr-TR" dirty="0">
                <a:hlinkClick r:id="rId12"/>
              </a:rPr>
              <a:t> </a:t>
            </a:r>
            <a:r>
              <a:rPr lang="tr-TR" dirty="0" err="1">
                <a:hlinkClick r:id="rId12"/>
              </a:rPr>
              <a:t>Turkey</a:t>
            </a:r>
            <a:r>
              <a:rPr lang="tr-TR" dirty="0">
                <a:hlinkClick r:id="rId12"/>
              </a:rPr>
              <a:t>)</a:t>
            </a:r>
            <a:endParaRPr lang="tr-TR" dirty="0"/>
          </a:p>
          <a:p>
            <a:pPr marL="365760" indent="-283464" fontAlgn="auto">
              <a:spcAft>
                <a:spcPts val="0"/>
              </a:spcAft>
              <a:buFont typeface="Wingdings 2"/>
              <a:buChar char=""/>
              <a:defRPr/>
            </a:pPr>
            <a:r>
              <a:rPr lang="tr-TR" dirty="0"/>
              <a:t> - </a:t>
            </a:r>
            <a:r>
              <a:rPr lang="tr-TR" dirty="0">
                <a:hlinkClick r:id="rId13"/>
              </a:rPr>
              <a:t>Geleneksel Sohbet Toplantıları</a:t>
            </a:r>
            <a:r>
              <a:rPr lang="tr-TR" dirty="0"/>
              <a:t> /</a:t>
            </a:r>
            <a:r>
              <a:rPr lang="tr-TR" dirty="0" err="1">
                <a:hlinkClick r:id="rId14"/>
              </a:rPr>
              <a:t>Traditional</a:t>
            </a:r>
            <a:r>
              <a:rPr lang="tr-TR" dirty="0">
                <a:hlinkClick r:id="rId14"/>
              </a:rPr>
              <a:t> Sohbet </a:t>
            </a:r>
            <a:r>
              <a:rPr lang="tr-TR" dirty="0" err="1">
                <a:hlinkClick r:id="rId14"/>
              </a:rPr>
              <a:t>Meetings</a:t>
            </a:r>
            <a:endParaRPr lang="tr-TR" dirty="0"/>
          </a:p>
          <a:p>
            <a:pPr marL="365760" indent="-283464" fontAlgn="auto">
              <a:spcAft>
                <a:spcPts val="0"/>
              </a:spcAft>
              <a:buFont typeface="Wingdings 2"/>
              <a:buChar char=""/>
              <a:defRPr/>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marL="365760" indent="-283464" fontAlgn="auto">
              <a:spcAft>
                <a:spcPts val="0"/>
              </a:spcAft>
              <a:buFont typeface="Wingdings 2"/>
              <a:buChar char=""/>
              <a:defRPr/>
            </a:pPr>
            <a:r>
              <a:rPr lang="tr-TR" dirty="0">
                <a:hlinkClick r:id="rId2"/>
              </a:rPr>
              <a:t>Kırkpınar Yağlı Güreş Festivali</a:t>
            </a:r>
            <a:r>
              <a:rPr lang="tr-TR" dirty="0"/>
              <a:t> /</a:t>
            </a:r>
            <a:r>
              <a:rPr lang="tr-TR" dirty="0">
                <a:hlinkClick r:id="rId3"/>
              </a:rPr>
              <a:t>Kırkpınar </a:t>
            </a:r>
            <a:r>
              <a:rPr lang="tr-TR" dirty="0" err="1">
                <a:hlinkClick r:id="rId3"/>
              </a:rPr>
              <a:t>Oil</a:t>
            </a:r>
            <a:r>
              <a:rPr lang="tr-TR" dirty="0">
                <a:hlinkClick r:id="rId3"/>
              </a:rPr>
              <a:t> </a:t>
            </a:r>
            <a:r>
              <a:rPr lang="tr-TR" dirty="0" err="1">
                <a:hlinkClick r:id="rId3"/>
              </a:rPr>
              <a:t>Wrestling</a:t>
            </a:r>
            <a:r>
              <a:rPr lang="tr-TR" dirty="0">
                <a:hlinkClick r:id="rId3"/>
              </a:rPr>
              <a:t> Festival</a:t>
            </a:r>
            <a:endParaRPr lang="tr-TR" dirty="0"/>
          </a:p>
          <a:p>
            <a:pPr marL="365760" indent="-283464" fontAlgn="auto">
              <a:spcAft>
                <a:spcPts val="0"/>
              </a:spcAft>
              <a:buFont typeface="Wingdings 2"/>
              <a:buChar char=""/>
              <a:defRPr/>
            </a:pPr>
            <a:r>
              <a:rPr lang="tr-TR" dirty="0"/>
              <a:t> -</a:t>
            </a:r>
            <a:r>
              <a:rPr lang="tr-TR" dirty="0">
                <a:hlinkClick r:id="rId4"/>
              </a:rPr>
              <a:t>Alevi-Bektaşi Ritüeli Semah</a:t>
            </a:r>
            <a:r>
              <a:rPr lang="tr-TR" dirty="0"/>
              <a:t>/</a:t>
            </a:r>
            <a:r>
              <a:rPr lang="tr-TR" dirty="0">
                <a:hlinkClick r:id="rId5"/>
              </a:rPr>
              <a:t>Semah, Alevi- Bektaşi </a:t>
            </a:r>
            <a:r>
              <a:rPr lang="tr-TR" dirty="0" err="1">
                <a:hlinkClick r:id="rId5"/>
              </a:rPr>
              <a:t>Ritual</a:t>
            </a:r>
            <a:endParaRPr lang="tr-TR" dirty="0"/>
          </a:p>
          <a:p>
            <a:pPr marL="365760" indent="-283464" fontAlgn="auto">
              <a:spcAft>
                <a:spcPts val="0"/>
              </a:spcAft>
              <a:buFont typeface="Wingdings 2"/>
              <a:buChar char=""/>
              <a:defRPr/>
            </a:pPr>
            <a:r>
              <a:rPr lang="tr-TR" dirty="0"/>
              <a:t> - </a:t>
            </a:r>
            <a:r>
              <a:rPr lang="tr-TR" dirty="0">
                <a:hlinkClick r:id="rId6"/>
              </a:rPr>
              <a:t>Tören Keşkeği Geleneği</a:t>
            </a:r>
            <a:r>
              <a:rPr lang="tr-TR" dirty="0">
                <a:hlinkClick r:id="rId7"/>
              </a:rPr>
              <a:t>/</a:t>
            </a:r>
            <a:r>
              <a:rPr lang="tr-TR" dirty="0" err="1">
                <a:hlinkClick r:id="rId7"/>
              </a:rPr>
              <a:t>Ceremonial</a:t>
            </a:r>
            <a:r>
              <a:rPr lang="tr-TR" dirty="0">
                <a:hlinkClick r:id="rId7"/>
              </a:rPr>
              <a:t> Keşkek </a:t>
            </a:r>
            <a:r>
              <a:rPr lang="tr-TR" dirty="0" err="1">
                <a:hlinkClick r:id="rId7"/>
              </a:rPr>
              <a:t>Tradition</a:t>
            </a:r>
            <a:endParaRPr lang="tr-TR" dirty="0"/>
          </a:p>
          <a:p>
            <a:pPr marL="365760" indent="-283464" fontAlgn="auto">
              <a:spcAft>
                <a:spcPts val="0"/>
              </a:spcAft>
              <a:buFont typeface="Wingdings 2"/>
              <a:buChar char=""/>
              <a:defRPr/>
            </a:pPr>
            <a:r>
              <a:rPr lang="tr-TR" dirty="0"/>
              <a:t> - </a:t>
            </a:r>
            <a:r>
              <a:rPr lang="tr-TR" dirty="0">
                <a:hlinkClick r:id="rId8"/>
              </a:rPr>
              <a:t>Mesir Macunu Festivali</a:t>
            </a:r>
            <a:r>
              <a:rPr lang="tr-TR" dirty="0"/>
              <a:t>/</a:t>
            </a:r>
            <a:r>
              <a:rPr lang="tr-TR" dirty="0">
                <a:hlinkClick r:id="rId9"/>
              </a:rPr>
              <a:t>Mesir Macunu Festival</a:t>
            </a:r>
            <a:endParaRPr lang="tr-TR" dirty="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marL="365760" indent="-283464" fontAlgn="auto">
              <a:spcAft>
                <a:spcPts val="0"/>
              </a:spcAft>
              <a:buFont typeface="Wingdings 2"/>
              <a:buChar char=""/>
              <a:defRPr/>
            </a:pPr>
            <a:r>
              <a:rPr lang="tr-TR" dirty="0"/>
              <a:t> - </a:t>
            </a:r>
            <a:r>
              <a:rPr lang="tr-TR" dirty="0">
                <a:hlinkClick r:id="rId2"/>
              </a:rPr>
              <a:t>Türk Kahvesi Kültürü ve Geleneği</a:t>
            </a:r>
            <a:r>
              <a:rPr lang="tr-TR" dirty="0"/>
              <a:t>/</a:t>
            </a:r>
            <a:r>
              <a:rPr lang="tr-TR" dirty="0" err="1">
                <a:hlinkClick r:id="rId3"/>
              </a:rPr>
              <a:t>Turkish</a:t>
            </a:r>
            <a:r>
              <a:rPr lang="tr-TR" dirty="0">
                <a:hlinkClick r:id="rId3"/>
              </a:rPr>
              <a:t> </a:t>
            </a:r>
            <a:r>
              <a:rPr lang="tr-TR" dirty="0" err="1">
                <a:hlinkClick r:id="rId3"/>
              </a:rPr>
              <a:t>coffee</a:t>
            </a:r>
            <a:r>
              <a:rPr lang="tr-TR" dirty="0">
                <a:hlinkClick r:id="rId3"/>
              </a:rPr>
              <a:t> </a:t>
            </a:r>
            <a:r>
              <a:rPr lang="tr-TR" dirty="0" err="1">
                <a:hlinkClick r:id="rId3"/>
              </a:rPr>
              <a:t>culture</a:t>
            </a:r>
            <a:r>
              <a:rPr lang="tr-TR" dirty="0">
                <a:hlinkClick r:id="rId3"/>
              </a:rPr>
              <a:t> </a:t>
            </a:r>
            <a:r>
              <a:rPr lang="tr-TR" dirty="0" err="1">
                <a:hlinkClick r:id="rId3"/>
              </a:rPr>
              <a:t>and</a:t>
            </a:r>
            <a:r>
              <a:rPr lang="tr-TR" dirty="0">
                <a:hlinkClick r:id="rId3"/>
              </a:rPr>
              <a:t> </a:t>
            </a:r>
            <a:r>
              <a:rPr lang="tr-TR" dirty="0" err="1">
                <a:hlinkClick r:id="rId3"/>
              </a:rPr>
              <a:t>tradition</a:t>
            </a:r>
            <a:endParaRPr lang="tr-TR" dirty="0"/>
          </a:p>
          <a:p>
            <a:pPr marL="365760" indent="-283464" fontAlgn="auto">
              <a:spcAft>
                <a:spcPts val="0"/>
              </a:spcAft>
              <a:buFont typeface="Wingdings 2"/>
              <a:buChar char=""/>
              <a:defRPr/>
            </a:pPr>
            <a:r>
              <a:rPr lang="tr-TR" dirty="0"/>
              <a:t>- </a:t>
            </a:r>
            <a:r>
              <a:rPr lang="tr-TR" dirty="0">
                <a:hlinkClick r:id="rId4"/>
              </a:rPr>
              <a:t>Ebru: Türk Kağıt Süsleme Sanatı</a:t>
            </a:r>
            <a:r>
              <a:rPr lang="tr-TR" dirty="0"/>
              <a:t> / </a:t>
            </a:r>
            <a:r>
              <a:rPr lang="tr-TR" dirty="0">
                <a:hlinkClick r:id="rId5"/>
              </a:rPr>
              <a:t>Ebru: </a:t>
            </a:r>
            <a:r>
              <a:rPr lang="tr-TR" dirty="0" err="1">
                <a:hlinkClick r:id="rId5"/>
              </a:rPr>
              <a:t>Turkish</a:t>
            </a:r>
            <a:r>
              <a:rPr lang="tr-TR" dirty="0">
                <a:hlinkClick r:id="rId5"/>
              </a:rPr>
              <a:t> Art of </a:t>
            </a:r>
            <a:r>
              <a:rPr lang="tr-TR" dirty="0" err="1">
                <a:hlinkClick r:id="rId5"/>
              </a:rPr>
              <a:t>Marbling</a:t>
            </a:r>
            <a:endParaRPr lang="tr-TR" dirty="0"/>
          </a:p>
          <a:p>
            <a:pPr marL="365760" indent="-283464" fontAlgn="auto">
              <a:spcAft>
                <a:spcPts val="0"/>
              </a:spcAft>
              <a:buFont typeface="Wingdings 2"/>
              <a:buChar char=""/>
              <a:defRPr/>
            </a:pPr>
            <a:r>
              <a:rPr lang="tr-TR" dirty="0">
                <a:hlinkClick r:id="rId6"/>
              </a:rPr>
              <a:t>- Geleneksel Çini Ustalığı </a:t>
            </a:r>
            <a:r>
              <a:rPr lang="tr-TR" dirty="0">
                <a:hlinkClick r:id="rId7"/>
              </a:rPr>
              <a:t>/ </a:t>
            </a:r>
            <a:r>
              <a:rPr lang="tr-TR" dirty="0" err="1">
                <a:hlinkClick r:id="rId7"/>
              </a:rPr>
              <a:t>Traditional</a:t>
            </a:r>
            <a:r>
              <a:rPr lang="tr-TR" dirty="0">
                <a:hlinkClick r:id="rId7"/>
              </a:rPr>
              <a:t> </a:t>
            </a:r>
            <a:r>
              <a:rPr lang="tr-TR" dirty="0" err="1">
                <a:hlinkClick r:id="rId7"/>
              </a:rPr>
              <a:t>Craftsmanship</a:t>
            </a:r>
            <a:r>
              <a:rPr lang="tr-TR" dirty="0">
                <a:hlinkClick r:id="rId7"/>
              </a:rPr>
              <a:t> of Çini-</a:t>
            </a:r>
            <a:r>
              <a:rPr lang="tr-TR" dirty="0" err="1">
                <a:hlinkClick r:id="rId7"/>
              </a:rPr>
              <a:t>Making</a:t>
            </a:r>
            <a:r>
              <a:rPr lang="tr-TR" dirty="0">
                <a:hlinkClick r:id="rId7"/>
              </a:rPr>
              <a:t> </a:t>
            </a:r>
            <a:r>
              <a:rPr lang="tr-TR" dirty="0">
                <a:hlinkClick r:id="rId8"/>
              </a:rPr>
              <a:t>- İnce Ekmek Yapma ve Paylaşma Kültürü: Lavaş, </a:t>
            </a:r>
            <a:r>
              <a:rPr lang="tr-TR" dirty="0" err="1">
                <a:hlinkClick r:id="rId8"/>
              </a:rPr>
              <a:t>Katırma</a:t>
            </a:r>
            <a:r>
              <a:rPr lang="tr-TR" dirty="0">
                <a:hlinkClick r:id="rId8"/>
              </a:rPr>
              <a:t>, </a:t>
            </a:r>
            <a:r>
              <a:rPr lang="tr-TR" dirty="0" err="1">
                <a:hlinkClick r:id="rId8"/>
              </a:rPr>
              <a:t>Jupka</a:t>
            </a:r>
            <a:r>
              <a:rPr lang="tr-TR" dirty="0">
                <a:hlinkClick r:id="rId8"/>
              </a:rPr>
              <a:t>, Yufka</a:t>
            </a:r>
            <a:r>
              <a:rPr lang="tr-TR" dirty="0"/>
              <a:t> / </a:t>
            </a:r>
            <a:r>
              <a:rPr lang="tr-TR" dirty="0" err="1">
                <a:hlinkClick r:id="rId9"/>
              </a:rPr>
              <a:t>Flatbread</a:t>
            </a:r>
            <a:r>
              <a:rPr lang="tr-TR" dirty="0">
                <a:hlinkClick r:id="rId9"/>
              </a:rPr>
              <a:t> </a:t>
            </a:r>
            <a:r>
              <a:rPr lang="tr-TR" dirty="0" err="1">
                <a:hlinkClick r:id="rId9"/>
              </a:rPr>
              <a:t>Making</a:t>
            </a:r>
            <a:r>
              <a:rPr lang="tr-TR" dirty="0">
                <a:hlinkClick r:id="rId9"/>
              </a:rPr>
              <a:t> </a:t>
            </a:r>
            <a:r>
              <a:rPr lang="tr-TR" dirty="0" err="1">
                <a:hlinkClick r:id="rId9"/>
              </a:rPr>
              <a:t>and</a:t>
            </a:r>
            <a:r>
              <a:rPr lang="tr-TR" dirty="0">
                <a:hlinkClick r:id="rId9"/>
              </a:rPr>
              <a:t> </a:t>
            </a:r>
            <a:r>
              <a:rPr lang="tr-TR" dirty="0" err="1">
                <a:hlinkClick r:id="rId9"/>
              </a:rPr>
              <a:t>Sharing</a:t>
            </a:r>
            <a:r>
              <a:rPr lang="tr-TR" dirty="0">
                <a:hlinkClick r:id="rId9"/>
              </a:rPr>
              <a:t> </a:t>
            </a:r>
            <a:r>
              <a:rPr lang="tr-TR" dirty="0" err="1">
                <a:hlinkClick r:id="rId9"/>
              </a:rPr>
              <a:t>Culture</a:t>
            </a:r>
            <a:r>
              <a:rPr lang="tr-TR" dirty="0">
                <a:hlinkClick r:id="rId9"/>
              </a:rPr>
              <a:t>: </a:t>
            </a:r>
            <a:r>
              <a:rPr lang="tr-TR" dirty="0" err="1">
                <a:hlinkClick r:id="rId9"/>
              </a:rPr>
              <a:t>Lavash</a:t>
            </a:r>
            <a:r>
              <a:rPr lang="tr-TR" dirty="0">
                <a:hlinkClick r:id="rId9"/>
              </a:rPr>
              <a:t>, </a:t>
            </a:r>
            <a:r>
              <a:rPr lang="tr-TR" dirty="0" err="1">
                <a:hlinkClick r:id="rId9"/>
              </a:rPr>
              <a:t>Katyrma</a:t>
            </a:r>
            <a:r>
              <a:rPr lang="tr-TR" dirty="0">
                <a:hlinkClick r:id="rId9"/>
              </a:rPr>
              <a:t>, </a:t>
            </a:r>
            <a:r>
              <a:rPr lang="tr-TR" dirty="0" err="1">
                <a:hlinkClick r:id="rId9"/>
              </a:rPr>
              <a:t>Jupka</a:t>
            </a:r>
            <a:r>
              <a:rPr lang="tr-TR" dirty="0">
                <a:hlinkClick r:id="rId9"/>
              </a:rPr>
              <a:t>, Yufka</a:t>
            </a:r>
            <a:endParaRPr lang="tr-TR" dirty="0"/>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dirty="0" smtClean="0"/>
              <a:t>OTANTİK TÜRK EKMEKLERİ</a:t>
            </a:r>
          </a:p>
          <a:p>
            <a:pPr algn="ctr">
              <a:buNone/>
            </a:pPr>
            <a:r>
              <a:rPr lang="tr-TR" dirty="0" smtClean="0"/>
              <a:t>PROF.DR. GÜZRBÜZ ERGİNER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Otantik Türk Ekmekleri - TRT Belgesel.mp4">
            <a:hlinkClick r:id="" action="ppaction://media"/>
          </p:cNvPr>
          <p:cNvPicPr>
            <a:picLocks noGrp="1" noRot="1" noChangeAspect="1"/>
          </p:cNvPicPr>
          <p:nvPr>
            <p:ph idx="1"/>
            <a:videoFile r:link="rId1"/>
          </p:nvPr>
        </p:nvPicPr>
        <p:blipFill>
          <a:blip r:embed="rId3" cstate="print"/>
          <a:stretch>
            <a:fillRect/>
          </a:stretch>
        </p:blipFill>
        <p:spPr>
          <a:xfrm>
            <a:off x="2195736" y="1772816"/>
            <a:ext cx="5202758" cy="4162206"/>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44</Words>
  <Application>Microsoft Office PowerPoint</Application>
  <PresentationFormat>Ekran Gösterisi (4:3)</PresentationFormat>
  <Paragraphs>20</Paragraphs>
  <Slides>7</Slides>
  <Notes>0</Notes>
  <HiddenSlides>0</HiddenSlides>
  <MMClips>1</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UNESCO İNSANLIĞIN SOMUT OLMAYAN KÜLTÜREL MİRASININ TEMSİLİ LİSTESİNDEKİ UNSURLARIMIZ</vt:lpstr>
      <vt:lpstr>Slayt 2</vt:lpstr>
      <vt:lpstr>UNESCO İNSANLIĞIN SOMUT OLMAYAN KÜLTÜREL MİRASININ TEMSİLİ LİSTESİNDEKİ UNSURLARIMIZ</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UNESCO İNSANLIĞIN SOMUT OLMAYAN KÜLTÜREL MİRASININ TEMSİLİ LİSTESİNDEKİ UNSURLARIMIZ</dc:title>
  <dc:creator>pınarhoca</dc:creator>
  <cp:lastModifiedBy>pınarhoca</cp:lastModifiedBy>
  <cp:revision>2</cp:revision>
  <dcterms:created xsi:type="dcterms:W3CDTF">2017-11-13T12:35:05Z</dcterms:created>
  <dcterms:modified xsi:type="dcterms:W3CDTF">2017-11-13T12:48:10Z</dcterms:modified>
</cp:coreProperties>
</file>