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Yoksulluğa karşı sosyal hizmet ihtiyacı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r>
              <a:rPr lang="tr-TR" dirty="0"/>
              <a:t>İnceleme raporu, sosyal yardım ve inceleme görevlisi tarafından vakfa yardım talebi için başvuran kişinin ikametgahına yapılan ziyaret ve bu ziyaret sonunda edinilen bilgi ve izlenimlerini içeren ve görevlinin kanaatini bildirdiği  rapordur.</a:t>
            </a:r>
          </a:p>
          <a:p>
            <a:pPr algn="just"/>
            <a:r>
              <a:rPr lang="tr-TR" dirty="0"/>
              <a:t>Sosyal Yardım ve İnceleme görevlisi, “Hane Ziyaret Bilgi Formunda ” yer alan bilgiler ve yaptığı tespitler çerçevesinde oluşan görüş ve kanaatini, vakıf mütevelli heyetine sunmak üzere inceleme raporunu düzenler. Raporda, yardım başvurusuna ilişkin kanaatini ve  başvuranın başvuruda belirlediği yardım türünün  dışında ihtiyaç sahibi ise faydalandırılması  öngörülen yardım türünü de belirtir</a:t>
            </a:r>
            <a:r>
              <a:rPr lang="tr-TR" dirty="0" smtClean="0"/>
              <a:t>.</a:t>
            </a:r>
            <a:endParaRPr lang="tr-TR" dirty="0"/>
          </a:p>
        </p:txBody>
      </p:sp>
    </p:spTree>
    <p:extLst>
      <p:ext uri="{BB962C8B-B14F-4D97-AF65-F5344CB8AC3E}">
        <p14:creationId xmlns:p14="http://schemas.microsoft.com/office/powerpoint/2010/main" val="3394304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İnceleme raporunun geçerlilik süresi, başvuru tarihi baz alınarak 1 yıldır. Ancak, adres, medeni durum değişikliği veya vakıf mütevelli heyetince gerekli görülmesi halinde bu süre dolmadan,  yeniden inceleme yapılır ve inceleme raporu ve eki SYDV Hane Ziyaret Bilgi Formu düzenlenir</a:t>
            </a:r>
            <a:r>
              <a:rPr lang="tr-TR" sz="2800" dirty="0" smtClean="0"/>
              <a:t>.</a:t>
            </a:r>
            <a:endParaRPr lang="tr-TR" sz="2800" dirty="0"/>
          </a:p>
        </p:txBody>
      </p:sp>
    </p:spTree>
    <p:extLst>
      <p:ext uri="{BB962C8B-B14F-4D97-AF65-F5344CB8AC3E}">
        <p14:creationId xmlns:p14="http://schemas.microsoft.com/office/powerpoint/2010/main" val="404179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a:t> </a:t>
            </a:r>
            <a:r>
              <a:rPr lang="en-US" smtClean="0"/>
              <a:t>Transaction</a:t>
            </a:r>
            <a:endParaRPr lang="tr-TR"/>
          </a:p>
        </p:txBody>
      </p:sp>
    </p:spTree>
    <p:extLst>
      <p:ext uri="{BB962C8B-B14F-4D97-AF65-F5344CB8AC3E}">
        <p14:creationId xmlns:p14="http://schemas.microsoft.com/office/powerpoint/2010/main" val="3488687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smtClean="0"/>
              <a:t>Sosyal </a:t>
            </a:r>
            <a:r>
              <a:rPr lang="tr-TR" dirty="0"/>
              <a:t>hizmet mesleğinin temelinde var olan mesleki uygulamalar yoksulluk konusu ile yakından ilgilidir. Sosyal hizmet mesleğinin tarihçesine de bakıldığında bu mesleğin dezavantajlı gruplar ve yoksulların sosyal problemlerinde iyileştirici hizmetler üzerinde odaklandığı bir gerçektir. </a:t>
            </a:r>
            <a:endParaRPr lang="tr-TR" dirty="0" smtClean="0"/>
          </a:p>
          <a:p>
            <a:pPr algn="just"/>
            <a:endParaRPr lang="tr-TR" dirty="0"/>
          </a:p>
          <a:p>
            <a:pPr algn="just"/>
            <a:r>
              <a:rPr lang="tr-TR" dirty="0" smtClean="0"/>
              <a:t>Ayrıca </a:t>
            </a:r>
            <a:r>
              <a:rPr lang="tr-TR" dirty="0"/>
              <a:t>sorun çözücü bir meslek olan sosyal hizmetin yoksulluk gibi büyük bir sorun ile ilgilenmemesi düşünülemez. Bu nedenle yoksulluk sorunu ile ilgilenen birinci dereceden bir meslektir.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pPr algn="just"/>
            <a:r>
              <a:rPr lang="tr-TR" dirty="0"/>
              <a:t>Çengelci’ye (1999) göre; sosyal hizmetler, “yoksulluktan kaynaklansın veya kaynaklanmasın, toplumdaki mevcut ortalama yaşayış ve algılayış seviyesine, ellerinde olmayan sebeplerle süreli veya süresiz olarak ulaşamayıp sosyal ve/veya ekonomik yönlerden destelenme ihtiyacı duyan kişilere karşılıklı ve/veya karşılıksız şekilde sunulan parasal ve/veya nesnel mahiyetteki hizmetlerdir”.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normAutofit lnSpcReduction="10000"/>
          </a:bodyPr>
          <a:lstStyle/>
          <a:p>
            <a:pPr marL="0" indent="0" algn="just">
              <a:buNone/>
            </a:pPr>
            <a:r>
              <a:rPr lang="tr-TR" dirty="0" err="1"/>
              <a:t>Rank</a:t>
            </a:r>
            <a:r>
              <a:rPr lang="tr-TR" dirty="0"/>
              <a:t> ve </a:t>
            </a:r>
            <a:r>
              <a:rPr lang="tr-TR" dirty="0" err="1"/>
              <a:t>Hirschl’a</a:t>
            </a:r>
            <a:r>
              <a:rPr lang="tr-TR" dirty="0"/>
              <a:t> göre sosyal hizmet, daima yoksulla ve yoksulluğun azaltılmasıyla ilgilenen mesleklerin merkezinde yer almaktadır. </a:t>
            </a:r>
            <a:endParaRPr lang="tr-TR" dirty="0" smtClean="0"/>
          </a:p>
          <a:p>
            <a:pPr algn="just"/>
            <a:endParaRPr lang="tr-TR" dirty="0"/>
          </a:p>
          <a:p>
            <a:pPr marL="0" indent="0" algn="just">
              <a:buNone/>
            </a:pPr>
            <a:r>
              <a:rPr lang="tr-TR" dirty="0" smtClean="0"/>
              <a:t>Sosyal </a:t>
            </a:r>
            <a:r>
              <a:rPr lang="tr-TR" dirty="0"/>
              <a:t>hizmetin, yoksulluk üzerine gitmesinin ve onu azaltmaya çalışmasının iki esas sebebi vardır. </a:t>
            </a:r>
            <a:endParaRPr lang="tr-TR" dirty="0" smtClean="0"/>
          </a:p>
          <a:p>
            <a:pPr algn="just"/>
            <a:r>
              <a:rPr lang="tr-TR" dirty="0" smtClean="0"/>
              <a:t>Birincisi</a:t>
            </a:r>
            <a:r>
              <a:rPr lang="tr-TR" dirty="0"/>
              <a:t>, yoksulluk - adaletli bir toplum; söylemine engel olmaktır. Yani yoksulu bulunan toplumda adaletten söz edilememektedir. </a:t>
            </a:r>
            <a:endParaRPr lang="tr-TR" dirty="0" smtClean="0"/>
          </a:p>
          <a:p>
            <a:pPr algn="just"/>
            <a:r>
              <a:rPr lang="tr-TR" dirty="0" smtClean="0"/>
              <a:t>İkincisi</a:t>
            </a:r>
            <a:r>
              <a:rPr lang="tr-TR" dirty="0"/>
              <a:t>, yoksulluk çoğu problemin altında yatan ana neden gibi görünmektedir.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Sosyal hizmet mesleği, muhtaç ve yoksullara sosyal yardım boyutuna ilişkin uygulama süreçlerini çeşitli kurum ve kuruluşların bünyesinde gerçekleştirmektedir. </a:t>
            </a:r>
            <a:endParaRPr lang="tr-TR" dirty="0" smtClean="0"/>
          </a:p>
          <a:p>
            <a:pPr algn="just"/>
            <a:endParaRPr lang="tr-TR" dirty="0"/>
          </a:p>
          <a:p>
            <a:pPr algn="just"/>
            <a:r>
              <a:rPr lang="tr-TR" dirty="0" smtClean="0"/>
              <a:t>Örneğin </a:t>
            </a:r>
            <a:r>
              <a:rPr lang="tr-TR" dirty="0"/>
              <a:t>hastanelerin sosyal servislerinde yoksul, muhtaç hasta ve yakınlarına yönelik yardımlara ilişkin rolü; Sosyal yardımlaşma ve dayanışma vakıflarında yine muhtaç ve yoksullara yapılan ayni ve nakdi yardımlar gibi. Aile ve Sosyal Politikalar İl Müdürlüklerinin engellilere yönelik evde bakım hizmet modeli ile sosyal ve ekonomik destek hizmet modeli de ayrıca birer örnek oluşturmaktadır.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132856"/>
            <a:ext cx="8229600" cy="4024104"/>
          </a:xfrm>
        </p:spPr>
        <p:txBody>
          <a:bodyPr/>
          <a:lstStyle/>
          <a:p>
            <a:pPr marL="0" indent="0" algn="just">
              <a:buNone/>
            </a:pPr>
            <a:r>
              <a:rPr lang="tr-TR" dirty="0" smtClean="0"/>
              <a:t>Sosyal </a:t>
            </a:r>
            <a:r>
              <a:rPr lang="tr-TR" dirty="0"/>
              <a:t>hizmet uzmanları gerektiği zamanlarda politika oluşturma sürecine de dâhil olmalıdır. Ayrıca gerektiği zamanlarda konu ile ilgili kamuoyu oluşturmalıdırlar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marL="0" indent="0">
              <a:buNone/>
            </a:pPr>
            <a:endParaRPr lang="tr-TR" dirty="0" smtClean="0"/>
          </a:p>
          <a:p>
            <a:pPr marL="0" indent="0">
              <a:buNone/>
            </a:pPr>
            <a:endParaRPr lang="tr-TR" dirty="0"/>
          </a:p>
          <a:p>
            <a:pPr marL="0" indent="0" algn="just">
              <a:buNone/>
            </a:pPr>
            <a:r>
              <a:rPr lang="tr-TR" dirty="0" smtClean="0"/>
              <a:t>Sosyal </a:t>
            </a:r>
            <a:r>
              <a:rPr lang="tr-TR" dirty="0"/>
              <a:t>hizmet, yoksulların güçlü yanlarını nasıl işlevsel hale getirebilecekleri konusunda ailelere müdahalelerde bulunur. Yoksullar güçlenme eylemini gerçekleştirebilmek için rehbere ihtiyaç duymaktadırlar.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76872"/>
            <a:ext cx="8229600" cy="3880088"/>
          </a:xfrm>
        </p:spPr>
        <p:txBody>
          <a:bodyPr/>
          <a:lstStyle/>
          <a:p>
            <a:pPr algn="just"/>
            <a:r>
              <a:rPr lang="tr-TR" dirty="0"/>
              <a:t>Sosyal yardım ve İnceleme görevlisi, inceleme yapmak ve rapor düzenlemek üzere vakıflarda varsa sosyal hizmet uzmanı,  sosyolog, psikolog, halkla ilişkiler uzmanı, diğer yükseköğrenim mezunları  vb. yoksa bu görevi bugüne kadar yerine getiren  bilgi, birikimi olan vakıf çalışanı/çalışanları içerisinden görevlendirilecek kişilerdir.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İnceleme, vakıf mütevelli heyeti tarafından görevlendirilen, sosyal yardım ve inceleme görevlileri dışında, kolluk kuvvetlerine (jandarma/polis gibi) yaptırılamaz. Özel durumlarda kolluk kuvvetlerinin, sosyal yardım ve inceleme görevlilerine refakat  etmeleri  sağlanır.</a:t>
            </a:r>
          </a:p>
          <a:p>
            <a:pPr algn="just"/>
            <a:r>
              <a:rPr lang="tr-TR" dirty="0"/>
              <a:t>Sosyal Yardım ve İnceleme Görevlileri, inceleme esnasında başvuru sahibinden veya çevreden vakfa başvurusu olmayan muhtaç aile veya kişilerin varlığından haberdar olması durumunda, bu aile ve kişilerin vakfa başvurusu olup, olmadığına bakılmaksızın yerinde incelemelerini yaparak, vakıfta kayıt altına alınmalarının sağlanması ile yükümlüdürler.</a:t>
            </a:r>
          </a:p>
          <a:p>
            <a:endParaRPr lang="tr-TR" dirty="0"/>
          </a:p>
        </p:txBody>
      </p:sp>
    </p:spTree>
    <p:extLst>
      <p:ext uri="{BB962C8B-B14F-4D97-AF65-F5344CB8AC3E}">
        <p14:creationId xmlns:p14="http://schemas.microsoft.com/office/powerpoint/2010/main" val="1956822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TotalTime>
  <Words>542</Words>
  <Application>Microsoft Office PowerPoint</Application>
  <PresentationFormat>Ekran Gösterisi (4:3)</PresentationFormat>
  <Paragraphs>33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2020-05-02T14:32:22Z</dcterms:modified>
</cp:coreProperties>
</file>