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8"/>
  </p:notesMasterIdLst>
  <p:sldIdLst>
    <p:sldId id="1082" r:id="rId4"/>
    <p:sldId id="1093" r:id="rId5"/>
    <p:sldId id="1094" r:id="rId6"/>
    <p:sldId id="1096" r:id="rId7"/>
    <p:sldId id="1097" r:id="rId8"/>
    <p:sldId id="1098" r:id="rId9"/>
    <p:sldId id="1099" r:id="rId10"/>
    <p:sldId id="1100" r:id="rId11"/>
    <p:sldId id="1101" r:id="rId12"/>
    <p:sldId id="1102" r:id="rId13"/>
    <p:sldId id="1103" r:id="rId14"/>
    <p:sldId id="1104" r:id="rId15"/>
    <p:sldId id="1105" r:id="rId16"/>
    <p:sldId id="1095"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7" d="100"/>
          <a:sy n="67" d="100"/>
        </p:scale>
        <p:origin x="1002" y="6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4/10/2020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4/10/2020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4/10/2020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4/10/2020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4/10/2020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4/10/2020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4/10/2020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4/10/2020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4/10/2020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4/10/2020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4/10/2020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4/10/2020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4/10/2020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4/10/2020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4/10/2020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4/10/2020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4/10/2020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4/10/2020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4/10/2020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4/10/2020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4/10/2020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4/10/2020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4/10/2020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4/10/2020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4/10/2020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4/10/2020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4/10/2020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4/10/2020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4/10/2020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4/10/2020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209</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Yerel Yönetimler (3-0) </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Veysel Tiryaki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İdari 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a:latin typeface="Arial" panose="020B0604020202020204" pitchFamily="34" charset="0"/>
                <a:cs typeface="Arial" panose="020B0604020202020204" pitchFamily="34" charset="0"/>
              </a:rPr>
              <a:t>İdari özerklik kavramı özellikle Türkiye’de yerel yönetim kavramıyla özdeş hale gelmiştir. Literatür incelendiğinde yerel özerklik kavramının da idari özerklik yerine kullanıldığı dikkat çekmektedir.</a:t>
            </a:r>
          </a:p>
          <a:p>
            <a:pPr algn="just"/>
            <a:r>
              <a:rPr lang="tr-TR" dirty="0">
                <a:latin typeface="Arial" panose="020B0604020202020204" pitchFamily="34" charset="0"/>
                <a:cs typeface="Arial" panose="020B0604020202020204" pitchFamily="34" charset="0"/>
              </a:rPr>
              <a:t>Ülkemizde yerel yönetimlerin idari özerkliklerinin en önemli göstergesi karar organlarının seçimle işbaşına gelmesi olarak gösterebilir</a:t>
            </a:r>
            <a:r>
              <a:rPr lang="tr-TR" dirty="0" smtClean="0">
                <a:latin typeface="Arial" panose="020B0604020202020204" pitchFamily="34" charset="0"/>
                <a:cs typeface="Arial" panose="020B0604020202020204" pitchFamily="34" charset="0"/>
              </a:rPr>
              <a:t>.</a:t>
            </a:r>
          </a:p>
          <a:p>
            <a:pPr algn="just"/>
            <a:r>
              <a:rPr lang="tr-TR" dirty="0" smtClean="0">
                <a:latin typeface="Arial" panose="020B0604020202020204" pitchFamily="34" charset="0"/>
                <a:cs typeface="Arial" panose="020B0604020202020204" pitchFamily="34" charset="0"/>
              </a:rPr>
              <a:t>Hizmetlerin hızlı ve en yakından şekilde ulaştırılmasının gerekliliği görüşü günümüzde oldukça güç kazanmış ve bu durum da yerel yönetimlerin önemini artırmıştır.</a:t>
            </a:r>
          </a:p>
          <a:p>
            <a:pPr algn="just"/>
            <a:r>
              <a:rPr lang="tr-TR" dirty="0" smtClean="0">
                <a:latin typeface="Arial" panose="020B0604020202020204" pitchFamily="34" charset="0"/>
                <a:cs typeface="Arial" panose="020B0604020202020204" pitchFamily="34" charset="0"/>
              </a:rPr>
              <a:t>Yerel yönetim mevzuatlarında yerel yönetimlerin sorumluluğuna bırakılmış hizmetlerin çeşitliliğinin oldukça yüksek olduğu görülmektedir. Bu genişlikte hizmetlerin görülebilmesi için aynı genişlikte mali kaynaklara ihtiyaç duyulması kaçınılmazdır.</a:t>
            </a:r>
          </a:p>
          <a:p>
            <a:pPr algn="just"/>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4422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Mali 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Mali özerklik idari özerklikle iç içe geçmiş bir kavramdır. Öyle ki kendi bünyesinde karar alıp uygulama yapan ve kamusal hizmetleri gören kuruluşlar bu hizmetlerin görülebilmesi için yeterli mali kaynaklara sahip olmak zorundadırlar.</a:t>
            </a:r>
          </a:p>
          <a:p>
            <a:pPr algn="just"/>
            <a:r>
              <a:rPr lang="tr-TR" dirty="0" smtClean="0">
                <a:latin typeface="Arial" panose="020B0604020202020204" pitchFamily="34" charset="0"/>
                <a:cs typeface="Arial" panose="020B0604020202020204" pitchFamily="34" charset="0"/>
              </a:rPr>
              <a:t>Mali özerklik devlet bütçesi dışında bir bütçeye, bağımsız gelir kaynaklarına ve mal varlığına sahip olma yetkisi anlamına gelmektedir(Türkoğlu, 2013).</a:t>
            </a:r>
          </a:p>
          <a:p>
            <a:pPr algn="just"/>
            <a:r>
              <a:rPr lang="tr-TR" dirty="0" err="1" smtClean="0">
                <a:latin typeface="Arial" panose="020B0604020202020204" pitchFamily="34" charset="0"/>
                <a:cs typeface="Arial" panose="020B0604020202020204" pitchFamily="34" charset="0"/>
              </a:rPr>
              <a:t>Pratchett</a:t>
            </a:r>
            <a:r>
              <a:rPr lang="tr-TR" dirty="0" smtClean="0">
                <a:latin typeface="Arial" panose="020B0604020202020204" pitchFamily="34" charset="0"/>
                <a:cs typeface="Arial" panose="020B0604020202020204" pitchFamily="34" charset="0"/>
              </a:rPr>
              <a:t> (2001) mali özerkliği yerel yönetimlerin merkezi yönetimin müdahale olmaksızın harcama önceliklerini belirleyebilmesi ve gelirlerini yükseltebilme yetkisi olarak tanımlamaktadır (Ulusoy ve Akdemir 2009)</a:t>
            </a:r>
          </a:p>
        </p:txBody>
      </p:sp>
    </p:spTree>
    <p:extLst>
      <p:ext uri="{BB962C8B-B14F-4D97-AF65-F5344CB8AC3E}">
        <p14:creationId xmlns:p14="http://schemas.microsoft.com/office/powerpoint/2010/main" val="1313107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Mali 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Mali özerklik özellikle yerel idarelere hizmetlerinin sunulmasında kaynak yaratma ve önceliklere göre belirleme imkanı tanımaktadır. </a:t>
            </a:r>
          </a:p>
          <a:p>
            <a:pPr algn="just"/>
            <a:r>
              <a:rPr lang="tr-TR" dirty="0" smtClean="0">
                <a:latin typeface="Arial" panose="020B0604020202020204" pitchFamily="34" charset="0"/>
                <a:cs typeface="Arial" panose="020B0604020202020204" pitchFamily="34" charset="0"/>
              </a:rPr>
              <a:t>Ancak mali özerklik sınırsız bir mali serbestliği ifade etmez. İdari özerklikte olduğu gibi sınırları merkezi idare tarafından çizilmiş bir özerkliktir ve çizilen bu sınırlar içerisinde hareket serbestisi getirir.</a:t>
            </a:r>
          </a:p>
          <a:p>
            <a:pPr algn="just"/>
            <a:r>
              <a:rPr lang="tr-TR" dirty="0" smtClean="0">
                <a:latin typeface="Arial" panose="020B0604020202020204" pitchFamily="34" charset="0"/>
                <a:cs typeface="Arial" panose="020B0604020202020204" pitchFamily="34" charset="0"/>
              </a:rPr>
              <a:t>Mali özerklik kaynak yaratmaya imkan tanır ancak Türkiye’de mali özerkliği bulunan kurumlar vergiyi kaynak yaratma aracı olarak kullanamazlar. Vergi koyma yetkisi merkezi idarenin yasama organına tanınmış bir yetkidir. </a:t>
            </a:r>
          </a:p>
          <a:p>
            <a:pPr algn="just"/>
            <a:r>
              <a:rPr lang="tr-TR" b="1" dirty="0" smtClean="0">
                <a:latin typeface="Arial" panose="020B0604020202020204" pitchFamily="34" charset="0"/>
                <a:cs typeface="Arial" panose="020B0604020202020204" pitchFamily="34" charset="0"/>
              </a:rPr>
              <a:t>Mali özerkliğe sahip yerel idareler yalnızca merkezi idare tarafından kanunla belirlenmiş bir takım vergileri toplama ve kullanma yetkisine sahiptir.</a:t>
            </a:r>
            <a:r>
              <a:rPr lang="tr-TR" dirty="0" smtClean="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4813298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İdari Özerklik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ve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Mali 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İdari özerklik ve mali özerklik kavramları birbirini bütünleyen kavramlardır.</a:t>
            </a:r>
          </a:p>
          <a:p>
            <a:pPr algn="just"/>
            <a:r>
              <a:rPr lang="tr-TR" dirty="0" smtClean="0">
                <a:latin typeface="Arial" panose="020B0604020202020204" pitchFamily="34" charset="0"/>
                <a:cs typeface="Arial" panose="020B0604020202020204" pitchFamily="34" charset="0"/>
              </a:rPr>
              <a:t>Kendi kendini yönetebilme </a:t>
            </a:r>
            <a:r>
              <a:rPr lang="tr-TR" dirty="0">
                <a:latin typeface="Arial" panose="020B0604020202020204" pitchFamily="34" charset="0"/>
                <a:cs typeface="Arial" panose="020B0604020202020204" pitchFamily="34" charset="0"/>
              </a:rPr>
              <a:t>(self-</a:t>
            </a:r>
            <a:r>
              <a:rPr lang="tr-TR" dirty="0" err="1">
                <a:latin typeface="Arial" panose="020B0604020202020204" pitchFamily="34" charset="0"/>
                <a:cs typeface="Arial" panose="020B0604020202020204" pitchFamily="34" charset="0"/>
              </a:rPr>
              <a:t>governance</a:t>
            </a:r>
            <a:r>
              <a:rPr lang="tr-TR" dirty="0">
                <a:latin typeface="Arial" panose="020B0604020202020204" pitchFamily="34" charset="0"/>
                <a:cs typeface="Arial" panose="020B0604020202020204" pitchFamily="34" charset="0"/>
              </a:rPr>
              <a:t>)</a:t>
            </a:r>
            <a:r>
              <a:rPr lang="tr-TR" dirty="0" smtClean="0">
                <a:latin typeface="Arial" panose="020B0604020202020204" pitchFamily="34" charset="0"/>
                <a:cs typeface="Arial" panose="020B0604020202020204" pitchFamily="34" charset="0"/>
              </a:rPr>
              <a:t> yetisine sahip olabilmek için hem idari hem de mali özerklik şarttır.</a:t>
            </a:r>
          </a:p>
          <a:p>
            <a:pPr algn="just"/>
            <a:r>
              <a:rPr lang="tr-TR" dirty="0" smtClean="0">
                <a:latin typeface="Arial" panose="020B0604020202020204" pitchFamily="34" charset="0"/>
                <a:cs typeface="Arial" panose="020B0604020202020204" pitchFamily="34" charset="0"/>
              </a:rPr>
              <a:t>Yerel yönetimlerde kamu hizmetlerinin etkin olarak görülebilmesi için yetki sınırında bulunan hizmetler ile gerekli oranda mali kaynaklara da sahip olması şarttır.</a:t>
            </a:r>
          </a:p>
          <a:p>
            <a:pPr algn="just"/>
            <a:r>
              <a:rPr lang="tr-TR" dirty="0" smtClean="0">
                <a:latin typeface="Arial" panose="020B0604020202020204" pitchFamily="34" charset="0"/>
                <a:cs typeface="Arial" panose="020B0604020202020204" pitchFamily="34" charset="0"/>
              </a:rPr>
              <a:t>İdari ve mali özerkliğin sınırlarının çok geniş olması merkezi ve yerel hükümetler arasındaki dengenin değişmesi ve ulusal otoritenin tehdit altına girmesine neden olabileceği gibi özerklik sınırlarının baskılanması da yerel demokrasi ve hizmetlerin etkin görülmesine zarar getirebilecektir.</a:t>
            </a:r>
          </a:p>
        </p:txBody>
      </p:sp>
    </p:spTree>
    <p:extLst>
      <p:ext uri="{BB962C8B-B14F-4D97-AF65-F5344CB8AC3E}">
        <p14:creationId xmlns:p14="http://schemas.microsoft.com/office/powerpoint/2010/main" val="24901157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İçerik Yer Tutucusu 2"/>
          <p:cNvSpPr txBox="1">
            <a:spLocks/>
          </p:cNvSpPr>
          <p:nvPr/>
        </p:nvSpPr>
        <p:spPr>
          <a:xfrm>
            <a:off x="313080" y="1355271"/>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tr-TR" sz="1600" dirty="0" smtClean="0"/>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a:latin typeface="Arial" panose="020B0604020202020204" pitchFamily="34" charset="0"/>
              <a:cs typeface="Arial" panose="020B0604020202020204" pitchFamily="34" charset="0"/>
            </a:endParaRPr>
          </a:p>
        </p:txBody>
      </p:sp>
      <p:sp>
        <p:nvSpPr>
          <p:cNvPr id="7" name="Dikdörtgen 6"/>
          <p:cNvSpPr/>
          <p:nvPr/>
        </p:nvSpPr>
        <p:spPr>
          <a:xfrm>
            <a:off x="505778" y="1199734"/>
            <a:ext cx="7790688" cy="5355312"/>
          </a:xfrm>
          <a:prstGeom prst="rect">
            <a:avLst/>
          </a:prstGeom>
        </p:spPr>
        <p:txBody>
          <a:bodyPr wrap="square">
            <a:spAutoFit/>
          </a:bodyPr>
          <a:lstStyle/>
          <a:p>
            <a:pPr marL="536575" indent="-536575" algn="just"/>
            <a:r>
              <a:rPr lang="tr-TR" dirty="0">
                <a:latin typeface="Arial" panose="020B0604020202020204" pitchFamily="34" charset="0"/>
                <a:cs typeface="Arial" panose="020B0604020202020204" pitchFamily="34" charset="0"/>
              </a:rPr>
              <a:t>Çağdaş, T. (2011). Türkiye'de Yerel Yönetimlerde İdari Özerklik. Marmara Üniversitesi İktisadi ve İdari Bilimler Dergisi, 30(1), 391-416.</a:t>
            </a:r>
          </a:p>
          <a:p>
            <a:pPr marL="536575" indent="-536575" algn="just"/>
            <a:r>
              <a:rPr lang="tr-TR" dirty="0" smtClean="0">
                <a:latin typeface="Arial" panose="020B0604020202020204" pitchFamily="34" charset="0"/>
                <a:cs typeface="Arial" panose="020B0604020202020204" pitchFamily="34" charset="0"/>
              </a:rPr>
              <a:t>Işıkçı</a:t>
            </a:r>
            <a:r>
              <a:rPr lang="tr-TR" dirty="0">
                <a:latin typeface="Arial" panose="020B0604020202020204" pitchFamily="34" charset="0"/>
                <a:cs typeface="Arial" panose="020B0604020202020204" pitchFamily="34" charset="0"/>
              </a:rPr>
              <a:t>, Y. M., &amp; </a:t>
            </a:r>
            <a:r>
              <a:rPr lang="tr-TR" dirty="0" err="1">
                <a:latin typeface="Arial" panose="020B0604020202020204" pitchFamily="34" charset="0"/>
                <a:cs typeface="Arial" panose="020B0604020202020204" pitchFamily="34" charset="0"/>
              </a:rPr>
              <a:t>Alacadağlı</a:t>
            </a:r>
            <a:r>
              <a:rPr lang="tr-TR" dirty="0">
                <a:latin typeface="Arial" panose="020B0604020202020204" pitchFamily="34" charset="0"/>
                <a:cs typeface="Arial" panose="020B0604020202020204" pitchFamily="34" charset="0"/>
              </a:rPr>
              <a:t>, E. (2018). Kamu Yönetimi Ansiklopedisi</a:t>
            </a:r>
            <a:r>
              <a:rPr lang="tr-TR" dirty="0" smtClean="0">
                <a:latin typeface="Arial" panose="020B0604020202020204" pitchFamily="34" charset="0"/>
                <a:cs typeface="Arial" panose="020B0604020202020204" pitchFamily="34" charset="0"/>
              </a:rPr>
              <a:t>.</a:t>
            </a:r>
          </a:p>
          <a:p>
            <a:pPr marL="536575" indent="-536575" algn="just"/>
            <a:r>
              <a:rPr lang="tr-TR" dirty="0">
                <a:latin typeface="Arial" panose="020B0604020202020204" pitchFamily="34" charset="0"/>
                <a:cs typeface="Arial" panose="020B0604020202020204" pitchFamily="34" charset="0"/>
              </a:rPr>
              <a:t>Karakılçık, Y. (2016). Yeni yerel-bölgesel gelişmeler ışığında yerel yönetimler. 3. Baskı, Ankara: Seçkin </a:t>
            </a:r>
            <a:r>
              <a:rPr lang="tr-TR" dirty="0" smtClean="0">
                <a:latin typeface="Arial" panose="020B0604020202020204" pitchFamily="34" charset="0"/>
                <a:cs typeface="Arial" panose="020B0604020202020204" pitchFamily="34" charset="0"/>
              </a:rPr>
              <a:t>Yayınevi</a:t>
            </a:r>
          </a:p>
          <a:p>
            <a:pPr marL="536575" indent="-536575" algn="just"/>
            <a:r>
              <a:rPr lang="tr-TR" dirty="0">
                <a:latin typeface="Arial" panose="020B0604020202020204" pitchFamily="34" charset="0"/>
                <a:cs typeface="Arial" panose="020B0604020202020204" pitchFamily="34" charset="0"/>
              </a:rPr>
              <a:t>Parlak, B., &amp; </a:t>
            </a:r>
            <a:r>
              <a:rPr lang="tr-TR" dirty="0" smtClean="0">
                <a:latin typeface="Arial" panose="020B0604020202020204" pitchFamily="34" charset="0"/>
                <a:cs typeface="Arial" panose="020B0604020202020204" pitchFamily="34" charset="0"/>
              </a:rPr>
              <a:t>Sobacı, </a:t>
            </a:r>
            <a:r>
              <a:rPr lang="tr-TR" dirty="0">
                <a:latin typeface="Arial" panose="020B0604020202020204" pitchFamily="34" charset="0"/>
                <a:cs typeface="Arial" panose="020B0604020202020204" pitchFamily="34" charset="0"/>
              </a:rPr>
              <a:t>Z. (2010). Kuram ve uygulamada kamu yönetimi ulusal ve küresel perspektifler. </a:t>
            </a:r>
            <a:r>
              <a:rPr lang="tr-TR" dirty="0" err="1">
                <a:latin typeface="Arial" panose="020B0604020202020204" pitchFamily="34" charset="0"/>
                <a:cs typeface="Arial" panose="020B0604020202020204" pitchFamily="34" charset="0"/>
              </a:rPr>
              <a:t>Baski</a:t>
            </a:r>
            <a:r>
              <a:rPr lang="tr-TR" dirty="0">
                <a:latin typeface="Arial" panose="020B0604020202020204" pitchFamily="34" charset="0"/>
                <a:cs typeface="Arial" panose="020B0604020202020204" pitchFamily="34" charset="0"/>
              </a:rPr>
              <a:t>, Alfa </a:t>
            </a:r>
            <a:r>
              <a:rPr lang="tr-TR" dirty="0" err="1">
                <a:latin typeface="Arial" panose="020B0604020202020204" pitchFamily="34" charset="0"/>
                <a:cs typeface="Arial" panose="020B0604020202020204" pitchFamily="34" charset="0"/>
              </a:rPr>
              <a:t>Aktuel</a:t>
            </a:r>
            <a:r>
              <a:rPr lang="tr-TR" dirty="0">
                <a:latin typeface="Arial" panose="020B0604020202020204" pitchFamily="34" charset="0"/>
                <a:cs typeface="Arial" panose="020B0604020202020204" pitchFamily="34" charset="0"/>
              </a:rPr>
              <a:t> Yay., Bursa.</a:t>
            </a:r>
            <a:endParaRPr lang="tr-TR" dirty="0" smtClean="0">
              <a:latin typeface="Arial" panose="020B0604020202020204" pitchFamily="34" charset="0"/>
              <a:cs typeface="Arial" panose="020B0604020202020204" pitchFamily="34" charset="0"/>
            </a:endParaRPr>
          </a:p>
          <a:p>
            <a:pPr marL="536575" indent="-536575" algn="just"/>
            <a:r>
              <a:rPr lang="tr-TR" dirty="0" err="1">
                <a:latin typeface="Arial" panose="020B0604020202020204" pitchFamily="34" charset="0"/>
                <a:cs typeface="Arial" panose="020B0604020202020204" pitchFamily="34" charset="0"/>
              </a:rPr>
              <a:t>Taraktaş</a:t>
            </a:r>
            <a:r>
              <a:rPr lang="tr-TR" dirty="0">
                <a:latin typeface="Arial" panose="020B0604020202020204" pitchFamily="34" charset="0"/>
                <a:cs typeface="Arial" panose="020B0604020202020204" pitchFamily="34" charset="0"/>
              </a:rPr>
              <a:t>, A., Moğol, T., Çakır, T., &amp; </a:t>
            </a:r>
            <a:r>
              <a:rPr lang="tr-TR" dirty="0" err="1">
                <a:latin typeface="Arial" panose="020B0604020202020204" pitchFamily="34" charset="0"/>
                <a:cs typeface="Arial" panose="020B0604020202020204" pitchFamily="34" charset="0"/>
              </a:rPr>
              <a:t>Varcan</a:t>
            </a:r>
            <a:r>
              <a:rPr lang="tr-TR" dirty="0">
                <a:latin typeface="Arial" panose="020B0604020202020204" pitchFamily="34" charset="0"/>
                <a:cs typeface="Arial" panose="020B0604020202020204" pitchFamily="34" charset="0"/>
              </a:rPr>
              <a:t>, N. (2013). Mahalli İdareler Maliyesi. Ankara: Anadolu Üniversitesi Yayınları</a:t>
            </a:r>
            <a:r>
              <a:rPr lang="tr-TR" dirty="0" smtClean="0">
                <a:latin typeface="Arial" panose="020B0604020202020204" pitchFamily="34" charset="0"/>
                <a:cs typeface="Arial" panose="020B0604020202020204" pitchFamily="34" charset="0"/>
              </a:rPr>
              <a:t>.</a:t>
            </a:r>
          </a:p>
          <a:p>
            <a:pPr marL="536575" indent="-536575" algn="just"/>
            <a:r>
              <a:rPr lang="tr-TR" dirty="0">
                <a:latin typeface="Arial" panose="020B0604020202020204" pitchFamily="34" charset="0"/>
                <a:cs typeface="Arial" panose="020B0604020202020204" pitchFamily="34" charset="0"/>
              </a:rPr>
              <a:t>Türkoğlu, İ. (2013). Yerel Yönetimlerin Mali Özerkliği. Dicle Üniversitesi Hukuk Fakültesi Dergisi, 17(26-27-28-29), 41-70.</a:t>
            </a:r>
            <a:endParaRPr lang="tr-TR" dirty="0" smtClean="0">
              <a:latin typeface="Arial" panose="020B0604020202020204" pitchFamily="34" charset="0"/>
              <a:cs typeface="Arial" panose="020B0604020202020204" pitchFamily="34" charset="0"/>
            </a:endParaRPr>
          </a:p>
          <a:p>
            <a:pPr marL="536575" indent="-536575" algn="just"/>
            <a:r>
              <a:rPr lang="tr-TR" dirty="0">
                <a:latin typeface="Arial" panose="020B0604020202020204" pitchFamily="34" charset="0"/>
                <a:cs typeface="Arial" panose="020B0604020202020204" pitchFamily="34" charset="0"/>
              </a:rPr>
              <a:t>Ulusoy, A. (1999). Türk İdare Sistemi İçerisinde Rekabet Kurumunun Yeri. Rekabet Kurumu Perşembe Konferansları, Ankara: Rekabet Kurumu Yayınları, 3-30</a:t>
            </a:r>
            <a:r>
              <a:rPr lang="tr-TR" dirty="0" smtClean="0">
                <a:latin typeface="Arial" panose="020B0604020202020204" pitchFamily="34" charset="0"/>
                <a:cs typeface="Arial" panose="020B0604020202020204" pitchFamily="34" charset="0"/>
              </a:rPr>
              <a:t>.</a:t>
            </a:r>
          </a:p>
          <a:p>
            <a:pPr marL="536575" indent="-536575" algn="just"/>
            <a:r>
              <a:rPr lang="tr-TR" dirty="0">
                <a:latin typeface="Arial" panose="020B0604020202020204" pitchFamily="34" charset="0"/>
                <a:cs typeface="Arial" panose="020B0604020202020204" pitchFamily="34" charset="0"/>
              </a:rPr>
              <a:t>Ulusoy, A., &amp; Akdemir, T. (2009). </a:t>
            </a:r>
            <a:r>
              <a:rPr lang="tr-TR" dirty="0" smtClean="0">
                <a:latin typeface="Arial" panose="020B0604020202020204" pitchFamily="34" charset="0"/>
                <a:cs typeface="Arial" panose="020B0604020202020204" pitchFamily="34" charset="0"/>
              </a:rPr>
              <a:t>Yerel Yönetimler ve Mali Özerklik: Türkiye ve OECD Ülkelerinin Karşılaştırmalı Analizi. </a:t>
            </a:r>
            <a:r>
              <a:rPr lang="tr-TR" dirty="0">
                <a:latin typeface="Arial" panose="020B0604020202020204" pitchFamily="34" charset="0"/>
                <a:cs typeface="Arial" panose="020B0604020202020204" pitchFamily="34" charset="0"/>
              </a:rPr>
              <a:t>Balıkesir Üniversitesi Sosyal Bilimler Enstitüsü Dergisi, 12(21), 259-287.</a:t>
            </a:r>
            <a:endParaRPr lang="tr-TR" dirty="0">
              <a:latin typeface="Arial" panose="020B0604020202020204" pitchFamily="34" charset="0"/>
              <a:cs typeface="Arial" panose="020B0604020202020204" pitchFamily="34" charset="0"/>
            </a:endParaRPr>
          </a:p>
          <a:p>
            <a:pPr marL="536575" indent="-536575" algn="just"/>
            <a:endParaRPr lang="tr-TR" dirty="0">
              <a:latin typeface="Arial" panose="020B0604020202020204" pitchFamily="34" charset="0"/>
              <a:cs typeface="Arial" panose="020B0604020202020204" pitchFamily="34" charset="0"/>
            </a:endParaRPr>
          </a:p>
          <a:p>
            <a:pPr marL="536575" indent="-536575"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6259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p:cNvSpPr>
            <a:spLocks noGrp="1"/>
          </p:cNvSpPr>
          <p:nvPr>
            <p:ph type="body" idx="1"/>
          </p:nvPr>
        </p:nvSpPr>
        <p:spPr/>
        <p:txBody>
          <a:bodyPr/>
          <a:lstStyle/>
          <a:p>
            <a:endParaRPr lang="tr-TR"/>
          </a:p>
        </p:txBody>
      </p:sp>
      <p:sp>
        <p:nvSpPr>
          <p:cNvPr id="4" name="Dikdörtgen 3"/>
          <p:cNvSpPr/>
          <p:nvPr/>
        </p:nvSpPr>
        <p:spPr>
          <a:xfrm>
            <a:off x="750330" y="1737167"/>
            <a:ext cx="7545804" cy="3539430"/>
          </a:xfrm>
          <a:prstGeom prst="rect">
            <a:avLst/>
          </a:prstGeom>
        </p:spPr>
        <p:txBody>
          <a:bodyPr wrap="square">
            <a:spAutoFit/>
          </a:bodyPr>
          <a:lstStyle/>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a:latin typeface="Arial" panose="020B0604020202020204" pitchFamily="34" charset="0"/>
                <a:cs typeface="Arial" panose="020B0604020202020204" pitchFamily="34" charset="0"/>
              </a:rPr>
              <a:t>5</a:t>
            </a:r>
            <a:r>
              <a:rPr lang="tr-TR" sz="2800" b="1" dirty="0" smtClean="0">
                <a:latin typeface="Arial" panose="020B0604020202020204" pitchFamily="34" charset="0"/>
                <a:cs typeface="Arial" panose="020B0604020202020204" pitchFamily="34" charset="0"/>
              </a:rPr>
              <a:t>. 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smtClean="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İdari Özerklik – Mali Özerklik – Siyasal Özerklik</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5281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826118"/>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Özerklik – Otonomi </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ing.</a:t>
            </a:r>
            <a:r>
              <a:rPr lang="tr-TR" dirty="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Autonomy</a:t>
            </a:r>
            <a:r>
              <a:rPr lang="tr-TR" dirty="0" smtClean="0">
                <a:latin typeface="Arial" panose="020B0604020202020204" pitchFamily="34" charset="0"/>
                <a:cs typeface="Arial" panose="020B0604020202020204" pitchFamily="34" charset="0"/>
              </a:rPr>
              <a:t>) – Muhtariyet</a:t>
            </a:r>
          </a:p>
          <a:p>
            <a:pPr algn="just"/>
            <a:r>
              <a:rPr lang="tr-TR" dirty="0" smtClean="0">
                <a:latin typeface="Arial" panose="020B0604020202020204" pitchFamily="34" charset="0"/>
                <a:cs typeface="Arial" panose="020B0604020202020204" pitchFamily="34" charset="0"/>
              </a:rPr>
              <a:t>Özerklik: Merkezi örgüt yapısını, dolayısıyla merkezi örgütle arasında bulunması muhtemel bir hiyerarşik ilişkiyi reddeden yapıların özelliği olarak tanımlanabilir.</a:t>
            </a:r>
          </a:p>
          <a:p>
            <a:pPr algn="just"/>
            <a:r>
              <a:rPr lang="tr-TR" dirty="0" smtClean="0">
                <a:latin typeface="Arial" panose="020B0604020202020204" pitchFamily="34" charset="0"/>
                <a:cs typeface="Arial" panose="020B0604020202020204" pitchFamily="34" charset="0"/>
              </a:rPr>
              <a:t>Karakılçık (2016)’ya göre özerklik belli bir amaç veya belli bir yerel insan topluluğuna tanınmış bir hak olup tanınan bu hakkın özelliğine göre amacı, kapsamı ve yapısı da değişebilmektedir (Işıkçı ve </a:t>
            </a:r>
            <a:r>
              <a:rPr lang="tr-TR" dirty="0" err="1" smtClean="0">
                <a:latin typeface="Arial" panose="020B0604020202020204" pitchFamily="34" charset="0"/>
                <a:cs typeface="Arial" panose="020B0604020202020204" pitchFamily="34" charset="0"/>
              </a:rPr>
              <a:t>Alacadağlı</a:t>
            </a:r>
            <a:r>
              <a:rPr lang="tr-TR" dirty="0" smtClean="0">
                <a:latin typeface="Arial" panose="020B0604020202020204" pitchFamily="34" charset="0"/>
                <a:cs typeface="Arial" panose="020B0604020202020204" pitchFamily="34" charset="0"/>
              </a:rPr>
              <a:t>, 2016).</a:t>
            </a:r>
          </a:p>
        </p:txBody>
      </p:sp>
    </p:spTree>
    <p:extLst>
      <p:ext uri="{BB962C8B-B14F-4D97-AF65-F5344CB8AC3E}">
        <p14:creationId xmlns:p14="http://schemas.microsoft.com/office/powerpoint/2010/main" val="28820942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b="1" dirty="0">
                <a:latin typeface="Arial" panose="020B0604020202020204" pitchFamily="34" charset="0"/>
                <a:cs typeface="Arial" panose="020B0604020202020204" pitchFamily="34" charset="0"/>
              </a:rPr>
              <a:t>Kendi kendini yönetme (self </a:t>
            </a:r>
            <a:r>
              <a:rPr lang="tr-TR" b="1" dirty="0" err="1">
                <a:latin typeface="Arial" panose="020B0604020202020204" pitchFamily="34" charset="0"/>
                <a:cs typeface="Arial" panose="020B0604020202020204" pitchFamily="34" charset="0"/>
              </a:rPr>
              <a:t>government</a:t>
            </a:r>
            <a:r>
              <a:rPr lang="tr-TR" b="1" dirty="0">
                <a:latin typeface="Arial" panose="020B0604020202020204" pitchFamily="34" charset="0"/>
                <a:cs typeface="Arial" panose="020B0604020202020204" pitchFamily="34" charset="0"/>
              </a:rPr>
              <a:t>)</a:t>
            </a:r>
            <a:r>
              <a:rPr lang="tr-TR" dirty="0">
                <a:latin typeface="Arial" panose="020B0604020202020204" pitchFamily="34" charset="0"/>
                <a:cs typeface="Arial" panose="020B0604020202020204" pitchFamily="34" charset="0"/>
              </a:rPr>
              <a:t> ve </a:t>
            </a:r>
            <a:r>
              <a:rPr lang="tr-TR" b="1" dirty="0">
                <a:latin typeface="Arial" panose="020B0604020202020204" pitchFamily="34" charset="0"/>
                <a:cs typeface="Arial" panose="020B0604020202020204" pitchFamily="34" charset="0"/>
              </a:rPr>
              <a:t>kendi geleceğini belirleme (self </a:t>
            </a:r>
            <a:r>
              <a:rPr lang="tr-TR" b="1" dirty="0" err="1">
                <a:latin typeface="Arial" panose="020B0604020202020204" pitchFamily="34" charset="0"/>
                <a:cs typeface="Arial" panose="020B0604020202020204" pitchFamily="34" charset="0"/>
              </a:rPr>
              <a:t>determination</a:t>
            </a:r>
            <a:r>
              <a:rPr lang="tr-TR" b="1" dirty="0">
                <a:latin typeface="Arial" panose="020B0604020202020204" pitchFamily="34" charset="0"/>
                <a:cs typeface="Arial" panose="020B0604020202020204" pitchFamily="34" charset="0"/>
              </a:rPr>
              <a:t>)</a:t>
            </a:r>
            <a:r>
              <a:rPr lang="tr-TR" dirty="0">
                <a:latin typeface="Arial" panose="020B0604020202020204" pitchFamily="34" charset="0"/>
                <a:cs typeface="Arial" panose="020B0604020202020204" pitchFamily="34" charset="0"/>
              </a:rPr>
              <a:t> kavramları da özerklikle ilişkili kavramlardandır.</a:t>
            </a:r>
          </a:p>
          <a:p>
            <a:pPr algn="just"/>
            <a:r>
              <a:rPr lang="tr-TR" dirty="0" smtClean="0">
                <a:latin typeface="Arial" panose="020B0604020202020204" pitchFamily="34" charset="0"/>
                <a:cs typeface="Arial" panose="020B0604020202020204" pitchFamily="34" charset="0"/>
              </a:rPr>
              <a:t>Özerklik kavramının niteliği incelendiğinde bu iki kavramın özerklik türlerini kapsadığı görülmektedir. </a:t>
            </a:r>
          </a:p>
          <a:p>
            <a:pPr lvl="1" algn="just"/>
            <a:r>
              <a:rPr lang="tr-TR" sz="2000" dirty="0" smtClean="0">
                <a:latin typeface="Arial" panose="020B0604020202020204" pitchFamily="34" charset="0"/>
                <a:cs typeface="Arial" panose="020B0604020202020204" pitchFamily="34" charset="0"/>
              </a:rPr>
              <a:t>Kendi kendini yönetme idari ve mali özerkliği,</a:t>
            </a:r>
          </a:p>
          <a:p>
            <a:pPr lvl="1" algn="just"/>
            <a:r>
              <a:rPr lang="tr-TR" sz="2000" dirty="0" smtClean="0">
                <a:latin typeface="Arial" panose="020B0604020202020204" pitchFamily="34" charset="0"/>
                <a:cs typeface="Arial" panose="020B0604020202020204" pitchFamily="34" charset="0"/>
              </a:rPr>
              <a:t>Kendi geleceğini belirleme ise idari ve mali özerkliğin yanında siyasi özerkliği de ifade etmektedir (Işıkçı ve </a:t>
            </a:r>
            <a:r>
              <a:rPr lang="tr-TR" sz="2000" dirty="0" err="1" smtClean="0">
                <a:latin typeface="Arial" panose="020B0604020202020204" pitchFamily="34" charset="0"/>
                <a:cs typeface="Arial" panose="020B0604020202020204" pitchFamily="34" charset="0"/>
              </a:rPr>
              <a:t>Alacadağlı</a:t>
            </a:r>
            <a:r>
              <a:rPr lang="tr-TR" sz="2000" dirty="0" smtClean="0">
                <a:latin typeface="Arial" panose="020B0604020202020204" pitchFamily="34" charset="0"/>
                <a:cs typeface="Arial" panose="020B0604020202020204" pitchFamily="34" charset="0"/>
              </a:rPr>
              <a:t>, 2016).</a:t>
            </a:r>
          </a:p>
          <a:p>
            <a:endParaRPr lang="tr-TR"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4666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Siyasal 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Siyasi özerklik yaygın olarak federal devlet yapılarında görülmekte olup İngiltere, İspanya ve İtalya gibi bölgesel ya da bölgeselleşmiş (kimi kaynaklara göre üniter) devletlerde de görülmektedir. Ancak federal devlet yapılarında ve üniter özellik gösteren devlet yapılarında olan özerklik uygulamalarının birtakım farklılıkları olduğu dikkat çekmektedir.</a:t>
            </a:r>
          </a:p>
          <a:p>
            <a:pPr algn="just"/>
            <a:r>
              <a:rPr lang="tr-TR" b="1" dirty="0" smtClean="0">
                <a:latin typeface="Arial" panose="020B0604020202020204" pitchFamily="34" charset="0"/>
                <a:cs typeface="Arial" panose="020B0604020202020204" pitchFamily="34" charset="0"/>
              </a:rPr>
              <a:t>Siyasal özerklik bağımsızlık anlamına gelmemektedir.</a:t>
            </a:r>
          </a:p>
          <a:p>
            <a:pPr algn="just"/>
            <a:r>
              <a:rPr lang="tr-TR" dirty="0" smtClean="0">
                <a:latin typeface="Arial" panose="020B0604020202020204" pitchFamily="34" charset="0"/>
                <a:cs typeface="Arial" panose="020B0604020202020204" pitchFamily="34" charset="0"/>
              </a:rPr>
              <a:t>Bağımsızlık için devletlerin </a:t>
            </a:r>
            <a:r>
              <a:rPr lang="tr-TR" b="1" dirty="0" smtClean="0">
                <a:latin typeface="Arial" panose="020B0604020202020204" pitchFamily="34" charset="0"/>
                <a:cs typeface="Arial" panose="020B0604020202020204" pitchFamily="34" charset="0"/>
              </a:rPr>
              <a:t>uluslararası kişiliğe</a:t>
            </a:r>
            <a:r>
              <a:rPr lang="tr-TR" dirty="0" smtClean="0">
                <a:latin typeface="Arial" panose="020B0604020202020204" pitchFamily="34" charset="0"/>
                <a:cs typeface="Arial" panose="020B0604020202020204" pitchFamily="34" charset="0"/>
              </a:rPr>
              <a:t> sahip olması gerekmektedir.</a:t>
            </a:r>
          </a:p>
          <a:p>
            <a:pPr algn="just"/>
            <a:r>
              <a:rPr lang="tr-TR" dirty="0" smtClean="0">
                <a:latin typeface="Arial" panose="020B0604020202020204" pitchFamily="34" charset="0"/>
                <a:cs typeface="Arial" panose="020B0604020202020204" pitchFamily="34" charset="0"/>
              </a:rPr>
              <a:t>Siyasal özerkliğin en önemli özelliği merkezi yönetimin kısmen de olsa yasama ve yargı yetkilerini alt bir birime aktarması olarak gösterilebilir. </a:t>
            </a:r>
          </a:p>
          <a:p>
            <a:pPr algn="just"/>
            <a:endParaRPr lang="tr-TR" dirty="0" smtClean="0">
              <a:latin typeface="Arial" panose="020B0604020202020204" pitchFamily="34" charset="0"/>
              <a:cs typeface="Arial" panose="020B0604020202020204" pitchFamily="34" charset="0"/>
            </a:endParaRPr>
          </a:p>
          <a:p>
            <a:pPr algn="just"/>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0901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Siyasal 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Siyasal özerkliğe sahip ancak bağımsız olmayan birimlerin en yaygın örnekleri federasyonlarda görülmektedir</a:t>
            </a:r>
            <a:r>
              <a:rPr lang="tr-TR" dirty="0">
                <a:latin typeface="Arial" panose="020B0604020202020204" pitchFamily="34" charset="0"/>
                <a:cs typeface="Arial" panose="020B0604020202020204" pitchFamily="34" charset="0"/>
              </a:rPr>
              <a:t>. Federasyonda, federal devlet üstün yetkilere ve tek bir hükümete sahiptir.</a:t>
            </a:r>
          </a:p>
          <a:p>
            <a:pPr algn="just"/>
            <a:r>
              <a:rPr lang="tr-TR" dirty="0">
                <a:latin typeface="Arial" panose="020B0604020202020204" pitchFamily="34" charset="0"/>
                <a:cs typeface="Arial" panose="020B0604020202020204" pitchFamily="34" charset="0"/>
              </a:rPr>
              <a:t>Uluslararası kişiliğe sahip olan federal devlettir. </a:t>
            </a:r>
            <a:endParaRPr lang="tr-TR" dirty="0" smtClean="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Ancak</a:t>
            </a:r>
            <a:r>
              <a:rPr lang="tr-TR" dirty="0">
                <a:latin typeface="Arial" panose="020B0604020202020204" pitchFamily="34" charset="0"/>
                <a:cs typeface="Arial" panose="020B0604020202020204" pitchFamily="34" charset="0"/>
              </a:rPr>
              <a:t>, federal anayasa ile federal </a:t>
            </a:r>
            <a:r>
              <a:rPr lang="tr-TR" dirty="0" smtClean="0">
                <a:latin typeface="Arial" panose="020B0604020202020204" pitchFamily="34" charset="0"/>
                <a:cs typeface="Arial" panose="020B0604020202020204" pitchFamily="34" charset="0"/>
              </a:rPr>
              <a:t>devlete bırakılmış </a:t>
            </a:r>
            <a:r>
              <a:rPr lang="tr-TR" dirty="0">
                <a:latin typeface="Arial" panose="020B0604020202020204" pitchFamily="34" charset="0"/>
                <a:cs typeface="Arial" panose="020B0604020202020204" pitchFamily="34" charset="0"/>
              </a:rPr>
              <a:t>olanların dışında kalmak koşuluyla, federe devletler de yasama ve </a:t>
            </a:r>
            <a:r>
              <a:rPr lang="tr-TR" dirty="0" smtClean="0">
                <a:latin typeface="Arial" panose="020B0604020202020204" pitchFamily="34" charset="0"/>
                <a:cs typeface="Arial" panose="020B0604020202020204" pitchFamily="34" charset="0"/>
              </a:rPr>
              <a:t>yargı bağımsızlığına </a:t>
            </a:r>
            <a:r>
              <a:rPr lang="tr-TR" dirty="0">
                <a:latin typeface="Arial" panose="020B0604020202020204" pitchFamily="34" charset="0"/>
                <a:cs typeface="Arial" panose="020B0604020202020204" pitchFamily="34" charset="0"/>
              </a:rPr>
              <a:t>sahiptir. </a:t>
            </a:r>
            <a:endParaRPr lang="tr-TR" dirty="0" smtClean="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Siyasal </a:t>
            </a:r>
            <a:r>
              <a:rPr lang="tr-TR" dirty="0">
                <a:latin typeface="Arial" panose="020B0604020202020204" pitchFamily="34" charset="0"/>
                <a:cs typeface="Arial" panose="020B0604020202020204" pitchFamily="34" charset="0"/>
              </a:rPr>
              <a:t>yerinden yönetim deyince federasyon </a:t>
            </a:r>
            <a:r>
              <a:rPr lang="tr-TR" dirty="0" smtClean="0">
                <a:latin typeface="Arial" panose="020B0604020202020204" pitchFamily="34" charset="0"/>
                <a:cs typeface="Arial" panose="020B0604020202020204" pitchFamily="34" charset="0"/>
              </a:rPr>
              <a:t>olarak devlet </a:t>
            </a:r>
            <a:r>
              <a:rPr lang="tr-TR" dirty="0">
                <a:latin typeface="Arial" panose="020B0604020202020204" pitchFamily="34" charset="0"/>
                <a:cs typeface="Arial" panose="020B0604020202020204" pitchFamily="34" charset="0"/>
              </a:rPr>
              <a:t>yapısını kurmuş ülkelerde federal devletler akla gelmelidir. Bir başka </a:t>
            </a:r>
            <a:r>
              <a:rPr lang="tr-TR" dirty="0" smtClean="0">
                <a:latin typeface="Arial" panose="020B0604020202020204" pitchFamily="34" charset="0"/>
                <a:cs typeface="Arial" panose="020B0604020202020204" pitchFamily="34" charset="0"/>
              </a:rPr>
              <a:t>deyişle federasyon</a:t>
            </a:r>
            <a:r>
              <a:rPr lang="tr-TR" dirty="0">
                <a:latin typeface="Arial" panose="020B0604020202020204" pitchFamily="34" charset="0"/>
                <a:cs typeface="Arial" panose="020B0604020202020204" pitchFamily="34" charset="0"/>
              </a:rPr>
              <a:t>, siyasal yerinden yönetimin somut bir </a:t>
            </a:r>
            <a:r>
              <a:rPr lang="tr-TR" dirty="0" smtClean="0">
                <a:latin typeface="Arial" panose="020B0604020202020204" pitchFamily="34" charset="0"/>
                <a:cs typeface="Arial" panose="020B0604020202020204" pitchFamily="34" charset="0"/>
              </a:rPr>
              <a:t>örneğidir (</a:t>
            </a:r>
            <a:r>
              <a:rPr lang="tr-TR" dirty="0" err="1" smtClean="0">
                <a:latin typeface="Arial" panose="020B0604020202020204" pitchFamily="34" charset="0"/>
                <a:cs typeface="Arial" panose="020B0604020202020204" pitchFamily="34" charset="0"/>
              </a:rPr>
              <a:t>Taraktaş</a:t>
            </a:r>
            <a:r>
              <a:rPr lang="tr-TR" dirty="0" smtClean="0">
                <a:latin typeface="Arial" panose="020B0604020202020204" pitchFamily="34" charset="0"/>
                <a:cs typeface="Arial" panose="020B0604020202020204" pitchFamily="34" charset="0"/>
              </a:rPr>
              <a:t> vd., 2013).</a:t>
            </a:r>
          </a:p>
          <a:p>
            <a:pPr algn="just"/>
            <a:r>
              <a:rPr lang="tr-TR" b="1" dirty="0" smtClean="0">
                <a:latin typeface="Arial" panose="020B0604020202020204" pitchFamily="34" charset="0"/>
                <a:cs typeface="Arial" panose="020B0604020202020204" pitchFamily="34" charset="0"/>
              </a:rPr>
              <a:t>Not: Federe devletler, kantonlar, </a:t>
            </a:r>
            <a:r>
              <a:rPr lang="tr-TR" b="1" dirty="0" err="1" smtClean="0">
                <a:latin typeface="Arial" panose="020B0604020202020204" pitchFamily="34" charset="0"/>
                <a:cs typeface="Arial" panose="020B0604020202020204" pitchFamily="34" charset="0"/>
              </a:rPr>
              <a:t>landler</a:t>
            </a:r>
            <a:r>
              <a:rPr lang="tr-TR" b="1" dirty="0" smtClean="0">
                <a:latin typeface="Arial" panose="020B0604020202020204" pitchFamily="34" charset="0"/>
                <a:cs typeface="Arial" panose="020B0604020202020204" pitchFamily="34" charset="0"/>
              </a:rPr>
              <a:t>, eyaletler ya da devletçikler siyasal yerinden yönetimin örneğidir ancak yerel yönetim değildir.</a:t>
            </a:r>
          </a:p>
        </p:txBody>
      </p:sp>
    </p:spTree>
    <p:extLst>
      <p:ext uri="{BB962C8B-B14F-4D97-AF65-F5344CB8AC3E}">
        <p14:creationId xmlns:p14="http://schemas.microsoft.com/office/powerpoint/2010/main" val="4017724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Siyasal 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Siyasal özerkliğe sahip yerinden yönetim unsurların belirleyici bir diğer özelliği ise «</a:t>
            </a:r>
            <a:r>
              <a:rPr lang="tr-TR" b="1" dirty="0" smtClean="0">
                <a:latin typeface="Arial" panose="020B0604020202020204" pitchFamily="34" charset="0"/>
                <a:cs typeface="Arial" panose="020B0604020202020204" pitchFamily="34" charset="0"/>
              </a:rPr>
              <a:t>egemenlik</a:t>
            </a:r>
            <a:r>
              <a:rPr lang="tr-TR" dirty="0" smtClean="0">
                <a:latin typeface="Arial" panose="020B0604020202020204" pitchFamily="34" charset="0"/>
                <a:cs typeface="Arial" panose="020B0604020202020204" pitchFamily="34" charset="0"/>
              </a:rPr>
              <a:t>» sahibi olmayışı ya da sınırlı bir egemenliğe sahip oluşlarıdır.</a:t>
            </a:r>
          </a:p>
          <a:p>
            <a:pPr algn="just"/>
            <a:r>
              <a:rPr lang="tr-TR" dirty="0" smtClean="0">
                <a:latin typeface="Arial" panose="020B0604020202020204" pitchFamily="34" charset="0"/>
                <a:cs typeface="Arial" panose="020B0604020202020204" pitchFamily="34" charset="0"/>
              </a:rPr>
              <a:t>Örneğin Amerika Birleşik Devletleri’nde eyaletlerin birçok mali ve sosyal konuda kanunlar çıkararak düzenlemeler yapma hakları varken anayasada tanımlanmış ulusal konularda yasa yapma yetkileri yoktur. Öyle ki eyaletler arasında farklı uygulamalar oldukça yaygındır. </a:t>
            </a:r>
          </a:p>
          <a:p>
            <a:pPr algn="just"/>
            <a:r>
              <a:rPr lang="tr-TR" dirty="0" smtClean="0">
                <a:latin typeface="Arial" panose="020B0604020202020204" pitchFamily="34" charset="0"/>
                <a:cs typeface="Arial" panose="020B0604020202020204" pitchFamily="34" charset="0"/>
              </a:rPr>
              <a:t>Örneğin Texas’ta suç kaydı olmayan herkes bir ruhsata tabi olmaksızın silah taşıyabilirken California’da silah taşımak ruhsata tabidir.</a:t>
            </a:r>
          </a:p>
          <a:p>
            <a:pPr algn="just"/>
            <a:r>
              <a:rPr lang="tr-TR" dirty="0" smtClean="0">
                <a:latin typeface="Arial" panose="020B0604020202020204" pitchFamily="34" charset="0"/>
                <a:cs typeface="Arial" panose="020B0604020202020204" pitchFamily="34" charset="0"/>
              </a:rPr>
              <a:t>Türkiye’de siyasal özerklik uygulaması bulunmamaktadır. Yerel yönetimlere merkezi idare tarafından tanınmış yetkiler çerçevesinde idari ve mali özerklikler tanınmıştır.</a:t>
            </a:r>
          </a:p>
        </p:txBody>
      </p:sp>
    </p:spTree>
    <p:extLst>
      <p:ext uri="{BB962C8B-B14F-4D97-AF65-F5344CB8AC3E}">
        <p14:creationId xmlns:p14="http://schemas.microsoft.com/office/powerpoint/2010/main" val="33936150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İdari 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a:latin typeface="Arial" panose="020B0604020202020204" pitchFamily="34" charset="0"/>
                <a:cs typeface="Arial" panose="020B0604020202020204" pitchFamily="34" charset="0"/>
              </a:rPr>
              <a:t>İdari özerklik niteliği yerel olan ve merkezden görülmesinde sakıncalar bulunan hizmetlerin görülmesi için kurumlara tanınmış çerçevesi çizilmiş bir karar ve uygulama serbestisi olarak tanımlanabilir</a:t>
            </a:r>
            <a:r>
              <a:rPr lang="tr-TR" dirty="0" smtClean="0">
                <a:latin typeface="Arial" panose="020B0604020202020204" pitchFamily="34" charset="0"/>
                <a:cs typeface="Arial" panose="020B0604020202020204" pitchFamily="34" charset="0"/>
              </a:rPr>
              <a:t>.</a:t>
            </a:r>
          </a:p>
          <a:p>
            <a:pPr algn="just"/>
            <a:r>
              <a:rPr lang="tr-TR" dirty="0" smtClean="0">
                <a:latin typeface="Arial" panose="020B0604020202020204" pitchFamily="34" charset="0"/>
                <a:cs typeface="Arial" panose="020B0604020202020204" pitchFamily="34" charset="0"/>
              </a:rPr>
              <a:t>Kalabalık (2005) </a:t>
            </a:r>
            <a:r>
              <a:rPr lang="tr-TR" dirty="0">
                <a:latin typeface="Arial" panose="020B0604020202020204" pitchFamily="34" charset="0"/>
                <a:cs typeface="Arial" panose="020B0604020202020204" pitchFamily="34" charset="0"/>
              </a:rPr>
              <a:t>idari özerkliği </a:t>
            </a:r>
            <a:r>
              <a:rPr lang="tr-TR" dirty="0" smtClean="0">
                <a:latin typeface="Arial" panose="020B0604020202020204" pitchFamily="34" charset="0"/>
                <a:cs typeface="Arial" panose="020B0604020202020204" pitchFamily="34" charset="0"/>
              </a:rPr>
              <a:t>«bir  </a:t>
            </a:r>
            <a:r>
              <a:rPr lang="tr-TR" dirty="0">
                <a:latin typeface="Arial" panose="020B0604020202020204" pitchFamily="34" charset="0"/>
                <a:cs typeface="Arial" panose="020B0604020202020204" pitchFamily="34" charset="0"/>
              </a:rPr>
              <a:t>kanun  ile  herhangi bir teşkilat, kurum veya kuruluşa kendi </a:t>
            </a:r>
            <a:r>
              <a:rPr lang="tr-TR" dirty="0" smtClean="0">
                <a:latin typeface="Arial" panose="020B0604020202020204" pitchFamily="34" charset="0"/>
                <a:cs typeface="Arial" panose="020B0604020202020204" pitchFamily="34" charset="0"/>
              </a:rPr>
              <a:t>kendini yönetme </a:t>
            </a:r>
            <a:r>
              <a:rPr lang="tr-TR" dirty="0">
                <a:latin typeface="Arial" panose="020B0604020202020204" pitchFamily="34" charset="0"/>
                <a:cs typeface="Arial" panose="020B0604020202020204" pitchFamily="34" charset="0"/>
              </a:rPr>
              <a:t>hakkının tanınması, diğer bir ifadeyle kamu kurum  ve  kuruluşlarına  üstlendikleri  hizmetleri  kendilerinin  düzenleyebilmesi  ve bunların  gerektirdiği düzenlemelerin  söz  konusu  kurum  ve  kuruluşlar  tarafından </a:t>
            </a:r>
            <a:r>
              <a:rPr lang="tr-TR" dirty="0" smtClean="0">
                <a:latin typeface="Arial" panose="020B0604020202020204" pitchFamily="34" charset="0"/>
                <a:cs typeface="Arial" panose="020B0604020202020204" pitchFamily="34" charset="0"/>
              </a:rPr>
              <a:t>yapılabilmesi» olarak tanımlamıştır (Çağdaş 2011).</a:t>
            </a:r>
            <a:endParaRPr lang="tr-TR" dirty="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Kamu </a:t>
            </a:r>
            <a:r>
              <a:rPr lang="tr-TR" dirty="0" smtClean="0">
                <a:latin typeface="Arial" panose="020B0604020202020204" pitchFamily="34" charset="0"/>
                <a:cs typeface="Arial" panose="020B0604020202020204" pitchFamily="34" charset="0"/>
              </a:rPr>
              <a:t>hizmetlerinin görülmesinde hizmetlerin etkin bir şekilde gerçekleştirilebilmesi için hizmetin en yakın yerden sağlanması </a:t>
            </a:r>
            <a:r>
              <a:rPr lang="tr-TR" dirty="0" smtClean="0">
                <a:latin typeface="Arial" panose="020B0604020202020204" pitchFamily="34" charset="0"/>
                <a:cs typeface="Arial" panose="020B0604020202020204" pitchFamily="34" charset="0"/>
              </a:rPr>
              <a:t>gerekmektedir.</a:t>
            </a:r>
          </a:p>
          <a:p>
            <a:pPr algn="just"/>
            <a:r>
              <a:rPr lang="tr-TR" dirty="0" smtClean="0">
                <a:latin typeface="Arial" panose="020B0604020202020204" pitchFamily="34" charset="0"/>
                <a:cs typeface="Arial" panose="020B0604020202020204" pitchFamily="34" charset="0"/>
              </a:rPr>
              <a:t>Devlet tüzel kişiliğinden ayrı bir tüzel kişiliğe sahip olmak idari özerkliğin varlığına işaret etmektedir.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2617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İdari Özerklik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6052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a:latin typeface="Arial" panose="020B0604020202020204" pitchFamily="34" charset="0"/>
                <a:cs typeface="Arial" panose="020B0604020202020204" pitchFamily="34" charset="0"/>
              </a:rPr>
              <a:t>Yerel yönetimlerin etkin çalışması ve hızlı hareket edebilmesi için «idari özerklik» önemli bir kavramdır.</a:t>
            </a:r>
          </a:p>
          <a:p>
            <a:pPr algn="just"/>
            <a:r>
              <a:rPr lang="tr-TR" dirty="0">
                <a:latin typeface="Arial" panose="020B0604020202020204" pitchFamily="34" charset="0"/>
                <a:cs typeface="Arial" panose="020B0604020202020204" pitchFamily="34" charset="0"/>
              </a:rPr>
              <a:t>Devletler sınırları içerisinde yaşayan halka hizmet etmek, ihtiyaçlarına cevap vermek ve güvenliklerini sağlamakla yükümlüdür. Günümüzde yaygınlaşmış demokratik toplumların ihtiyaçlarına devletler sadece merkezi idare ve merkezi idarenin uzantılarıyla cevap veremeyeceklerdir. Merkezden yönetim gerekli hizmetlerin gecikmesine, hizmetlerin yerel özelliklere göre şekillendirilememesine ve etkinliğinin yok olması sonucunda israfa yol açabilecektir (Çağdaş, 2011).</a:t>
            </a:r>
          </a:p>
          <a:p>
            <a:pPr algn="just"/>
            <a:r>
              <a:rPr lang="tr-TR" dirty="0" smtClean="0">
                <a:latin typeface="Arial" panose="020B0604020202020204" pitchFamily="34" charset="0"/>
                <a:cs typeface="Arial" panose="020B0604020202020204" pitchFamily="34" charset="0"/>
              </a:rPr>
              <a:t>İdari özerklik sahibi olan kurumun organları ve eylemleri üzerinde siyasi (merkezi) iktidarın ve idari mercilerin </a:t>
            </a:r>
            <a:r>
              <a:rPr lang="tr-TR" b="1" dirty="0" smtClean="0">
                <a:latin typeface="Arial" panose="020B0604020202020204" pitchFamily="34" charset="0"/>
                <a:cs typeface="Arial" panose="020B0604020202020204" pitchFamily="34" charset="0"/>
              </a:rPr>
              <a:t>klasik</a:t>
            </a:r>
            <a:r>
              <a:rPr lang="tr-TR" dirty="0" smtClean="0">
                <a:latin typeface="Arial" panose="020B0604020202020204" pitchFamily="34" charset="0"/>
                <a:cs typeface="Arial" panose="020B0604020202020204" pitchFamily="34" charset="0"/>
              </a:rPr>
              <a:t> idari denetim ve yetkilerinin uygulanmaması ve bu kurumlara başka organların emir ve talimat verememesi anlamına gelmektedir (Ulusoy, 1999; Parlak ve Sobacı, 2010).</a:t>
            </a:r>
          </a:p>
        </p:txBody>
      </p:sp>
    </p:spTree>
    <p:extLst>
      <p:ext uri="{BB962C8B-B14F-4D97-AF65-F5344CB8AC3E}">
        <p14:creationId xmlns:p14="http://schemas.microsoft.com/office/powerpoint/2010/main" val="27751151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13025</TotalTime>
  <Words>1259</Words>
  <Application>Microsoft Office PowerPoint</Application>
  <PresentationFormat>Ekran Gösterisi (4:3)</PresentationFormat>
  <Paragraphs>74</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14</vt:i4>
      </vt:variant>
    </vt:vector>
  </HeadingPairs>
  <TitlesOfParts>
    <vt:vector size="22"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Ahmet Hilmi Erciyes</cp:lastModifiedBy>
  <cp:revision>863</cp:revision>
  <cp:lastPrinted>2016-10-24T07:53:35Z</cp:lastPrinted>
  <dcterms:created xsi:type="dcterms:W3CDTF">2016-09-18T09:35:24Z</dcterms:created>
  <dcterms:modified xsi:type="dcterms:W3CDTF">2020-04-10T16:03:52Z</dcterms:modified>
</cp:coreProperties>
</file>