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6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6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2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6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6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6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5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8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5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Business Information </a:t>
            </a:r>
            <a:r>
              <a:rPr lang="tr-TR" dirty="0" err="1" smtClean="0"/>
              <a:t>Systems</a:t>
            </a:r>
            <a:r>
              <a:rPr lang="tr-TR" dirty="0" smtClean="0"/>
              <a:t>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Organizing Data, Database Approach and Data </a:t>
            </a:r>
            <a:r>
              <a:rPr lang="en-US" b="1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Organizing</a:t>
            </a:r>
            <a:r>
              <a:rPr lang="tr-TR" b="1" dirty="0" smtClean="0"/>
              <a:t> Data </a:t>
            </a:r>
            <a:r>
              <a:rPr lang="tr-TR" sz="2400" b="1" dirty="0" smtClean="0"/>
              <a:t>– Source: </a:t>
            </a:r>
            <a:r>
              <a:rPr lang="en-US" sz="2400" dirty="0"/>
              <a:t>Laudon K. and J. Laudon, Management Information Systems, pp.248</a:t>
            </a:r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886" y="1515291"/>
            <a:ext cx="6074228" cy="53427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73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Baltzan</a:t>
            </a:r>
            <a:r>
              <a:rPr lang="tr-TR" sz="3200" dirty="0" smtClean="0"/>
              <a:t> P. (2019), Business </a:t>
            </a:r>
            <a:r>
              <a:rPr lang="tr-TR" sz="3200" dirty="0" err="1" smtClean="0"/>
              <a:t>Driven</a:t>
            </a:r>
            <a:r>
              <a:rPr lang="tr-TR" sz="3200" dirty="0" smtClean="0"/>
              <a:t> Information </a:t>
            </a:r>
            <a:r>
              <a:rPr lang="tr-TR" sz="3200" dirty="0" err="1" smtClean="0"/>
              <a:t>Systems</a:t>
            </a:r>
            <a:r>
              <a:rPr lang="tr-TR" sz="3200" dirty="0" smtClean="0"/>
              <a:t>, </a:t>
            </a:r>
            <a:r>
              <a:rPr lang="tr-TR" sz="3200" dirty="0" err="1" smtClean="0"/>
              <a:t>Mc</a:t>
            </a:r>
            <a:r>
              <a:rPr lang="tr-TR" sz="3200" dirty="0" smtClean="0"/>
              <a:t> </a:t>
            </a:r>
            <a:r>
              <a:rPr lang="tr-TR" sz="3200" dirty="0" err="1" smtClean="0"/>
              <a:t>Graw</a:t>
            </a:r>
            <a:r>
              <a:rPr lang="tr-TR" sz="3200" dirty="0" smtClean="0"/>
              <a:t> </a:t>
            </a:r>
            <a:r>
              <a:rPr lang="tr-TR" sz="3200" dirty="0" err="1" smtClean="0"/>
              <a:t>Hill</a:t>
            </a:r>
            <a:r>
              <a:rPr lang="tr-TR" sz="3200" dirty="0" smtClean="0"/>
              <a:t>, 6th Ed.</a:t>
            </a:r>
          </a:p>
          <a:p>
            <a:r>
              <a:rPr lang="en-US" sz="3200" dirty="0" smtClean="0"/>
              <a:t>Laudon K. and J. Laudon</a:t>
            </a:r>
            <a:r>
              <a:rPr lang="tr-TR" sz="3200" dirty="0" smtClean="0"/>
              <a:t> (2018)</a:t>
            </a:r>
            <a:r>
              <a:rPr lang="en-US" sz="3200" dirty="0" smtClean="0"/>
              <a:t>, Management Information Systems, </a:t>
            </a:r>
            <a:r>
              <a:rPr lang="tr-TR" sz="3200" dirty="0" err="1" smtClean="0"/>
              <a:t>Managing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Digital</a:t>
            </a:r>
            <a:r>
              <a:rPr lang="tr-TR" sz="3200" dirty="0" smtClean="0"/>
              <a:t> </a:t>
            </a:r>
            <a:r>
              <a:rPr lang="tr-TR" sz="3200" dirty="0" err="1" smtClean="0"/>
              <a:t>Firm</a:t>
            </a:r>
            <a:r>
              <a:rPr lang="tr-TR" sz="3200" dirty="0" smtClean="0"/>
              <a:t>, </a:t>
            </a:r>
            <a:r>
              <a:rPr lang="tr-TR" sz="3200" dirty="0" err="1" smtClean="0"/>
              <a:t>Pearson</a:t>
            </a:r>
            <a:r>
              <a:rPr lang="tr-TR" sz="3200" dirty="0" smtClean="0"/>
              <a:t>, 15th Ed.</a:t>
            </a:r>
          </a:p>
          <a:p>
            <a:r>
              <a:rPr lang="tr-TR" sz="3200" dirty="0" err="1" smtClean="0"/>
              <a:t>Plant</a:t>
            </a:r>
            <a:r>
              <a:rPr lang="tr-TR" sz="3200" dirty="0" smtClean="0"/>
              <a:t> R. </a:t>
            </a:r>
            <a:r>
              <a:rPr lang="tr-TR" sz="3200" dirty="0" err="1" smtClean="0"/>
              <a:t>And</a:t>
            </a:r>
            <a:r>
              <a:rPr lang="tr-TR" sz="3200" dirty="0" smtClean="0"/>
              <a:t> S. </a:t>
            </a:r>
            <a:r>
              <a:rPr lang="tr-TR" sz="3200" dirty="0" err="1" smtClean="0"/>
              <a:t>Murrel</a:t>
            </a:r>
            <a:r>
              <a:rPr lang="tr-TR" sz="3200" dirty="0" smtClean="0"/>
              <a:t> (2007), An </a:t>
            </a:r>
            <a:r>
              <a:rPr lang="tr-TR" sz="3200" dirty="0" err="1" smtClean="0"/>
              <a:t>Executive’s</a:t>
            </a:r>
            <a:r>
              <a:rPr lang="tr-TR" sz="3200" dirty="0" smtClean="0"/>
              <a:t> Guide </a:t>
            </a:r>
            <a:r>
              <a:rPr lang="tr-TR" sz="3200" dirty="0" err="1" smtClean="0"/>
              <a:t>to</a:t>
            </a:r>
            <a:r>
              <a:rPr lang="tr-TR" sz="3200" dirty="0" smtClean="0"/>
              <a:t> Information </a:t>
            </a:r>
            <a:r>
              <a:rPr lang="tr-TR" sz="3200" dirty="0" err="1" smtClean="0"/>
              <a:t>Tehcnology</a:t>
            </a:r>
            <a:r>
              <a:rPr lang="tr-TR" sz="3200" dirty="0" smtClean="0"/>
              <a:t>, Cambridge.</a:t>
            </a:r>
          </a:p>
          <a:p>
            <a:r>
              <a:rPr lang="en-US" sz="3200" dirty="0"/>
              <a:t>O’Brien and </a:t>
            </a:r>
            <a:r>
              <a:rPr lang="en-US" sz="3200" dirty="0" err="1" smtClean="0"/>
              <a:t>Marakas</a:t>
            </a:r>
            <a:r>
              <a:rPr lang="tr-TR" sz="3200" dirty="0" smtClean="0"/>
              <a:t> (2011)</a:t>
            </a:r>
            <a:r>
              <a:rPr lang="en-US" sz="3200" dirty="0" smtClean="0"/>
              <a:t>, </a:t>
            </a:r>
            <a:r>
              <a:rPr lang="en-US" sz="3200" dirty="0"/>
              <a:t>Management Information Systems, </a:t>
            </a:r>
            <a:r>
              <a:rPr lang="en-US" sz="3200" dirty="0" smtClean="0"/>
              <a:t>McGraw </a:t>
            </a:r>
            <a:r>
              <a:rPr lang="en-US" sz="3200" dirty="0"/>
              <a:t>Hill, 10</a:t>
            </a:r>
            <a:r>
              <a:rPr lang="en-US" sz="3200" baseline="30000" dirty="0"/>
              <a:t>th</a:t>
            </a:r>
            <a:r>
              <a:rPr lang="en-US" sz="3200" dirty="0"/>
              <a:t> Ed.</a:t>
            </a:r>
            <a:endParaRPr lang="tr-TR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97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are data, information, business intelligence and knowledge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Hardware and software by themselves do not make a computer useful. </a:t>
            </a:r>
            <a:endParaRPr lang="tr-TR" sz="3600" dirty="0" smtClean="0"/>
          </a:p>
          <a:p>
            <a:pPr lvl="1"/>
            <a:r>
              <a:rPr lang="tr-TR" sz="3200" dirty="0" err="1"/>
              <a:t>I</a:t>
            </a:r>
            <a:r>
              <a:rPr lang="tr-TR" sz="3200" dirty="0" err="1" smtClean="0"/>
              <a:t>magine</a:t>
            </a:r>
            <a:r>
              <a:rPr lang="tr-TR" sz="3200" dirty="0" smtClean="0"/>
              <a:t> a </a:t>
            </a:r>
            <a:r>
              <a:rPr lang="tr-TR" sz="3200" dirty="0" err="1" smtClean="0"/>
              <a:t>computer</a:t>
            </a:r>
            <a:r>
              <a:rPr lang="tr-TR" sz="3200" dirty="0" smtClean="0"/>
              <a:t> </a:t>
            </a:r>
            <a:r>
              <a:rPr lang="tr-TR" sz="3200" dirty="0" err="1" smtClean="0"/>
              <a:t>with</a:t>
            </a:r>
            <a:r>
              <a:rPr lang="tr-TR" sz="3200" dirty="0" smtClean="0"/>
              <a:t> a Word </a:t>
            </a:r>
            <a:r>
              <a:rPr lang="tr-TR" sz="3200" dirty="0" err="1" smtClean="0"/>
              <a:t>processor</a:t>
            </a:r>
            <a:r>
              <a:rPr lang="tr-TR" sz="3200" dirty="0" smtClean="0"/>
              <a:t> </a:t>
            </a:r>
            <a:r>
              <a:rPr lang="tr-TR" sz="3200" dirty="0" err="1" smtClean="0"/>
              <a:t>cannot</a:t>
            </a:r>
            <a:r>
              <a:rPr lang="tr-TR" sz="3200" dirty="0" smtClean="0"/>
              <a:t> </a:t>
            </a:r>
            <a:r>
              <a:rPr lang="tr-TR" sz="3200" dirty="0" err="1" smtClean="0"/>
              <a:t>save</a:t>
            </a:r>
            <a:r>
              <a:rPr lang="tr-TR" sz="3200" dirty="0" smtClean="0"/>
              <a:t> a </a:t>
            </a:r>
            <a:r>
              <a:rPr lang="tr-TR" sz="3200" dirty="0" err="1" smtClean="0"/>
              <a:t>document</a:t>
            </a:r>
            <a:r>
              <a:rPr lang="tr-TR" sz="3200" dirty="0" smtClean="0"/>
              <a:t>.</a:t>
            </a:r>
          </a:p>
          <a:p>
            <a:pPr lvl="1"/>
            <a:r>
              <a:rPr lang="tr-TR" sz="3200" dirty="0" smtClean="0"/>
              <a:t>Internet </a:t>
            </a:r>
            <a:r>
              <a:rPr lang="tr-TR" sz="3200" dirty="0" err="1" smtClean="0"/>
              <a:t>without</a:t>
            </a:r>
            <a:r>
              <a:rPr lang="tr-TR" sz="3200" dirty="0" smtClean="0"/>
              <a:t> web </a:t>
            </a:r>
            <a:r>
              <a:rPr lang="tr-TR" sz="3200" dirty="0" err="1" smtClean="0"/>
              <a:t>pages</a:t>
            </a:r>
            <a:r>
              <a:rPr lang="tr-TR" sz="3200" dirty="0" smtClean="0"/>
              <a:t>.</a:t>
            </a:r>
          </a:p>
          <a:p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make</a:t>
            </a:r>
            <a:r>
              <a:rPr lang="tr-TR" sz="3600" dirty="0" smtClean="0"/>
              <a:t> it </a:t>
            </a:r>
            <a:r>
              <a:rPr lang="tr-TR" sz="3600" dirty="0" err="1" smtClean="0"/>
              <a:t>useful</a:t>
            </a:r>
            <a:r>
              <a:rPr lang="tr-TR" sz="3600" dirty="0" smtClean="0"/>
              <a:t>, </a:t>
            </a:r>
            <a:r>
              <a:rPr lang="tr-TR" sz="3600" dirty="0" err="1" smtClean="0"/>
              <a:t>we</a:t>
            </a:r>
            <a:r>
              <a:rPr lang="tr-TR" sz="3600" dirty="0" smtClean="0"/>
              <a:t> </a:t>
            </a:r>
            <a:r>
              <a:rPr lang="tr-TR" sz="3600" dirty="0" err="1" smtClean="0"/>
              <a:t>need</a:t>
            </a:r>
            <a:r>
              <a:rPr lang="tr-TR" sz="3600" dirty="0" smtClean="0"/>
              <a:t> data.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5894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are data, information, business intelligence and knowledge?</a:t>
            </a:r>
            <a:r>
              <a:rPr lang="tr-TR" b="1" dirty="0" smtClean="0"/>
              <a:t> </a:t>
            </a:r>
            <a:r>
              <a:rPr lang="tr-TR" sz="2000" b="1" dirty="0" smtClean="0"/>
              <a:t>Source: </a:t>
            </a:r>
            <a:r>
              <a:rPr lang="tr-TR" sz="2000" b="1" dirty="0" err="1" smtClean="0"/>
              <a:t>Baltzan</a:t>
            </a:r>
            <a:r>
              <a:rPr lang="tr-TR" sz="2000" b="1" dirty="0" smtClean="0"/>
              <a:t> P. (2019), Business </a:t>
            </a:r>
            <a:r>
              <a:rPr lang="tr-TR" sz="2000" b="1" dirty="0" err="1" smtClean="0"/>
              <a:t>Driven</a:t>
            </a:r>
            <a:r>
              <a:rPr lang="tr-TR" sz="2000" b="1" dirty="0" smtClean="0"/>
              <a:t> Information </a:t>
            </a:r>
            <a:r>
              <a:rPr lang="tr-TR" sz="2000" b="1" dirty="0" err="1" smtClean="0"/>
              <a:t>Systems</a:t>
            </a:r>
            <a:r>
              <a:rPr lang="tr-TR" sz="2000" b="1" dirty="0" smtClean="0"/>
              <a:t>, </a:t>
            </a:r>
            <a:r>
              <a:rPr lang="tr-TR" sz="2000" b="1" dirty="0" err="1" smtClean="0"/>
              <a:t>Mc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Graw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Hill</a:t>
            </a:r>
            <a:r>
              <a:rPr lang="tr-TR" sz="2000" b="1" dirty="0" smtClean="0"/>
              <a:t>, 6th Ed.</a:t>
            </a:r>
            <a:endParaRPr lang="en-US" sz="2000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011" y="1825625"/>
            <a:ext cx="6807977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40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Organizing</a:t>
            </a:r>
            <a:r>
              <a:rPr lang="tr-TR" b="1" dirty="0" smtClean="0"/>
              <a:t> Data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 smtClean="0"/>
          </a:p>
          <a:p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transform</a:t>
            </a:r>
            <a:r>
              <a:rPr lang="tr-TR" sz="3600" dirty="0" smtClean="0"/>
              <a:t> data </a:t>
            </a:r>
            <a:r>
              <a:rPr lang="tr-TR" sz="3600" dirty="0" err="1" smtClean="0"/>
              <a:t>into</a:t>
            </a:r>
            <a:r>
              <a:rPr lang="tr-TR" sz="3600" dirty="0" smtClean="0"/>
              <a:t> </a:t>
            </a:r>
            <a:r>
              <a:rPr lang="tr-TR" sz="3600" dirty="0" err="1" smtClean="0"/>
              <a:t>information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knowledge</a:t>
            </a:r>
            <a:endParaRPr lang="tr-TR" sz="3600" dirty="0" smtClean="0"/>
          </a:p>
          <a:p>
            <a:pPr lvl="1"/>
            <a:r>
              <a:rPr lang="en-US" sz="3200" dirty="0"/>
              <a:t>we have to store, </a:t>
            </a:r>
            <a:endParaRPr lang="tr-TR" sz="3200" dirty="0" smtClean="0"/>
          </a:p>
          <a:p>
            <a:pPr lvl="1"/>
            <a:r>
              <a:rPr lang="en-US" sz="3200" dirty="0" smtClean="0"/>
              <a:t>organize </a:t>
            </a:r>
            <a:endParaRPr lang="tr-TR" sz="3200" dirty="0" smtClean="0"/>
          </a:p>
          <a:p>
            <a:pPr lvl="1"/>
            <a:r>
              <a:rPr lang="en-US" sz="3200" dirty="0" smtClean="0"/>
              <a:t>and </a:t>
            </a:r>
            <a:r>
              <a:rPr lang="en-US" sz="3200" dirty="0"/>
              <a:t>manage the </a:t>
            </a:r>
            <a:r>
              <a:rPr lang="en-US" sz="3200" dirty="0" smtClean="0"/>
              <a:t>data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949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Organizing</a:t>
            </a:r>
            <a:r>
              <a:rPr lang="tr-TR" b="1" dirty="0" smtClean="0"/>
              <a:t> Data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en-US" sz="3600" dirty="0" smtClean="0"/>
              <a:t>Why do you need to organize data?</a:t>
            </a:r>
          </a:p>
          <a:p>
            <a:endParaRPr lang="tr-TR" sz="3600" dirty="0" smtClean="0"/>
          </a:p>
          <a:p>
            <a:r>
              <a:rPr lang="en-US" sz="3600" dirty="0" smtClean="0"/>
              <a:t>How </a:t>
            </a:r>
            <a:r>
              <a:rPr lang="en-US" sz="3600" dirty="0"/>
              <a:t>do we organize data? </a:t>
            </a:r>
            <a:endParaRPr lang="tr-TR" sz="3600" dirty="0" smtClean="0"/>
          </a:p>
          <a:p>
            <a:endParaRPr lang="tr-TR" sz="3600" dirty="0"/>
          </a:p>
          <a:p>
            <a:r>
              <a:rPr lang="en-US" sz="3600" dirty="0" smtClean="0"/>
              <a:t>How </a:t>
            </a:r>
            <a:r>
              <a:rPr lang="en-US" sz="3600" dirty="0"/>
              <a:t>information systems arrange data in computer files?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4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Organizing</a:t>
            </a:r>
            <a:r>
              <a:rPr lang="tr-TR" b="1" dirty="0" smtClean="0"/>
              <a:t> Data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do you need to organize data?</a:t>
            </a:r>
          </a:p>
          <a:p>
            <a:pPr lvl="1"/>
            <a:r>
              <a:rPr lang="en-US" sz="3200" dirty="0"/>
              <a:t>to make correct inferences and shape your business strategies, </a:t>
            </a:r>
            <a:r>
              <a:rPr lang="en-US" sz="3200" dirty="0" smtClean="0"/>
              <a:t>you </a:t>
            </a:r>
            <a:r>
              <a:rPr lang="en-US" sz="3200" dirty="0"/>
              <a:t>need an organized data which leads you correct information. </a:t>
            </a:r>
            <a:endParaRPr lang="tr-TR" sz="3200" dirty="0" smtClean="0"/>
          </a:p>
          <a:p>
            <a:pPr lvl="1"/>
            <a:endParaRPr lang="tr-TR" sz="3200" dirty="0" smtClean="0"/>
          </a:p>
          <a:p>
            <a:pPr lvl="1"/>
            <a:r>
              <a:rPr lang="tr-TR" sz="3200" dirty="0" err="1" smtClean="0"/>
              <a:t>For</a:t>
            </a:r>
            <a:r>
              <a:rPr lang="tr-TR" sz="3200" dirty="0" smtClean="0"/>
              <a:t> </a:t>
            </a:r>
            <a:r>
              <a:rPr lang="tr-TR" sz="3200" dirty="0" err="1" smtClean="0"/>
              <a:t>ex</a:t>
            </a:r>
            <a:r>
              <a:rPr lang="tr-TR" sz="3200" dirty="0" smtClean="0"/>
              <a:t>: </a:t>
            </a:r>
            <a:r>
              <a:rPr lang="tr-TR" sz="3200" dirty="0" err="1" smtClean="0"/>
              <a:t>The</a:t>
            </a:r>
            <a:r>
              <a:rPr lang="tr-TR" sz="3200" dirty="0" smtClean="0"/>
              <a:t> US </a:t>
            </a:r>
            <a:r>
              <a:rPr lang="tr-TR" sz="3200" dirty="0" err="1" smtClean="0"/>
              <a:t>police</a:t>
            </a:r>
            <a:r>
              <a:rPr lang="tr-TR" sz="3200" dirty="0" smtClean="0"/>
              <a:t> </a:t>
            </a:r>
            <a:r>
              <a:rPr lang="tr-TR" sz="3200" dirty="0" err="1" smtClean="0"/>
              <a:t>department</a:t>
            </a:r>
            <a:r>
              <a:rPr lang="tr-TR" sz="3200" dirty="0" smtClean="0"/>
              <a:t> </a:t>
            </a:r>
            <a:r>
              <a:rPr lang="tr-TR" sz="3200" dirty="0" err="1" smtClean="0"/>
              <a:t>using</a:t>
            </a:r>
            <a:r>
              <a:rPr lang="tr-TR" sz="3200" dirty="0" smtClean="0"/>
              <a:t> </a:t>
            </a:r>
            <a:r>
              <a:rPr lang="tr-TR" sz="3200" dirty="0" err="1" smtClean="0"/>
              <a:t>artifical</a:t>
            </a:r>
            <a:r>
              <a:rPr lang="tr-TR" sz="3200" dirty="0" smtClean="0"/>
              <a:t> </a:t>
            </a:r>
            <a:r>
              <a:rPr lang="tr-TR" sz="3200" dirty="0" err="1" smtClean="0"/>
              <a:t>intelligence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detect</a:t>
            </a:r>
            <a:r>
              <a:rPr lang="tr-TR" sz="3200" dirty="0" smtClean="0"/>
              <a:t> </a:t>
            </a:r>
            <a:r>
              <a:rPr lang="tr-TR" sz="3200" dirty="0" err="1" smtClean="0"/>
              <a:t>crimes</a:t>
            </a:r>
            <a:r>
              <a:rPr lang="tr-TR" sz="3200" dirty="0" smtClean="0"/>
              <a:t>. </a:t>
            </a:r>
            <a:r>
              <a:rPr lang="en-US" sz="2000" dirty="0"/>
              <a:t>(Source: https://www.technologyreview.com/s/612957/predictive-policing-algorithms-ai-crime-dirty-data/)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889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Organizing</a:t>
            </a:r>
            <a:r>
              <a:rPr lang="tr-TR" b="1" dirty="0" smtClean="0"/>
              <a:t> Data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>Data </a:t>
            </a:r>
            <a:r>
              <a:rPr lang="tr-TR" sz="4000" dirty="0" err="1" smtClean="0"/>
              <a:t>hierarchy</a:t>
            </a:r>
            <a:r>
              <a:rPr lang="tr-TR" sz="4000" dirty="0" smtClean="0"/>
              <a:t>:</a:t>
            </a:r>
          </a:p>
          <a:p>
            <a:pPr lvl="1"/>
            <a:r>
              <a:rPr lang="en-US" sz="3600" dirty="0"/>
              <a:t>A </a:t>
            </a:r>
            <a:r>
              <a:rPr lang="en-US" sz="3600" b="1" dirty="0"/>
              <a:t>bit</a:t>
            </a:r>
            <a:r>
              <a:rPr lang="en-US" sz="3600" dirty="0"/>
              <a:t> represents </a:t>
            </a:r>
            <a:endParaRPr lang="tr-TR" sz="3600" dirty="0" smtClean="0"/>
          </a:p>
          <a:p>
            <a:pPr lvl="2"/>
            <a:r>
              <a:rPr lang="en-US" sz="3200" dirty="0" smtClean="0"/>
              <a:t>the </a:t>
            </a:r>
            <a:r>
              <a:rPr lang="en-US" sz="3200" dirty="0"/>
              <a:t>smallest unit of data a computer can handle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pPr lvl="1"/>
            <a:r>
              <a:rPr lang="tr-TR" sz="3600" b="1" dirty="0" smtClean="0"/>
              <a:t>A</a:t>
            </a:r>
            <a:r>
              <a:rPr lang="en-US" sz="3600" b="1" dirty="0" smtClean="0"/>
              <a:t> byte</a:t>
            </a:r>
            <a:r>
              <a:rPr lang="en-US" sz="3600" dirty="0" smtClean="0"/>
              <a:t> </a:t>
            </a:r>
            <a:r>
              <a:rPr lang="en-US" sz="3600" dirty="0"/>
              <a:t>represents </a:t>
            </a:r>
            <a:endParaRPr lang="tr-TR" sz="3600" dirty="0" smtClean="0"/>
          </a:p>
          <a:p>
            <a:pPr lvl="2"/>
            <a:r>
              <a:rPr lang="tr-TR" sz="3200" dirty="0" smtClean="0"/>
              <a:t>A </a:t>
            </a:r>
            <a:r>
              <a:rPr lang="tr-TR" sz="3200" dirty="0" err="1" smtClean="0"/>
              <a:t>group</a:t>
            </a:r>
            <a:r>
              <a:rPr lang="tr-TR" sz="3200" dirty="0" smtClean="0"/>
              <a:t> of </a:t>
            </a:r>
            <a:r>
              <a:rPr lang="tr-TR" sz="3200" dirty="0" err="1" smtClean="0"/>
              <a:t>bits</a:t>
            </a:r>
            <a:endParaRPr lang="tr-TR" sz="3200" dirty="0"/>
          </a:p>
          <a:p>
            <a:pPr lvl="2"/>
            <a:r>
              <a:rPr lang="en-US" sz="3200" dirty="0" smtClean="0"/>
              <a:t>a </a:t>
            </a:r>
            <a:r>
              <a:rPr lang="en-US" sz="3200" dirty="0"/>
              <a:t>single character, which can be a letter, a number, or another symbol.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15394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Organizing</a:t>
            </a:r>
            <a:r>
              <a:rPr lang="tr-TR" b="1" dirty="0" smtClean="0"/>
              <a:t> Data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 </a:t>
            </a:r>
            <a:r>
              <a:rPr lang="en-US" sz="4000" dirty="0"/>
              <a:t>grouping of characters into a word, a group of words, or a complete number </a:t>
            </a:r>
            <a:r>
              <a:rPr lang="en-US" sz="4000" dirty="0" smtClean="0"/>
              <a:t>is </a:t>
            </a:r>
            <a:r>
              <a:rPr lang="en-US" sz="4000" dirty="0"/>
              <a:t>called </a:t>
            </a:r>
            <a:endParaRPr lang="tr-TR" sz="4000" dirty="0" smtClean="0"/>
          </a:p>
          <a:p>
            <a:pPr lvl="1"/>
            <a:r>
              <a:rPr lang="en-US" sz="3600" dirty="0" smtClean="0"/>
              <a:t>a</a:t>
            </a:r>
            <a:r>
              <a:rPr lang="en-US" sz="3600" b="1" dirty="0" smtClean="0"/>
              <a:t> </a:t>
            </a:r>
            <a:r>
              <a:rPr lang="en-US" sz="3600" b="1" dirty="0"/>
              <a:t>field</a:t>
            </a:r>
            <a:r>
              <a:rPr lang="en-US" sz="3600" dirty="0"/>
              <a:t>. </a:t>
            </a:r>
            <a:endParaRPr lang="tr-TR" sz="3600" dirty="0" smtClean="0"/>
          </a:p>
          <a:p>
            <a:pPr lvl="1"/>
            <a:r>
              <a:rPr lang="en-US" sz="3600" dirty="0" smtClean="0"/>
              <a:t>such as a person’s name or age</a:t>
            </a:r>
            <a:endParaRPr lang="tr-TR" sz="3600" dirty="0" smtClean="0"/>
          </a:p>
          <a:p>
            <a:r>
              <a:rPr lang="en-US" sz="4000" dirty="0" smtClean="0"/>
              <a:t>A </a:t>
            </a:r>
            <a:r>
              <a:rPr lang="en-US" sz="4000" dirty="0"/>
              <a:t>group of related </a:t>
            </a:r>
            <a:r>
              <a:rPr lang="en-US" sz="4000" dirty="0" smtClean="0"/>
              <a:t>fields</a:t>
            </a:r>
            <a:r>
              <a:rPr lang="tr-TR" sz="4000" dirty="0" smtClean="0"/>
              <a:t> is</a:t>
            </a:r>
          </a:p>
          <a:p>
            <a:pPr lvl="1"/>
            <a:r>
              <a:rPr lang="en-US" sz="3600" dirty="0" smtClean="0"/>
              <a:t> </a:t>
            </a:r>
            <a:r>
              <a:rPr lang="en-US" sz="3600" dirty="0"/>
              <a:t>a </a:t>
            </a:r>
            <a:r>
              <a:rPr lang="en-US" sz="3600" b="1" dirty="0" smtClean="0"/>
              <a:t>record</a:t>
            </a:r>
            <a:r>
              <a:rPr lang="tr-TR" sz="3600" dirty="0" smtClean="0"/>
              <a:t>.</a:t>
            </a:r>
          </a:p>
          <a:p>
            <a:pPr lvl="1"/>
            <a:r>
              <a:rPr lang="en-US" sz="3600" dirty="0" smtClean="0"/>
              <a:t>such as the student’s name, the course taken, the date, and the grade</a:t>
            </a: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115394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Organizing</a:t>
            </a:r>
            <a:r>
              <a:rPr lang="tr-TR" b="1" dirty="0" smtClean="0"/>
              <a:t> Data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4400" dirty="0"/>
              <a:t>A</a:t>
            </a:r>
            <a:r>
              <a:rPr lang="en-US" sz="4400" dirty="0" smtClean="0"/>
              <a:t> </a:t>
            </a:r>
            <a:r>
              <a:rPr lang="en-US" sz="4400" dirty="0"/>
              <a:t>group of records of the same type is called </a:t>
            </a:r>
            <a:endParaRPr lang="tr-TR" sz="4400" dirty="0" smtClean="0"/>
          </a:p>
          <a:p>
            <a:pPr lvl="1"/>
            <a:r>
              <a:rPr lang="en-US" sz="4000" dirty="0" smtClean="0"/>
              <a:t>a </a:t>
            </a:r>
            <a:r>
              <a:rPr lang="en-US" sz="4000" b="1" dirty="0"/>
              <a:t>file</a:t>
            </a:r>
            <a:r>
              <a:rPr lang="en-US" sz="4000" dirty="0" smtClean="0"/>
              <a:t>.</a:t>
            </a:r>
            <a:endParaRPr lang="tr-TR" sz="4000" dirty="0" smtClean="0"/>
          </a:p>
          <a:p>
            <a:pPr marL="457200" lvl="1" indent="0">
              <a:buNone/>
            </a:pPr>
            <a:endParaRPr lang="tr-TR" sz="4000" dirty="0"/>
          </a:p>
          <a:p>
            <a:pPr marL="457200" lvl="1" indent="0">
              <a:buNone/>
            </a:pPr>
            <a:r>
              <a:rPr lang="en-US" sz="4000" dirty="0" smtClean="0"/>
              <a:t> </a:t>
            </a:r>
            <a:endParaRPr lang="tr-TR" sz="4000" dirty="0" smtClean="0"/>
          </a:p>
          <a:p>
            <a:r>
              <a:rPr lang="en-US" sz="4400" dirty="0" smtClean="0"/>
              <a:t>A </a:t>
            </a:r>
            <a:r>
              <a:rPr lang="en-US" sz="4400" dirty="0"/>
              <a:t>group of related files makes up </a:t>
            </a:r>
            <a:endParaRPr lang="tr-TR" sz="4400" dirty="0" smtClean="0"/>
          </a:p>
          <a:p>
            <a:pPr lvl="1"/>
            <a:r>
              <a:rPr lang="en-US" sz="4000" dirty="0" smtClean="0"/>
              <a:t>a </a:t>
            </a:r>
            <a:r>
              <a:rPr lang="en-US" sz="4000" b="1" dirty="0"/>
              <a:t>database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394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411</Words>
  <Application>Microsoft Office PowerPoint</Application>
  <PresentationFormat>Geniş ekran</PresentationFormat>
  <Paragraphs>53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Business Information Systems II</vt:lpstr>
      <vt:lpstr>What are data, information, business intelligence and knowledge?</vt:lpstr>
      <vt:lpstr>What are data, information, business intelligence and knowledge? Source: Baltzan P. (2019), Business Driven Information Systems, Mc Graw Hill, 6th Ed.</vt:lpstr>
      <vt:lpstr>Organizing Data</vt:lpstr>
      <vt:lpstr>Organizing Data</vt:lpstr>
      <vt:lpstr>Organizing Data</vt:lpstr>
      <vt:lpstr>Organizing Data</vt:lpstr>
      <vt:lpstr>Organizing Data</vt:lpstr>
      <vt:lpstr>Organizing Data</vt:lpstr>
      <vt:lpstr>Organizing Data – Source: Laudon K. and J. Laudon, Management Information Systems, pp.248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II</dc:title>
  <dc:creator>SEVGI EDA TUZCU</dc:creator>
  <cp:lastModifiedBy>SEVGI EDA TUZCU</cp:lastModifiedBy>
  <cp:revision>33</cp:revision>
  <dcterms:created xsi:type="dcterms:W3CDTF">2020-01-21T08:46:39Z</dcterms:created>
  <dcterms:modified xsi:type="dcterms:W3CDTF">2020-01-21T11:21:10Z</dcterms:modified>
</cp:coreProperties>
</file>