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259" r:id="rId3"/>
    <p:sldId id="260" r:id="rId4"/>
    <p:sldId id="261" r:id="rId5"/>
    <p:sldId id="263" r:id="rId6"/>
    <p:sldId id="264" r:id="rId7"/>
    <p:sldId id="265" r:id="rId8"/>
    <p:sldId id="272" r:id="rId9"/>
    <p:sldId id="266" r:id="rId10"/>
    <p:sldId id="267" r:id="rId11"/>
    <p:sldId id="268" r:id="rId12"/>
    <p:sldId id="273" r:id="rId13"/>
    <p:sldId id="269" r:id="rId14"/>
    <p:sldId id="270" r:id="rId15"/>
    <p:sldId id="271" r:id="rId16"/>
    <p:sldId id="274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79455" autoAdjust="0"/>
  </p:normalViewPr>
  <p:slideViewPr>
    <p:cSldViewPr snapToGrid="0">
      <p:cViewPr varScale="1">
        <p:scale>
          <a:sx n="58" d="100"/>
          <a:sy n="58" d="100"/>
        </p:scale>
        <p:origin x="11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9B292-2890-4553-B766-D636E2175289}" type="datetimeFigureOut">
              <a:rPr lang="tr-TR" smtClean="0"/>
              <a:t>26.02.2018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D631D-0B5E-4945-9D42-AFAA3C8D8E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7236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D631D-0B5E-4945-9D42-AFAA3C8D8E73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3028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331F-F0A6-46EA-8DB6-CD0ECF1D47FB}" type="datetimeFigureOut">
              <a:rPr lang="tr-TR" smtClean="0"/>
              <a:t>25.02.2018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B26-C8CA-408A-8CFF-E4E9B8E9B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888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331F-F0A6-46EA-8DB6-CD0ECF1D47FB}" type="datetimeFigureOut">
              <a:rPr lang="tr-TR" smtClean="0"/>
              <a:t>25.02.2018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B26-C8CA-408A-8CFF-E4E9B8E9B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620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331F-F0A6-46EA-8DB6-CD0ECF1D47FB}" type="datetimeFigureOut">
              <a:rPr lang="tr-TR" smtClean="0"/>
              <a:t>25.02.2018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B26-C8CA-408A-8CFF-E4E9B8E9B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2687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331F-F0A6-46EA-8DB6-CD0ECF1D47FB}" type="datetimeFigureOut">
              <a:rPr lang="tr-TR" smtClean="0"/>
              <a:t>25.02.2018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B26-C8CA-408A-8CFF-E4E9B8E9B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6624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331F-F0A6-46EA-8DB6-CD0ECF1D47FB}" type="datetimeFigureOut">
              <a:rPr lang="tr-TR" smtClean="0"/>
              <a:t>25.02.2018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B26-C8CA-408A-8CFF-E4E9B8E9B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684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331F-F0A6-46EA-8DB6-CD0ECF1D47FB}" type="datetimeFigureOut">
              <a:rPr lang="tr-TR" smtClean="0"/>
              <a:t>25.02.2018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B26-C8CA-408A-8CFF-E4E9B8E9B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337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331F-F0A6-46EA-8DB6-CD0ECF1D47FB}" type="datetimeFigureOut">
              <a:rPr lang="tr-TR" smtClean="0"/>
              <a:t>25.02.2018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B26-C8CA-408A-8CFF-E4E9B8E9B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897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331F-F0A6-46EA-8DB6-CD0ECF1D47FB}" type="datetimeFigureOut">
              <a:rPr lang="tr-TR" smtClean="0"/>
              <a:t>25.02.2018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B26-C8CA-408A-8CFF-E4E9B8E9B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51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331F-F0A6-46EA-8DB6-CD0ECF1D47FB}" type="datetimeFigureOut">
              <a:rPr lang="tr-TR" smtClean="0"/>
              <a:t>25.02.2018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B26-C8CA-408A-8CFF-E4E9B8E9B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085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331F-F0A6-46EA-8DB6-CD0ECF1D47FB}" type="datetimeFigureOut">
              <a:rPr lang="tr-TR" smtClean="0"/>
              <a:t>25.02.2018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B26-C8CA-408A-8CFF-E4E9B8E9B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13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331F-F0A6-46EA-8DB6-CD0ECF1D47FB}" type="datetimeFigureOut">
              <a:rPr lang="tr-TR" smtClean="0"/>
              <a:t>25.02.2018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9B26-C8CA-408A-8CFF-E4E9B8E9B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163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B331F-F0A6-46EA-8DB6-CD0ECF1D47FB}" type="datetimeFigureOut">
              <a:rPr lang="tr-TR" smtClean="0"/>
              <a:t>25.02.2018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D9B26-C8CA-408A-8CFF-E4E9B8E9B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380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Bilimsel Araştırma Yöntemleri 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2. Ders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676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Postpozitivizm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tr-TR" b="1" dirty="0" err="1"/>
              <a:t>Gerçeklik</a:t>
            </a:r>
            <a:r>
              <a:rPr lang="en-US" altLang="tr-TR" b="1" dirty="0"/>
              <a:t> </a:t>
            </a:r>
            <a:r>
              <a:rPr lang="en-US" altLang="tr-TR" b="1" dirty="0" err="1"/>
              <a:t>karmaşıktır</a:t>
            </a:r>
            <a:r>
              <a:rPr lang="en-US" altLang="tr-TR" b="1" dirty="0"/>
              <a:t>: </a:t>
            </a:r>
            <a:r>
              <a:rPr lang="en-US" altLang="tr-TR" dirty="0" err="1"/>
              <a:t>Değişkenlik</a:t>
            </a:r>
            <a:r>
              <a:rPr lang="en-US" altLang="tr-TR" dirty="0"/>
              <a:t>, </a:t>
            </a:r>
            <a:r>
              <a:rPr lang="en-US" altLang="tr-TR" dirty="0" err="1"/>
              <a:t>çeşitlilik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karşılıklı</a:t>
            </a:r>
            <a:r>
              <a:rPr lang="en-US" altLang="tr-TR" dirty="0"/>
              <a:t> </a:t>
            </a:r>
            <a:r>
              <a:rPr lang="en-US" altLang="tr-TR" dirty="0" err="1"/>
              <a:t>etkileşim</a:t>
            </a:r>
            <a:r>
              <a:rPr lang="en-US" altLang="tr-TR" dirty="0"/>
              <a:t> </a:t>
            </a:r>
            <a:r>
              <a:rPr lang="en-US" altLang="tr-TR" dirty="0" err="1"/>
              <a:t>sistemlerin</a:t>
            </a:r>
            <a:r>
              <a:rPr lang="en-US" altLang="tr-TR" dirty="0"/>
              <a:t> </a:t>
            </a:r>
            <a:r>
              <a:rPr lang="en-US" altLang="tr-TR" dirty="0" err="1"/>
              <a:t>ortak</a:t>
            </a:r>
            <a:r>
              <a:rPr lang="en-US" altLang="tr-TR" dirty="0"/>
              <a:t> </a:t>
            </a:r>
            <a:r>
              <a:rPr lang="en-US" altLang="tr-TR" dirty="0" err="1"/>
              <a:t>özelliğidir</a:t>
            </a:r>
            <a:r>
              <a:rPr lang="en-US" altLang="tr-TR" dirty="0"/>
              <a:t>.</a:t>
            </a:r>
          </a:p>
          <a:p>
            <a:r>
              <a:rPr lang="en-US" altLang="tr-TR" b="1" dirty="0" err="1"/>
              <a:t>Heterarşi</a:t>
            </a:r>
            <a:r>
              <a:rPr lang="en-US" altLang="tr-TR" b="1" dirty="0"/>
              <a:t> </a:t>
            </a:r>
            <a:r>
              <a:rPr lang="en-US" altLang="tr-TR" b="1" dirty="0" err="1"/>
              <a:t>düzendir</a:t>
            </a:r>
            <a:r>
              <a:rPr lang="en-US" altLang="tr-TR" b="1" dirty="0"/>
              <a:t>: </a:t>
            </a:r>
            <a:r>
              <a:rPr lang="en-US" altLang="tr-TR" dirty="0" err="1"/>
              <a:t>Sistemler</a:t>
            </a:r>
            <a:r>
              <a:rPr lang="en-US" altLang="tr-TR" dirty="0"/>
              <a:t> </a:t>
            </a:r>
            <a:r>
              <a:rPr lang="en-US" altLang="tr-TR" dirty="0" err="1"/>
              <a:t>önceden</a:t>
            </a:r>
            <a:r>
              <a:rPr lang="en-US" altLang="tr-TR" dirty="0"/>
              <a:t> </a:t>
            </a:r>
            <a:r>
              <a:rPr lang="en-US" altLang="tr-TR" dirty="0" err="1"/>
              <a:t>kestirilemez</a:t>
            </a:r>
            <a:r>
              <a:rPr lang="en-US" altLang="tr-TR" dirty="0"/>
              <a:t> </a:t>
            </a:r>
            <a:r>
              <a:rPr lang="en-US" altLang="tr-TR" dirty="0" err="1"/>
              <a:t>sınırlılık</a:t>
            </a:r>
            <a:r>
              <a:rPr lang="en-US" altLang="tr-TR" dirty="0"/>
              <a:t> </a:t>
            </a:r>
            <a:r>
              <a:rPr lang="en-US" altLang="tr-TR" dirty="0" err="1"/>
              <a:t>içerisindedir</a:t>
            </a:r>
            <a:r>
              <a:rPr lang="en-US" altLang="tr-TR" dirty="0"/>
              <a:t>.</a:t>
            </a:r>
          </a:p>
          <a:p>
            <a:r>
              <a:rPr lang="en-US" altLang="tr-TR" b="1" dirty="0" err="1"/>
              <a:t>Evren</a:t>
            </a:r>
            <a:r>
              <a:rPr lang="en-US" altLang="tr-TR" b="1" dirty="0"/>
              <a:t> </a:t>
            </a:r>
            <a:r>
              <a:rPr lang="en-US" altLang="tr-TR" b="1" dirty="0" err="1"/>
              <a:t>holografiktir</a:t>
            </a:r>
            <a:r>
              <a:rPr lang="en-US" altLang="tr-TR" b="1" dirty="0"/>
              <a:t>: </a:t>
            </a:r>
            <a:r>
              <a:rPr lang="en-US" altLang="tr-TR" dirty="0" err="1"/>
              <a:t>Evren</a:t>
            </a:r>
            <a:r>
              <a:rPr lang="en-US" altLang="tr-TR" dirty="0"/>
              <a:t> </a:t>
            </a:r>
            <a:r>
              <a:rPr lang="en-US" altLang="tr-TR" dirty="0" err="1"/>
              <a:t>mekanik</a:t>
            </a:r>
            <a:r>
              <a:rPr lang="en-US" altLang="tr-TR" dirty="0"/>
              <a:t> </a:t>
            </a:r>
            <a:r>
              <a:rPr lang="en-US" altLang="tr-TR" dirty="0" err="1"/>
              <a:t>biçimde</a:t>
            </a:r>
            <a:r>
              <a:rPr lang="en-US" altLang="tr-TR" dirty="0"/>
              <a:t> </a:t>
            </a:r>
            <a:r>
              <a:rPr lang="en-US" altLang="tr-TR" dirty="0" err="1"/>
              <a:t>anlaşılamaz</a:t>
            </a:r>
            <a:r>
              <a:rPr lang="en-US" altLang="tr-TR" dirty="0"/>
              <a:t>, her </a:t>
            </a:r>
            <a:r>
              <a:rPr lang="en-US" altLang="tr-TR" dirty="0" err="1"/>
              <a:t>şey</a:t>
            </a:r>
            <a:r>
              <a:rPr lang="en-US" altLang="tr-TR" dirty="0"/>
              <a:t> </a:t>
            </a:r>
            <a:r>
              <a:rPr lang="en-US" altLang="tr-TR" dirty="0" err="1"/>
              <a:t>birbirleri</a:t>
            </a:r>
            <a:r>
              <a:rPr lang="en-US" altLang="tr-TR" dirty="0"/>
              <a:t> </a:t>
            </a:r>
            <a:r>
              <a:rPr lang="en-US" altLang="tr-TR" dirty="0" err="1"/>
              <a:t>ile</a:t>
            </a:r>
            <a:r>
              <a:rPr lang="en-US" altLang="tr-TR" dirty="0"/>
              <a:t> </a:t>
            </a:r>
            <a:r>
              <a:rPr lang="en-US" altLang="tr-TR" dirty="0" err="1"/>
              <a:t>ilintilidir</a:t>
            </a:r>
            <a:r>
              <a:rPr lang="en-US" altLang="tr-TR" dirty="0"/>
              <a:t>. </a:t>
            </a:r>
          </a:p>
          <a:p>
            <a:r>
              <a:rPr lang="en-US" altLang="tr-TR" b="1" dirty="0" err="1"/>
              <a:t>Gelecek</a:t>
            </a:r>
            <a:r>
              <a:rPr lang="en-US" altLang="tr-TR" b="1" dirty="0"/>
              <a:t> </a:t>
            </a:r>
            <a:r>
              <a:rPr lang="en-US" altLang="tr-TR" b="1" dirty="0" err="1"/>
              <a:t>ve</a:t>
            </a:r>
            <a:r>
              <a:rPr lang="en-US" altLang="tr-TR" b="1" dirty="0"/>
              <a:t> </a:t>
            </a:r>
            <a:r>
              <a:rPr lang="en-US" altLang="tr-TR" b="1" dirty="0" err="1"/>
              <a:t>yön</a:t>
            </a:r>
            <a:r>
              <a:rPr lang="en-US" altLang="tr-TR" b="1" dirty="0"/>
              <a:t> </a:t>
            </a:r>
            <a:r>
              <a:rPr lang="en-US" altLang="tr-TR" b="1" dirty="0" err="1"/>
              <a:t>belirsizdir</a:t>
            </a:r>
            <a:r>
              <a:rPr lang="en-US" altLang="tr-TR" b="1" dirty="0"/>
              <a:t>: </a:t>
            </a:r>
            <a:r>
              <a:rPr lang="en-US" altLang="tr-TR" dirty="0" err="1"/>
              <a:t>Olasılıklar</a:t>
            </a:r>
            <a:r>
              <a:rPr lang="en-US" altLang="tr-TR" dirty="0"/>
              <a:t> </a:t>
            </a:r>
            <a:r>
              <a:rPr lang="en-US" altLang="tr-TR" dirty="0" err="1"/>
              <a:t>bilinebilir</a:t>
            </a:r>
            <a:r>
              <a:rPr lang="en-US" altLang="tr-TR" dirty="0"/>
              <a:t> </a:t>
            </a:r>
            <a:r>
              <a:rPr lang="en-US" altLang="tr-TR" dirty="0" err="1"/>
              <a:t>ancak</a:t>
            </a:r>
            <a:r>
              <a:rPr lang="en-US" altLang="tr-TR" dirty="0"/>
              <a:t> </a:t>
            </a:r>
            <a:r>
              <a:rPr lang="en-US" altLang="tr-TR" dirty="0" err="1"/>
              <a:t>kesin</a:t>
            </a:r>
            <a:r>
              <a:rPr lang="en-US" altLang="tr-TR" dirty="0"/>
              <a:t> </a:t>
            </a:r>
            <a:r>
              <a:rPr lang="en-US" altLang="tr-TR" dirty="0" err="1"/>
              <a:t>sonuçlar</a:t>
            </a:r>
            <a:r>
              <a:rPr lang="en-US" altLang="tr-TR" dirty="0"/>
              <a:t> </a:t>
            </a:r>
            <a:r>
              <a:rPr lang="en-US" altLang="tr-TR" dirty="0" err="1"/>
              <a:t>kestirilemez</a:t>
            </a:r>
            <a:r>
              <a:rPr lang="en-US" altLang="tr-TR" dirty="0"/>
              <a:t>. </a:t>
            </a:r>
          </a:p>
          <a:p>
            <a:r>
              <a:rPr lang="en-US" altLang="tr-TR" b="1" dirty="0" err="1"/>
              <a:t>Ilişkiler</a:t>
            </a:r>
            <a:r>
              <a:rPr lang="en-US" altLang="tr-TR" b="1" dirty="0"/>
              <a:t> </a:t>
            </a:r>
            <a:r>
              <a:rPr lang="en-US" altLang="tr-TR" b="1" dirty="0" err="1"/>
              <a:t>doğrusal</a:t>
            </a:r>
            <a:r>
              <a:rPr lang="en-US" altLang="tr-TR" b="1" dirty="0"/>
              <a:t> </a:t>
            </a:r>
            <a:r>
              <a:rPr lang="en-US" altLang="tr-TR" b="1" dirty="0" err="1"/>
              <a:t>değildir</a:t>
            </a:r>
            <a:r>
              <a:rPr lang="en-US" altLang="tr-TR" b="1" dirty="0"/>
              <a:t> </a:t>
            </a:r>
            <a:r>
              <a:rPr lang="en-US" altLang="tr-TR" b="1" dirty="0" err="1"/>
              <a:t>ve</a:t>
            </a:r>
            <a:r>
              <a:rPr lang="en-US" altLang="tr-TR" b="1" dirty="0"/>
              <a:t> </a:t>
            </a:r>
            <a:r>
              <a:rPr lang="en-US" altLang="tr-TR" b="1" dirty="0" err="1"/>
              <a:t>karşılıklı</a:t>
            </a:r>
            <a:r>
              <a:rPr lang="en-US" altLang="tr-TR" b="1" dirty="0"/>
              <a:t> </a:t>
            </a:r>
            <a:r>
              <a:rPr lang="en-US" altLang="tr-TR" b="1" dirty="0" err="1"/>
              <a:t>nedensellik</a:t>
            </a:r>
            <a:r>
              <a:rPr lang="en-US" altLang="tr-TR" b="1" dirty="0"/>
              <a:t> </a:t>
            </a:r>
            <a:r>
              <a:rPr lang="en-US" altLang="tr-TR" b="1" dirty="0" err="1"/>
              <a:t>vardır</a:t>
            </a:r>
            <a:r>
              <a:rPr lang="en-US" altLang="tr-TR" b="1" dirty="0"/>
              <a:t>: </a:t>
            </a:r>
            <a:r>
              <a:rPr lang="en-US" altLang="tr-TR" dirty="0"/>
              <a:t>A, </a:t>
            </a:r>
            <a:r>
              <a:rPr lang="en-US" altLang="tr-TR" dirty="0" err="1"/>
              <a:t>B</a:t>
            </a:r>
            <a:r>
              <a:rPr lang="en-US" altLang="en-US" dirty="0" err="1"/>
              <a:t>’</a:t>
            </a:r>
            <a:r>
              <a:rPr lang="en-US" altLang="tr-TR" dirty="0" err="1"/>
              <a:t>ye</a:t>
            </a:r>
            <a:r>
              <a:rPr lang="en-US" altLang="tr-TR" dirty="0"/>
              <a:t> </a:t>
            </a:r>
            <a:r>
              <a:rPr lang="en-US" altLang="tr-TR" dirty="0" err="1"/>
              <a:t>neden</a:t>
            </a:r>
            <a:r>
              <a:rPr lang="en-US" altLang="tr-TR" dirty="0"/>
              <a:t> </a:t>
            </a:r>
            <a:r>
              <a:rPr lang="en-US" altLang="tr-TR" dirty="0" err="1"/>
              <a:t>olmak</a:t>
            </a:r>
            <a:r>
              <a:rPr lang="en-US" altLang="tr-TR" dirty="0"/>
              <a:t> </a:t>
            </a:r>
            <a:r>
              <a:rPr lang="en-US" altLang="tr-TR" dirty="0" err="1"/>
              <a:t>yerine</a:t>
            </a:r>
            <a:r>
              <a:rPr lang="en-US" altLang="tr-TR" dirty="0"/>
              <a:t> </a:t>
            </a:r>
            <a:r>
              <a:rPr lang="en-US" altLang="tr-TR" dirty="0" err="1"/>
              <a:t>belki</a:t>
            </a:r>
            <a:r>
              <a:rPr lang="en-US" altLang="tr-TR" dirty="0"/>
              <a:t> A </a:t>
            </a:r>
            <a:r>
              <a:rPr lang="en-US" altLang="tr-TR" dirty="0" err="1"/>
              <a:t>ve</a:t>
            </a:r>
            <a:r>
              <a:rPr lang="en-US" altLang="tr-TR" dirty="0"/>
              <a:t> B </a:t>
            </a:r>
            <a:r>
              <a:rPr lang="en-US" altLang="tr-TR" dirty="0" err="1"/>
              <a:t>karşılıklı</a:t>
            </a:r>
            <a:r>
              <a:rPr lang="en-US" altLang="tr-TR" dirty="0"/>
              <a:t> </a:t>
            </a:r>
            <a:r>
              <a:rPr lang="en-US" altLang="tr-TR" dirty="0" err="1"/>
              <a:t>etkileşerek</a:t>
            </a:r>
            <a:r>
              <a:rPr lang="en-US" altLang="tr-TR" dirty="0"/>
              <a:t> </a:t>
            </a:r>
            <a:r>
              <a:rPr lang="en-US" altLang="tr-TR" dirty="0" err="1"/>
              <a:t>evrimleşir</a:t>
            </a:r>
            <a:r>
              <a:rPr lang="en-US" altLang="tr-TR" dirty="0"/>
              <a:t>. </a:t>
            </a:r>
          </a:p>
          <a:p>
            <a:r>
              <a:rPr lang="en-US" altLang="tr-TR" b="1" dirty="0" err="1"/>
              <a:t>Değişim</a:t>
            </a:r>
            <a:r>
              <a:rPr lang="en-US" altLang="tr-TR" b="1" dirty="0"/>
              <a:t> </a:t>
            </a:r>
            <a:r>
              <a:rPr lang="en-US" altLang="tr-TR" b="1" dirty="0" err="1"/>
              <a:t>morfogenetiktir</a:t>
            </a:r>
            <a:r>
              <a:rPr lang="en-US" altLang="tr-TR" b="1" dirty="0"/>
              <a:t>: </a:t>
            </a:r>
            <a:r>
              <a:rPr lang="en-US" altLang="tr-TR" dirty="0" err="1"/>
              <a:t>Düzen</a:t>
            </a:r>
            <a:r>
              <a:rPr lang="en-US" altLang="tr-TR" dirty="0"/>
              <a:t>, </a:t>
            </a:r>
            <a:r>
              <a:rPr lang="en-US" altLang="tr-TR" dirty="0" err="1"/>
              <a:t>düzensizlikten</a:t>
            </a:r>
            <a:r>
              <a:rPr lang="en-US" altLang="tr-TR" dirty="0"/>
              <a:t> </a:t>
            </a:r>
            <a:r>
              <a:rPr lang="en-US" altLang="tr-TR" dirty="0" err="1"/>
              <a:t>doğabilir</a:t>
            </a:r>
            <a:r>
              <a:rPr lang="en-US" altLang="tr-TR" dirty="0"/>
              <a:t>. </a:t>
            </a:r>
            <a:r>
              <a:rPr lang="en-US" altLang="tr-TR" dirty="0" err="1"/>
              <a:t>Sistemler</a:t>
            </a:r>
            <a:r>
              <a:rPr lang="en-US" altLang="tr-TR" dirty="0"/>
              <a:t>, </a:t>
            </a:r>
            <a:r>
              <a:rPr lang="en-US" altLang="tr-TR" dirty="0" err="1"/>
              <a:t>nitel</a:t>
            </a:r>
            <a:r>
              <a:rPr lang="en-US" altLang="tr-TR" dirty="0"/>
              <a:t> </a:t>
            </a:r>
            <a:r>
              <a:rPr lang="en-US" altLang="tr-TR" dirty="0" err="1"/>
              <a:t>değişimi</a:t>
            </a:r>
            <a:r>
              <a:rPr lang="en-US" altLang="tr-TR" dirty="0"/>
              <a:t> </a:t>
            </a:r>
            <a:r>
              <a:rPr lang="en-US" altLang="tr-TR" dirty="0" err="1"/>
              <a:t>yansıtacak</a:t>
            </a:r>
            <a:r>
              <a:rPr lang="en-US" altLang="tr-TR" dirty="0"/>
              <a:t> </a:t>
            </a:r>
            <a:r>
              <a:rPr lang="en-US" altLang="tr-TR" dirty="0" err="1"/>
              <a:t>şekilde</a:t>
            </a:r>
            <a:r>
              <a:rPr lang="en-US" altLang="tr-TR" dirty="0"/>
              <a:t> </a:t>
            </a:r>
            <a:r>
              <a:rPr lang="en-US" altLang="tr-TR" dirty="0" err="1"/>
              <a:t>karmaşıklık</a:t>
            </a:r>
            <a:r>
              <a:rPr lang="en-US" altLang="tr-TR" dirty="0"/>
              <a:t>, </a:t>
            </a:r>
            <a:r>
              <a:rPr lang="en-US" altLang="tr-TR" dirty="0" err="1"/>
              <a:t>belirsizlik</a:t>
            </a:r>
            <a:r>
              <a:rPr lang="en-US" altLang="tr-TR" dirty="0"/>
              <a:t> </a:t>
            </a:r>
            <a:r>
              <a:rPr lang="en-US" altLang="tr-TR" dirty="0" err="1"/>
              <a:t>gösterir</a:t>
            </a:r>
            <a:r>
              <a:rPr lang="en-US" altLang="tr-TR" dirty="0"/>
              <a:t>. </a:t>
            </a:r>
          </a:p>
          <a:p>
            <a:r>
              <a:rPr lang="en-US" altLang="tr-TR" b="1" dirty="0" err="1"/>
              <a:t>Gözlemci</a:t>
            </a:r>
            <a:r>
              <a:rPr lang="en-US" altLang="tr-TR" b="1" dirty="0"/>
              <a:t> </a:t>
            </a:r>
            <a:r>
              <a:rPr lang="en-US" altLang="tr-TR" b="1" dirty="0" err="1"/>
              <a:t>belirli</a:t>
            </a:r>
            <a:r>
              <a:rPr lang="en-US" altLang="tr-TR" b="1" dirty="0"/>
              <a:t> </a:t>
            </a:r>
            <a:r>
              <a:rPr lang="en-US" altLang="tr-TR" b="1" dirty="0" err="1"/>
              <a:t>bakış</a:t>
            </a:r>
            <a:r>
              <a:rPr lang="en-US" altLang="tr-TR" b="1" dirty="0"/>
              <a:t> </a:t>
            </a:r>
            <a:r>
              <a:rPr lang="en-US" altLang="tr-TR" b="1" dirty="0" err="1"/>
              <a:t>açısına</a:t>
            </a:r>
            <a:r>
              <a:rPr lang="en-US" altLang="tr-TR" b="1" dirty="0"/>
              <a:t> </a:t>
            </a:r>
            <a:r>
              <a:rPr lang="en-US" altLang="tr-TR" b="1" dirty="0" err="1"/>
              <a:t>sahip</a:t>
            </a:r>
            <a:r>
              <a:rPr lang="en-US" altLang="tr-TR" b="1" dirty="0"/>
              <a:t> </a:t>
            </a:r>
            <a:r>
              <a:rPr lang="en-US" altLang="tr-TR" b="1" dirty="0" err="1"/>
              <a:t>katılımcıdır</a:t>
            </a:r>
            <a:r>
              <a:rPr lang="en-US" altLang="tr-TR" b="1" dirty="0"/>
              <a:t>: </a:t>
            </a:r>
            <a:r>
              <a:rPr lang="en-US" altLang="tr-TR" dirty="0" err="1"/>
              <a:t>Nesnellik</a:t>
            </a:r>
            <a:r>
              <a:rPr lang="en-US" altLang="tr-TR" dirty="0"/>
              <a:t> </a:t>
            </a:r>
            <a:r>
              <a:rPr lang="en-US" altLang="tr-TR" dirty="0" err="1"/>
              <a:t>diye</a:t>
            </a:r>
            <a:r>
              <a:rPr lang="en-US" altLang="tr-TR" dirty="0"/>
              <a:t> </a:t>
            </a:r>
            <a:r>
              <a:rPr lang="en-US" altLang="tr-TR" dirty="0" err="1"/>
              <a:t>bir</a:t>
            </a:r>
            <a:r>
              <a:rPr lang="en-US" altLang="tr-TR" dirty="0"/>
              <a:t> </a:t>
            </a:r>
            <a:r>
              <a:rPr lang="en-US" altLang="tr-TR" dirty="0" err="1"/>
              <a:t>şey</a:t>
            </a:r>
            <a:r>
              <a:rPr lang="en-US" altLang="tr-TR" dirty="0"/>
              <a:t> </a:t>
            </a:r>
            <a:r>
              <a:rPr lang="en-US" altLang="tr-TR" dirty="0" err="1"/>
              <a:t>yoktur</a:t>
            </a:r>
            <a:r>
              <a:rPr lang="en-US" altLang="tr-TR" dirty="0"/>
              <a:t>, </a:t>
            </a:r>
            <a:r>
              <a:rPr lang="en-US" altLang="tr-TR" dirty="0" err="1"/>
              <a:t>bakış</a:t>
            </a:r>
            <a:r>
              <a:rPr lang="en-US" altLang="tr-TR" dirty="0"/>
              <a:t> </a:t>
            </a:r>
            <a:r>
              <a:rPr lang="en-US" altLang="tr-TR" dirty="0" err="1"/>
              <a:t>açısı</a:t>
            </a:r>
            <a:r>
              <a:rPr lang="en-US" altLang="tr-TR" dirty="0"/>
              <a:t> </a:t>
            </a:r>
            <a:r>
              <a:rPr lang="en-US" altLang="tr-TR" dirty="0" err="1"/>
              <a:t>vardır</a:t>
            </a:r>
            <a:r>
              <a:rPr lang="en-US" alt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335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1413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Araştırma süreci bakımından </a:t>
            </a:r>
            <a:br>
              <a:rPr lang="tr-TR" dirty="0" smtClean="0"/>
            </a:br>
            <a:r>
              <a:rPr lang="tr-TR" dirty="0" smtClean="0"/>
              <a:t>Pozitivizm ve </a:t>
            </a:r>
            <a:r>
              <a:rPr lang="tr-TR" dirty="0" err="1" smtClean="0"/>
              <a:t>Postpozitivizm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0504" y="1396538"/>
            <a:ext cx="7432766" cy="520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44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Araştırmaların Sınıflandırılması </a:t>
            </a:r>
            <a:br>
              <a:rPr lang="tr-TR" dirty="0" smtClean="0"/>
            </a:br>
            <a:r>
              <a:rPr lang="tr-TR" dirty="0" smtClean="0"/>
              <a:t>Nicel ve Nitel Araştırmalar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Sınıflandırmada farklı kriterler kullanılabilir, temel aldıkları felsefi temele göre; Nicel ve Nitel Araştırmalar </a:t>
            </a:r>
          </a:p>
          <a:p>
            <a:pPr marL="0" indent="0">
              <a:buNone/>
            </a:pPr>
            <a:r>
              <a:rPr lang="tr-TR" u="sng" dirty="0" smtClean="0"/>
              <a:t>Nitel Araştırmaların Özellikleri</a:t>
            </a:r>
          </a:p>
          <a:p>
            <a:r>
              <a:rPr lang="tr-TR" dirty="0" smtClean="0"/>
              <a:t>Doğal ortam</a:t>
            </a:r>
          </a:p>
          <a:p>
            <a:r>
              <a:rPr lang="tr-TR" dirty="0" smtClean="0"/>
              <a:t>Zengin betimlemeler </a:t>
            </a:r>
          </a:p>
          <a:p>
            <a:r>
              <a:rPr lang="tr-TR" dirty="0" smtClean="0"/>
              <a:t>Araştırma deseninde esneklik</a:t>
            </a:r>
          </a:p>
          <a:p>
            <a:r>
              <a:rPr lang="tr-TR" dirty="0" smtClean="0"/>
              <a:t>Katılımcının bakış açısı</a:t>
            </a:r>
          </a:p>
          <a:p>
            <a:r>
              <a:rPr lang="tr-TR" dirty="0" smtClean="0"/>
              <a:t>Sürece yönelik </a:t>
            </a:r>
          </a:p>
          <a:p>
            <a:pPr marL="0" indent="0">
              <a:buNone/>
            </a:pPr>
            <a:r>
              <a:rPr lang="tr-TR" dirty="0" err="1" smtClean="0"/>
              <a:t>Vs</a:t>
            </a:r>
            <a:r>
              <a:rPr 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416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Nicel ve Nitel Araştırmalar 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6549" y="1399397"/>
            <a:ext cx="8151221" cy="493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11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Nicel ve Nitel Araştırmalar 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2215" y="1358538"/>
            <a:ext cx="8982756" cy="492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50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Nicel ve Nitel Araştırmalar 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5737" y="1367432"/>
            <a:ext cx="9065623" cy="473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56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Nicel ve Nitel Araştırmalar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4635137" cy="4351338"/>
          </a:xfrm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rgbClr val="FF0000"/>
                </a:solidFill>
              </a:rPr>
              <a:t>Peki </a:t>
            </a:r>
            <a:r>
              <a:rPr lang="tr-TR" sz="4800" b="1" dirty="0">
                <a:solidFill>
                  <a:srgbClr val="FF0000"/>
                </a:solidFill>
              </a:rPr>
              <a:t>h</a:t>
            </a:r>
            <a:r>
              <a:rPr lang="tr-TR" sz="4800" b="1" dirty="0" smtClean="0">
                <a:solidFill>
                  <a:srgbClr val="FF0000"/>
                </a:solidFill>
              </a:rPr>
              <a:t>angisi tercih edilmeli ?</a:t>
            </a:r>
          </a:p>
          <a:p>
            <a:r>
              <a:rPr lang="tr-TR" sz="4800" b="1" dirty="0" smtClean="0">
                <a:solidFill>
                  <a:srgbClr val="FF0000"/>
                </a:solidFill>
              </a:rPr>
              <a:t>Neden? </a:t>
            </a:r>
            <a:endParaRPr lang="tr-TR" sz="4800" b="1" dirty="0">
              <a:solidFill>
                <a:srgbClr val="FF000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1311" y="1825625"/>
            <a:ext cx="3238500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17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Paradigmalar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dirty="0" smtClean="0"/>
              <a:t>«Bilim insanının olaylara bakarken kullandığı </a:t>
            </a:r>
            <a:r>
              <a:rPr lang="tr-TR" altLang="tr-TR" u="sng" dirty="0" smtClean="0"/>
              <a:t>gözlük</a:t>
            </a:r>
            <a:r>
              <a:rPr lang="tr-TR" altLang="tr-TR" dirty="0" smtClean="0"/>
              <a:t>»</a:t>
            </a:r>
          </a:p>
          <a:p>
            <a:pPr>
              <a:lnSpc>
                <a:spcPct val="80000"/>
              </a:lnSpc>
            </a:pPr>
            <a:r>
              <a:rPr lang="tr-TR" altLang="tr-TR" dirty="0" smtClean="0">
                <a:cs typeface="Calibri" panose="020F0502020204030204" pitchFamily="34" charset="0"/>
              </a:rPr>
              <a:t>Bireyin dünyaya ve onun parçaları arasındaki ilişkilere </a:t>
            </a:r>
            <a:r>
              <a:rPr lang="tr-TR" altLang="tr-TR" u="sng" dirty="0" smtClean="0">
                <a:cs typeface="Calibri" panose="020F0502020204030204" pitchFamily="34" charset="0"/>
              </a:rPr>
              <a:t>bakış açısı</a:t>
            </a:r>
            <a:r>
              <a:rPr lang="tr-TR" altLang="tr-TR" dirty="0" smtClean="0"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tr-TR" altLang="tr-TR" dirty="0">
                <a:cs typeface="Calibri" panose="020F0502020204030204" pitchFamily="34" charset="0"/>
              </a:rPr>
              <a:t>B</a:t>
            </a:r>
            <a:r>
              <a:rPr lang="tr-TR" altLang="tr-TR" dirty="0" smtClean="0">
                <a:cs typeface="Calibri" panose="020F0502020204030204" pitchFamily="34" charset="0"/>
              </a:rPr>
              <a:t>ilim topluluğu için </a:t>
            </a:r>
            <a:r>
              <a:rPr lang="tr-TR" altLang="tr-TR" u="sng" dirty="0" smtClean="0">
                <a:cs typeface="Calibri" panose="020F0502020204030204" pitchFamily="34" charset="0"/>
              </a:rPr>
              <a:t>harita</a:t>
            </a:r>
            <a:r>
              <a:rPr lang="tr-TR" altLang="tr-TR" dirty="0" smtClean="0">
                <a:cs typeface="Calibri" panose="020F0502020204030204" pitchFamily="34" charset="0"/>
              </a:rPr>
              <a:t> ya da </a:t>
            </a:r>
            <a:r>
              <a:rPr lang="tr-TR" altLang="tr-TR" u="sng" dirty="0" smtClean="0">
                <a:cs typeface="Calibri" panose="020F0502020204030204" pitchFamily="34" charset="0"/>
              </a:rPr>
              <a:t>rehber</a:t>
            </a:r>
            <a:r>
              <a:rPr lang="tr-TR" altLang="tr-TR" dirty="0" smtClean="0">
                <a:cs typeface="Calibri" panose="020F0502020204030204" pitchFamily="34" charset="0"/>
              </a:rPr>
              <a:t> gibi işlev gören, üzerinde durulması gereken önemli konuları veya sorunları belirleyen ve tanımlanmış sorunların çözümü için kabul edilebilir kuramlar veya açıklamalar oluşturan, yöntemler ve teknikler sunan </a:t>
            </a:r>
            <a:r>
              <a:rPr lang="tr-TR" altLang="tr-TR" u="sng" dirty="0" smtClean="0">
                <a:cs typeface="Calibri" panose="020F0502020204030204" pitchFamily="34" charset="0"/>
              </a:rPr>
              <a:t>çerçeve</a:t>
            </a:r>
            <a:r>
              <a:rPr lang="tr-TR" altLang="tr-TR" dirty="0" smtClean="0">
                <a:cs typeface="Calibri" panose="020F0502020204030204" pitchFamily="34" charset="0"/>
              </a:rPr>
              <a:t>ler</a:t>
            </a:r>
          </a:p>
          <a:p>
            <a:pPr>
              <a:lnSpc>
                <a:spcPct val="80000"/>
              </a:lnSpc>
            </a:pPr>
            <a:r>
              <a:rPr lang="tr-TR" altLang="tr-TR" dirty="0" smtClean="0"/>
              <a:t>Paradigmalar gerçeklik hakkındaki temel sorulara yanıt bulmaktan çok gerçekliğin </a:t>
            </a:r>
            <a:r>
              <a:rPr lang="tr-TR" altLang="tr-TR" u="sng" dirty="0" smtClean="0"/>
              <a:t>anlamlandırılması ve açıklanması </a:t>
            </a:r>
            <a:r>
              <a:rPr lang="tr-TR" altLang="tr-TR" dirty="0" smtClean="0"/>
              <a:t>sürecine yönelik kavramları üretmede işlevseldir. </a:t>
            </a:r>
          </a:p>
          <a:p>
            <a:pPr>
              <a:lnSpc>
                <a:spcPct val="80000"/>
              </a:lnSpc>
            </a:pPr>
            <a:r>
              <a:rPr lang="tr-TR" altLang="tr-TR" dirty="0" smtClean="0"/>
              <a:t>Tüm bilimsel gelişmeler, bir paradigma temelinde şekillenir</a:t>
            </a:r>
          </a:p>
          <a:p>
            <a:pPr marL="0" indent="0">
              <a:lnSpc>
                <a:spcPct val="80000"/>
              </a:lnSpc>
              <a:buNone/>
            </a:pPr>
            <a:endParaRPr lang="tr-TR" altLang="tr-TR" dirty="0" smtClean="0">
              <a:cs typeface="Calibri" panose="020F050202020403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793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Bilimsel Araştırma Paradigmaları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bilimlerde araştırmanın temelini oluşturan iki temel paradigma </a:t>
            </a:r>
          </a:p>
          <a:p>
            <a:r>
              <a:rPr lang="tr-TR" dirty="0" smtClean="0"/>
              <a:t>«Fen bilimlerindeki temel yöntemlerin sosyal olguların incelenmesinde kullanılıp kullanılamayacağı» sorusu </a:t>
            </a:r>
          </a:p>
          <a:p>
            <a:r>
              <a:rPr lang="tr-TR" dirty="0" smtClean="0"/>
              <a:t>Pozitivizm</a:t>
            </a:r>
          </a:p>
          <a:p>
            <a:r>
              <a:rPr lang="tr-TR" dirty="0" err="1" smtClean="0"/>
              <a:t>Postpozitivizm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992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Pozitivizm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Pozitivist paradigma, temelde</a:t>
            </a:r>
            <a:r>
              <a:rPr lang="tr-TR" altLang="tr-TR" dirty="0" smtClean="0">
                <a:latin typeface="Arial" panose="020B0604020202020204" pitchFamily="34" charset="0"/>
              </a:rPr>
              <a:t> </a:t>
            </a:r>
            <a:r>
              <a:rPr lang="tr-TR" altLang="en-US" dirty="0" smtClean="0">
                <a:latin typeface="Arial" panose="020B0604020202020204" pitchFamily="34" charset="0"/>
              </a:rPr>
              <a:t>“</a:t>
            </a:r>
            <a:r>
              <a:rPr lang="tr-TR" altLang="ja-JP" dirty="0" smtClean="0"/>
              <a:t>gerçeklik</a:t>
            </a:r>
            <a:r>
              <a:rPr lang="tr-TR" altLang="en-US" dirty="0" smtClean="0">
                <a:latin typeface="Arial" panose="020B0604020202020204" pitchFamily="34" charset="0"/>
              </a:rPr>
              <a:t>”</a:t>
            </a:r>
            <a:r>
              <a:rPr lang="tr-TR" altLang="ja-JP" dirty="0" smtClean="0"/>
              <a:t> kavramına dayalı olarak tartışılmakta ve açıklanmaktadır. </a:t>
            </a:r>
          </a:p>
          <a:p>
            <a:r>
              <a:rPr lang="tr-TR" altLang="tr-TR" dirty="0" smtClean="0"/>
              <a:t>Pozitivizm, tarihsel kökenleri itibariyle Aristo felsefesi ile ilişkilendirilmektedir. Daha yakın dönemde ise </a:t>
            </a:r>
            <a:r>
              <a:rPr lang="tr-TR" altLang="tr-TR" dirty="0" err="1" smtClean="0"/>
              <a:t>Auguste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Comte</a:t>
            </a:r>
            <a:r>
              <a:rPr lang="tr-TR" altLang="en-US" dirty="0" err="1" smtClean="0">
                <a:latin typeface="Arial" panose="020B0604020202020204" pitchFamily="34" charset="0"/>
                <a:ea typeface="ＭＳ 明朝" charset="-128"/>
              </a:rPr>
              <a:t>’</a:t>
            </a:r>
            <a:r>
              <a:rPr lang="tr-TR" altLang="ja-JP" dirty="0" err="1" smtClean="0"/>
              <a:t>a</a:t>
            </a:r>
            <a:r>
              <a:rPr lang="tr-TR" altLang="ja-JP" dirty="0" smtClean="0"/>
              <a:t> ithaf edilen bir kavramlaştırmadır. </a:t>
            </a:r>
            <a:endParaRPr lang="tr-TR" alt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114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Pozitivizm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altLang="tr-TR" dirty="0" smtClean="0"/>
              <a:t>Araştırmanın temel amacı, </a:t>
            </a:r>
            <a:r>
              <a:rPr lang="tr-TR" altLang="tr-TR" u="sng" dirty="0" err="1" smtClean="0"/>
              <a:t>nedensel</a:t>
            </a:r>
            <a:r>
              <a:rPr lang="tr-TR" altLang="tr-TR" dirty="0" smtClean="0"/>
              <a:t> yasaları keşfetmeye yönelik bilimsel açıklama sağlamaktır.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 err="1" smtClean="0"/>
              <a:t>Nedensel</a:t>
            </a:r>
            <a:r>
              <a:rPr lang="tr-TR" altLang="tr-TR" dirty="0" smtClean="0"/>
              <a:t> yasalar </a:t>
            </a:r>
            <a:r>
              <a:rPr lang="tr-TR" altLang="tr-TR" u="sng" dirty="0" smtClean="0"/>
              <a:t>zaten var olan</a:t>
            </a:r>
            <a:r>
              <a:rPr lang="tr-TR" altLang="tr-TR" dirty="0" smtClean="0"/>
              <a:t> ve keşfedilmeyi bekleyen </a:t>
            </a:r>
            <a:r>
              <a:rPr lang="tr-TR" altLang="tr-TR" u="sng" dirty="0" smtClean="0"/>
              <a:t>mutlak gerçekleri </a:t>
            </a:r>
            <a:r>
              <a:rPr lang="tr-TR" altLang="tr-TR" dirty="0" smtClean="0"/>
              <a:t>açıklar. Bilimsel araştırma, düzenin doğasına ilişkin yasaların keşfedilmesini sağlar.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u="sng" dirty="0" smtClean="0"/>
              <a:t>Düzen</a:t>
            </a:r>
            <a:r>
              <a:rPr lang="tr-TR" altLang="tr-TR" dirty="0" smtClean="0"/>
              <a:t>, doğadaki nesneler arasında olduğu gibi toplumlarda ve bireyler arasında da aynen vardır.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 smtClean="0"/>
              <a:t>Davranışların ortaya çıkmasında ve şekillenmesinde bireyin özgür iradesi ve içsel sebeplerden çok </a:t>
            </a:r>
            <a:r>
              <a:rPr lang="tr-TR" altLang="tr-TR" u="sng" dirty="0" smtClean="0"/>
              <a:t>dış etkenler </a:t>
            </a:r>
            <a:r>
              <a:rPr lang="tr-TR" altLang="tr-TR" dirty="0" smtClean="0"/>
              <a:t>söz konusudur.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 smtClean="0"/>
              <a:t>Doğa bilimlerine özgü olgu ve olaylar gibi birey davranışları ve birey davranışlarına yönelik olgu ve olaylar da </a:t>
            </a:r>
            <a:r>
              <a:rPr lang="tr-TR" altLang="tr-TR" u="sng" dirty="0" err="1" smtClean="0"/>
              <a:t>genellenebilirdir</a:t>
            </a:r>
            <a:r>
              <a:rPr lang="tr-TR" altLang="tr-TR" dirty="0" smtClean="0"/>
              <a:t>. </a:t>
            </a:r>
          </a:p>
          <a:p>
            <a:pPr algn="r">
              <a:buNone/>
            </a:pPr>
            <a:r>
              <a:rPr lang="tr-TR" altLang="tr-TR" dirty="0" smtClean="0"/>
              <a:t>(</a:t>
            </a:r>
            <a:r>
              <a:rPr lang="tr-TR" altLang="tr-TR" dirty="0" err="1" smtClean="0"/>
              <a:t>Neuman</a:t>
            </a:r>
            <a:r>
              <a:rPr lang="tr-TR" altLang="tr-TR" dirty="0" smtClean="0"/>
              <a:t>, 2006)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971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Pozitivizm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altLang="tr-TR" dirty="0" smtClean="0"/>
              <a:t>Pozitivist paradigmanın genelleme yaklaşımı </a:t>
            </a:r>
            <a:r>
              <a:rPr lang="tr-TR" altLang="tr-TR" dirty="0" err="1" smtClean="0"/>
              <a:t>nedensel</a:t>
            </a:r>
            <a:r>
              <a:rPr lang="tr-TR" altLang="tr-TR" dirty="0" smtClean="0"/>
              <a:t> ilişkilerin tanımlanması üzerine kuruludur.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 smtClean="0"/>
              <a:t>Evrensel yasalar, </a:t>
            </a:r>
            <a:r>
              <a:rPr lang="tr-TR" altLang="tr-TR" u="sng" dirty="0" smtClean="0"/>
              <a:t>mantık yürütme </a:t>
            </a:r>
            <a:r>
              <a:rPr lang="tr-TR" altLang="tr-TR" dirty="0" smtClean="0"/>
              <a:t>ile kavranabilir. İnsan mantığı, doğruyu bulabilir, </a:t>
            </a:r>
            <a:r>
              <a:rPr lang="tr-TR" altLang="tr-TR" u="sng" dirty="0" smtClean="0"/>
              <a:t>doğruyu yanlıştan </a:t>
            </a:r>
            <a:r>
              <a:rPr lang="tr-TR" altLang="tr-TR" dirty="0" smtClean="0"/>
              <a:t>ayırt edebilir.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 smtClean="0"/>
              <a:t>Doğru, yanlış gibi olgular ampiriktir ve bireylerden bağımsızdır. Araştırmacı olguları </a:t>
            </a:r>
            <a:r>
              <a:rPr lang="tr-TR" altLang="tr-TR" u="sng" dirty="0" smtClean="0"/>
              <a:t>ampirik yöntemlerle </a:t>
            </a:r>
            <a:r>
              <a:rPr lang="tr-TR" altLang="tr-TR" dirty="0" smtClean="0"/>
              <a:t>açığa çıkarır.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 smtClean="0"/>
              <a:t>Araştırmada uzmanlık gereklidir. Ancak uzman araştırmacı, </a:t>
            </a:r>
            <a:r>
              <a:rPr lang="tr-TR" altLang="tr-TR" u="sng" dirty="0" smtClean="0"/>
              <a:t>objektiftir </a:t>
            </a:r>
            <a:r>
              <a:rPr lang="tr-TR" altLang="tr-TR" dirty="0" smtClean="0"/>
              <a:t>ve değerlerden bağımsız olarak araştırma süreçlerini yürütebilir.</a:t>
            </a:r>
          </a:p>
          <a:p>
            <a:pPr algn="r">
              <a:buNone/>
            </a:pPr>
            <a:r>
              <a:rPr lang="tr-TR" altLang="tr-TR" dirty="0" smtClean="0"/>
              <a:t>(</a:t>
            </a:r>
            <a:r>
              <a:rPr lang="tr-TR" altLang="tr-TR" dirty="0" err="1" smtClean="0"/>
              <a:t>Neuman</a:t>
            </a:r>
            <a:r>
              <a:rPr lang="tr-TR" altLang="tr-TR" dirty="0" smtClean="0"/>
              <a:t>, 2006)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897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Pozitivizm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dirty="0" smtClean="0"/>
              <a:t>Buna göre pozitivist araştırmacı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insanlara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sunulan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tek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gerçekliğin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var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olduğunu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bu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gerçekliğin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ölçülebildiğini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belli </a:t>
            </a:r>
            <a:r>
              <a:rPr lang="en-US" altLang="tr-TR" dirty="0" err="1" smtClean="0"/>
              <a:t>ölçüde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kesinliği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olduğunu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söyleyen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inanca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sahi</a:t>
            </a:r>
            <a:r>
              <a:rPr lang="tr-TR" altLang="tr-TR" dirty="0" err="1" smtClean="0"/>
              <a:t>ptir</a:t>
            </a:r>
            <a:endParaRPr lang="en-US" altLang="tr-TR" dirty="0" smtClean="0"/>
          </a:p>
          <a:p>
            <a:pPr algn="just"/>
            <a:r>
              <a:rPr lang="en-US" altLang="tr-TR" dirty="0" err="1" smtClean="0"/>
              <a:t>Araştırma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yöntemi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genellikle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araştırılan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olguyla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ilgili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kuramla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başlar</a:t>
            </a:r>
            <a:r>
              <a:rPr lang="en-US" altLang="tr-TR" dirty="0" smtClean="0"/>
              <a:t>. Bu </a:t>
            </a:r>
            <a:r>
              <a:rPr lang="en-US" altLang="tr-TR" dirty="0" err="1" smtClean="0"/>
              <a:t>kuramı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kullanarak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birden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fazla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varsayım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ortaya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atı</a:t>
            </a:r>
            <a:r>
              <a:rPr lang="tr-TR" altLang="tr-TR" dirty="0" err="1" smtClean="0"/>
              <a:t>lı</a:t>
            </a:r>
            <a:r>
              <a:rPr lang="en-US" altLang="tr-TR" dirty="0" smtClean="0"/>
              <a:t>p </a:t>
            </a:r>
            <a:r>
              <a:rPr lang="en-US" altLang="tr-TR" dirty="0" err="1" smtClean="0"/>
              <a:t>sonra</a:t>
            </a:r>
            <a:r>
              <a:rPr lang="en-US" altLang="tr-TR" dirty="0" smtClean="0"/>
              <a:t> da </a:t>
            </a:r>
            <a:r>
              <a:rPr lang="en-US" altLang="tr-TR" dirty="0" err="1" smtClean="0"/>
              <a:t>bu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varsayımları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sizi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nesnel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kılacak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deneklerin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davranışlarını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yanıtlarını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etki</a:t>
            </a:r>
            <a:r>
              <a:rPr lang="tr-TR" altLang="tr-TR" dirty="0" smtClean="0"/>
              <a:t>den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uzak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tutacak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biçimde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hazırlanmış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yöntemler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yoluyla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sınarsını</a:t>
            </a:r>
            <a:r>
              <a:rPr lang="tr-TR" altLang="tr-TR" dirty="0" smtClean="0"/>
              <a:t>z</a:t>
            </a:r>
            <a:r>
              <a:rPr lang="en-US" altLang="tr-TR" dirty="0" smtClean="0"/>
              <a:t>. </a:t>
            </a:r>
            <a:r>
              <a:rPr lang="en-US" altLang="tr-TR" dirty="0" err="1" smtClean="0"/>
              <a:t>Topladığınız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veriler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sayılara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indirgenmiş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ya</a:t>
            </a:r>
            <a:r>
              <a:rPr lang="en-US" altLang="tr-TR" dirty="0" smtClean="0"/>
              <a:t> da </a:t>
            </a:r>
            <a:r>
              <a:rPr lang="en-US" altLang="tr-TR" dirty="0" err="1" smtClean="0"/>
              <a:t>istatistiksel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yöntemlerle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analiz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edilmiş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sayılabilir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bilgi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parçacıklarıdır</a:t>
            </a:r>
            <a:r>
              <a:rPr lang="en-US" alt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88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Pozitivizm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tr-TR" b="1" dirty="0" err="1"/>
              <a:t>Gerçeklik</a:t>
            </a:r>
            <a:r>
              <a:rPr lang="en-US" altLang="tr-TR" b="1" dirty="0"/>
              <a:t> </a:t>
            </a:r>
            <a:r>
              <a:rPr lang="en-US" altLang="tr-TR" b="1" dirty="0" err="1"/>
              <a:t>basittir</a:t>
            </a:r>
            <a:r>
              <a:rPr lang="en-US" altLang="tr-TR" b="1" dirty="0"/>
              <a:t>: </a:t>
            </a:r>
            <a:r>
              <a:rPr lang="en-US" altLang="tr-TR" dirty="0" err="1"/>
              <a:t>Evren</a:t>
            </a:r>
            <a:r>
              <a:rPr lang="en-US" altLang="tr-TR" dirty="0"/>
              <a:t> </a:t>
            </a:r>
            <a:r>
              <a:rPr lang="en-US" altLang="tr-TR" dirty="0" err="1"/>
              <a:t>etkileşimsiz</a:t>
            </a:r>
            <a:r>
              <a:rPr lang="en-US" altLang="tr-TR" dirty="0"/>
              <a:t>, </a:t>
            </a:r>
            <a:r>
              <a:rPr lang="en-US" altLang="tr-TR" dirty="0" err="1"/>
              <a:t>kendi</a:t>
            </a:r>
            <a:r>
              <a:rPr lang="en-US" altLang="tr-TR" dirty="0"/>
              <a:t> </a:t>
            </a:r>
            <a:r>
              <a:rPr lang="en-US" altLang="tr-TR" dirty="0" err="1"/>
              <a:t>içinde</a:t>
            </a:r>
            <a:r>
              <a:rPr lang="en-US" altLang="tr-TR" dirty="0"/>
              <a:t> </a:t>
            </a:r>
            <a:r>
              <a:rPr lang="en-US" altLang="tr-TR" dirty="0" err="1"/>
              <a:t>kendine</a:t>
            </a:r>
            <a:r>
              <a:rPr lang="en-US" altLang="tr-TR" dirty="0"/>
              <a:t> </a:t>
            </a:r>
            <a:r>
              <a:rPr lang="en-US" altLang="tr-TR" dirty="0" err="1"/>
              <a:t>özgü</a:t>
            </a:r>
            <a:r>
              <a:rPr lang="en-US" altLang="tr-TR" dirty="0"/>
              <a:t> </a:t>
            </a:r>
            <a:r>
              <a:rPr lang="en-US" altLang="tr-TR" dirty="0" err="1"/>
              <a:t>sistemlerin</a:t>
            </a:r>
            <a:r>
              <a:rPr lang="en-US" altLang="tr-TR" dirty="0"/>
              <a:t> </a:t>
            </a:r>
            <a:r>
              <a:rPr lang="en-US" altLang="tr-TR" dirty="0" err="1"/>
              <a:t>toplamıdır</a:t>
            </a:r>
            <a:r>
              <a:rPr lang="en-US" altLang="tr-TR" dirty="0"/>
              <a:t>.</a:t>
            </a:r>
          </a:p>
          <a:p>
            <a:r>
              <a:rPr lang="en-US" altLang="tr-TR" b="1" dirty="0" err="1"/>
              <a:t>Hiyerarşi</a:t>
            </a:r>
            <a:r>
              <a:rPr lang="en-US" altLang="tr-TR" b="1" dirty="0"/>
              <a:t> </a:t>
            </a:r>
            <a:r>
              <a:rPr lang="en-US" altLang="tr-TR" b="1" dirty="0" err="1"/>
              <a:t>düzenin</a:t>
            </a:r>
            <a:r>
              <a:rPr lang="en-US" altLang="tr-TR" b="1" dirty="0"/>
              <a:t> </a:t>
            </a:r>
            <a:r>
              <a:rPr lang="en-US" altLang="tr-TR" b="1" dirty="0" err="1"/>
              <a:t>ilkesidir</a:t>
            </a:r>
            <a:r>
              <a:rPr lang="en-US" altLang="tr-TR" dirty="0"/>
              <a:t>: </a:t>
            </a:r>
            <a:r>
              <a:rPr lang="en-US" altLang="tr-TR" dirty="0" err="1"/>
              <a:t>Sistemler</a:t>
            </a:r>
            <a:r>
              <a:rPr lang="en-US" altLang="tr-TR" dirty="0"/>
              <a:t>, </a:t>
            </a:r>
            <a:r>
              <a:rPr lang="en-US" altLang="tr-TR" dirty="0" err="1"/>
              <a:t>basitten</a:t>
            </a:r>
            <a:r>
              <a:rPr lang="en-US" altLang="tr-TR" dirty="0"/>
              <a:t> </a:t>
            </a:r>
            <a:r>
              <a:rPr lang="en-US" altLang="tr-TR" dirty="0" err="1"/>
              <a:t>en</a:t>
            </a:r>
            <a:r>
              <a:rPr lang="en-US" altLang="tr-TR" dirty="0"/>
              <a:t> </a:t>
            </a:r>
            <a:r>
              <a:rPr lang="en-US" altLang="tr-TR" dirty="0" err="1"/>
              <a:t>karmaşığa</a:t>
            </a:r>
            <a:r>
              <a:rPr lang="en-US" altLang="tr-TR" dirty="0"/>
              <a:t> </a:t>
            </a:r>
            <a:r>
              <a:rPr lang="en-US" altLang="tr-TR" dirty="0" err="1"/>
              <a:t>sınıflandırılır</a:t>
            </a:r>
            <a:r>
              <a:rPr lang="en-US" altLang="tr-TR" dirty="0"/>
              <a:t>. </a:t>
            </a:r>
          </a:p>
          <a:p>
            <a:r>
              <a:rPr lang="en-US" altLang="tr-TR" b="1" dirty="0" err="1"/>
              <a:t>Evren</a:t>
            </a:r>
            <a:r>
              <a:rPr lang="en-US" altLang="tr-TR" b="1" dirty="0"/>
              <a:t> </a:t>
            </a:r>
            <a:r>
              <a:rPr lang="en-US" altLang="tr-TR" b="1" dirty="0" err="1"/>
              <a:t>mekaniktir</a:t>
            </a:r>
            <a:r>
              <a:rPr lang="en-US" altLang="tr-TR" b="1" dirty="0"/>
              <a:t>: </a:t>
            </a:r>
            <a:r>
              <a:rPr lang="en-US" altLang="tr-TR" dirty="0" err="1"/>
              <a:t>Evren</a:t>
            </a:r>
            <a:r>
              <a:rPr lang="en-US" altLang="tr-TR" dirty="0"/>
              <a:t> belli </a:t>
            </a:r>
            <a:r>
              <a:rPr lang="en-US" altLang="tr-TR" dirty="0" err="1"/>
              <a:t>bir</a:t>
            </a:r>
            <a:r>
              <a:rPr lang="en-US" altLang="tr-TR" dirty="0"/>
              <a:t> </a:t>
            </a:r>
            <a:r>
              <a:rPr lang="en-US" altLang="tr-TR" dirty="0" err="1"/>
              <a:t>düzende</a:t>
            </a:r>
            <a:r>
              <a:rPr lang="en-US" altLang="tr-TR" dirty="0"/>
              <a:t> </a:t>
            </a:r>
            <a:r>
              <a:rPr lang="en-US" altLang="tr-TR" dirty="0" err="1"/>
              <a:t>hareketini</a:t>
            </a:r>
            <a:r>
              <a:rPr lang="en-US" altLang="tr-TR" dirty="0"/>
              <a:t> </a:t>
            </a:r>
            <a:r>
              <a:rPr lang="en-US" altLang="tr-TR" dirty="0" err="1"/>
              <a:t>sürdürür</a:t>
            </a:r>
            <a:r>
              <a:rPr lang="en-US" altLang="tr-TR" dirty="0"/>
              <a:t>. </a:t>
            </a:r>
          </a:p>
          <a:p>
            <a:r>
              <a:rPr lang="en-US" altLang="tr-TR" b="1" dirty="0" err="1"/>
              <a:t>Gelecek</a:t>
            </a:r>
            <a:r>
              <a:rPr lang="en-US" altLang="tr-TR" b="1" dirty="0"/>
              <a:t> </a:t>
            </a:r>
            <a:r>
              <a:rPr lang="en-US" altLang="tr-TR" b="1" dirty="0" err="1"/>
              <a:t>ve</a:t>
            </a:r>
            <a:r>
              <a:rPr lang="en-US" altLang="tr-TR" b="1" dirty="0"/>
              <a:t> </a:t>
            </a:r>
            <a:r>
              <a:rPr lang="en-US" altLang="tr-TR" b="1" dirty="0" err="1"/>
              <a:t>yön</a:t>
            </a:r>
            <a:r>
              <a:rPr lang="en-US" altLang="tr-TR" b="1" dirty="0"/>
              <a:t> </a:t>
            </a:r>
            <a:r>
              <a:rPr lang="en-US" altLang="tr-TR" b="1" dirty="0" err="1"/>
              <a:t>belirlidir</a:t>
            </a:r>
            <a:r>
              <a:rPr lang="en-US" altLang="tr-TR" dirty="0"/>
              <a:t>: </a:t>
            </a:r>
            <a:r>
              <a:rPr lang="en-US" altLang="tr-TR" dirty="0" err="1"/>
              <a:t>Gerekli</a:t>
            </a:r>
            <a:r>
              <a:rPr lang="en-US" altLang="tr-TR" dirty="0"/>
              <a:t> </a:t>
            </a:r>
            <a:r>
              <a:rPr lang="en-US" altLang="tr-TR" dirty="0" err="1"/>
              <a:t>matematiksel</a:t>
            </a:r>
            <a:r>
              <a:rPr lang="en-US" altLang="tr-TR" dirty="0"/>
              <a:t> </a:t>
            </a:r>
            <a:r>
              <a:rPr lang="en-US" altLang="tr-TR" dirty="0" err="1"/>
              <a:t>modeller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hesaplamalar</a:t>
            </a:r>
            <a:r>
              <a:rPr lang="en-US" altLang="tr-TR" dirty="0"/>
              <a:t> </a:t>
            </a:r>
            <a:r>
              <a:rPr lang="en-US" altLang="tr-TR" dirty="0" err="1"/>
              <a:t>ile</a:t>
            </a:r>
            <a:r>
              <a:rPr lang="en-US" altLang="tr-TR" dirty="0"/>
              <a:t> </a:t>
            </a:r>
            <a:r>
              <a:rPr lang="en-US" altLang="tr-TR" dirty="0" err="1"/>
              <a:t>evrenin</a:t>
            </a:r>
            <a:r>
              <a:rPr lang="en-US" altLang="tr-TR" dirty="0"/>
              <a:t> </a:t>
            </a:r>
            <a:r>
              <a:rPr lang="en-US" altLang="tr-TR" dirty="0" err="1"/>
              <a:t>geleceği</a:t>
            </a:r>
            <a:r>
              <a:rPr lang="en-US" altLang="tr-TR" dirty="0"/>
              <a:t> </a:t>
            </a:r>
            <a:r>
              <a:rPr lang="en-US" altLang="tr-TR" dirty="0" err="1"/>
              <a:t>önceden</a:t>
            </a:r>
            <a:r>
              <a:rPr lang="en-US" altLang="tr-TR" dirty="0"/>
              <a:t> </a:t>
            </a:r>
            <a:r>
              <a:rPr lang="en-US" altLang="tr-TR" dirty="0" err="1"/>
              <a:t>kestirilebilir</a:t>
            </a:r>
            <a:r>
              <a:rPr lang="en-US" altLang="tr-TR" dirty="0"/>
              <a:t>. </a:t>
            </a:r>
          </a:p>
          <a:p>
            <a:r>
              <a:rPr lang="en-US" altLang="tr-TR" b="1" dirty="0" err="1"/>
              <a:t>Nedensellik</a:t>
            </a:r>
            <a:r>
              <a:rPr lang="en-US" altLang="tr-TR" b="1" dirty="0"/>
              <a:t> </a:t>
            </a:r>
            <a:r>
              <a:rPr lang="en-US" altLang="tr-TR" b="1" dirty="0" err="1"/>
              <a:t>ilişkisi</a:t>
            </a:r>
            <a:r>
              <a:rPr lang="en-US" altLang="tr-TR" b="1" dirty="0"/>
              <a:t>: </a:t>
            </a:r>
            <a:r>
              <a:rPr lang="en-US" altLang="tr-TR" dirty="0" err="1"/>
              <a:t>Newtoncu</a:t>
            </a:r>
            <a:r>
              <a:rPr lang="en-US" altLang="tr-TR" dirty="0"/>
              <a:t> </a:t>
            </a:r>
            <a:r>
              <a:rPr lang="en-US" altLang="tr-TR" dirty="0" err="1"/>
              <a:t>evrende</a:t>
            </a:r>
            <a:r>
              <a:rPr lang="en-US" altLang="tr-TR" dirty="0"/>
              <a:t> </a:t>
            </a:r>
            <a:r>
              <a:rPr lang="en-US" altLang="tr-TR" dirty="0" err="1"/>
              <a:t>parçalar</a:t>
            </a:r>
            <a:r>
              <a:rPr lang="en-US" altLang="tr-TR" dirty="0"/>
              <a:t> </a:t>
            </a:r>
            <a:r>
              <a:rPr lang="en-US" altLang="tr-TR" dirty="0" err="1"/>
              <a:t>arasında</a:t>
            </a:r>
            <a:r>
              <a:rPr lang="en-US" altLang="tr-TR" dirty="0"/>
              <a:t> </a:t>
            </a:r>
            <a:r>
              <a:rPr lang="en-US" altLang="tr-TR" dirty="0" err="1"/>
              <a:t>nedensellik</a:t>
            </a:r>
            <a:r>
              <a:rPr lang="en-US" altLang="tr-TR" dirty="0"/>
              <a:t> </a:t>
            </a:r>
            <a:r>
              <a:rPr lang="en-US" altLang="tr-TR" dirty="0" err="1"/>
              <a:t>ilişkisini</a:t>
            </a:r>
            <a:r>
              <a:rPr lang="en-US" altLang="tr-TR" dirty="0"/>
              <a:t> </a:t>
            </a:r>
            <a:r>
              <a:rPr lang="en-US" altLang="tr-TR" dirty="0" err="1"/>
              <a:t>biliyorsak</a:t>
            </a:r>
            <a:r>
              <a:rPr lang="en-US" altLang="tr-TR" dirty="0"/>
              <a:t>, </a:t>
            </a:r>
            <a:r>
              <a:rPr lang="en-US" altLang="tr-TR" dirty="0" err="1"/>
              <a:t>bu</a:t>
            </a:r>
            <a:r>
              <a:rPr lang="en-US" altLang="tr-TR" dirty="0"/>
              <a:t> </a:t>
            </a:r>
            <a:r>
              <a:rPr lang="en-US" altLang="tr-TR" dirty="0" err="1"/>
              <a:t>ilişkinin</a:t>
            </a:r>
            <a:r>
              <a:rPr lang="en-US" altLang="tr-TR" dirty="0"/>
              <a:t> </a:t>
            </a:r>
            <a:r>
              <a:rPr lang="en-US" altLang="tr-TR" dirty="0" err="1"/>
              <a:t>sonuçlarını</a:t>
            </a:r>
            <a:r>
              <a:rPr lang="en-US" altLang="tr-TR" dirty="0"/>
              <a:t> </a:t>
            </a:r>
            <a:r>
              <a:rPr lang="en-US" altLang="tr-TR" dirty="0" err="1"/>
              <a:t>açıklayabiliriz</a:t>
            </a:r>
            <a:r>
              <a:rPr lang="en-US" altLang="tr-TR" dirty="0"/>
              <a:t>. </a:t>
            </a:r>
          </a:p>
          <a:p>
            <a:r>
              <a:rPr lang="en-US" altLang="tr-TR" b="1" dirty="0" err="1"/>
              <a:t>Değişim</a:t>
            </a:r>
            <a:r>
              <a:rPr lang="en-US" altLang="tr-TR" b="1" dirty="0"/>
              <a:t> </a:t>
            </a:r>
            <a:r>
              <a:rPr lang="en-US" altLang="tr-TR" b="1" dirty="0" err="1"/>
              <a:t>nicel</a:t>
            </a:r>
            <a:r>
              <a:rPr lang="en-US" altLang="tr-TR" b="1" dirty="0"/>
              <a:t> </a:t>
            </a:r>
            <a:r>
              <a:rPr lang="en-US" altLang="tr-TR" b="1" dirty="0" err="1"/>
              <a:t>ve</a:t>
            </a:r>
            <a:r>
              <a:rPr lang="en-US" altLang="tr-TR" b="1" dirty="0"/>
              <a:t>  </a:t>
            </a:r>
            <a:r>
              <a:rPr lang="en-US" altLang="tr-TR" b="1" dirty="0" err="1"/>
              <a:t>birikim</a:t>
            </a:r>
            <a:r>
              <a:rPr lang="en-US" altLang="tr-TR" b="1" dirty="0"/>
              <a:t> </a:t>
            </a:r>
            <a:r>
              <a:rPr lang="en-US" altLang="tr-TR" b="1" dirty="0" err="1"/>
              <a:t>şeklindedir</a:t>
            </a:r>
            <a:r>
              <a:rPr lang="en-US" altLang="tr-TR" dirty="0"/>
              <a:t>: </a:t>
            </a:r>
            <a:r>
              <a:rPr lang="en-US" altLang="tr-TR" dirty="0" err="1"/>
              <a:t>değişim</a:t>
            </a:r>
            <a:r>
              <a:rPr lang="en-US" altLang="tr-TR" dirty="0"/>
              <a:t> </a:t>
            </a:r>
            <a:r>
              <a:rPr lang="en-US" altLang="tr-TR" dirty="0" err="1"/>
              <a:t>sisteme</a:t>
            </a:r>
            <a:r>
              <a:rPr lang="en-US" altLang="tr-TR" dirty="0"/>
              <a:t> </a:t>
            </a:r>
            <a:r>
              <a:rPr lang="en-US" altLang="tr-TR" dirty="0" err="1"/>
              <a:t>yeni</a:t>
            </a:r>
            <a:r>
              <a:rPr lang="en-US" altLang="tr-TR" dirty="0"/>
              <a:t> </a:t>
            </a:r>
            <a:r>
              <a:rPr lang="en-US" altLang="tr-TR" dirty="0" err="1"/>
              <a:t>bir</a:t>
            </a:r>
            <a:r>
              <a:rPr lang="en-US" altLang="tr-TR" dirty="0"/>
              <a:t> </a:t>
            </a:r>
            <a:r>
              <a:rPr lang="en-US" altLang="tr-TR" dirty="0" err="1"/>
              <a:t>boyut</a:t>
            </a:r>
            <a:r>
              <a:rPr lang="en-US" altLang="tr-TR" dirty="0"/>
              <a:t> </a:t>
            </a:r>
            <a:r>
              <a:rPr lang="en-US" altLang="tr-TR" dirty="0" err="1"/>
              <a:t>ekler</a:t>
            </a:r>
            <a:r>
              <a:rPr lang="en-US" altLang="tr-TR" dirty="0"/>
              <a:t>. </a:t>
            </a:r>
          </a:p>
          <a:p>
            <a:r>
              <a:rPr lang="en-US" altLang="tr-TR" b="1" dirty="0" err="1"/>
              <a:t>Nesnellik</a:t>
            </a:r>
            <a:r>
              <a:rPr lang="en-US" altLang="tr-TR" b="1" dirty="0"/>
              <a:t> </a:t>
            </a:r>
            <a:r>
              <a:rPr lang="en-US" altLang="tr-TR" b="1" dirty="0" err="1"/>
              <a:t>zorunluluktur</a:t>
            </a:r>
            <a:r>
              <a:rPr lang="en-US" altLang="tr-TR" b="1" dirty="0"/>
              <a:t>: </a:t>
            </a:r>
            <a:r>
              <a:rPr lang="en-US" altLang="tr-TR" dirty="0" err="1"/>
              <a:t>Bilme</a:t>
            </a:r>
            <a:r>
              <a:rPr lang="en-US" altLang="tr-TR" dirty="0"/>
              <a:t> </a:t>
            </a:r>
            <a:r>
              <a:rPr lang="en-US" altLang="tr-TR" dirty="0" err="1"/>
              <a:t>akıl</a:t>
            </a:r>
            <a:r>
              <a:rPr lang="en-US" altLang="tr-TR" dirty="0"/>
              <a:t> </a:t>
            </a:r>
            <a:r>
              <a:rPr lang="en-US" altLang="tr-TR" dirty="0" err="1"/>
              <a:t>yoluyla</a:t>
            </a:r>
            <a:r>
              <a:rPr lang="en-US" altLang="tr-TR" dirty="0"/>
              <a:t> </a:t>
            </a:r>
            <a:r>
              <a:rPr lang="en-US" altLang="tr-TR" dirty="0" err="1"/>
              <a:t>anlama</a:t>
            </a:r>
            <a:r>
              <a:rPr lang="en-US" altLang="tr-TR" dirty="0"/>
              <a:t> </a:t>
            </a:r>
            <a:r>
              <a:rPr lang="en-US" altLang="tr-TR" dirty="0" err="1"/>
              <a:t>ile</a:t>
            </a:r>
            <a:r>
              <a:rPr lang="en-US" altLang="tr-TR" dirty="0"/>
              <a:t> </a:t>
            </a:r>
            <a:r>
              <a:rPr lang="en-US" altLang="tr-TR" dirty="0" err="1"/>
              <a:t>olur</a:t>
            </a:r>
            <a:r>
              <a:rPr lang="en-US" altLang="tr-TR" dirty="0"/>
              <a:t>. </a:t>
            </a:r>
            <a:r>
              <a:rPr lang="en-US" altLang="tr-TR" dirty="0" err="1"/>
              <a:t>Gözlemci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 </a:t>
            </a:r>
            <a:r>
              <a:rPr lang="en-US" altLang="tr-TR" dirty="0" err="1"/>
              <a:t>gözlenen</a:t>
            </a:r>
            <a:r>
              <a:rPr lang="en-US" altLang="tr-TR" dirty="0"/>
              <a:t> </a:t>
            </a:r>
            <a:r>
              <a:rPr lang="en-US" altLang="tr-TR" dirty="0" err="1"/>
              <a:t>kesin</a:t>
            </a:r>
            <a:r>
              <a:rPr lang="en-US" altLang="tr-TR" dirty="0"/>
              <a:t> </a:t>
            </a:r>
            <a:r>
              <a:rPr lang="en-US" altLang="tr-TR" dirty="0" err="1"/>
              <a:t>sınırlarla</a:t>
            </a:r>
            <a:r>
              <a:rPr lang="en-US" altLang="tr-TR" dirty="0"/>
              <a:t> </a:t>
            </a:r>
            <a:r>
              <a:rPr lang="en-US" altLang="tr-TR" dirty="0" err="1"/>
              <a:t>ayrılır</a:t>
            </a:r>
            <a:r>
              <a:rPr lang="en-US" altLang="tr-TR" dirty="0"/>
              <a:t>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059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Postpozitivizm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81051"/>
            <a:ext cx="10515600" cy="4295912"/>
          </a:xfrm>
        </p:spPr>
        <p:txBody>
          <a:bodyPr/>
          <a:lstStyle/>
          <a:p>
            <a:r>
              <a:rPr lang="tr-TR" altLang="ja-JP" dirty="0"/>
              <a:t>B</a:t>
            </a:r>
            <a:r>
              <a:rPr lang="tr-TR" altLang="ja-JP" dirty="0" smtClean="0"/>
              <a:t>ilginin keşfedilmesi yerine </a:t>
            </a:r>
            <a:r>
              <a:rPr lang="tr-TR" altLang="ja-JP" u="sng" dirty="0" smtClean="0"/>
              <a:t>yorumlandığını</a:t>
            </a:r>
          </a:p>
          <a:p>
            <a:r>
              <a:rPr lang="tr-TR" altLang="ja-JP" dirty="0"/>
              <a:t>O</a:t>
            </a:r>
            <a:r>
              <a:rPr lang="tr-TR" altLang="ja-JP" dirty="0" smtClean="0"/>
              <a:t>rtaya çıkarılması yerine </a:t>
            </a:r>
            <a:r>
              <a:rPr lang="tr-TR" altLang="ja-JP" u="sng" dirty="0" smtClean="0"/>
              <a:t>oluşturulduğunu</a:t>
            </a:r>
            <a:r>
              <a:rPr lang="tr-TR" altLang="ja-JP" dirty="0" smtClean="0"/>
              <a:t> varsayar.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5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Geçmişe bakış</Template>
  <TotalTime>955</TotalTime>
  <Words>668</Words>
  <Application>Microsoft Office PowerPoint</Application>
  <PresentationFormat>Geniş ekran</PresentationFormat>
  <Paragraphs>68</Paragraphs>
  <Slides>16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3" baseType="lpstr">
      <vt:lpstr>游ゴシック</vt:lpstr>
      <vt:lpstr>Arial</vt:lpstr>
      <vt:lpstr>Calibri</vt:lpstr>
      <vt:lpstr>Calibri Light</vt:lpstr>
      <vt:lpstr>ＭＳ 明朝</vt:lpstr>
      <vt:lpstr>Wingdings</vt:lpstr>
      <vt:lpstr>Office Teması</vt:lpstr>
      <vt:lpstr>Bilimsel Araştırma Yöntemleri </vt:lpstr>
      <vt:lpstr>Paradigmalar </vt:lpstr>
      <vt:lpstr>Bilimsel Araştırma Paradigmaları</vt:lpstr>
      <vt:lpstr>Pozitivizm</vt:lpstr>
      <vt:lpstr>Pozitivizm</vt:lpstr>
      <vt:lpstr>Pozitivizm</vt:lpstr>
      <vt:lpstr>Pozitivizm</vt:lpstr>
      <vt:lpstr>Pozitivizm</vt:lpstr>
      <vt:lpstr>Postpozitivizm </vt:lpstr>
      <vt:lpstr>Postpozitivizm</vt:lpstr>
      <vt:lpstr>Araştırma süreci bakımından  Pozitivizm ve Postpozitivizm</vt:lpstr>
      <vt:lpstr>Araştırmaların Sınıflandırılması  Nicel ve Nitel Araştırmalar </vt:lpstr>
      <vt:lpstr>Nicel ve Nitel Araştırmalar </vt:lpstr>
      <vt:lpstr>Nicel ve Nitel Araştırmalar </vt:lpstr>
      <vt:lpstr>Nicel ve Nitel Araştırmalar </vt:lpstr>
      <vt:lpstr>Nicel ve Nitel Araştırmalar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CAT_Proje_PC_1</dc:creator>
  <cp:lastModifiedBy>CAT_Proje_PC_1</cp:lastModifiedBy>
  <cp:revision>14</cp:revision>
  <dcterms:created xsi:type="dcterms:W3CDTF">2018-02-25T18:41:33Z</dcterms:created>
  <dcterms:modified xsi:type="dcterms:W3CDTF">2018-02-26T10:36:50Z</dcterms:modified>
</cp:coreProperties>
</file>