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0"/>
  </p:notesMasterIdLst>
  <p:sldIdLst>
    <p:sldId id="257" r:id="rId2"/>
    <p:sldId id="258" r:id="rId3"/>
    <p:sldId id="284" r:id="rId4"/>
    <p:sldId id="259" r:id="rId5"/>
    <p:sldId id="294" r:id="rId6"/>
    <p:sldId id="260" r:id="rId7"/>
    <p:sldId id="261" r:id="rId8"/>
    <p:sldId id="262" r:id="rId9"/>
    <p:sldId id="263" r:id="rId10"/>
    <p:sldId id="264" r:id="rId11"/>
    <p:sldId id="265" r:id="rId12"/>
    <p:sldId id="266" r:id="rId13"/>
    <p:sldId id="295" r:id="rId14"/>
    <p:sldId id="267" r:id="rId15"/>
    <p:sldId id="269" r:id="rId16"/>
    <p:sldId id="286" r:id="rId17"/>
    <p:sldId id="270" r:id="rId18"/>
    <p:sldId id="271" r:id="rId19"/>
    <p:sldId id="287" r:id="rId20"/>
    <p:sldId id="272" r:id="rId21"/>
    <p:sldId id="288" r:id="rId22"/>
    <p:sldId id="273" r:id="rId23"/>
    <p:sldId id="289" r:id="rId24"/>
    <p:sldId id="274" r:id="rId25"/>
    <p:sldId id="275" r:id="rId26"/>
    <p:sldId id="276" r:id="rId27"/>
    <p:sldId id="277" r:id="rId28"/>
    <p:sldId id="285" r:id="rId29"/>
    <p:sldId id="290" r:id="rId30"/>
    <p:sldId id="278" r:id="rId31"/>
    <p:sldId id="279" r:id="rId32"/>
    <p:sldId id="291" r:id="rId33"/>
    <p:sldId id="280" r:id="rId34"/>
    <p:sldId id="281" r:id="rId35"/>
    <p:sldId id="282" r:id="rId36"/>
    <p:sldId id="292" r:id="rId37"/>
    <p:sldId id="283" r:id="rId38"/>
    <p:sldId id="293" r:id="rId39"/>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8F605B4-1F47-4193-85AD-90C9B31EB0AF}" type="datetimeFigureOut">
              <a:rPr lang="tr-TR"/>
              <a:pPr>
                <a:defRPr/>
              </a:pPr>
              <a:t>21.06.2023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endParaRPr lang="tr-TR" noProof="0"/>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19C59C3-2C47-4737-9A45-670B12BC01DE}"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38915" name="2 Not Yer Tutucusu"/>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tr-TR" smtClean="0"/>
          </a:p>
        </p:txBody>
      </p:sp>
      <p:sp>
        <p:nvSpPr>
          <p:cNvPr id="38916" name="3 Slayt Numarası Yer Tutucusu"/>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CE22E3E-7DC0-4A83-9986-67F68508CD1C}" type="slidenum">
              <a:rPr lang="tr-TR"/>
              <a:pPr fontAlgn="base">
                <a:spcBef>
                  <a:spcPct val="0"/>
                </a:spcBef>
                <a:spcAft>
                  <a:spcPct val="0"/>
                </a:spcAft>
              </a:pPr>
              <a:t>27</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3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Başlık"/>
          <p:cNvSpPr>
            <a:spLocks noGrp="1"/>
          </p:cNvSpPr>
          <p:nvPr>
            <p:ph type="ctrTitle"/>
          </p:nvPr>
        </p:nvSpPr>
        <p:spPr>
          <a:xfrm>
            <a:off x="381000" y="4853411"/>
            <a:ext cx="8458200" cy="1222375"/>
          </a:xfrm>
        </p:spPr>
        <p:txBody>
          <a:bodyPr anchor="t"/>
          <a:lstStyle/>
          <a:p>
            <a:r>
              <a:rPr lang="tr-TR" smtClean="0"/>
              <a:t>Asıl başlık stili için tıklatın</a:t>
            </a:r>
            <a:endParaRPr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5" name="15 Veri Yer Tutucusu"/>
          <p:cNvSpPr>
            <a:spLocks noGrp="1"/>
          </p:cNvSpPr>
          <p:nvPr>
            <p:ph type="dt" sz="half" idx="10"/>
          </p:nvPr>
        </p:nvSpPr>
        <p:spPr/>
        <p:txBody>
          <a:bodyPr/>
          <a:lstStyle>
            <a:lvl1pPr>
              <a:defRPr/>
            </a:lvl1pPr>
          </a:lstStyle>
          <a:p>
            <a:pPr>
              <a:defRPr/>
            </a:pPr>
            <a:fld id="{E6DE0C43-BD90-43E1-BF2A-61D68C8FB357}" type="datetimeFigureOut">
              <a:rPr lang="tr-TR"/>
              <a:pPr>
                <a:defRPr/>
              </a:pPr>
              <a:t>21.06.2023</a:t>
            </a:fld>
            <a:endParaRPr lang="tr-TR"/>
          </a:p>
        </p:txBody>
      </p:sp>
      <p:sp>
        <p:nvSpPr>
          <p:cNvPr id="6" name="1 Altbilgi Yer Tutucusu"/>
          <p:cNvSpPr>
            <a:spLocks noGrp="1"/>
          </p:cNvSpPr>
          <p:nvPr>
            <p:ph type="ftr" sz="quarter" idx="11"/>
          </p:nvPr>
        </p:nvSpPr>
        <p:spPr/>
        <p:txBody>
          <a:bodyPr/>
          <a:lstStyle>
            <a:lvl1pPr>
              <a:defRPr/>
            </a:lvl1pPr>
          </a:lstStyle>
          <a:p>
            <a:pPr>
              <a:defRPr/>
            </a:pPr>
            <a:endParaRPr lang="tr-TR"/>
          </a:p>
        </p:txBody>
      </p:sp>
      <p:sp>
        <p:nvSpPr>
          <p:cNvPr id="7" name="14 Slayt Numarası Yer Tutucusu"/>
          <p:cNvSpPr>
            <a:spLocks noGrp="1"/>
          </p:cNvSpPr>
          <p:nvPr>
            <p:ph type="sldNum" sz="quarter" idx="12"/>
          </p:nvPr>
        </p:nvSpPr>
        <p:spPr>
          <a:xfrm>
            <a:off x="8229600" y="6473825"/>
            <a:ext cx="758825" cy="247650"/>
          </a:xfrm>
        </p:spPr>
        <p:txBody>
          <a:bodyPr/>
          <a:lstStyle>
            <a:lvl1pPr>
              <a:defRPr/>
            </a:lvl1pPr>
          </a:lstStyle>
          <a:p>
            <a:pPr>
              <a:defRPr/>
            </a:pPr>
            <a:fld id="{7DC6AD5E-D8E9-4094-B76D-C7C7A8B9328F}"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10 Veri Yer Tutucusu"/>
          <p:cNvSpPr>
            <a:spLocks noGrp="1"/>
          </p:cNvSpPr>
          <p:nvPr>
            <p:ph type="dt" sz="half" idx="10"/>
          </p:nvPr>
        </p:nvSpPr>
        <p:spPr/>
        <p:txBody>
          <a:bodyPr/>
          <a:lstStyle>
            <a:lvl1pPr>
              <a:defRPr/>
            </a:lvl1pPr>
          </a:lstStyle>
          <a:p>
            <a:pPr>
              <a:defRPr/>
            </a:pPr>
            <a:fld id="{AC683A24-7525-4ED4-8CF9-2429E5E43CC8}" type="datetimeFigureOut">
              <a:rPr lang="tr-TR"/>
              <a:pPr>
                <a:defRPr/>
              </a:pPr>
              <a:t>21.06.2023</a:t>
            </a:fld>
            <a:endParaRPr lang="tr-TR"/>
          </a:p>
        </p:txBody>
      </p:sp>
      <p:sp>
        <p:nvSpPr>
          <p:cNvPr id="5" name="27 Altbilgi Yer Tutucusu"/>
          <p:cNvSpPr>
            <a:spLocks noGrp="1"/>
          </p:cNvSpPr>
          <p:nvPr>
            <p:ph type="ftr" sz="quarter" idx="11"/>
          </p:nvPr>
        </p:nvSpPr>
        <p:spPr/>
        <p:txBody>
          <a:bodyPr/>
          <a:lstStyle>
            <a:lvl1pPr>
              <a:defRPr/>
            </a:lvl1pPr>
          </a:lstStyle>
          <a:p>
            <a:pPr>
              <a:defRPr/>
            </a:pPr>
            <a:endParaRPr lang="tr-TR"/>
          </a:p>
        </p:txBody>
      </p:sp>
      <p:sp>
        <p:nvSpPr>
          <p:cNvPr id="6" name="4 Slayt Numarası Yer Tutucusu"/>
          <p:cNvSpPr>
            <a:spLocks noGrp="1"/>
          </p:cNvSpPr>
          <p:nvPr>
            <p:ph type="sldNum" sz="quarter" idx="12"/>
          </p:nvPr>
        </p:nvSpPr>
        <p:spPr/>
        <p:txBody>
          <a:bodyPr/>
          <a:lstStyle>
            <a:lvl1pPr>
              <a:defRPr/>
            </a:lvl1pPr>
          </a:lstStyle>
          <a:p>
            <a:pPr>
              <a:defRPr/>
            </a:pPr>
            <a:fld id="{9BF9A7F6-B3E0-4062-A33D-38F18907F1CC}"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lvl1pPr>
              <a:defRPr/>
            </a:lvl1pPr>
          </a:lstStyle>
          <a:p>
            <a:pPr>
              <a:defRPr/>
            </a:pPr>
            <a:fld id="{ACB74CC7-8E5F-4F4B-B743-5C464477D7C3}" type="datetimeFigureOut">
              <a:rPr lang="tr-TR"/>
              <a:pPr>
                <a:defRPr/>
              </a:pPr>
              <a:t>21.06.2023</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CEAF082-39BD-4A04-A5EB-D7CEB1155CB9}"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lang="tr-TR" smtClean="0"/>
              <a:t>Asıl başlık stili için tıklatın</a:t>
            </a:r>
            <a:endParaRPr lang="en-US"/>
          </a:p>
        </p:txBody>
      </p:sp>
      <p:sp>
        <p:nvSpPr>
          <p:cNvPr id="27" name="26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4 Veri Yer Tutucusu"/>
          <p:cNvSpPr>
            <a:spLocks noGrp="1"/>
          </p:cNvSpPr>
          <p:nvPr>
            <p:ph type="dt" sz="half" idx="10"/>
          </p:nvPr>
        </p:nvSpPr>
        <p:spPr/>
        <p:txBody>
          <a:bodyPr/>
          <a:lstStyle>
            <a:lvl1pPr>
              <a:defRPr/>
            </a:lvl1pPr>
          </a:lstStyle>
          <a:p>
            <a:pPr>
              <a:defRPr/>
            </a:pPr>
            <a:fld id="{AADC898C-68E2-4B12-A03D-D8E6A639663A}" type="datetimeFigureOut">
              <a:rPr lang="tr-TR"/>
              <a:pPr>
                <a:defRPr/>
              </a:pPr>
              <a:t>21.06.2023</a:t>
            </a:fld>
            <a:endParaRPr lang="tr-TR"/>
          </a:p>
        </p:txBody>
      </p:sp>
      <p:sp>
        <p:nvSpPr>
          <p:cNvPr id="5" name="18 Altbilgi Yer Tutucusu"/>
          <p:cNvSpPr>
            <a:spLocks noGrp="1"/>
          </p:cNvSpPr>
          <p:nvPr>
            <p:ph type="ftr" sz="quarter" idx="11"/>
          </p:nvPr>
        </p:nvSpPr>
        <p:spPr>
          <a:xfrm>
            <a:off x="3581400" y="76200"/>
            <a:ext cx="2895600" cy="288925"/>
          </a:xfrm>
        </p:spPr>
        <p:txBody>
          <a:bodyPr/>
          <a:lstStyle>
            <a:lvl1pPr>
              <a:defRPr/>
            </a:lvl1pPr>
          </a:lstStyle>
          <a:p>
            <a:pPr>
              <a:defRPr/>
            </a:pPr>
            <a:endParaRPr lang="tr-TR"/>
          </a:p>
        </p:txBody>
      </p:sp>
      <p:sp>
        <p:nvSpPr>
          <p:cNvPr id="6" name="15 Slayt Numarası Yer Tutucusu"/>
          <p:cNvSpPr>
            <a:spLocks noGrp="1"/>
          </p:cNvSpPr>
          <p:nvPr>
            <p:ph type="sldNum" sz="quarter" idx="12"/>
          </p:nvPr>
        </p:nvSpPr>
        <p:spPr>
          <a:xfrm>
            <a:off x="8229600" y="6473825"/>
            <a:ext cx="758825" cy="247650"/>
          </a:xfrm>
        </p:spPr>
        <p:txBody>
          <a:bodyPr/>
          <a:lstStyle>
            <a:lvl1pPr>
              <a:defRPr/>
            </a:lvl1pPr>
          </a:lstStyle>
          <a:p>
            <a:pPr>
              <a:defRPr/>
            </a:pPr>
            <a:fld id="{C65DBCBC-0D15-4095-B024-D78B4B8588A3}"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3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lang="tr-TR" smtClean="0"/>
              <a:t>Asıl başlık stili için tıklatın</a:t>
            </a:r>
            <a:endParaRPr lang="en-US"/>
          </a:p>
        </p:txBody>
      </p:sp>
      <p:sp>
        <p:nvSpPr>
          <p:cNvPr id="5" name="18 Veri Yer Tutucusu"/>
          <p:cNvSpPr>
            <a:spLocks noGrp="1"/>
          </p:cNvSpPr>
          <p:nvPr>
            <p:ph type="dt" sz="half" idx="10"/>
          </p:nvPr>
        </p:nvSpPr>
        <p:spPr/>
        <p:txBody>
          <a:bodyPr/>
          <a:lstStyle>
            <a:lvl1pPr>
              <a:defRPr/>
            </a:lvl1pPr>
          </a:lstStyle>
          <a:p>
            <a:pPr>
              <a:defRPr/>
            </a:pPr>
            <a:fld id="{9EB18C22-5D8F-4745-B7D8-6AE1ACDE3AFD}" type="datetimeFigureOut">
              <a:rPr lang="tr-TR"/>
              <a:pPr>
                <a:defRPr/>
              </a:pPr>
              <a:t>21.06.2023</a:t>
            </a:fld>
            <a:endParaRPr lang="tr-TR"/>
          </a:p>
        </p:txBody>
      </p:sp>
      <p:sp>
        <p:nvSpPr>
          <p:cNvPr id="7" name="10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5D536AEE-F29F-423B-A1A3-7B3C296AA03B}" type="slidenum">
              <a:rPr lang="tr-TR"/>
              <a:pPr>
                <a:defRPr/>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lang="tr-TR" smtClean="0"/>
              <a:t>Asıl başlık stili için tıklatın</a:t>
            </a:r>
            <a:endParaRPr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10 Veri Yer Tutucusu"/>
          <p:cNvSpPr>
            <a:spLocks noGrp="1"/>
          </p:cNvSpPr>
          <p:nvPr>
            <p:ph type="dt" sz="half" idx="10"/>
          </p:nvPr>
        </p:nvSpPr>
        <p:spPr/>
        <p:txBody>
          <a:bodyPr/>
          <a:lstStyle>
            <a:lvl1pPr>
              <a:defRPr/>
            </a:lvl1pPr>
          </a:lstStyle>
          <a:p>
            <a:pPr>
              <a:defRPr/>
            </a:pPr>
            <a:fld id="{1B2B6921-C556-455A-8307-B69AD1EB4B4A}" type="datetimeFigureOut">
              <a:rPr lang="tr-TR"/>
              <a:pPr>
                <a:defRPr/>
              </a:pPr>
              <a:t>21.06.2023</a:t>
            </a:fld>
            <a:endParaRPr lang="tr-TR"/>
          </a:p>
        </p:txBody>
      </p:sp>
      <p:sp>
        <p:nvSpPr>
          <p:cNvPr id="6" name="27 Altbilgi Yer Tutucusu"/>
          <p:cNvSpPr>
            <a:spLocks noGrp="1"/>
          </p:cNvSpPr>
          <p:nvPr>
            <p:ph type="ftr" sz="quarter" idx="11"/>
          </p:nvPr>
        </p:nvSpPr>
        <p:spPr/>
        <p:txBody>
          <a:bodyPr/>
          <a:lstStyle>
            <a:lvl1pPr>
              <a:defRPr/>
            </a:lvl1pPr>
          </a:lstStyle>
          <a:p>
            <a:pPr>
              <a:defRPr/>
            </a:pPr>
            <a:endParaRPr lang="tr-TR"/>
          </a:p>
        </p:txBody>
      </p:sp>
      <p:sp>
        <p:nvSpPr>
          <p:cNvPr id="7" name="4 Slayt Numarası Yer Tutucusu"/>
          <p:cNvSpPr>
            <a:spLocks noGrp="1"/>
          </p:cNvSpPr>
          <p:nvPr>
            <p:ph type="sldNum" sz="quarter" idx="12"/>
          </p:nvPr>
        </p:nvSpPr>
        <p:spPr/>
        <p:txBody>
          <a:bodyPr/>
          <a:lstStyle>
            <a:lvl1pPr>
              <a:defRPr/>
            </a:lvl1pPr>
          </a:lstStyle>
          <a:p>
            <a:pPr>
              <a:defRPr/>
            </a:pPr>
            <a:fld id="{41A5D921-CCA0-403B-A323-131D4B0221B6}"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Başlık"/>
          <p:cNvSpPr>
            <a:spLocks noGrp="1"/>
          </p:cNvSpPr>
          <p:nvPr>
            <p:ph type="title"/>
          </p:nvPr>
        </p:nvSpPr>
        <p:spPr>
          <a:xfrm>
            <a:off x="304800" y="5410200"/>
            <a:ext cx="8610600" cy="882650"/>
          </a:xfrm>
        </p:spPr>
        <p:txBody>
          <a:bodyPr/>
          <a:lstStyle>
            <a:lvl1pPr>
              <a:defRPr/>
            </a:lvl1pPr>
          </a:lstStyle>
          <a:p>
            <a:r>
              <a:rPr lang="tr-TR" smtClean="0"/>
              <a:t>Asıl başlık stili için tıklatın</a:t>
            </a:r>
            <a:endParaRPr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9 Veri Yer Tutucusu"/>
          <p:cNvSpPr>
            <a:spLocks noGrp="1"/>
          </p:cNvSpPr>
          <p:nvPr>
            <p:ph type="dt" sz="half" idx="10"/>
          </p:nvPr>
        </p:nvSpPr>
        <p:spPr/>
        <p:txBody>
          <a:bodyPr/>
          <a:lstStyle>
            <a:lvl1pPr>
              <a:defRPr/>
            </a:lvl1pPr>
          </a:lstStyle>
          <a:p>
            <a:pPr>
              <a:defRPr/>
            </a:pPr>
            <a:fld id="{D50D7840-433A-4720-B334-53473D022591}" type="datetimeFigureOut">
              <a:rPr lang="tr-TR"/>
              <a:pPr>
                <a:defRPr/>
              </a:pPr>
              <a:t>21.06.2023</a:t>
            </a:fld>
            <a:endParaRPr lang="tr-TR"/>
          </a:p>
        </p:txBody>
      </p:sp>
      <p:sp>
        <p:nvSpPr>
          <p:cNvPr id="9" name="5 Altbilgi Yer Tutucusu"/>
          <p:cNvSpPr>
            <a:spLocks noGrp="1"/>
          </p:cNvSpPr>
          <p:nvPr>
            <p:ph type="ftr" sz="quarter" idx="11"/>
          </p:nvPr>
        </p:nvSpPr>
        <p:spPr/>
        <p:txBody>
          <a:bodyPr/>
          <a:lstStyle>
            <a:lvl1pPr>
              <a:defRPr/>
            </a:lvl1pPr>
          </a:lstStyle>
          <a:p>
            <a:pPr>
              <a:defRPr/>
            </a:pPr>
            <a:endParaRPr lang="tr-TR"/>
          </a:p>
        </p:txBody>
      </p:sp>
      <p:sp>
        <p:nvSpPr>
          <p:cNvPr id="10" name="6 Slayt Numarası Yer Tutucusu"/>
          <p:cNvSpPr>
            <a:spLocks noGrp="1"/>
          </p:cNvSpPr>
          <p:nvPr>
            <p:ph type="sldNum" sz="quarter" idx="12"/>
          </p:nvPr>
        </p:nvSpPr>
        <p:spPr>
          <a:xfrm>
            <a:off x="8229600" y="6477000"/>
            <a:ext cx="762000" cy="247650"/>
          </a:xfrm>
        </p:spPr>
        <p:txBody>
          <a:bodyPr/>
          <a:lstStyle>
            <a:lvl1pPr>
              <a:defRPr/>
            </a:lvl1pPr>
          </a:lstStyle>
          <a:p>
            <a:pPr>
              <a:defRPr/>
            </a:pPr>
            <a:fld id="{37989FAB-3F1F-43D2-BA6D-866D39A576F5}"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lang="tr-TR" smtClean="0"/>
              <a:t>Asıl başlık stili için tıklatın</a:t>
            </a:r>
            <a:endParaRPr lang="en-US"/>
          </a:p>
        </p:txBody>
      </p:sp>
      <p:sp>
        <p:nvSpPr>
          <p:cNvPr id="3" name="10 Veri Yer Tutucusu"/>
          <p:cNvSpPr>
            <a:spLocks noGrp="1"/>
          </p:cNvSpPr>
          <p:nvPr>
            <p:ph type="dt" sz="half" idx="10"/>
          </p:nvPr>
        </p:nvSpPr>
        <p:spPr/>
        <p:txBody>
          <a:bodyPr/>
          <a:lstStyle>
            <a:lvl1pPr>
              <a:defRPr/>
            </a:lvl1pPr>
          </a:lstStyle>
          <a:p>
            <a:pPr>
              <a:defRPr/>
            </a:pPr>
            <a:fld id="{CB1BCE6B-1622-409A-BEF3-0EE065B1FF84}" type="datetimeFigureOut">
              <a:rPr lang="tr-TR"/>
              <a:pPr>
                <a:defRPr/>
              </a:pPr>
              <a:t>21.06.2023</a:t>
            </a:fld>
            <a:endParaRPr lang="tr-TR"/>
          </a:p>
        </p:txBody>
      </p:sp>
      <p:sp>
        <p:nvSpPr>
          <p:cNvPr id="4" name="27 Altbilgi Yer Tutucusu"/>
          <p:cNvSpPr>
            <a:spLocks noGrp="1"/>
          </p:cNvSpPr>
          <p:nvPr>
            <p:ph type="ftr" sz="quarter" idx="11"/>
          </p:nvPr>
        </p:nvSpPr>
        <p:spPr/>
        <p:txBody>
          <a:bodyPr/>
          <a:lstStyle>
            <a:lvl1pPr>
              <a:defRPr/>
            </a:lvl1pPr>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9554959A-CD3A-4694-8118-C0B380488272}"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2 Veri Yer Tutucusu"/>
          <p:cNvSpPr>
            <a:spLocks noGrp="1"/>
          </p:cNvSpPr>
          <p:nvPr>
            <p:ph type="dt" sz="half" idx="10"/>
          </p:nvPr>
        </p:nvSpPr>
        <p:spPr/>
        <p:txBody>
          <a:bodyPr/>
          <a:lstStyle>
            <a:lvl1pPr>
              <a:defRPr/>
            </a:lvl1pPr>
          </a:lstStyle>
          <a:p>
            <a:pPr>
              <a:defRPr/>
            </a:pPr>
            <a:fld id="{2657E632-F2E9-46C7-AAA0-E01A3A991908}" type="datetimeFigureOut">
              <a:rPr lang="tr-TR"/>
              <a:pPr>
                <a:defRPr/>
              </a:pPr>
              <a:t>21.06.2023</a:t>
            </a:fld>
            <a:endParaRPr lang="tr-TR"/>
          </a:p>
        </p:txBody>
      </p:sp>
      <p:sp>
        <p:nvSpPr>
          <p:cNvPr id="3" name="23 Altbilgi Yer Tutucusu"/>
          <p:cNvSpPr>
            <a:spLocks noGrp="1"/>
          </p:cNvSpPr>
          <p:nvPr>
            <p:ph type="ftr" sz="quarter" idx="11"/>
          </p:nvPr>
        </p:nvSpPr>
        <p:spPr/>
        <p:txBody>
          <a:bodyPr/>
          <a:lstStyle>
            <a:lvl1pPr>
              <a:defRPr/>
            </a:lvl1pPr>
          </a:lstStyle>
          <a:p>
            <a:pPr>
              <a:defRPr/>
            </a:pPr>
            <a:endParaRPr lang="tr-TR"/>
          </a:p>
        </p:txBody>
      </p:sp>
      <p:sp>
        <p:nvSpPr>
          <p:cNvPr id="4" name="6 Slayt Numarası Yer Tutucusu"/>
          <p:cNvSpPr>
            <a:spLocks noGrp="1"/>
          </p:cNvSpPr>
          <p:nvPr>
            <p:ph type="sldNum" sz="quarter" idx="12"/>
          </p:nvPr>
        </p:nvSpPr>
        <p:spPr/>
        <p:txBody>
          <a:bodyPr/>
          <a:lstStyle>
            <a:lvl1pPr>
              <a:defRPr/>
            </a:lvl1pPr>
          </a:lstStyle>
          <a:p>
            <a:pPr>
              <a:defRPr/>
            </a:pPr>
            <a:fld id="{61ADD1F2-E874-46B9-A4B1-A0A33F725004}"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4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Başlık"/>
          <p:cNvSpPr>
            <a:spLocks noGrp="1"/>
          </p:cNvSpPr>
          <p:nvPr>
            <p:ph type="title"/>
          </p:nvPr>
        </p:nvSpPr>
        <p:spPr>
          <a:xfrm>
            <a:off x="457200" y="5486400"/>
            <a:ext cx="8458200" cy="520700"/>
          </a:xfrm>
        </p:spPr>
        <p:txBody>
          <a:bodyPr/>
          <a:lstStyle>
            <a:lvl1pPr algn="l">
              <a:buNone/>
              <a:defRPr sz="2000" b="1"/>
            </a:lvl1pPr>
          </a:lstStyle>
          <a:p>
            <a:r>
              <a:rPr lang="tr-TR" smtClean="0"/>
              <a:t>Asıl başlık stili için tıklatın</a:t>
            </a:r>
            <a:endParaRPr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24 Veri Yer Tutucusu"/>
          <p:cNvSpPr>
            <a:spLocks noGrp="1"/>
          </p:cNvSpPr>
          <p:nvPr>
            <p:ph type="dt" sz="half" idx="10"/>
          </p:nvPr>
        </p:nvSpPr>
        <p:spPr/>
        <p:txBody>
          <a:bodyPr/>
          <a:lstStyle>
            <a:lvl1pPr>
              <a:defRPr/>
            </a:lvl1pPr>
          </a:lstStyle>
          <a:p>
            <a:pPr>
              <a:defRPr/>
            </a:pPr>
            <a:fld id="{90EC7CDE-CB35-4C22-A8BF-97B83301DEA9}" type="datetimeFigureOut">
              <a:rPr lang="tr-TR"/>
              <a:pPr>
                <a:defRPr/>
              </a:pPr>
              <a:t>21.06.2023</a:t>
            </a:fld>
            <a:endParaRPr lang="tr-TR"/>
          </a:p>
        </p:txBody>
      </p:sp>
      <p:sp>
        <p:nvSpPr>
          <p:cNvPr id="7" name="28 Altbilgi Yer Tutucusu"/>
          <p:cNvSpPr>
            <a:spLocks noGrp="1"/>
          </p:cNvSpPr>
          <p:nvPr>
            <p:ph type="ftr" sz="quarter" idx="11"/>
          </p:nvPr>
        </p:nvSpPr>
        <p:spPr/>
        <p:txBody>
          <a:bodyPr/>
          <a:lstStyle>
            <a:lvl1pPr>
              <a:defRPr/>
            </a:lvl1pPr>
          </a:lstStyle>
          <a:p>
            <a:pPr>
              <a:defRPr/>
            </a:pPr>
            <a:endParaRPr lang="tr-TR"/>
          </a:p>
        </p:txBody>
      </p:sp>
      <p:sp>
        <p:nvSpPr>
          <p:cNvPr id="8" name="6 Slayt Numarası Yer Tutucusu"/>
          <p:cNvSpPr>
            <a:spLocks noGrp="1"/>
          </p:cNvSpPr>
          <p:nvPr>
            <p:ph type="sldNum" sz="quarter" idx="12"/>
          </p:nvPr>
        </p:nvSpPr>
        <p:spPr/>
        <p:txBody>
          <a:bodyPr/>
          <a:lstStyle>
            <a:lvl1pPr>
              <a:defRPr/>
            </a:lvl1pPr>
          </a:lstStyle>
          <a:p>
            <a:pPr>
              <a:defRPr/>
            </a:pPr>
            <a:fld id="{114477A8-CF55-4BD9-92B7-463D845E385C}"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17" name="16 Başlık"/>
          <p:cNvSpPr>
            <a:spLocks noGrp="1"/>
          </p:cNvSpPr>
          <p:nvPr>
            <p:ph type="title"/>
          </p:nvPr>
        </p:nvSpPr>
        <p:spPr>
          <a:xfrm>
            <a:off x="381000" y="4993760"/>
            <a:ext cx="5867400" cy="522288"/>
          </a:xfrm>
        </p:spPr>
        <p:txBody>
          <a:bodyPr/>
          <a:lstStyle>
            <a:lvl1pPr algn="l">
              <a:buNone/>
              <a:defRPr sz="2000" b="1"/>
            </a:lvl1pPr>
          </a:lstStyle>
          <a:p>
            <a:r>
              <a:rPr lang="tr-TR" smtClean="0"/>
              <a:t>Asıl başlık stili için tıklatın</a:t>
            </a:r>
            <a:endParaRPr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5" name="6 Veri Yer Tutucusu"/>
          <p:cNvSpPr>
            <a:spLocks noGrp="1"/>
          </p:cNvSpPr>
          <p:nvPr>
            <p:ph type="dt" sz="half" idx="10"/>
          </p:nvPr>
        </p:nvSpPr>
        <p:spPr/>
        <p:txBody>
          <a:bodyPr/>
          <a:lstStyle>
            <a:lvl1pPr>
              <a:defRPr/>
            </a:lvl1pPr>
          </a:lstStyle>
          <a:p>
            <a:pPr>
              <a:defRPr/>
            </a:pPr>
            <a:fld id="{D17F50C7-2D51-4DAF-AAE3-CD353191E7E0}" type="datetimeFigureOut">
              <a:rPr lang="tr-TR"/>
              <a:pPr>
                <a:defRPr/>
              </a:pPr>
              <a:t>21.06.2023</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30 Slayt Numarası Yer Tutucusu"/>
          <p:cNvSpPr>
            <a:spLocks noGrp="1"/>
          </p:cNvSpPr>
          <p:nvPr>
            <p:ph type="sldNum" sz="quarter" idx="12"/>
          </p:nvPr>
        </p:nvSpPr>
        <p:spPr/>
        <p:txBody>
          <a:bodyPr/>
          <a:lstStyle>
            <a:lvl1pPr>
              <a:defRPr/>
            </a:lvl1pPr>
          </a:lstStyle>
          <a:p>
            <a:pPr>
              <a:defRPr/>
            </a:pPr>
            <a:fld id="{415DABE9-CF51-4FE1-83E2-61EB13B81433}"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7 Metin Yer Tutucusu"/>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A0372CC8-CA1F-4D9E-B188-47C6F34DAAE0}" type="datetimeFigureOut">
              <a:rPr lang="tr-TR"/>
              <a:pPr>
                <a:defRPr/>
              </a:pPr>
              <a:t>21.06.2023</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cs typeface="+mn-cs"/>
              </a:defRPr>
            </a:lvl1pPr>
          </a:lstStyle>
          <a:p>
            <a:pPr>
              <a:defRPr/>
            </a:pPr>
            <a:fld id="{74F18E28-ECE7-4021-A8A8-61358942D3EF}" type="slidenum">
              <a:rPr lang="tr-TR"/>
              <a:pPr>
                <a:defRPr/>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lang="tr-TR" smtClean="0"/>
              <a:t>Asıl başlık stili için tıklatın</a:t>
            </a:r>
            <a:endParaRPr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64" r:id="rId4"/>
    <p:sldLayoutId id="2147483770" r:id="rId5"/>
    <p:sldLayoutId id="2147483765" r:id="rId6"/>
    <p:sldLayoutId id="2147483771" r:id="rId7"/>
    <p:sldLayoutId id="2147483772" r:id="rId8"/>
    <p:sldLayoutId id="2147483773" r:id="rId9"/>
    <p:sldLayoutId id="2147483766" r:id="rId10"/>
    <p:sldLayoutId id="2147483774"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fontAlgn="auto">
              <a:spcAft>
                <a:spcPts val="0"/>
              </a:spcAft>
              <a:defRPr/>
            </a:pP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HERBİSİTLERİN SELEKTİVİTELERİNİ BELİRLEYEN FAKTÖRLER</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İçerik Yer Tutucusu"/>
          <p:cNvSpPr>
            <a:spLocks noGrp="1"/>
          </p:cNvSpPr>
          <p:nvPr>
            <p:ph idx="1"/>
          </p:nvPr>
        </p:nvSpPr>
        <p:spPr>
          <a:xfrm>
            <a:off x="304800" y="260350"/>
            <a:ext cx="8686800" cy="6408738"/>
          </a:xfrm>
        </p:spPr>
        <p:txBody>
          <a:bodyPr/>
          <a:lstStyle/>
          <a:p>
            <a:pPr algn="just">
              <a:buFont typeface="Wingdings 2" pitchFamily="18" charset="2"/>
              <a:buNone/>
            </a:pPr>
            <a:r>
              <a:rPr lang="tr-TR" sz="4000" b="1" dirty="0" smtClean="0">
                <a:latin typeface="Times New Roman" pitchFamily="18" charset="0"/>
                <a:cs typeface="Times New Roman" pitchFamily="18" charset="0"/>
              </a:rPr>
              <a:t>3. Yaprak özelliklerinden ileri gelen farklılıklar</a:t>
            </a:r>
            <a:endParaRPr lang="tr-TR" sz="4000" dirty="0" smtClean="0">
              <a:latin typeface="Times New Roman" pitchFamily="18" charset="0"/>
              <a:cs typeface="Times New Roman" pitchFamily="18" charset="0"/>
            </a:endParaRPr>
          </a:p>
          <a:p>
            <a:pPr algn="just">
              <a:buNone/>
            </a:pPr>
            <a:r>
              <a:rPr lang="tr-TR" sz="4000" dirty="0" smtClean="0">
                <a:latin typeface="Times New Roman" pitchFamily="18" charset="0"/>
                <a:cs typeface="Times New Roman" pitchFamily="18" charset="0"/>
              </a:rPr>
              <a:t>	Etkili maddenin bitki tarafından </a:t>
            </a:r>
            <a:r>
              <a:rPr lang="tr-TR" sz="4000" dirty="0" err="1" smtClean="0">
                <a:latin typeface="Times New Roman" pitchFamily="18" charset="0"/>
                <a:cs typeface="Times New Roman" pitchFamily="18" charset="0"/>
              </a:rPr>
              <a:t>absorbe</a:t>
            </a:r>
            <a:r>
              <a:rPr lang="tr-TR" sz="4000" dirty="0" smtClean="0">
                <a:latin typeface="Times New Roman" pitchFamily="18" charset="0"/>
                <a:cs typeface="Times New Roman" pitchFamily="18" charset="0"/>
              </a:rPr>
              <a:t> edilmeye yetecek kadar bir süre yaprak yüzeyinde kalabilmesi gereklidir. </a:t>
            </a:r>
            <a:r>
              <a:rPr lang="tr-TR" sz="4000" b="1" dirty="0" smtClean="0">
                <a:latin typeface="Times New Roman" pitchFamily="18" charset="0"/>
                <a:cs typeface="Times New Roman" pitchFamily="18" charset="0"/>
              </a:rPr>
              <a:t>Yaprakların şekli ve bitki üzerindeki duruşları</a:t>
            </a:r>
            <a:r>
              <a:rPr lang="tr-TR" sz="4000" dirty="0" smtClean="0">
                <a:latin typeface="Times New Roman" pitchFamily="18" charset="0"/>
                <a:cs typeface="Times New Roman" pitchFamily="18" charset="0"/>
              </a:rPr>
              <a:t> herbisitin bitki yüzeyinde tutunmasını etkileyen en önemli faktörlerden biridir. </a:t>
            </a:r>
          </a:p>
          <a:p>
            <a:pPr>
              <a:buFont typeface="Wingdings 2" pitchFamily="18" charset="2"/>
              <a:buNone/>
            </a:pP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3"/>
            <a:ext cx="8884096" cy="6552456"/>
          </a:xfrm>
        </p:spPr>
        <p:txBody>
          <a:bodyPr>
            <a:normAutofit lnSpcReduction="10000"/>
          </a:bodyPr>
          <a:lstStyle/>
          <a:p>
            <a:pPr algn="just" fontAlgn="auto">
              <a:spcAft>
                <a:spcPts val="0"/>
              </a:spcAft>
              <a:buFont typeface="Wingdings 2"/>
              <a:buNone/>
              <a:defRPr/>
            </a:pPr>
            <a:r>
              <a:rPr lang="tr-TR" sz="3400" dirty="0" smtClean="0"/>
              <a:t>	</a:t>
            </a:r>
            <a:r>
              <a:rPr lang="tr-TR" sz="3400" dirty="0" smtClean="0">
                <a:latin typeface="Times New Roman" pitchFamily="18" charset="0"/>
                <a:cs typeface="Times New Roman" pitchFamily="18" charset="0"/>
              </a:rPr>
              <a:t>Geniş yüzeyli ve yere paralel yapraklara sahip bitkilerde, dar yüzeyli ve yere dik duran yapraklara sahip bitkilere oranla çok daha fazla herbisit tutunabilmektedir. Örneğin, aynı miktarda herbisit uygulanan lahana ve arpa bitkisinde,  birim yaprak yüzeyi itibarı ile lahana yapraklarında arpanınkine oranla 8 katı daha fazla herbisit tutunabildiği saptanmıştır. Geniş ve yatay  yapraklı bitkilerde herbisit damlacıkları yaprak yüzeyinde kolaylıkla yayılabilmekte, dar ve dik yapraklı bitkilerde olduğu gibi yer çekimi etkisi ile yere düşmeleri pek söz konusu olmamaktadır.  </a:t>
            </a:r>
          </a:p>
          <a:p>
            <a:pPr fontAlgn="auto">
              <a:spcAft>
                <a:spcPts val="0"/>
              </a:spcAft>
              <a:buFont typeface="Wingdings 2"/>
              <a:buNone/>
              <a:defRPr/>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260350"/>
            <a:ext cx="8740775" cy="6408738"/>
          </a:xfrm>
        </p:spPr>
        <p:txBody>
          <a:bodyPr>
            <a:normAutofit fontScale="92500" lnSpcReduction="10000"/>
          </a:bodyPr>
          <a:lstStyle/>
          <a:p>
            <a:pPr algn="just" fontAlgn="auto">
              <a:spcAft>
                <a:spcPts val="0"/>
              </a:spcAft>
              <a:buFont typeface="Wingdings 2"/>
              <a:buNone/>
              <a:defRPr/>
            </a:pPr>
            <a:r>
              <a:rPr lang="tr-TR" dirty="0" smtClean="0"/>
              <a:t>	</a:t>
            </a:r>
            <a:r>
              <a:rPr lang="tr-TR" sz="3800" dirty="0" smtClean="0">
                <a:latin typeface="Times New Roman" pitchFamily="18" charset="0"/>
                <a:cs typeface="Times New Roman" pitchFamily="18" charset="0"/>
              </a:rPr>
              <a:t>Herbisit damlacıklarının yapraklar üzerinde tutunmasını etkileyen bitkinin morfolojik yapısından ileri gelen bir diğer faktör de yaprak üzerindeki </a:t>
            </a:r>
            <a:r>
              <a:rPr lang="tr-TR" sz="3800" b="1" dirty="0" smtClean="0">
                <a:latin typeface="Times New Roman" pitchFamily="18" charset="0"/>
                <a:cs typeface="Times New Roman" pitchFamily="18" charset="0"/>
              </a:rPr>
              <a:t>mumlu tabaka ile </a:t>
            </a:r>
            <a:r>
              <a:rPr lang="tr-TR" sz="3800" b="1" dirty="0" err="1" smtClean="0">
                <a:latin typeface="Times New Roman" pitchFamily="18" charset="0"/>
                <a:cs typeface="Times New Roman" pitchFamily="18" charset="0"/>
              </a:rPr>
              <a:t>kutikula</a:t>
            </a:r>
            <a:r>
              <a:rPr lang="tr-TR" sz="3800" b="1" dirty="0" smtClean="0">
                <a:latin typeface="Times New Roman" pitchFamily="18" charset="0"/>
                <a:cs typeface="Times New Roman" pitchFamily="18" charset="0"/>
              </a:rPr>
              <a:t> tabakasının kalınlığıdır</a:t>
            </a:r>
            <a:r>
              <a:rPr lang="tr-TR" sz="3800" dirty="0" smtClean="0">
                <a:latin typeface="Times New Roman" pitchFamily="18" charset="0"/>
                <a:cs typeface="Times New Roman" pitchFamily="18" charset="0"/>
              </a:rPr>
              <a:t>. Yaprak yüzeyinde kalın bir mum tabakası bulunan bitkilerde hem herbisit damlacığının yaprakta tutunması güç olmakta ve hem de bu gibi bitkilerde herbisit damlacığı yaprakta tutunmuş olsa bile bitki dokusuna absorbsiyonu kalın mum tabakasından dolayı çok güç olmaktadır.</a:t>
            </a:r>
          </a:p>
          <a:p>
            <a:pPr algn="just" fontAlgn="auto">
              <a:spcAft>
                <a:spcPts val="0"/>
              </a:spcAft>
              <a:buFont typeface="Wingdings 2"/>
              <a:buNone/>
              <a:defRPr/>
            </a:pPr>
            <a:r>
              <a:rPr lang="tr-TR" dirty="0" smtClean="0">
                <a:latin typeface="Times New Roman" pitchFamily="18" charset="0"/>
                <a:cs typeface="Times New Roman" pitchFamily="18" charset="0"/>
              </a:rPr>
              <a:t>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300" b="1" dirty="0">
                <a:latin typeface="Times New Roman" pitchFamily="18" charset="0"/>
                <a:cs typeface="Times New Roman" pitchFamily="18" charset="0"/>
              </a:rPr>
              <a:t>Ayrıca, yaprak yüzeyinin çok sık tüylerle kaplı olması</a:t>
            </a:r>
            <a:r>
              <a:rPr lang="tr-TR" sz="4300" dirty="0">
                <a:latin typeface="Times New Roman" pitchFamily="18" charset="0"/>
                <a:cs typeface="Times New Roman" pitchFamily="18" charset="0"/>
              </a:rPr>
              <a:t> herbisit damlacığı yaprak yüzeyine tutunmuş olsa bile damlacık tüyler üzerine asılı </a:t>
            </a:r>
            <a:r>
              <a:rPr lang="tr-TR" sz="4300" dirty="0" smtClean="0">
                <a:latin typeface="Times New Roman" pitchFamily="18" charset="0"/>
                <a:cs typeface="Times New Roman" pitchFamily="18" charset="0"/>
              </a:rPr>
              <a:t>kaldığından </a:t>
            </a:r>
            <a:r>
              <a:rPr lang="tr-TR" sz="4300" dirty="0">
                <a:latin typeface="Times New Roman" pitchFamily="18" charset="0"/>
                <a:cs typeface="Times New Roman" pitchFamily="18" charset="0"/>
              </a:rPr>
              <a:t>bitki dokusuna herbisit </a:t>
            </a:r>
            <a:r>
              <a:rPr lang="tr-TR" sz="4300" dirty="0" err="1">
                <a:latin typeface="Times New Roman" pitchFamily="18" charset="0"/>
                <a:cs typeface="Times New Roman" pitchFamily="18" charset="0"/>
              </a:rPr>
              <a:t>absorbsiyonu</a:t>
            </a:r>
            <a:r>
              <a:rPr lang="tr-TR" sz="4300" dirty="0">
                <a:latin typeface="Times New Roman" pitchFamily="18" charset="0"/>
                <a:cs typeface="Times New Roman" pitchFamily="18" charset="0"/>
              </a:rPr>
              <a:t> çok az miktarda </a:t>
            </a:r>
            <a:r>
              <a:rPr lang="tr-TR" sz="4300" dirty="0" smtClean="0">
                <a:latin typeface="Times New Roman" pitchFamily="18" charset="0"/>
                <a:cs typeface="Times New Roman" pitchFamily="18" charset="0"/>
              </a:rPr>
              <a:t>olmakta </a:t>
            </a:r>
            <a:r>
              <a:rPr lang="tr-TR" sz="4300" dirty="0">
                <a:latin typeface="Times New Roman" pitchFamily="18" charset="0"/>
                <a:cs typeface="Times New Roman" pitchFamily="18" charset="0"/>
              </a:rPr>
              <a:t>ve </a:t>
            </a:r>
            <a:r>
              <a:rPr lang="tr-TR" sz="4300" b="1" dirty="0">
                <a:latin typeface="Times New Roman" pitchFamily="18" charset="0"/>
                <a:cs typeface="Times New Roman" pitchFamily="18" charset="0"/>
              </a:rPr>
              <a:t>bundan dolayı </a:t>
            </a:r>
            <a:r>
              <a:rPr lang="tr-TR" sz="4300" b="1" dirty="0" smtClean="0">
                <a:latin typeface="Times New Roman" pitchFamily="18" charset="0"/>
                <a:cs typeface="Times New Roman" pitchFamily="18" charset="0"/>
              </a:rPr>
              <a:t>da </a:t>
            </a:r>
            <a:r>
              <a:rPr lang="tr-TR" sz="4300" b="1" dirty="0">
                <a:latin typeface="Times New Roman" pitchFamily="18" charset="0"/>
                <a:cs typeface="Times New Roman" pitchFamily="18" charset="0"/>
              </a:rPr>
              <a:t>yaprak yüzeyi sık tüylerle kaplı bitkilere kontakt etkili herbisitler etki edememektedir. </a:t>
            </a:r>
          </a:p>
          <a:p>
            <a:pPr marL="0" indent="0">
              <a:buNone/>
            </a:pPr>
            <a:endParaRPr lang="tr-TR" dirty="0"/>
          </a:p>
        </p:txBody>
      </p:sp>
    </p:spTree>
    <p:extLst>
      <p:ext uri="{BB962C8B-B14F-4D97-AF65-F5344CB8AC3E}">
        <p14:creationId xmlns:p14="http://schemas.microsoft.com/office/powerpoint/2010/main" val="2111246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idx="1"/>
          </p:nvPr>
        </p:nvSpPr>
        <p:spPr>
          <a:xfrm>
            <a:off x="107504" y="116632"/>
            <a:ext cx="8884096" cy="6624736"/>
          </a:xfrm>
        </p:spPr>
        <p:txBody>
          <a:bodyPr/>
          <a:lstStyle/>
          <a:p>
            <a:pPr algn="just">
              <a:buFont typeface="Wingdings 2" pitchFamily="18" charset="2"/>
              <a:buNone/>
            </a:pPr>
            <a:r>
              <a:rPr lang="tr-TR" dirty="0" smtClean="0"/>
              <a:t>	</a:t>
            </a:r>
            <a:r>
              <a:rPr lang="tr-TR" sz="4000" dirty="0" smtClean="0">
                <a:latin typeface="Times New Roman" pitchFamily="18" charset="0"/>
                <a:cs typeface="Times New Roman" pitchFamily="18" charset="0"/>
              </a:rPr>
              <a:t>Yaprağa atılan herbisitler doğrudan </a:t>
            </a:r>
            <a:r>
              <a:rPr lang="tr-TR" sz="4000" dirty="0" err="1" smtClean="0">
                <a:latin typeface="Times New Roman" pitchFamily="18" charset="0"/>
                <a:cs typeface="Times New Roman" pitchFamily="18" charset="0"/>
              </a:rPr>
              <a:t>kutikuladan</a:t>
            </a:r>
            <a:r>
              <a:rPr lang="tr-TR" sz="4000" dirty="0" smtClean="0">
                <a:latin typeface="Times New Roman" pitchFamily="18" charset="0"/>
                <a:cs typeface="Times New Roman" pitchFamily="18" charset="0"/>
              </a:rPr>
              <a:t> </a:t>
            </a:r>
            <a:r>
              <a:rPr lang="tr-TR" sz="4000" dirty="0" err="1" smtClean="0">
                <a:latin typeface="Times New Roman" pitchFamily="18" charset="0"/>
                <a:cs typeface="Times New Roman" pitchFamily="18" charset="0"/>
              </a:rPr>
              <a:t>absorbsiyondan</a:t>
            </a:r>
            <a:r>
              <a:rPr lang="tr-TR" sz="4000" dirty="0" smtClean="0">
                <a:latin typeface="Times New Roman" pitchFamily="18" charset="0"/>
                <a:cs typeface="Times New Roman" pitchFamily="18" charset="0"/>
              </a:rPr>
              <a:t> çok yaprak yüzeyindeki </a:t>
            </a:r>
            <a:r>
              <a:rPr lang="tr-TR" sz="4000" dirty="0" err="1" smtClean="0">
                <a:latin typeface="Times New Roman" pitchFamily="18" charset="0"/>
                <a:cs typeface="Times New Roman" pitchFamily="18" charset="0"/>
              </a:rPr>
              <a:t>stomalar</a:t>
            </a:r>
            <a:r>
              <a:rPr lang="tr-TR" sz="4000" dirty="0" smtClean="0">
                <a:latin typeface="Times New Roman" pitchFamily="18" charset="0"/>
                <a:cs typeface="Times New Roman" pitchFamily="18" charset="0"/>
              </a:rPr>
              <a:t> yolu ile bitki dokusuna girdikleri zaman çok daha fazla etkili olmaktadırlar. </a:t>
            </a:r>
            <a:r>
              <a:rPr lang="tr-TR" sz="4000" b="1" dirty="0" smtClean="0">
                <a:latin typeface="Times New Roman" pitchFamily="18" charset="0"/>
                <a:cs typeface="Times New Roman" pitchFamily="18" charset="0"/>
              </a:rPr>
              <a:t>Yaprak yüzeyinde geniş yapılı ve çok sayıda </a:t>
            </a:r>
            <a:r>
              <a:rPr lang="tr-TR" sz="4000" b="1" dirty="0" err="1" smtClean="0">
                <a:latin typeface="Times New Roman" pitchFamily="18" charset="0"/>
                <a:cs typeface="Times New Roman" pitchFamily="18" charset="0"/>
              </a:rPr>
              <a:t>stomaya</a:t>
            </a:r>
            <a:r>
              <a:rPr lang="tr-TR" sz="4000" b="1" dirty="0" smtClean="0">
                <a:latin typeface="Times New Roman" pitchFamily="18" charset="0"/>
                <a:cs typeface="Times New Roman" pitchFamily="18" charset="0"/>
              </a:rPr>
              <a:t> sahip bitkiler</a:t>
            </a:r>
            <a:r>
              <a:rPr lang="tr-TR" sz="4000" dirty="0" smtClean="0">
                <a:latin typeface="Times New Roman" pitchFamily="18" charset="0"/>
                <a:cs typeface="Times New Roman" pitchFamily="18" charset="0"/>
              </a:rPr>
              <a:t> daha fazla oranda herbisit </a:t>
            </a:r>
            <a:r>
              <a:rPr lang="tr-TR" sz="4000" dirty="0" err="1" smtClean="0">
                <a:latin typeface="Times New Roman" pitchFamily="18" charset="0"/>
                <a:cs typeface="Times New Roman" pitchFamily="18" charset="0"/>
              </a:rPr>
              <a:t>absorbe</a:t>
            </a:r>
            <a:r>
              <a:rPr lang="tr-TR" sz="4000" dirty="0" smtClean="0">
                <a:latin typeface="Times New Roman" pitchFamily="18" charset="0"/>
                <a:cs typeface="Times New Roman" pitchFamily="18" charset="0"/>
              </a:rPr>
              <a:t> edeceklerinden bu bitkiler herbisitlerden kolaylıkla etkilenebilmektedirler. </a:t>
            </a:r>
          </a:p>
          <a:p>
            <a:pPr>
              <a:buFont typeface="Wingdings 2" pitchFamily="18" charset="2"/>
              <a:buNone/>
            </a:pPr>
            <a:endParaRPr lang="tr-T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16632"/>
            <a:ext cx="8928992" cy="6624736"/>
          </a:xfrm>
        </p:spPr>
        <p:txBody>
          <a:bodyPr>
            <a:noAutofit/>
          </a:bodyPr>
          <a:lstStyle/>
          <a:p>
            <a:pPr algn="just" fontAlgn="auto">
              <a:spcAft>
                <a:spcPts val="0"/>
              </a:spcAft>
              <a:buNone/>
              <a:defRPr/>
            </a:pPr>
            <a:r>
              <a:rPr lang="tr-TR" sz="3000" b="1" dirty="0" smtClean="0">
                <a:latin typeface="Times New Roman" pitchFamily="18" charset="0"/>
                <a:cs typeface="Times New Roman" pitchFamily="18" charset="0"/>
              </a:rPr>
              <a:t>D. Bitkideki Fizyolojik Olaylardan İleri Gelen </a:t>
            </a:r>
            <a:r>
              <a:rPr lang="tr-TR" sz="3000" b="1" dirty="0" err="1" smtClean="0">
                <a:latin typeface="Times New Roman" pitchFamily="18" charset="0"/>
                <a:cs typeface="Times New Roman" pitchFamily="18" charset="0"/>
              </a:rPr>
              <a:t>Selektivite</a:t>
            </a:r>
            <a:endParaRPr lang="tr-TR" sz="3000" dirty="0" smtClean="0">
              <a:latin typeface="Times New Roman" pitchFamily="18" charset="0"/>
              <a:cs typeface="Times New Roman" pitchFamily="18" charset="0"/>
            </a:endParaRPr>
          </a:p>
          <a:p>
            <a:pPr algn="just" fontAlgn="auto">
              <a:spcAft>
                <a:spcPts val="0"/>
              </a:spcAft>
              <a:buFont typeface="Wingdings 2"/>
              <a:buNone/>
              <a:defRPr/>
            </a:pPr>
            <a:r>
              <a:rPr lang="tr-TR" sz="3000" b="1" dirty="0" smtClean="0">
                <a:latin typeface="Times New Roman" pitchFamily="18" charset="0"/>
                <a:cs typeface="Times New Roman" pitchFamily="18" charset="0"/>
              </a:rPr>
              <a:t>	Bitkideki </a:t>
            </a:r>
            <a:r>
              <a:rPr lang="tr-TR" sz="3000" b="1" dirty="0" err="1" smtClean="0">
                <a:latin typeface="Times New Roman" pitchFamily="18" charset="0"/>
                <a:cs typeface="Times New Roman" pitchFamily="18" charset="0"/>
              </a:rPr>
              <a:t>enzimatik</a:t>
            </a:r>
            <a:r>
              <a:rPr lang="tr-TR" sz="3000" b="1" dirty="0" smtClean="0">
                <a:latin typeface="Times New Roman" pitchFamily="18" charset="0"/>
                <a:cs typeface="Times New Roman" pitchFamily="18" charset="0"/>
              </a:rPr>
              <a:t> reaksiyonların herbisitlerin </a:t>
            </a:r>
            <a:r>
              <a:rPr lang="tr-TR" sz="3000" b="1" dirty="0" err="1" smtClean="0">
                <a:latin typeface="Times New Roman" pitchFamily="18" charset="0"/>
                <a:cs typeface="Times New Roman" pitchFamily="18" charset="0"/>
              </a:rPr>
              <a:t>selektivitesine</a:t>
            </a:r>
            <a:r>
              <a:rPr lang="tr-TR" sz="3000" b="1" dirty="0" smtClean="0">
                <a:latin typeface="Times New Roman" pitchFamily="18" charset="0"/>
                <a:cs typeface="Times New Roman" pitchFamily="18" charset="0"/>
              </a:rPr>
              <a:t> olan etkileri:</a:t>
            </a:r>
            <a:endParaRPr lang="tr-TR" sz="3000" dirty="0" smtClean="0">
              <a:latin typeface="Times New Roman" pitchFamily="18" charset="0"/>
              <a:cs typeface="Times New Roman" pitchFamily="18" charset="0"/>
            </a:endParaRPr>
          </a:p>
          <a:p>
            <a:pPr algn="just" fontAlgn="auto">
              <a:spcAft>
                <a:spcPts val="0"/>
              </a:spcAft>
              <a:buFont typeface="Wingdings 2"/>
              <a:buNone/>
              <a:defRPr/>
            </a:pPr>
            <a:r>
              <a:rPr lang="tr-TR" sz="3000" b="1"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	Bilindiği gibi bitki bünyesindeki </a:t>
            </a:r>
            <a:r>
              <a:rPr lang="tr-TR" sz="3000" dirty="0" err="1" smtClean="0">
                <a:latin typeface="Times New Roman" pitchFamily="18" charset="0"/>
                <a:cs typeface="Times New Roman" pitchFamily="18" charset="0"/>
              </a:rPr>
              <a:t>enzimatik</a:t>
            </a:r>
            <a:r>
              <a:rPr lang="tr-TR" sz="3000" dirty="0" smtClean="0">
                <a:latin typeface="Times New Roman" pitchFamily="18" charset="0"/>
                <a:cs typeface="Times New Roman" pitchFamily="18" charset="0"/>
              </a:rPr>
              <a:t> reaksiyonların kesintiye uğraması bitkinin ölümüne yol açmaktadır. Bazı hallerde belirli bitkilerde yaşamsal faaliyetleri için gerekli olan </a:t>
            </a:r>
            <a:r>
              <a:rPr lang="tr-TR" sz="3000" dirty="0" err="1" smtClean="0">
                <a:latin typeface="Times New Roman" pitchFamily="18" charset="0"/>
                <a:cs typeface="Times New Roman" pitchFamily="18" charset="0"/>
              </a:rPr>
              <a:t>enzimatik</a:t>
            </a:r>
            <a:r>
              <a:rPr lang="tr-TR" sz="3000" dirty="0" smtClean="0">
                <a:latin typeface="Times New Roman" pitchFamily="18" charset="0"/>
                <a:cs typeface="Times New Roman" pitchFamily="18" charset="0"/>
              </a:rPr>
              <a:t> reaksiyonlar bazı herbisitler tarafından bloke edilmektedir. Örneğin,  Dalapon terkipli herbisitler </a:t>
            </a:r>
            <a:r>
              <a:rPr lang="tr-TR" sz="3000" dirty="0" err="1" smtClean="0">
                <a:latin typeface="Times New Roman" pitchFamily="18" charset="0"/>
                <a:cs typeface="Times New Roman" pitchFamily="18" charset="0"/>
              </a:rPr>
              <a:t>monokotiledon</a:t>
            </a:r>
            <a:r>
              <a:rPr lang="tr-TR" sz="3000" dirty="0" smtClean="0">
                <a:latin typeface="Times New Roman" pitchFamily="18" charset="0"/>
                <a:cs typeface="Times New Roman" pitchFamily="18" charset="0"/>
              </a:rPr>
              <a:t>  bitkilerde bu bitkilerin normal gelişimleri için gerekli olan </a:t>
            </a:r>
            <a:r>
              <a:rPr lang="tr-TR" sz="3000" dirty="0" err="1" smtClean="0">
                <a:latin typeface="Times New Roman" pitchFamily="18" charset="0"/>
                <a:cs typeface="Times New Roman" pitchFamily="18" charset="0"/>
              </a:rPr>
              <a:t>pantotenik</a:t>
            </a:r>
            <a:r>
              <a:rPr lang="tr-TR" sz="3000" dirty="0" smtClean="0">
                <a:latin typeface="Times New Roman" pitchFamily="18" charset="0"/>
                <a:cs typeface="Times New Roman" pitchFamily="18" charset="0"/>
              </a:rPr>
              <a:t> asit (Vitamin B) sentezini </a:t>
            </a:r>
            <a:r>
              <a:rPr lang="tr-TR" sz="3000" dirty="0" err="1" smtClean="0">
                <a:latin typeface="Times New Roman" pitchFamily="18" charset="0"/>
                <a:cs typeface="Times New Roman" pitchFamily="18" charset="0"/>
              </a:rPr>
              <a:t>CoA’yı</a:t>
            </a:r>
            <a:r>
              <a:rPr lang="tr-TR" sz="3000" dirty="0" smtClean="0">
                <a:latin typeface="Times New Roman" pitchFamily="18" charset="0"/>
                <a:cs typeface="Times New Roman" pitchFamily="18" charset="0"/>
              </a:rPr>
              <a:t> bloke ederek durdurup onları ölüme götürmektedir.  </a:t>
            </a:r>
            <a:endParaRPr lang="tr-TR" sz="3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100" dirty="0" err="1" smtClean="0">
                <a:latin typeface="Times New Roman" pitchFamily="18" charset="0"/>
                <a:cs typeface="Times New Roman" pitchFamily="18" charset="0"/>
              </a:rPr>
              <a:t>Dikotiledon</a:t>
            </a:r>
            <a:r>
              <a:rPr lang="tr-TR" sz="4100" dirty="0" smtClean="0">
                <a:latin typeface="Times New Roman" pitchFamily="18" charset="0"/>
                <a:cs typeface="Times New Roman" pitchFamily="18" charset="0"/>
              </a:rPr>
              <a:t> bitkiler </a:t>
            </a:r>
            <a:r>
              <a:rPr lang="tr-TR" sz="4100" dirty="0">
                <a:latin typeface="Times New Roman" pitchFamily="18" charset="0"/>
                <a:cs typeface="Times New Roman" pitchFamily="18" charset="0"/>
              </a:rPr>
              <a:t>Dalapon tarafından bloke edilen </a:t>
            </a:r>
            <a:r>
              <a:rPr lang="tr-TR" sz="4100" dirty="0" err="1">
                <a:latin typeface="Times New Roman" pitchFamily="18" charset="0"/>
                <a:cs typeface="Times New Roman" pitchFamily="18" charset="0"/>
              </a:rPr>
              <a:t>pantotenik</a:t>
            </a:r>
            <a:r>
              <a:rPr lang="tr-TR" sz="4100" dirty="0">
                <a:latin typeface="Times New Roman" pitchFamily="18" charset="0"/>
                <a:cs typeface="Times New Roman" pitchFamily="18" charset="0"/>
              </a:rPr>
              <a:t> asit </a:t>
            </a:r>
            <a:r>
              <a:rPr lang="tr-TR" sz="4100" dirty="0" smtClean="0">
                <a:latin typeface="Times New Roman" pitchFamily="18" charset="0"/>
                <a:cs typeface="Times New Roman" pitchFamily="18" charset="0"/>
              </a:rPr>
              <a:t>sentezine  </a:t>
            </a:r>
            <a:r>
              <a:rPr lang="tr-TR" sz="4100" dirty="0" err="1" smtClean="0">
                <a:latin typeface="Times New Roman" pitchFamily="18" charset="0"/>
                <a:cs typeface="Times New Roman" pitchFamily="18" charset="0"/>
              </a:rPr>
              <a:t>monokotiledon</a:t>
            </a:r>
            <a:r>
              <a:rPr lang="tr-TR" sz="4100" dirty="0" smtClean="0">
                <a:latin typeface="Times New Roman" pitchFamily="18" charset="0"/>
                <a:cs typeface="Times New Roman" pitchFamily="18" charset="0"/>
              </a:rPr>
              <a:t> </a:t>
            </a:r>
            <a:r>
              <a:rPr lang="tr-TR" sz="4100" dirty="0">
                <a:latin typeface="Times New Roman" pitchFamily="18" charset="0"/>
                <a:cs typeface="Times New Roman" pitchFamily="18" charset="0"/>
              </a:rPr>
              <a:t>bitkilerde olduğu gibi aynı hassasiyeti </a:t>
            </a:r>
            <a:r>
              <a:rPr lang="tr-TR" sz="4100" dirty="0" smtClean="0">
                <a:latin typeface="Times New Roman" pitchFamily="18" charset="0"/>
                <a:cs typeface="Times New Roman" pitchFamily="18" charset="0"/>
              </a:rPr>
              <a:t>göstermediklerinden </a:t>
            </a:r>
            <a:r>
              <a:rPr lang="tr-TR" sz="4100" dirty="0">
                <a:latin typeface="Times New Roman" pitchFamily="18" charset="0"/>
                <a:cs typeface="Times New Roman" pitchFamily="18" charset="0"/>
              </a:rPr>
              <a:t>adı geçen herbisite dayanıklılık göstermektedirler. Bu durum da </a:t>
            </a:r>
            <a:r>
              <a:rPr lang="tr-TR" sz="4100" dirty="0" smtClean="0">
                <a:latin typeface="Times New Roman" pitchFamily="18" charset="0"/>
                <a:cs typeface="Times New Roman" pitchFamily="18" charset="0"/>
              </a:rPr>
              <a:t>pratikte </a:t>
            </a:r>
            <a:r>
              <a:rPr lang="tr-TR" sz="4100" dirty="0" err="1" smtClean="0">
                <a:latin typeface="Times New Roman" pitchFamily="18" charset="0"/>
                <a:cs typeface="Times New Roman" pitchFamily="18" charset="0"/>
              </a:rPr>
              <a:t>dikotiledon</a:t>
            </a:r>
            <a:r>
              <a:rPr lang="tr-TR" sz="4100" dirty="0" smtClean="0">
                <a:latin typeface="Times New Roman" pitchFamily="18" charset="0"/>
                <a:cs typeface="Times New Roman" pitchFamily="18" charset="0"/>
              </a:rPr>
              <a:t> kültür </a:t>
            </a:r>
            <a:r>
              <a:rPr lang="tr-TR" sz="4100" dirty="0">
                <a:latin typeface="Times New Roman" pitchFamily="18" charset="0"/>
                <a:cs typeface="Times New Roman" pitchFamily="18" charset="0"/>
              </a:rPr>
              <a:t>bitkilerinin </a:t>
            </a:r>
            <a:r>
              <a:rPr lang="tr-TR" sz="4100" dirty="0" smtClean="0">
                <a:latin typeface="Times New Roman" pitchFamily="18" charset="0"/>
                <a:cs typeface="Times New Roman" pitchFamily="18" charset="0"/>
              </a:rPr>
              <a:t>içerisindeki </a:t>
            </a:r>
            <a:r>
              <a:rPr lang="tr-TR" sz="4100" dirty="0" err="1" smtClean="0">
                <a:latin typeface="Times New Roman" pitchFamily="18" charset="0"/>
                <a:cs typeface="Times New Roman" pitchFamily="18" charset="0"/>
              </a:rPr>
              <a:t>monokotiledon</a:t>
            </a:r>
            <a:r>
              <a:rPr lang="tr-TR" sz="4100" dirty="0" smtClean="0">
                <a:latin typeface="Times New Roman" pitchFamily="18" charset="0"/>
                <a:cs typeface="Times New Roman" pitchFamily="18" charset="0"/>
              </a:rPr>
              <a:t> yabancı </a:t>
            </a:r>
            <a:r>
              <a:rPr lang="tr-TR" sz="4100" dirty="0">
                <a:latin typeface="Times New Roman" pitchFamily="18" charset="0"/>
                <a:cs typeface="Times New Roman" pitchFamily="18" charset="0"/>
              </a:rPr>
              <a:t>otlar ile savaşta başarı ile kullanılmaktadır.</a:t>
            </a:r>
          </a:p>
          <a:p>
            <a:pPr marL="0" indent="0">
              <a:buNone/>
            </a:pPr>
            <a:endParaRPr lang="tr-TR" sz="4100" dirty="0"/>
          </a:p>
        </p:txBody>
      </p:sp>
    </p:spTree>
    <p:extLst>
      <p:ext uri="{BB962C8B-B14F-4D97-AF65-F5344CB8AC3E}">
        <p14:creationId xmlns:p14="http://schemas.microsoft.com/office/powerpoint/2010/main" val="3190465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İçerik Yer Tutucusu"/>
          <p:cNvSpPr>
            <a:spLocks noGrp="1"/>
          </p:cNvSpPr>
          <p:nvPr>
            <p:ph idx="1"/>
          </p:nvPr>
        </p:nvSpPr>
        <p:spPr>
          <a:xfrm>
            <a:off x="107504" y="116632"/>
            <a:ext cx="8930988" cy="6624736"/>
          </a:xfrm>
        </p:spPr>
        <p:txBody>
          <a:bodyPr/>
          <a:lstStyle/>
          <a:p>
            <a:pPr algn="just">
              <a:buFont typeface="Wingdings 2" pitchFamily="18" charset="2"/>
              <a:buNone/>
            </a:pPr>
            <a:r>
              <a:rPr lang="tr-TR" dirty="0" smtClean="0"/>
              <a:t>	</a:t>
            </a:r>
            <a:r>
              <a:rPr lang="tr-TR" sz="3600" dirty="0" smtClean="0">
                <a:latin typeface="Times New Roman" pitchFamily="18" charset="0"/>
                <a:cs typeface="Times New Roman" pitchFamily="18" charset="0"/>
              </a:rPr>
              <a:t>Herbisitlerin bitki bünyesine alındıktan sonra aktivasyonu veya </a:t>
            </a:r>
            <a:r>
              <a:rPr lang="tr-TR" sz="3600" dirty="0" err="1" smtClean="0">
                <a:latin typeface="Times New Roman" pitchFamily="18" charset="0"/>
                <a:cs typeface="Times New Roman" pitchFamily="18" charset="0"/>
              </a:rPr>
              <a:t>inaktivasyonu</a:t>
            </a:r>
            <a:r>
              <a:rPr lang="tr-TR" sz="3600" dirty="0" smtClean="0">
                <a:latin typeface="Times New Roman" pitchFamily="18" charset="0"/>
                <a:cs typeface="Times New Roman" pitchFamily="18" charset="0"/>
              </a:rPr>
              <a:t> ile herbisitlerde </a:t>
            </a:r>
            <a:r>
              <a:rPr lang="tr-TR" sz="3600" dirty="0" err="1" smtClean="0">
                <a:latin typeface="Times New Roman" pitchFamily="18" charset="0"/>
                <a:cs typeface="Times New Roman" pitchFamily="18" charset="0"/>
              </a:rPr>
              <a:t>selektivite</a:t>
            </a:r>
            <a:r>
              <a:rPr lang="tr-TR" sz="3600" dirty="0" smtClean="0">
                <a:latin typeface="Times New Roman" pitchFamily="18" charset="0"/>
                <a:cs typeface="Times New Roman" pitchFamily="18" charset="0"/>
              </a:rPr>
              <a:t> değişimi meydana gelebilmektedir. 	Normalde bitkilere karşı hiçbir olumsuz etkisi olmayan bazı kimyasal maddeler bazı bitki bünyelerine alındıktan sonra kimyasal yapı olarak değişikliğe uğramakta ve bu son şekli bu bitkilere zararlı olmaktadır. Bu durum bu bitkilerde bulunan belirli enzim sistemlerinin harekete geçmesi sonucu ortaya çıkmaktadır.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5" y="116632"/>
            <a:ext cx="8884096" cy="6624735"/>
          </a:xfrm>
        </p:spPr>
        <p:txBody>
          <a:bodyPr>
            <a:normAutofit/>
          </a:bodyPr>
          <a:lstStyle/>
          <a:p>
            <a:pPr algn="just" fontAlgn="auto">
              <a:spcAft>
                <a:spcPts val="0"/>
              </a:spcAft>
              <a:buFont typeface="Wingdings 2"/>
              <a:buNone/>
              <a:defRPr/>
            </a:pPr>
            <a:r>
              <a:rPr lang="tr-TR" dirty="0" smtClean="0">
                <a:latin typeface="Times New Roman" pitchFamily="18" charset="0"/>
                <a:cs typeface="Times New Roman" pitchFamily="18" charset="0"/>
              </a:rPr>
              <a:t>	</a:t>
            </a:r>
            <a:r>
              <a:rPr lang="tr-TR" sz="4000" dirty="0" smtClean="0">
                <a:latin typeface="Times New Roman" pitchFamily="18" charset="0"/>
                <a:cs typeface="Times New Roman" pitchFamily="18" charset="0"/>
              </a:rPr>
              <a:t>Örneğin, genellikle bitkiler için hemen hiçbir olumsuz etkiye sahip olmayan MCPB etken maddeli herbisitler yabani turp (</a:t>
            </a:r>
            <a:r>
              <a:rPr lang="tr-TR" sz="4000" i="1" dirty="0" smtClean="0">
                <a:latin typeface="Times New Roman" pitchFamily="18" charset="0"/>
                <a:cs typeface="Times New Roman" pitchFamily="18" charset="0"/>
              </a:rPr>
              <a:t>Raphanus </a:t>
            </a:r>
            <a:r>
              <a:rPr lang="tr-TR" sz="4000" i="1" dirty="0" err="1" smtClean="0">
                <a:latin typeface="Times New Roman" pitchFamily="18" charset="0"/>
                <a:cs typeface="Times New Roman" pitchFamily="18" charset="0"/>
              </a:rPr>
              <a:t>raphanistrum</a:t>
            </a:r>
            <a:r>
              <a:rPr lang="tr-TR" sz="4000" dirty="0" smtClean="0">
                <a:latin typeface="Times New Roman" pitchFamily="18" charset="0"/>
                <a:cs typeface="Times New Roman" pitchFamily="18" charset="0"/>
              </a:rPr>
              <a:t>) gibi bazı yabancı otların bünyelerine girdiğinde bu herbisitler adı geçen bitkinin sahip olduğu β-</a:t>
            </a:r>
            <a:r>
              <a:rPr lang="tr-TR" sz="4000" dirty="0" err="1" smtClean="0">
                <a:latin typeface="Times New Roman" pitchFamily="18" charset="0"/>
                <a:cs typeface="Times New Roman" pitchFamily="18" charset="0"/>
              </a:rPr>
              <a:t>oxydase</a:t>
            </a:r>
            <a:r>
              <a:rPr lang="tr-TR" sz="4000" dirty="0" smtClean="0">
                <a:latin typeface="Times New Roman" pitchFamily="18" charset="0"/>
                <a:cs typeface="Times New Roman" pitchFamily="18" charset="0"/>
              </a:rPr>
              <a:t> enzim sistemi dolayısı ile bünyede MCPA’ ya dönüşmekte, bu kimyasal madde de </a:t>
            </a:r>
            <a:r>
              <a:rPr lang="tr-TR" sz="4000" dirty="0" err="1" smtClean="0">
                <a:latin typeface="Times New Roman" pitchFamily="18" charset="0"/>
                <a:cs typeface="Times New Roman" pitchFamily="18" charset="0"/>
              </a:rPr>
              <a:t>toksik</a:t>
            </a:r>
            <a:r>
              <a:rPr lang="tr-TR" sz="4000" dirty="0" smtClean="0">
                <a:latin typeface="Times New Roman" pitchFamily="18" charset="0"/>
                <a:cs typeface="Times New Roman" pitchFamily="18" charset="0"/>
              </a:rPr>
              <a:t> etkisinden dolayı bitkiyi ölüme götürmektedir. </a:t>
            </a:r>
            <a:endParaRPr lang="tr-TR"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100" dirty="0">
                <a:latin typeface="Times New Roman" pitchFamily="18" charset="0"/>
                <a:cs typeface="Times New Roman" pitchFamily="18" charset="0"/>
              </a:rPr>
              <a:t>Bu duruma </a:t>
            </a:r>
            <a:r>
              <a:rPr lang="tr-TR" sz="4100" b="1" dirty="0">
                <a:latin typeface="Times New Roman" pitchFamily="18" charset="0"/>
                <a:cs typeface="Times New Roman" pitchFamily="18" charset="0"/>
              </a:rPr>
              <a:t>herbisitin bitki bünyesinde aktivasyonu </a:t>
            </a:r>
            <a:r>
              <a:rPr lang="tr-TR" sz="4100" dirty="0">
                <a:latin typeface="Times New Roman" pitchFamily="18" charset="0"/>
                <a:cs typeface="Times New Roman" pitchFamily="18" charset="0"/>
              </a:rPr>
              <a:t>adı verilmektedir. </a:t>
            </a:r>
            <a:r>
              <a:rPr lang="tr-TR" sz="4100" b="1" dirty="0">
                <a:latin typeface="Times New Roman" pitchFamily="18" charset="0"/>
                <a:cs typeface="Times New Roman" pitchFamily="18" charset="0"/>
              </a:rPr>
              <a:t>Yemlik baklagiller, bazı çayır-mera bitkileri ve </a:t>
            </a:r>
            <a:r>
              <a:rPr lang="tr-TR" sz="4100" b="1" dirty="0" smtClean="0">
                <a:latin typeface="Times New Roman" pitchFamily="18" charset="0"/>
                <a:cs typeface="Times New Roman" pitchFamily="18" charset="0"/>
              </a:rPr>
              <a:t>bezelyede </a:t>
            </a:r>
            <a:r>
              <a:rPr lang="tr-TR" sz="4100" dirty="0" smtClean="0">
                <a:latin typeface="Times New Roman" pitchFamily="18" charset="0"/>
                <a:cs typeface="Times New Roman" pitchFamily="18" charset="0"/>
              </a:rPr>
              <a:t>β-</a:t>
            </a:r>
            <a:r>
              <a:rPr lang="tr-TR" sz="4100" dirty="0" err="1" smtClean="0">
                <a:latin typeface="Times New Roman" pitchFamily="18" charset="0"/>
                <a:cs typeface="Times New Roman" pitchFamily="18" charset="0"/>
              </a:rPr>
              <a:t>oxydase</a:t>
            </a:r>
            <a:r>
              <a:rPr lang="tr-TR" sz="4100" dirty="0" smtClean="0">
                <a:latin typeface="Times New Roman" pitchFamily="18" charset="0"/>
                <a:cs typeface="Times New Roman" pitchFamily="18" charset="0"/>
              </a:rPr>
              <a:t> </a:t>
            </a:r>
            <a:r>
              <a:rPr lang="tr-TR" sz="4100" dirty="0">
                <a:latin typeface="Times New Roman" pitchFamily="18" charset="0"/>
                <a:cs typeface="Times New Roman" pitchFamily="18" charset="0"/>
              </a:rPr>
              <a:t>enzim sisteminin bulunmaması dolayısı ile bu bitkilerin yetiştirildiği alanlardaki yabancı ot mücadelesinde MCPB ve 2,4-DB terkipli herbisitlerin uygulanması ile pratikte bu </a:t>
            </a:r>
            <a:r>
              <a:rPr lang="tr-TR" sz="4100" dirty="0" err="1">
                <a:latin typeface="Times New Roman" pitchFamily="18" charset="0"/>
                <a:cs typeface="Times New Roman" pitchFamily="18" charset="0"/>
              </a:rPr>
              <a:t>selektivite</a:t>
            </a:r>
            <a:r>
              <a:rPr lang="tr-TR" sz="4100" dirty="0">
                <a:latin typeface="Times New Roman" pitchFamily="18" charset="0"/>
                <a:cs typeface="Times New Roman" pitchFamily="18" charset="0"/>
              </a:rPr>
              <a:t> kriterinden yararlanılmaktadır. </a:t>
            </a:r>
          </a:p>
          <a:p>
            <a:pPr marL="0" indent="0">
              <a:buNone/>
            </a:pPr>
            <a:endParaRPr lang="tr-TR" dirty="0"/>
          </a:p>
        </p:txBody>
      </p:sp>
    </p:spTree>
    <p:extLst>
      <p:ext uri="{BB962C8B-B14F-4D97-AF65-F5344CB8AC3E}">
        <p14:creationId xmlns:p14="http://schemas.microsoft.com/office/powerpoint/2010/main" val="145123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88913"/>
            <a:ext cx="8686800" cy="6408439"/>
          </a:xfrm>
        </p:spPr>
        <p:txBody>
          <a:bodyPr>
            <a:normAutofit/>
          </a:bodyPr>
          <a:lstStyle/>
          <a:p>
            <a:pPr fontAlgn="auto">
              <a:spcAft>
                <a:spcPts val="0"/>
              </a:spcAft>
              <a:buFont typeface="Wingdings 2"/>
              <a:buNone/>
              <a:defRPr/>
            </a:pPr>
            <a:r>
              <a:rPr lang="tr-TR" b="1" dirty="0" smtClean="0"/>
              <a:t> </a:t>
            </a:r>
            <a:endParaRPr lang="tr-TR" dirty="0" smtClean="0"/>
          </a:p>
          <a:p>
            <a:pPr fontAlgn="auto">
              <a:spcAft>
                <a:spcPts val="0"/>
              </a:spcAft>
              <a:buFont typeface="Wingdings 2"/>
              <a:buNone/>
              <a:defRPr/>
            </a:pPr>
            <a:r>
              <a:rPr lang="tr-TR" sz="4800" b="1" dirty="0" smtClean="0">
                <a:latin typeface="Times New Roman" pitchFamily="18" charset="0"/>
                <a:cs typeface="Times New Roman" pitchFamily="18" charset="0"/>
              </a:rPr>
              <a:t>1.Bitkinin Rolü</a:t>
            </a:r>
            <a:endParaRPr lang="tr-TR" sz="4800" dirty="0" smtClean="0">
              <a:latin typeface="Times New Roman" pitchFamily="18" charset="0"/>
              <a:cs typeface="Times New Roman" pitchFamily="18" charset="0"/>
            </a:endParaRPr>
          </a:p>
          <a:p>
            <a:pPr fontAlgn="auto">
              <a:spcAft>
                <a:spcPts val="0"/>
              </a:spcAft>
              <a:buFont typeface="Wingdings 2"/>
              <a:buNone/>
              <a:defRPr/>
            </a:pPr>
            <a:r>
              <a:rPr lang="tr-TR" sz="4800" b="1" dirty="0" smtClean="0">
                <a:latin typeface="Times New Roman" pitchFamily="18" charset="0"/>
                <a:cs typeface="Times New Roman" pitchFamily="18" charset="0"/>
              </a:rPr>
              <a:t>2. Herbisitin Rolü</a:t>
            </a:r>
            <a:endParaRPr lang="tr-TR" sz="4800" dirty="0" smtClean="0">
              <a:latin typeface="Times New Roman" pitchFamily="18" charset="0"/>
              <a:cs typeface="Times New Roman" pitchFamily="18" charset="0"/>
            </a:endParaRPr>
          </a:p>
          <a:p>
            <a:pPr fontAlgn="auto">
              <a:spcAft>
                <a:spcPts val="0"/>
              </a:spcAft>
              <a:buFont typeface="Wingdings 2"/>
              <a:buNone/>
              <a:defRPr/>
            </a:pPr>
            <a:r>
              <a:rPr lang="tr-TR" sz="4800" b="1" dirty="0" smtClean="0">
                <a:latin typeface="Times New Roman" pitchFamily="18" charset="0"/>
                <a:cs typeface="Times New Roman" pitchFamily="18" charset="0"/>
              </a:rPr>
              <a:t>3. Çevrenin Rolü</a:t>
            </a:r>
            <a:endParaRPr lang="tr-TR" sz="4800" dirty="0" smtClean="0">
              <a:latin typeface="Times New Roman" pitchFamily="18" charset="0"/>
              <a:cs typeface="Times New Roman" pitchFamily="18" charset="0"/>
            </a:endParaRPr>
          </a:p>
          <a:p>
            <a:pPr algn="just" fontAlgn="auto">
              <a:spcAft>
                <a:spcPts val="0"/>
              </a:spcAft>
              <a:buFont typeface="Wingdings 2"/>
              <a:buNone/>
              <a:defRPr/>
            </a:pPr>
            <a:endParaRPr lang="tr-TR" sz="48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0825" y="188913"/>
            <a:ext cx="8740775" cy="6480175"/>
          </a:xfrm>
        </p:spPr>
        <p:txBody>
          <a:bodyPr>
            <a:normAutofit fontScale="92500" lnSpcReduction="10000"/>
          </a:bodyPr>
          <a:lstStyle/>
          <a:p>
            <a:pPr algn="just" fontAlgn="auto">
              <a:spcAft>
                <a:spcPts val="0"/>
              </a:spcAft>
              <a:buFont typeface="Wingdings 2"/>
              <a:buNone/>
              <a:defRPr/>
            </a:pPr>
            <a:r>
              <a:rPr lang="tr-TR" dirty="0" smtClean="0"/>
              <a:t>	</a:t>
            </a:r>
            <a:r>
              <a:rPr lang="tr-TR" sz="4100" dirty="0" smtClean="0">
                <a:latin typeface="Times New Roman" pitchFamily="18" charset="0"/>
                <a:cs typeface="Times New Roman" pitchFamily="18" charset="0"/>
              </a:rPr>
              <a:t>Diğer taraftan, genellikle bitkiler için etkili olan bazı kimyasal maddelerin belirli bazı bitki bünyelerine alındıktan sonra ya etkili maddenin parçalanması veya bu etkili maddenin bitki bünyesindeki maddelerle birleşmesi sonucu etkisiz hale geçtiği görülmektedir. Bu şekildeki bir etkiye </a:t>
            </a:r>
            <a:r>
              <a:rPr lang="tr-TR" sz="4100" dirty="0" err="1" smtClean="0">
                <a:latin typeface="Times New Roman" pitchFamily="18" charset="0"/>
                <a:cs typeface="Times New Roman" pitchFamily="18" charset="0"/>
              </a:rPr>
              <a:t>simazin</a:t>
            </a:r>
            <a:r>
              <a:rPr lang="tr-TR" sz="4100" dirty="0" smtClean="0">
                <a:latin typeface="Times New Roman" pitchFamily="18" charset="0"/>
                <a:cs typeface="Times New Roman" pitchFamily="18" charset="0"/>
              </a:rPr>
              <a:t> terkipli herbisitin mısır bitkisi bünyesine alındıktan sonraki parçalanması ve bu bitki için etkisiz hale geçmesi örnek olarak gösterilebilir. </a:t>
            </a:r>
            <a:endParaRPr lang="tr-TR" sz="4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000" dirty="0">
                <a:latin typeface="Times New Roman" pitchFamily="18" charset="0"/>
                <a:cs typeface="Times New Roman" pitchFamily="18" charset="0"/>
              </a:rPr>
              <a:t>Simazin terkipli </a:t>
            </a:r>
            <a:r>
              <a:rPr lang="tr-TR" sz="4000" dirty="0" smtClean="0">
                <a:latin typeface="Times New Roman" pitchFamily="18" charset="0"/>
                <a:cs typeface="Times New Roman" pitchFamily="18" charset="0"/>
              </a:rPr>
              <a:t>herbisit </a:t>
            </a:r>
            <a:r>
              <a:rPr lang="tr-TR" sz="4000" dirty="0">
                <a:latin typeface="Times New Roman" pitchFamily="18" charset="0"/>
                <a:cs typeface="Times New Roman" pitchFamily="18" charset="0"/>
              </a:rPr>
              <a:t>mısır bitkisi bünyesine girdikten sonra hidrolize </a:t>
            </a:r>
            <a:r>
              <a:rPr lang="tr-TR" sz="4000" dirty="0" smtClean="0">
                <a:latin typeface="Times New Roman" pitchFamily="18" charset="0"/>
                <a:cs typeface="Times New Roman" pitchFamily="18" charset="0"/>
              </a:rPr>
              <a:t>olarak  </a:t>
            </a:r>
            <a:r>
              <a:rPr lang="tr-TR" sz="4000" dirty="0">
                <a:latin typeface="Times New Roman" pitchFamily="18" charset="0"/>
                <a:cs typeface="Times New Roman" pitchFamily="18" charset="0"/>
              </a:rPr>
              <a:t>herbisit etkisi bulunmayan </a:t>
            </a:r>
            <a:r>
              <a:rPr lang="tr-TR" sz="4000" dirty="0" err="1">
                <a:latin typeface="Times New Roman" pitchFamily="18" charset="0"/>
                <a:cs typeface="Times New Roman" pitchFamily="18" charset="0"/>
              </a:rPr>
              <a:t>hydroxysimazin‘e</a:t>
            </a:r>
            <a:r>
              <a:rPr lang="tr-TR" sz="4000" dirty="0">
                <a:latin typeface="Times New Roman" pitchFamily="18" charset="0"/>
                <a:cs typeface="Times New Roman" pitchFamily="18" charset="0"/>
              </a:rPr>
              <a:t> dönüşmekte, daha sonra da </a:t>
            </a:r>
            <a:r>
              <a:rPr lang="tr-TR" sz="4000" dirty="0" err="1">
                <a:latin typeface="Times New Roman" pitchFamily="18" charset="0"/>
                <a:cs typeface="Times New Roman" pitchFamily="18" charset="0"/>
              </a:rPr>
              <a:t>triazin</a:t>
            </a:r>
            <a:r>
              <a:rPr lang="tr-TR" sz="4000" dirty="0">
                <a:latin typeface="Times New Roman" pitchFamily="18" charset="0"/>
                <a:cs typeface="Times New Roman" pitchFamily="18" charset="0"/>
              </a:rPr>
              <a:t> halkası parçalanarak CO</a:t>
            </a:r>
            <a:r>
              <a:rPr lang="tr-TR" sz="4000" baseline="-25000" dirty="0">
                <a:latin typeface="Times New Roman" pitchFamily="18" charset="0"/>
                <a:cs typeface="Times New Roman" pitchFamily="18" charset="0"/>
              </a:rPr>
              <a:t>2</a:t>
            </a:r>
            <a:r>
              <a:rPr lang="tr-TR" sz="4000" dirty="0">
                <a:latin typeface="Times New Roman" pitchFamily="18" charset="0"/>
                <a:cs typeface="Times New Roman" pitchFamily="18" charset="0"/>
              </a:rPr>
              <a:t> ve azotlu bileşiklere dönüşmektedir. Burada açığa çıkan CO</a:t>
            </a:r>
            <a:r>
              <a:rPr lang="tr-TR" sz="4000" baseline="-25000" dirty="0">
                <a:latin typeface="Times New Roman" pitchFamily="18" charset="0"/>
                <a:cs typeface="Times New Roman" pitchFamily="18" charset="0"/>
              </a:rPr>
              <a:t>2</a:t>
            </a:r>
            <a:r>
              <a:rPr lang="tr-TR" sz="4000" dirty="0">
                <a:latin typeface="Times New Roman" pitchFamily="18" charset="0"/>
                <a:cs typeface="Times New Roman" pitchFamily="18" charset="0"/>
              </a:rPr>
              <a:t> havaya karışmakta, buna karşılık azotlu bileşikler ise bitki bünyesinde yapı taşı sentezinde kullanılmaktadır.</a:t>
            </a:r>
          </a:p>
          <a:p>
            <a:pPr marL="0" indent="0">
              <a:buNone/>
            </a:pPr>
            <a:endParaRPr lang="tr-TR" dirty="0"/>
          </a:p>
        </p:txBody>
      </p:sp>
    </p:spTree>
    <p:extLst>
      <p:ext uri="{BB962C8B-B14F-4D97-AF65-F5344CB8AC3E}">
        <p14:creationId xmlns:p14="http://schemas.microsoft.com/office/powerpoint/2010/main" val="2277762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260350"/>
            <a:ext cx="8812212" cy="6408738"/>
          </a:xfrm>
        </p:spPr>
        <p:txBody>
          <a:bodyPr>
            <a:normAutofit fontScale="85000" lnSpcReduction="20000"/>
          </a:bodyPr>
          <a:lstStyle/>
          <a:p>
            <a:pPr algn="just" fontAlgn="auto">
              <a:spcAft>
                <a:spcPts val="0"/>
              </a:spcAft>
              <a:buFont typeface="Wingdings 2"/>
              <a:buNone/>
              <a:defRPr/>
            </a:pPr>
            <a:r>
              <a:rPr lang="tr-TR" sz="4100" b="1" dirty="0" smtClean="0">
                <a:latin typeface="Times New Roman" pitchFamily="18" charset="0"/>
                <a:cs typeface="Times New Roman" pitchFamily="18" charset="0"/>
              </a:rPr>
              <a:t>E. Herbisitin Rolü</a:t>
            </a:r>
            <a:endParaRPr lang="tr-TR" sz="4100" dirty="0" smtClean="0">
              <a:latin typeface="Times New Roman" pitchFamily="18" charset="0"/>
              <a:cs typeface="Times New Roman" pitchFamily="18" charset="0"/>
            </a:endParaRPr>
          </a:p>
          <a:p>
            <a:pPr algn="just" fontAlgn="auto">
              <a:spcAft>
                <a:spcPts val="0"/>
              </a:spcAft>
              <a:buFont typeface="Wingdings 2"/>
              <a:buNone/>
              <a:defRPr/>
            </a:pPr>
            <a:r>
              <a:rPr lang="tr-TR" sz="4100" b="1" dirty="0" smtClean="0">
                <a:latin typeface="Times New Roman" pitchFamily="18" charset="0"/>
                <a:cs typeface="Times New Roman" pitchFamily="18" charset="0"/>
              </a:rPr>
              <a:t>A. Etkili Maddenin Kimyasal Yapısındaki Farklılıktan İleri Gelen </a:t>
            </a:r>
            <a:r>
              <a:rPr lang="tr-TR" sz="4100" b="1" dirty="0" err="1" smtClean="0">
                <a:latin typeface="Times New Roman" pitchFamily="18" charset="0"/>
                <a:cs typeface="Times New Roman" pitchFamily="18" charset="0"/>
              </a:rPr>
              <a:t>Selektivite</a:t>
            </a:r>
            <a:endParaRPr lang="tr-TR" sz="4100" dirty="0" smtClean="0">
              <a:latin typeface="Times New Roman" pitchFamily="18" charset="0"/>
              <a:cs typeface="Times New Roman" pitchFamily="18" charset="0"/>
            </a:endParaRPr>
          </a:p>
          <a:p>
            <a:pPr algn="just" fontAlgn="auto">
              <a:spcAft>
                <a:spcPts val="0"/>
              </a:spcAft>
              <a:buFont typeface="Wingdings 2"/>
              <a:buNone/>
              <a:defRPr/>
            </a:pPr>
            <a:r>
              <a:rPr lang="tr-TR" sz="4100" dirty="0" smtClean="0">
                <a:latin typeface="Times New Roman" pitchFamily="18" charset="0"/>
                <a:cs typeface="Times New Roman" pitchFamily="18" charset="0"/>
              </a:rPr>
              <a:t>	Bu duruma </a:t>
            </a:r>
            <a:r>
              <a:rPr lang="tr-TR" sz="4100" dirty="0" err="1" smtClean="0">
                <a:latin typeface="Times New Roman" pitchFamily="18" charset="0"/>
                <a:cs typeface="Times New Roman" pitchFamily="18" charset="0"/>
              </a:rPr>
              <a:t>Benefin</a:t>
            </a:r>
            <a:r>
              <a:rPr lang="tr-TR" sz="4100" dirty="0" smtClean="0">
                <a:latin typeface="Times New Roman" pitchFamily="18" charset="0"/>
                <a:cs typeface="Times New Roman" pitchFamily="18" charset="0"/>
              </a:rPr>
              <a:t> ve </a:t>
            </a:r>
            <a:r>
              <a:rPr lang="tr-TR" sz="4100" dirty="0" err="1" smtClean="0">
                <a:latin typeface="Times New Roman" pitchFamily="18" charset="0"/>
                <a:cs typeface="Times New Roman" pitchFamily="18" charset="0"/>
              </a:rPr>
              <a:t>Triflularin</a:t>
            </a:r>
            <a:r>
              <a:rPr lang="tr-TR" sz="4100" dirty="0" smtClean="0">
                <a:latin typeface="Times New Roman" pitchFamily="18" charset="0"/>
                <a:cs typeface="Times New Roman" pitchFamily="18" charset="0"/>
              </a:rPr>
              <a:t> terkipli herbisitlerin </a:t>
            </a:r>
            <a:r>
              <a:rPr lang="tr-TR" sz="4100" dirty="0" err="1" smtClean="0">
                <a:latin typeface="Times New Roman" pitchFamily="18" charset="0"/>
                <a:cs typeface="Times New Roman" pitchFamily="18" charset="0"/>
              </a:rPr>
              <a:t>selektivite</a:t>
            </a:r>
            <a:r>
              <a:rPr lang="tr-TR" sz="4100" dirty="0" smtClean="0">
                <a:latin typeface="Times New Roman" pitchFamily="18" charset="0"/>
                <a:cs typeface="Times New Roman" pitchFamily="18" charset="0"/>
              </a:rPr>
              <a:t> kriterlerindeki değişiklik kanıt olarak gösterilebilir. Bu iki etkili maddenin kimyasal yapılarındaki tek farklılık metilen (CH₂) grubunun halkanın bir kenarından diğerine kaymış olmasıdır. </a:t>
            </a:r>
            <a:r>
              <a:rPr lang="tr-TR" sz="4100" dirty="0" err="1" smtClean="0">
                <a:latin typeface="Times New Roman" pitchFamily="18" charset="0"/>
                <a:cs typeface="Times New Roman" pitchFamily="18" charset="0"/>
              </a:rPr>
              <a:t>Trifluralin</a:t>
            </a:r>
            <a:r>
              <a:rPr lang="tr-TR" sz="4100" dirty="0" smtClean="0">
                <a:latin typeface="Times New Roman" pitchFamily="18" charset="0"/>
                <a:cs typeface="Times New Roman" pitchFamily="18" charset="0"/>
              </a:rPr>
              <a:t> terkipli herbisitin çok küçük bir dozu bile salatalığı öldürdüğü halde </a:t>
            </a:r>
            <a:r>
              <a:rPr lang="tr-TR" sz="4100" dirty="0" err="1" smtClean="0">
                <a:latin typeface="Times New Roman" pitchFamily="18" charset="0"/>
                <a:cs typeface="Times New Roman" pitchFamily="18" charset="0"/>
              </a:rPr>
              <a:t>Benefin</a:t>
            </a:r>
            <a:r>
              <a:rPr lang="tr-TR" sz="4100" dirty="0" smtClean="0">
                <a:latin typeface="Times New Roman" pitchFamily="18" charset="0"/>
                <a:cs typeface="Times New Roman" pitchFamily="18" charset="0"/>
              </a:rPr>
              <a:t> terkipli herbisit bu bitkiye hiçbir etkide bulunmamaktadır.</a:t>
            </a:r>
          </a:p>
          <a:p>
            <a:pPr algn="just" fontAlgn="auto">
              <a:spcAft>
                <a:spcPts val="0"/>
              </a:spcAft>
              <a:buFont typeface="Wingdings 2"/>
              <a:buNone/>
              <a:defRPr/>
            </a:pPr>
            <a:r>
              <a:rPr lang="tr-TR" sz="3300" dirty="0" smtClean="0">
                <a:latin typeface="Times New Roman" pitchFamily="18" charset="0"/>
                <a:cs typeface="Times New Roman" pitchFamily="18" charset="0"/>
              </a:rPr>
              <a:t>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400" dirty="0">
                <a:latin typeface="Times New Roman" pitchFamily="18" charset="0"/>
                <a:cs typeface="Times New Roman" pitchFamily="18" charset="0"/>
              </a:rPr>
              <a:t>Mısır tarımı yapılan alanlardaki yabancı otlara karşı kullanılan </a:t>
            </a:r>
            <a:r>
              <a:rPr lang="tr-TR" sz="4400" dirty="0" err="1">
                <a:latin typeface="Times New Roman" pitchFamily="18" charset="0"/>
                <a:cs typeface="Times New Roman" pitchFamily="18" charset="0"/>
              </a:rPr>
              <a:t>Triazin</a:t>
            </a:r>
            <a:r>
              <a:rPr lang="tr-TR" sz="4400" dirty="0">
                <a:latin typeface="Times New Roman" pitchFamily="18" charset="0"/>
                <a:cs typeface="Times New Roman" pitchFamily="18" charset="0"/>
              </a:rPr>
              <a:t> terkipli herbisitlerde etkili maddenin </a:t>
            </a:r>
            <a:r>
              <a:rPr lang="tr-TR" sz="4400" dirty="0" err="1">
                <a:latin typeface="Times New Roman" pitchFamily="18" charset="0"/>
                <a:cs typeface="Times New Roman" pitchFamily="18" charset="0"/>
              </a:rPr>
              <a:t>triazin</a:t>
            </a:r>
            <a:r>
              <a:rPr lang="tr-TR" sz="4400" dirty="0">
                <a:latin typeface="Times New Roman" pitchFamily="18" charset="0"/>
                <a:cs typeface="Times New Roman" pitchFamily="18" charset="0"/>
              </a:rPr>
              <a:t> halkası sabit kalmak ve bu halkaya değişik kimyasal gruplar eklenmek sureti ile bu herbisitin mısır bitkisine olan seçiciliğinin büyük değişiklik gösterdiği araştırıcılarca saptanmıştır.</a:t>
            </a:r>
          </a:p>
          <a:p>
            <a:pPr marL="0" indent="0">
              <a:buNone/>
            </a:pPr>
            <a:endParaRPr lang="tr-TR" dirty="0"/>
          </a:p>
        </p:txBody>
      </p:sp>
    </p:spTree>
    <p:extLst>
      <p:ext uri="{BB962C8B-B14F-4D97-AF65-F5344CB8AC3E}">
        <p14:creationId xmlns:p14="http://schemas.microsoft.com/office/powerpoint/2010/main" val="45752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812212" cy="6480175"/>
          </a:xfrm>
        </p:spPr>
        <p:txBody>
          <a:bodyPr>
            <a:normAutofit fontScale="92500" lnSpcReduction="20000"/>
          </a:bodyPr>
          <a:lstStyle/>
          <a:p>
            <a:pPr algn="just" fontAlgn="auto">
              <a:spcAft>
                <a:spcPts val="0"/>
              </a:spcAft>
              <a:buFont typeface="Wingdings 2"/>
              <a:buNone/>
              <a:defRPr/>
            </a:pPr>
            <a:r>
              <a:rPr lang="tr-TR" sz="3500" b="1" dirty="0" smtClean="0">
                <a:latin typeface="Times New Roman" pitchFamily="18" charset="0"/>
                <a:cs typeface="Times New Roman" pitchFamily="18" charset="0"/>
              </a:rPr>
              <a:t>B. </a:t>
            </a:r>
            <a:r>
              <a:rPr lang="tr-TR" sz="3500" b="1" dirty="0" err="1" smtClean="0">
                <a:latin typeface="Times New Roman" pitchFamily="18" charset="0"/>
                <a:cs typeface="Times New Roman" pitchFamily="18" charset="0"/>
              </a:rPr>
              <a:t>Herbisitlerin</a:t>
            </a:r>
            <a:r>
              <a:rPr lang="tr-TR" sz="3500" b="1" dirty="0" smtClean="0">
                <a:latin typeface="Times New Roman" pitchFamily="18" charset="0"/>
                <a:cs typeface="Times New Roman" pitchFamily="18" charset="0"/>
              </a:rPr>
              <a:t> </a:t>
            </a:r>
            <a:r>
              <a:rPr lang="tr-TR" sz="3500" b="1" dirty="0" err="1" smtClean="0">
                <a:latin typeface="Times New Roman" pitchFamily="18" charset="0"/>
                <a:cs typeface="Times New Roman" pitchFamily="18" charset="0"/>
              </a:rPr>
              <a:t>Formulasyonlarındaki</a:t>
            </a:r>
            <a:r>
              <a:rPr lang="tr-TR" sz="3500" b="1" dirty="0" smtClean="0">
                <a:latin typeface="Times New Roman" pitchFamily="18" charset="0"/>
                <a:cs typeface="Times New Roman" pitchFamily="18" charset="0"/>
              </a:rPr>
              <a:t> Farklılıklardan İleri Gelen </a:t>
            </a:r>
            <a:r>
              <a:rPr lang="tr-TR" sz="3500" b="1" dirty="0" err="1" smtClean="0">
                <a:latin typeface="Times New Roman" pitchFamily="18" charset="0"/>
                <a:cs typeface="Times New Roman" pitchFamily="18" charset="0"/>
              </a:rPr>
              <a:t>Selektivite</a:t>
            </a:r>
            <a:endParaRPr lang="tr-TR" sz="3500" dirty="0" smtClean="0">
              <a:latin typeface="Times New Roman" pitchFamily="18" charset="0"/>
              <a:cs typeface="Times New Roman" pitchFamily="18" charset="0"/>
            </a:endParaRPr>
          </a:p>
          <a:p>
            <a:pPr algn="just" fontAlgn="auto">
              <a:spcAft>
                <a:spcPts val="0"/>
              </a:spcAft>
              <a:buFont typeface="Wingdings 2"/>
              <a:buNone/>
              <a:defRPr/>
            </a:pPr>
            <a:r>
              <a:rPr lang="tr-TR" sz="3500" dirty="0" smtClean="0">
                <a:latin typeface="Times New Roman" pitchFamily="18" charset="0"/>
                <a:cs typeface="Times New Roman" pitchFamily="18" charset="0"/>
              </a:rPr>
              <a:t>	Herbisitler ya </a:t>
            </a:r>
            <a:r>
              <a:rPr lang="tr-TR" sz="3500" b="1" dirty="0" smtClean="0">
                <a:latin typeface="Times New Roman" pitchFamily="18" charset="0"/>
                <a:cs typeface="Times New Roman" pitchFamily="18" charset="0"/>
              </a:rPr>
              <a:t>granül halde </a:t>
            </a:r>
            <a:r>
              <a:rPr lang="tr-TR" sz="3500" dirty="0" smtClean="0">
                <a:latin typeface="Times New Roman" pitchFamily="18" charset="0"/>
                <a:cs typeface="Times New Roman" pitchFamily="18" charset="0"/>
              </a:rPr>
              <a:t>veya</a:t>
            </a:r>
            <a:r>
              <a:rPr lang="tr-TR" sz="3500" b="1" dirty="0" smtClean="0">
                <a:latin typeface="Times New Roman" pitchFamily="18" charset="0"/>
                <a:cs typeface="Times New Roman" pitchFamily="18" charset="0"/>
              </a:rPr>
              <a:t> su </a:t>
            </a:r>
            <a:r>
              <a:rPr lang="tr-TR" sz="3500" dirty="0" smtClean="0">
                <a:latin typeface="Times New Roman" pitchFamily="18" charset="0"/>
                <a:cs typeface="Times New Roman" pitchFamily="18" charset="0"/>
              </a:rPr>
              <a:t>ile püskürtülerek uygulanmaktadır. Herbisit katı taneli granüle bir </a:t>
            </a:r>
            <a:r>
              <a:rPr lang="tr-TR" sz="3500" dirty="0" err="1" smtClean="0">
                <a:latin typeface="Times New Roman" pitchFamily="18" charset="0"/>
                <a:cs typeface="Times New Roman" pitchFamily="18" charset="0"/>
              </a:rPr>
              <a:t>formülasyon</a:t>
            </a:r>
            <a:r>
              <a:rPr lang="tr-TR" sz="3500" dirty="0" smtClean="0">
                <a:latin typeface="Times New Roman" pitchFamily="18" charset="0"/>
                <a:cs typeface="Times New Roman" pitchFamily="18" charset="0"/>
              </a:rPr>
              <a:t> halinde uygulandığında gelişmiş olan bitkilerde tutunamayarak yere düşmekte ve esas etkisini yeni çimlenmekte olan bitkilerde göstermektedir. Bu duruma bir örnek verilecek olunursa hem azotlu gübre ve hem de herbisit olarak granül halde kullanılan kalsiyum </a:t>
            </a:r>
            <a:r>
              <a:rPr lang="tr-TR" sz="3500" dirty="0" err="1" smtClean="0">
                <a:latin typeface="Times New Roman" pitchFamily="18" charset="0"/>
                <a:cs typeface="Times New Roman" pitchFamily="18" charset="0"/>
              </a:rPr>
              <a:t>siyanamid</a:t>
            </a:r>
            <a:r>
              <a:rPr lang="tr-TR" sz="3500" dirty="0" smtClean="0">
                <a:latin typeface="Times New Roman" pitchFamily="18" charset="0"/>
                <a:cs typeface="Times New Roman" pitchFamily="18" charset="0"/>
              </a:rPr>
              <a:t> çimlenmiş ve gelişmiş olan tahıl yapraklarında tutunamadığından onlara herhangi olumsuz etki yapmadığı halde, yeni çimlenmekte olan yabancı otları etkileyerek öldürmektedir.</a:t>
            </a:r>
          </a:p>
          <a:p>
            <a:pPr fontAlgn="auto">
              <a:spcAft>
                <a:spcPts val="0"/>
              </a:spcAft>
              <a:buFont typeface="Wingdings 2"/>
              <a:buNone/>
              <a:defRPr/>
            </a:pP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2 İçerik Yer Tutucusu"/>
          <p:cNvSpPr>
            <a:spLocks noGrp="1"/>
          </p:cNvSpPr>
          <p:nvPr>
            <p:ph idx="1"/>
          </p:nvPr>
        </p:nvSpPr>
        <p:spPr>
          <a:xfrm>
            <a:off x="179512" y="188640"/>
            <a:ext cx="8812088" cy="6480448"/>
          </a:xfrm>
        </p:spPr>
        <p:txBody>
          <a:bodyPr/>
          <a:lstStyle/>
          <a:p>
            <a:pPr algn="just">
              <a:buFont typeface="Wingdings 2" pitchFamily="18" charset="2"/>
              <a:buNone/>
            </a:pPr>
            <a:r>
              <a:rPr lang="tr-TR" dirty="0" smtClean="0"/>
              <a:t>		</a:t>
            </a:r>
            <a:r>
              <a:rPr lang="tr-TR" sz="3600" dirty="0" smtClean="0">
                <a:latin typeface="Times New Roman" pitchFamily="18" charset="0"/>
                <a:cs typeface="Times New Roman" pitchFamily="18" charset="0"/>
              </a:rPr>
              <a:t>Sıvı halde kullanılan herbisitlerin bitki yüzeyinde </a:t>
            </a:r>
            <a:r>
              <a:rPr lang="tr-TR" sz="3600" dirty="0" err="1" smtClean="0">
                <a:latin typeface="Times New Roman" pitchFamily="18" charset="0"/>
                <a:cs typeface="Times New Roman" pitchFamily="18" charset="0"/>
              </a:rPr>
              <a:t>tutunumunu</a:t>
            </a:r>
            <a:r>
              <a:rPr lang="tr-TR" sz="3600" dirty="0" smtClean="0">
                <a:latin typeface="Times New Roman" pitchFamily="18" charset="0"/>
                <a:cs typeface="Times New Roman" pitchFamily="18" charset="0"/>
              </a:rPr>
              <a:t> arttırmak için </a:t>
            </a:r>
            <a:r>
              <a:rPr lang="tr-TR" sz="3600" dirty="0" err="1" smtClean="0">
                <a:latin typeface="Times New Roman" pitchFamily="18" charset="0"/>
                <a:cs typeface="Times New Roman" pitchFamily="18" charset="0"/>
              </a:rPr>
              <a:t>formülasyon</a:t>
            </a:r>
            <a:r>
              <a:rPr lang="tr-TR" sz="3600" dirty="0" smtClean="0">
                <a:latin typeface="Times New Roman" pitchFamily="18" charset="0"/>
                <a:cs typeface="Times New Roman" pitchFamily="18" charset="0"/>
              </a:rPr>
              <a:t> sırasında veya herbisitin tarlada uygulaması sırasında bir takım özel maddeler ilave edilmektedir. </a:t>
            </a:r>
            <a:r>
              <a:rPr lang="tr-TR" sz="3600" b="1" dirty="0" err="1" smtClean="0">
                <a:latin typeface="Times New Roman" pitchFamily="18" charset="0"/>
                <a:cs typeface="Times New Roman" pitchFamily="18" charset="0"/>
              </a:rPr>
              <a:t>Surfaktant</a:t>
            </a:r>
            <a:r>
              <a:rPr lang="tr-TR" sz="3600" b="1"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 adı verilen bu maddeler yaptıkları görevlere göre ıslatıcı, yayıcı ve yapıştırıcı gibi isimler alırlar. Herbisit sıvısına eklenen </a:t>
            </a:r>
            <a:r>
              <a:rPr lang="tr-TR" sz="3600" dirty="0" err="1" smtClean="0">
                <a:latin typeface="Times New Roman" pitchFamily="18" charset="0"/>
                <a:cs typeface="Times New Roman" pitchFamily="18" charset="0"/>
              </a:rPr>
              <a:t>surfaktant</a:t>
            </a:r>
            <a:r>
              <a:rPr lang="tr-TR" sz="3600" dirty="0" smtClean="0">
                <a:latin typeface="Times New Roman" pitchFamily="18" charset="0"/>
                <a:cs typeface="Times New Roman" pitchFamily="18" charset="0"/>
              </a:rPr>
              <a:t> maddeler  eklendikleri herbisitin herhangi bir bitkiye karşı olan seçiciliğinde değişikliğe sebep olabilmektedir.</a:t>
            </a:r>
          </a:p>
          <a:p>
            <a:pPr>
              <a:buFont typeface="Wingdings 2" pitchFamily="18" charset="2"/>
              <a:buNone/>
            </a:pPr>
            <a:endParaRPr lang="tr-T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İçerik Yer Tutucusu"/>
          <p:cNvSpPr>
            <a:spLocks noGrp="1"/>
          </p:cNvSpPr>
          <p:nvPr>
            <p:ph idx="1"/>
          </p:nvPr>
        </p:nvSpPr>
        <p:spPr>
          <a:xfrm>
            <a:off x="107504" y="116633"/>
            <a:ext cx="8884096" cy="6552456"/>
          </a:xfrm>
        </p:spPr>
        <p:txBody>
          <a:bodyPr/>
          <a:lstStyle/>
          <a:p>
            <a:pPr algn="just">
              <a:buFont typeface="Wingdings 2" pitchFamily="18" charset="2"/>
              <a:buNone/>
            </a:pPr>
            <a:r>
              <a:rPr lang="tr-TR" sz="4400" b="1" dirty="0" smtClean="0">
                <a:latin typeface="Times New Roman" pitchFamily="18" charset="0"/>
                <a:cs typeface="Times New Roman" pitchFamily="18" charset="0"/>
              </a:rPr>
              <a:t>F. Çevrenin Rolü</a:t>
            </a:r>
            <a:endParaRPr lang="tr-TR" sz="4400" dirty="0" smtClean="0">
              <a:latin typeface="Times New Roman" pitchFamily="18" charset="0"/>
              <a:cs typeface="Times New Roman" pitchFamily="18" charset="0"/>
            </a:endParaRPr>
          </a:p>
          <a:p>
            <a:pPr algn="just">
              <a:buFont typeface="Wingdings 2" pitchFamily="18" charset="2"/>
              <a:buNone/>
            </a:pPr>
            <a:r>
              <a:rPr lang="tr-TR" sz="4400" dirty="0" smtClean="0">
                <a:latin typeface="Times New Roman" pitchFamily="18" charset="0"/>
                <a:cs typeface="Times New Roman" pitchFamily="18" charset="0"/>
              </a:rPr>
              <a:t>	Bitki koruma ilaçları arasında, çevre faktörlerinden en çok etkilenen herbisitlerdir. Çevre faktörlerinin herbisitlerin </a:t>
            </a:r>
            <a:r>
              <a:rPr lang="tr-TR" sz="4400" dirty="0" err="1" smtClean="0">
                <a:latin typeface="Times New Roman" pitchFamily="18" charset="0"/>
                <a:cs typeface="Times New Roman" pitchFamily="18" charset="0"/>
              </a:rPr>
              <a:t>selektivite</a:t>
            </a:r>
            <a:r>
              <a:rPr lang="tr-TR" sz="4400" dirty="0" smtClean="0">
                <a:latin typeface="Times New Roman" pitchFamily="18" charset="0"/>
                <a:cs typeface="Times New Roman" pitchFamily="18" charset="0"/>
              </a:rPr>
              <a:t> kriterlerine olan etkilerini aşağıdaki şekilde bölümlere ayırarak inceleyebiliriz.</a:t>
            </a:r>
          </a:p>
          <a:p>
            <a:pPr>
              <a:buFont typeface="Wingdings 2" pitchFamily="18" charset="2"/>
              <a:buNone/>
            </a:pPr>
            <a:endParaRPr lang="tr-T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16632"/>
            <a:ext cx="8812212" cy="6624736"/>
          </a:xfrm>
        </p:spPr>
        <p:txBody>
          <a:bodyPr>
            <a:noAutofit/>
          </a:bodyPr>
          <a:lstStyle/>
          <a:p>
            <a:pPr algn="just" fontAlgn="auto">
              <a:spcAft>
                <a:spcPts val="0"/>
              </a:spcAft>
              <a:buFont typeface="Wingdings 2"/>
              <a:buNone/>
              <a:defRPr/>
            </a:pPr>
            <a:r>
              <a:rPr lang="tr-TR" sz="4000" b="1" dirty="0" smtClean="0">
                <a:latin typeface="Times New Roman" pitchFamily="18" charset="0"/>
                <a:cs typeface="Times New Roman" pitchFamily="18" charset="0"/>
              </a:rPr>
              <a:t>A. </a:t>
            </a:r>
            <a:r>
              <a:rPr lang="tr-TR" sz="4000" b="1" dirty="0" err="1" smtClean="0">
                <a:latin typeface="Times New Roman" pitchFamily="18" charset="0"/>
                <a:cs typeface="Times New Roman" pitchFamily="18" charset="0"/>
              </a:rPr>
              <a:t>Selektivitede</a:t>
            </a:r>
            <a:r>
              <a:rPr lang="tr-TR" sz="4000" b="1" dirty="0" smtClean="0">
                <a:latin typeface="Times New Roman" pitchFamily="18" charset="0"/>
                <a:cs typeface="Times New Roman" pitchFamily="18" charset="0"/>
              </a:rPr>
              <a:t> Toprak Karakterinin Rolü</a:t>
            </a:r>
            <a:endParaRPr lang="tr-TR" sz="4000" dirty="0" smtClean="0">
              <a:latin typeface="Times New Roman" pitchFamily="18" charset="0"/>
              <a:cs typeface="Times New Roman" pitchFamily="18" charset="0"/>
            </a:endParaRPr>
          </a:p>
          <a:p>
            <a:pPr lvl="1" algn="just" fontAlgn="auto">
              <a:spcAft>
                <a:spcPts val="0"/>
              </a:spcAft>
              <a:buFont typeface="Wingdings 2"/>
              <a:buNone/>
              <a:defRPr/>
            </a:pPr>
            <a:r>
              <a:rPr lang="tr-TR" sz="4000" dirty="0" smtClean="0">
                <a:latin typeface="Times New Roman" pitchFamily="18" charset="0"/>
                <a:cs typeface="Times New Roman" pitchFamily="18" charset="0"/>
              </a:rPr>
              <a:t>  Ekimden önce yapılan herbisit uygulamalarında herbisitin kimyasal yapısına göre bunlar toprakta az veya çok </a:t>
            </a:r>
            <a:r>
              <a:rPr lang="tr-TR" sz="4000" dirty="0" err="1" smtClean="0">
                <a:latin typeface="Times New Roman" pitchFamily="18" charset="0"/>
                <a:cs typeface="Times New Roman" pitchFamily="18" charset="0"/>
              </a:rPr>
              <a:t>adsorbe</a:t>
            </a:r>
            <a:r>
              <a:rPr lang="tr-TR" sz="4000" dirty="0" smtClean="0">
                <a:latin typeface="Times New Roman" pitchFamily="18" charset="0"/>
                <a:cs typeface="Times New Roman" pitchFamily="18" charset="0"/>
              </a:rPr>
              <a:t> edilmektedir. Bu </a:t>
            </a:r>
            <a:r>
              <a:rPr lang="tr-TR" sz="4000" dirty="0" err="1" smtClean="0">
                <a:latin typeface="Times New Roman" pitchFamily="18" charset="0"/>
                <a:cs typeface="Times New Roman" pitchFamily="18" charset="0"/>
              </a:rPr>
              <a:t>adsorbsiyonun</a:t>
            </a:r>
            <a:r>
              <a:rPr lang="tr-TR" sz="4000" dirty="0" smtClean="0">
                <a:latin typeface="Times New Roman" pitchFamily="18" charset="0"/>
                <a:cs typeface="Times New Roman" pitchFamily="18" charset="0"/>
              </a:rPr>
              <a:t> az veya çok olması topraktaki kil minerallerinin çeşidine, humus oranına ve toprağın </a:t>
            </a:r>
            <a:r>
              <a:rPr lang="tr-TR" sz="4000" dirty="0" err="1" smtClean="0">
                <a:latin typeface="Times New Roman" pitchFamily="18" charset="0"/>
                <a:cs typeface="Times New Roman" pitchFamily="18" charset="0"/>
              </a:rPr>
              <a:t>pH</a:t>
            </a:r>
            <a:r>
              <a:rPr lang="tr-TR" sz="4000" dirty="0" smtClean="0">
                <a:latin typeface="Times New Roman" pitchFamily="18" charset="0"/>
                <a:cs typeface="Times New Roman" pitchFamily="18" charset="0"/>
              </a:rPr>
              <a:t> değerine sıkı sıkıya bağlıdır. </a:t>
            </a:r>
            <a:endParaRPr lang="tr-TR" sz="4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6632"/>
            <a:ext cx="8740080" cy="6552728"/>
          </a:xfrm>
        </p:spPr>
        <p:txBody>
          <a:bodyPr/>
          <a:lstStyle/>
          <a:p>
            <a:pPr marL="342900" lvl="1" indent="-342900" algn="just">
              <a:buNone/>
            </a:pPr>
            <a:r>
              <a:rPr lang="tr-TR" sz="3200" dirty="0" smtClean="0">
                <a:latin typeface="Times New Roman" pitchFamily="18" charset="0"/>
                <a:cs typeface="Times New Roman" pitchFamily="18" charset="0"/>
              </a:rPr>
              <a:t>	</a:t>
            </a:r>
            <a:r>
              <a:rPr lang="tr-TR" sz="4300" dirty="0" smtClean="0">
                <a:latin typeface="Times New Roman" pitchFamily="18" charset="0"/>
                <a:cs typeface="Times New Roman" pitchFamily="18" charset="0"/>
              </a:rPr>
              <a:t>Örneğin kil minerallerinden </a:t>
            </a:r>
            <a:r>
              <a:rPr lang="tr-TR" sz="4300" dirty="0" err="1" smtClean="0">
                <a:latin typeface="Times New Roman" pitchFamily="18" charset="0"/>
                <a:cs typeface="Times New Roman" pitchFamily="18" charset="0"/>
              </a:rPr>
              <a:t>montmorillonit</a:t>
            </a:r>
            <a:r>
              <a:rPr lang="tr-TR" sz="4300" dirty="0" smtClean="0">
                <a:latin typeface="Times New Roman" pitchFamily="18" charset="0"/>
                <a:cs typeface="Times New Roman" pitchFamily="18" charset="0"/>
              </a:rPr>
              <a:t> oranı yüksek olan topraklarda  </a:t>
            </a:r>
            <a:r>
              <a:rPr lang="tr-TR" sz="4300" dirty="0" err="1">
                <a:latin typeface="Times New Roman" pitchFamily="18" charset="0"/>
                <a:cs typeface="Times New Roman" pitchFamily="18" charset="0"/>
              </a:rPr>
              <a:t>d</a:t>
            </a:r>
            <a:r>
              <a:rPr lang="tr-TR" sz="4300" dirty="0" err="1" smtClean="0">
                <a:latin typeface="Times New Roman" pitchFamily="18" charset="0"/>
                <a:cs typeface="Times New Roman" pitchFamily="18" charset="0"/>
              </a:rPr>
              <a:t>iquat</a:t>
            </a:r>
            <a:r>
              <a:rPr lang="tr-TR" sz="4300" dirty="0" smtClean="0">
                <a:latin typeface="Times New Roman" pitchFamily="18" charset="0"/>
                <a:cs typeface="Times New Roman" pitchFamily="18" charset="0"/>
              </a:rPr>
              <a:t> ve </a:t>
            </a:r>
            <a:r>
              <a:rPr lang="tr-TR" sz="4300" dirty="0" err="1" smtClean="0">
                <a:latin typeface="Times New Roman" pitchFamily="18" charset="0"/>
                <a:cs typeface="Times New Roman" pitchFamily="18" charset="0"/>
              </a:rPr>
              <a:t>paraquat</a:t>
            </a:r>
            <a:r>
              <a:rPr lang="tr-TR" sz="4300" dirty="0" smtClean="0">
                <a:latin typeface="Times New Roman" pitchFamily="18" charset="0"/>
                <a:cs typeface="Times New Roman" pitchFamily="18" charset="0"/>
              </a:rPr>
              <a:t> terkipli herbisitlerin tamamen </a:t>
            </a:r>
            <a:r>
              <a:rPr lang="tr-TR" sz="4300" dirty="0" err="1" smtClean="0">
                <a:latin typeface="Times New Roman" pitchFamily="18" charset="0"/>
                <a:cs typeface="Times New Roman" pitchFamily="18" charset="0"/>
              </a:rPr>
              <a:t>adsorbe</a:t>
            </a:r>
            <a:r>
              <a:rPr lang="tr-TR" sz="4300" dirty="0" smtClean="0">
                <a:latin typeface="Times New Roman" pitchFamily="18" charset="0"/>
                <a:cs typeface="Times New Roman" pitchFamily="18" charset="0"/>
              </a:rPr>
              <a:t> edildiği saptanmıştır. Bu çeşit topraklarda adı geçen herbisitlerle yapılacak uygulamanın, herbisitlerin kil minerallerince tutulması sebebi ile yabancı otlara etkili olmayacağı açıktır. </a:t>
            </a:r>
          </a:p>
          <a:p>
            <a:pPr>
              <a:buNone/>
            </a:pPr>
            <a:endParaRPr lang="tr-TR" sz="43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884096" cy="6552728"/>
          </a:xfrm>
        </p:spPr>
        <p:txBody>
          <a:bodyPr/>
          <a:lstStyle/>
          <a:p>
            <a:pPr marL="0" indent="0" algn="just">
              <a:buNone/>
            </a:pPr>
            <a:r>
              <a:rPr lang="tr-TR" sz="4500" dirty="0" smtClean="0">
                <a:latin typeface="Times New Roman" pitchFamily="18" charset="0"/>
                <a:cs typeface="Times New Roman" pitchFamily="18" charset="0"/>
              </a:rPr>
              <a:t>Kil </a:t>
            </a:r>
            <a:r>
              <a:rPr lang="tr-TR" sz="4500" dirty="0">
                <a:latin typeface="Times New Roman" pitchFamily="18" charset="0"/>
                <a:cs typeface="Times New Roman" pitchFamily="18" charset="0"/>
              </a:rPr>
              <a:t>mineral oranı yüksek olan topraklarda  </a:t>
            </a:r>
            <a:r>
              <a:rPr lang="tr-TR" sz="4500" dirty="0" err="1">
                <a:latin typeface="Times New Roman" pitchFamily="18" charset="0"/>
                <a:cs typeface="Times New Roman" pitchFamily="18" charset="0"/>
              </a:rPr>
              <a:t>diquat</a:t>
            </a:r>
            <a:r>
              <a:rPr lang="tr-TR" sz="4500" dirty="0">
                <a:latin typeface="Times New Roman" pitchFamily="18" charset="0"/>
                <a:cs typeface="Times New Roman" pitchFamily="18" charset="0"/>
              </a:rPr>
              <a:t> ve </a:t>
            </a:r>
            <a:r>
              <a:rPr lang="tr-TR" sz="4500" dirty="0" err="1">
                <a:latin typeface="Times New Roman" pitchFamily="18" charset="0"/>
                <a:cs typeface="Times New Roman" pitchFamily="18" charset="0"/>
              </a:rPr>
              <a:t>paraquat</a:t>
            </a:r>
            <a:r>
              <a:rPr lang="tr-TR" sz="4500" dirty="0">
                <a:latin typeface="Times New Roman" pitchFamily="18" charset="0"/>
                <a:cs typeface="Times New Roman" pitchFamily="18" charset="0"/>
              </a:rPr>
              <a:t> terkipli </a:t>
            </a:r>
            <a:r>
              <a:rPr lang="tr-TR" sz="4500" dirty="0" smtClean="0">
                <a:latin typeface="Times New Roman" pitchFamily="18" charset="0"/>
                <a:cs typeface="Times New Roman" pitchFamily="18" charset="0"/>
              </a:rPr>
              <a:t>herbisitler </a:t>
            </a:r>
            <a:r>
              <a:rPr lang="tr-TR" sz="4500" dirty="0">
                <a:latin typeface="Times New Roman" pitchFamily="18" charset="0"/>
                <a:cs typeface="Times New Roman" pitchFamily="18" charset="0"/>
              </a:rPr>
              <a:t>çok fazla,  üre ve </a:t>
            </a:r>
            <a:r>
              <a:rPr lang="tr-TR" sz="4500" dirty="0" err="1">
                <a:latin typeface="Times New Roman" pitchFamily="18" charset="0"/>
                <a:cs typeface="Times New Roman" pitchFamily="18" charset="0"/>
              </a:rPr>
              <a:t>triazin</a:t>
            </a:r>
            <a:r>
              <a:rPr lang="tr-TR" sz="4500" dirty="0">
                <a:latin typeface="Times New Roman" pitchFamily="18" charset="0"/>
                <a:cs typeface="Times New Roman" pitchFamily="18" charset="0"/>
              </a:rPr>
              <a:t> terkipli </a:t>
            </a:r>
            <a:r>
              <a:rPr lang="tr-TR" sz="4500" dirty="0" smtClean="0">
                <a:latin typeface="Times New Roman" pitchFamily="18" charset="0"/>
                <a:cs typeface="Times New Roman" pitchFamily="18" charset="0"/>
              </a:rPr>
              <a:t>olanlar </a:t>
            </a:r>
            <a:r>
              <a:rPr lang="tr-TR" sz="4500" dirty="0">
                <a:latin typeface="Times New Roman" pitchFamily="18" charset="0"/>
                <a:cs typeface="Times New Roman" pitchFamily="18" charset="0"/>
              </a:rPr>
              <a:t>az miktarda </a:t>
            </a:r>
            <a:r>
              <a:rPr lang="tr-TR" sz="4500" dirty="0" err="1">
                <a:latin typeface="Times New Roman" pitchFamily="18" charset="0"/>
                <a:cs typeface="Times New Roman" pitchFamily="18" charset="0"/>
              </a:rPr>
              <a:t>adsorbe</a:t>
            </a:r>
            <a:r>
              <a:rPr lang="tr-TR" sz="4500" dirty="0">
                <a:latin typeface="Times New Roman" pitchFamily="18" charset="0"/>
                <a:cs typeface="Times New Roman" pitchFamily="18" charset="0"/>
              </a:rPr>
              <a:t> </a:t>
            </a:r>
            <a:r>
              <a:rPr lang="tr-TR" sz="4500">
                <a:latin typeface="Times New Roman" pitchFamily="18" charset="0"/>
                <a:cs typeface="Times New Roman" pitchFamily="18" charset="0"/>
              </a:rPr>
              <a:t>edildikleri </a:t>
            </a:r>
            <a:r>
              <a:rPr lang="tr-TR" sz="4500" smtClean="0">
                <a:latin typeface="Times New Roman" pitchFamily="18" charset="0"/>
                <a:cs typeface="Times New Roman" pitchFamily="18" charset="0"/>
              </a:rPr>
              <a:t>halde  </a:t>
            </a:r>
            <a:r>
              <a:rPr lang="tr-TR" sz="4500" dirty="0">
                <a:latin typeface="Times New Roman" pitchFamily="18" charset="0"/>
                <a:cs typeface="Times New Roman" pitchFamily="18" charset="0"/>
              </a:rPr>
              <a:t>TCA ve </a:t>
            </a:r>
            <a:r>
              <a:rPr lang="tr-TR" sz="4500" dirty="0" err="1">
                <a:latin typeface="Times New Roman" pitchFamily="18" charset="0"/>
                <a:cs typeface="Times New Roman" pitchFamily="18" charset="0"/>
              </a:rPr>
              <a:t>dalapon</a:t>
            </a:r>
            <a:r>
              <a:rPr lang="tr-TR" sz="4500" dirty="0">
                <a:latin typeface="Times New Roman" pitchFamily="18" charset="0"/>
                <a:cs typeface="Times New Roman" pitchFamily="18" charset="0"/>
              </a:rPr>
              <a:t> gibi </a:t>
            </a:r>
            <a:r>
              <a:rPr lang="tr-TR" sz="4500" dirty="0" err="1">
                <a:latin typeface="Times New Roman" pitchFamily="18" charset="0"/>
                <a:cs typeface="Times New Roman" pitchFamily="18" charset="0"/>
              </a:rPr>
              <a:t>halojenlendirilmiş</a:t>
            </a:r>
            <a:r>
              <a:rPr lang="tr-TR" sz="4500" dirty="0">
                <a:latin typeface="Times New Roman" pitchFamily="18" charset="0"/>
                <a:cs typeface="Times New Roman" pitchFamily="18" charset="0"/>
              </a:rPr>
              <a:t> yağ asitleri içeren </a:t>
            </a:r>
            <a:r>
              <a:rPr lang="tr-TR" sz="4500" dirty="0" smtClean="0">
                <a:latin typeface="Times New Roman" pitchFamily="18" charset="0"/>
                <a:cs typeface="Times New Roman" pitchFamily="18" charset="0"/>
              </a:rPr>
              <a:t>herbisitler </a:t>
            </a:r>
            <a:r>
              <a:rPr lang="tr-TR" sz="4500" dirty="0">
                <a:latin typeface="Times New Roman" pitchFamily="18" charset="0"/>
                <a:cs typeface="Times New Roman" pitchFamily="18" charset="0"/>
              </a:rPr>
              <a:t>hiç </a:t>
            </a:r>
            <a:r>
              <a:rPr lang="tr-TR" sz="4500" dirty="0" err="1">
                <a:latin typeface="Times New Roman" pitchFamily="18" charset="0"/>
                <a:cs typeface="Times New Roman" pitchFamily="18" charset="0"/>
              </a:rPr>
              <a:t>adsorbe</a:t>
            </a:r>
            <a:r>
              <a:rPr lang="tr-TR" sz="4500" dirty="0">
                <a:latin typeface="Times New Roman" pitchFamily="18" charset="0"/>
                <a:cs typeface="Times New Roman" pitchFamily="18" charset="0"/>
              </a:rPr>
              <a:t> </a:t>
            </a:r>
            <a:r>
              <a:rPr lang="tr-TR" sz="4500" dirty="0" smtClean="0">
                <a:latin typeface="Times New Roman" pitchFamily="18" charset="0"/>
                <a:cs typeface="Times New Roman" pitchFamily="18" charset="0"/>
              </a:rPr>
              <a:t>olmazlar.  </a:t>
            </a:r>
            <a:endParaRPr lang="tr-TR" sz="4500" dirty="0"/>
          </a:p>
        </p:txBody>
      </p:sp>
    </p:spTree>
    <p:extLst>
      <p:ext uri="{BB962C8B-B14F-4D97-AF65-F5344CB8AC3E}">
        <p14:creationId xmlns:p14="http://schemas.microsoft.com/office/powerpoint/2010/main" val="4232221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812088" cy="6480720"/>
          </a:xfrm>
        </p:spPr>
        <p:txBody>
          <a:bodyPr/>
          <a:lstStyle/>
          <a:p>
            <a:pPr algn="just" fontAlgn="auto">
              <a:spcAft>
                <a:spcPts val="0"/>
              </a:spcAft>
              <a:buFont typeface="Wingdings 2"/>
              <a:buNone/>
              <a:defRPr/>
            </a:pPr>
            <a:r>
              <a:rPr lang="tr-TR" sz="2900" b="1" dirty="0" smtClean="0">
                <a:latin typeface="Times New Roman" pitchFamily="18" charset="0"/>
                <a:cs typeface="Times New Roman" pitchFamily="18" charset="0"/>
              </a:rPr>
              <a:t>1. Bitkinin Rolü</a:t>
            </a:r>
            <a:endParaRPr lang="tr-TR" sz="2900" dirty="0" smtClean="0">
              <a:latin typeface="Times New Roman" pitchFamily="18" charset="0"/>
              <a:cs typeface="Times New Roman" pitchFamily="18" charset="0"/>
            </a:endParaRPr>
          </a:p>
          <a:p>
            <a:pPr algn="just" fontAlgn="auto">
              <a:spcAft>
                <a:spcPts val="0"/>
              </a:spcAft>
              <a:buFont typeface="Wingdings 2"/>
              <a:buNone/>
              <a:defRPr/>
            </a:pPr>
            <a:r>
              <a:rPr lang="tr-TR" sz="2900" b="1" dirty="0" smtClean="0">
                <a:latin typeface="Times New Roman" pitchFamily="18" charset="0"/>
                <a:cs typeface="Times New Roman" pitchFamily="18" charset="0"/>
              </a:rPr>
              <a:t>A.Bitkinin Genetik Yapısından İleri Gelen </a:t>
            </a:r>
            <a:r>
              <a:rPr lang="tr-TR" sz="2900" b="1" dirty="0" err="1" smtClean="0">
                <a:latin typeface="Times New Roman" pitchFamily="18" charset="0"/>
                <a:cs typeface="Times New Roman" pitchFamily="18" charset="0"/>
              </a:rPr>
              <a:t>Selektivite</a:t>
            </a:r>
            <a:endParaRPr lang="tr-TR" sz="2900" dirty="0" smtClean="0">
              <a:latin typeface="Times New Roman" pitchFamily="18" charset="0"/>
              <a:cs typeface="Times New Roman" pitchFamily="18" charset="0"/>
            </a:endParaRPr>
          </a:p>
          <a:p>
            <a:pPr algn="just" fontAlgn="auto">
              <a:spcAft>
                <a:spcPts val="0"/>
              </a:spcAft>
              <a:buFont typeface="Wingdings 2"/>
              <a:buNone/>
              <a:defRPr/>
            </a:pPr>
            <a:r>
              <a:rPr lang="tr-TR" sz="2900" dirty="0" smtClean="0">
                <a:latin typeface="Times New Roman" pitchFamily="18" charset="0"/>
                <a:cs typeface="Times New Roman" pitchFamily="18" charset="0"/>
              </a:rPr>
              <a:t>	Çevreden gelen uyarılara karşı bitkilerin gösterecekleri reaksiyonlar genetik yapılarından dolayı cinsten cinse, türden türe ve hatta çeşitten çeşide bile çok değişiktir. Örneğin </a:t>
            </a:r>
            <a:r>
              <a:rPr lang="de-DE" sz="2900" dirty="0" smtClean="0">
                <a:latin typeface="Times New Roman" pitchFamily="18" charset="0"/>
                <a:cs typeface="Times New Roman" pitchFamily="18" charset="0"/>
              </a:rPr>
              <a:t>herbisit </a:t>
            </a:r>
            <a:r>
              <a:rPr lang="de-DE" sz="2900" dirty="0" err="1" smtClean="0">
                <a:latin typeface="Times New Roman" pitchFamily="18" charset="0"/>
                <a:cs typeface="Times New Roman" pitchFamily="18" charset="0"/>
              </a:rPr>
              <a:t>özelliğine</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sahip</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olmayan</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bazı</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kimyasal</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maddeler</a:t>
            </a:r>
            <a:r>
              <a:rPr lang="de-DE" sz="2900"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bitki</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içerisinde</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değişikliğe</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uğrayarak</a:t>
            </a:r>
            <a:r>
              <a:rPr lang="de-DE" sz="2900" b="1" dirty="0" smtClean="0">
                <a:latin typeface="Times New Roman" pitchFamily="18" charset="0"/>
                <a:cs typeface="Times New Roman" pitchFamily="18" charset="0"/>
              </a:rPr>
              <a:t> herbisit </a:t>
            </a:r>
            <a:r>
              <a:rPr lang="de-DE" sz="2900" b="1" dirty="0" err="1" smtClean="0">
                <a:latin typeface="Times New Roman" pitchFamily="18" charset="0"/>
                <a:cs typeface="Times New Roman" pitchFamily="18" charset="0"/>
              </a:rPr>
              <a:t>özelliği</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kazanmaktadır</a:t>
            </a:r>
            <a:r>
              <a:rPr lang="de-DE" sz="2900"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Bu</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dönüşüm</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bitkinin</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türüne</a:t>
            </a:r>
            <a:r>
              <a:rPr lang="de-DE" sz="2900" b="1" dirty="0" smtClean="0">
                <a:latin typeface="Times New Roman" pitchFamily="18" charset="0"/>
                <a:cs typeface="Times New Roman" pitchFamily="18" charset="0"/>
              </a:rPr>
              <a:t> </a:t>
            </a:r>
            <a:r>
              <a:rPr lang="de-DE" sz="2900" b="1" dirty="0" err="1" smtClean="0">
                <a:latin typeface="Times New Roman" pitchFamily="18" charset="0"/>
                <a:cs typeface="Times New Roman" pitchFamily="18" charset="0"/>
              </a:rPr>
              <a:t>bağlıdır</a:t>
            </a:r>
            <a:r>
              <a:rPr lang="de-DE" sz="2900" b="1"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Örneğin</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chlorthiam</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bazı</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bitki</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türlerinde</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fitotoksik</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etkiye</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sahip</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dichlobenil'e</a:t>
            </a:r>
            <a:r>
              <a:rPr lang="tr-TR" sz="2900" dirty="0" smtClean="0">
                <a:latin typeface="Times New Roman" pitchFamily="18" charset="0"/>
                <a:cs typeface="Times New Roman" pitchFamily="18" charset="0"/>
              </a:rPr>
              <a:t>, </a:t>
            </a:r>
            <a:r>
              <a:rPr lang="de-DE" sz="2900" dirty="0" smtClean="0">
                <a:latin typeface="Times New Roman" pitchFamily="18" charset="0"/>
                <a:cs typeface="Times New Roman" pitchFamily="18" charset="0"/>
              </a:rPr>
              <a:t>2,4-DB </a:t>
            </a:r>
            <a:r>
              <a:rPr lang="de-DE" sz="2900" dirty="0" err="1" smtClean="0">
                <a:latin typeface="Times New Roman" pitchFamily="18" charset="0"/>
                <a:cs typeface="Times New Roman" pitchFamily="18" charset="0"/>
              </a:rPr>
              <a:t>ise</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baklagillerin</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dışındaki</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bitkilerde</a:t>
            </a:r>
            <a:r>
              <a:rPr lang="de-DE" sz="2900" dirty="0" smtClean="0">
                <a:latin typeface="Times New Roman" pitchFamily="18" charset="0"/>
                <a:cs typeface="Times New Roman" pitchFamily="18" charset="0"/>
              </a:rPr>
              <a:t> 2,4-D'ye </a:t>
            </a:r>
            <a:r>
              <a:rPr lang="de-DE" sz="2900" dirty="0" err="1" smtClean="0">
                <a:latin typeface="Times New Roman" pitchFamily="18" charset="0"/>
                <a:cs typeface="Times New Roman" pitchFamily="18" charset="0"/>
              </a:rPr>
              <a:t>dönüşerek</a:t>
            </a:r>
            <a:r>
              <a:rPr lang="de-DE" sz="2900" dirty="0" smtClean="0">
                <a:latin typeface="Times New Roman" pitchFamily="18" charset="0"/>
                <a:cs typeface="Times New Roman" pitchFamily="18" charset="0"/>
              </a:rPr>
              <a:t> herbisit </a:t>
            </a:r>
            <a:r>
              <a:rPr lang="de-DE" sz="2900" dirty="0" err="1" smtClean="0">
                <a:latin typeface="Times New Roman" pitchFamily="18" charset="0"/>
                <a:cs typeface="Times New Roman" pitchFamily="18" charset="0"/>
              </a:rPr>
              <a:t>etkisi</a:t>
            </a:r>
            <a:r>
              <a:rPr lang="de-DE" sz="2900" dirty="0" smtClean="0">
                <a:latin typeface="Times New Roman" pitchFamily="18" charset="0"/>
                <a:cs typeface="Times New Roman" pitchFamily="18" charset="0"/>
              </a:rPr>
              <a:t> </a:t>
            </a:r>
            <a:r>
              <a:rPr lang="de-DE" sz="2900" dirty="0" err="1" smtClean="0">
                <a:latin typeface="Times New Roman" pitchFamily="18" charset="0"/>
                <a:cs typeface="Times New Roman" pitchFamily="18" charset="0"/>
              </a:rPr>
              <a:t>gösterir</a:t>
            </a:r>
            <a:r>
              <a:rPr lang="de-DE" sz="2900" dirty="0" smtClean="0">
                <a:latin typeface="Times New Roman" pitchFamily="18" charset="0"/>
                <a:cs typeface="Times New Roman" pitchFamily="18" charset="0"/>
              </a:rPr>
              <a:t>.</a:t>
            </a:r>
            <a:r>
              <a:rPr lang="tr-TR" sz="2900" dirty="0" smtClean="0">
                <a:latin typeface="Times New Roman" pitchFamily="18" charset="0"/>
                <a:cs typeface="Times New Roman" pitchFamily="18" charset="0"/>
              </a:rPr>
              <a:t> Bu dönüşüm hedef yabancı otlarda bulunan </a:t>
            </a:r>
            <a:r>
              <a:rPr lang="el-GR" sz="2900" dirty="0" smtClean="0">
                <a:latin typeface="Times New Roman" pitchFamily="18" charset="0"/>
                <a:cs typeface="Times New Roman" pitchFamily="18" charset="0"/>
              </a:rPr>
              <a:t>β</a:t>
            </a:r>
            <a:r>
              <a:rPr lang="tr-TR" sz="2900" dirty="0" smtClean="0">
                <a:latin typeface="Times New Roman" pitchFamily="18" charset="0"/>
                <a:cs typeface="Times New Roman" pitchFamily="18" charset="0"/>
              </a:rPr>
              <a:t>-</a:t>
            </a:r>
            <a:r>
              <a:rPr lang="tr-TR" sz="2900" dirty="0" err="1" smtClean="0">
                <a:latin typeface="Times New Roman" pitchFamily="18" charset="0"/>
                <a:cs typeface="Times New Roman" pitchFamily="18" charset="0"/>
              </a:rPr>
              <a:t>oxydase</a:t>
            </a:r>
            <a:r>
              <a:rPr lang="tr-TR" sz="2900" dirty="0" smtClean="0">
                <a:latin typeface="Times New Roman" pitchFamily="18" charset="0"/>
                <a:cs typeface="Times New Roman" pitchFamily="18" charset="0"/>
              </a:rPr>
              <a:t> enzimi vasıtasıyla olmaktadır. </a:t>
            </a:r>
          </a:p>
          <a:p>
            <a:pPr>
              <a:buNone/>
            </a:pP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2 İçerik Yer Tutucusu"/>
          <p:cNvSpPr>
            <a:spLocks noGrp="1"/>
          </p:cNvSpPr>
          <p:nvPr>
            <p:ph idx="1"/>
          </p:nvPr>
        </p:nvSpPr>
        <p:spPr>
          <a:xfrm>
            <a:off x="107505" y="116633"/>
            <a:ext cx="8884096" cy="6552456"/>
          </a:xfrm>
        </p:spPr>
        <p:txBody>
          <a:bodyPr/>
          <a:lstStyle/>
          <a:p>
            <a:pPr algn="just">
              <a:buFont typeface="Wingdings 2" pitchFamily="18" charset="2"/>
              <a:buNone/>
            </a:pPr>
            <a:r>
              <a:rPr lang="tr-TR" sz="3600" dirty="0" smtClean="0">
                <a:latin typeface="Times New Roman" pitchFamily="18" charset="0"/>
                <a:cs typeface="Times New Roman" pitchFamily="18" charset="0"/>
              </a:rPr>
              <a:t>	Diğer taraftan, yüksek oranda organik madde içeren topraklarda da herbisitler fazla miktarda </a:t>
            </a:r>
            <a:r>
              <a:rPr lang="tr-TR" sz="3600" dirty="0" err="1" smtClean="0">
                <a:latin typeface="Times New Roman" pitchFamily="18" charset="0"/>
                <a:cs typeface="Times New Roman" pitchFamily="18" charset="0"/>
              </a:rPr>
              <a:t>adsorbe</a:t>
            </a:r>
            <a:r>
              <a:rPr lang="tr-TR" sz="3600" dirty="0" smtClean="0">
                <a:latin typeface="Times New Roman" pitchFamily="18" charset="0"/>
                <a:cs typeface="Times New Roman" pitchFamily="18" charset="0"/>
              </a:rPr>
              <a:t> edilmektedir. Bu çeşit topraklarda yapılacak herbisit uygulamalarında normal herbisit dozunu arttırmak gerekmektedir. Buna karşılık organik maddece fakir kumlu topraklarda ise </a:t>
            </a:r>
            <a:r>
              <a:rPr lang="tr-TR" sz="3600" dirty="0" err="1" smtClean="0">
                <a:latin typeface="Times New Roman" pitchFamily="18" charset="0"/>
                <a:cs typeface="Times New Roman" pitchFamily="18" charset="0"/>
              </a:rPr>
              <a:t>adsorbe</a:t>
            </a:r>
            <a:r>
              <a:rPr lang="tr-TR" sz="3600" dirty="0" smtClean="0">
                <a:latin typeface="Times New Roman" pitchFamily="18" charset="0"/>
                <a:cs typeface="Times New Roman" pitchFamily="18" charset="0"/>
              </a:rPr>
              <a:t> edilmeden serbest halde bulunabilecek herbisitin kültür bitkisini de etkilemesini önlemek için dozda azaltma yapılması zorunludur.</a:t>
            </a:r>
          </a:p>
          <a:p>
            <a:pPr>
              <a:buFont typeface="Wingdings 2" pitchFamily="18" charset="2"/>
              <a:buNone/>
            </a:pPr>
            <a:endParaRPr lang="tr-T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812212" cy="6480175"/>
          </a:xfrm>
        </p:spPr>
        <p:txBody>
          <a:bodyPr>
            <a:normAutofit fontScale="77500" lnSpcReduction="20000"/>
          </a:bodyPr>
          <a:lstStyle/>
          <a:p>
            <a:pPr algn="just" fontAlgn="auto">
              <a:spcAft>
                <a:spcPts val="0"/>
              </a:spcAft>
              <a:buFont typeface="Wingdings 2"/>
              <a:buNone/>
              <a:defRPr/>
            </a:pPr>
            <a:r>
              <a:rPr lang="tr-TR" sz="4800" b="1" dirty="0" smtClean="0">
                <a:latin typeface="Times New Roman" pitchFamily="18" charset="0"/>
                <a:cs typeface="Times New Roman" pitchFamily="18" charset="0"/>
              </a:rPr>
              <a:t>B. </a:t>
            </a:r>
            <a:r>
              <a:rPr lang="tr-TR" sz="4800" b="1" dirty="0" err="1" smtClean="0">
                <a:latin typeface="Times New Roman" pitchFamily="18" charset="0"/>
                <a:cs typeface="Times New Roman" pitchFamily="18" charset="0"/>
              </a:rPr>
              <a:t>Selektivitede</a:t>
            </a:r>
            <a:r>
              <a:rPr lang="tr-TR" sz="4800" b="1" dirty="0" smtClean="0">
                <a:latin typeface="Times New Roman" pitchFamily="18" charset="0"/>
                <a:cs typeface="Times New Roman" pitchFamily="18" charset="0"/>
              </a:rPr>
              <a:t> Nispi Nemin Rolü</a:t>
            </a:r>
            <a:endParaRPr lang="tr-TR" sz="4800" dirty="0" smtClean="0">
              <a:latin typeface="Times New Roman" pitchFamily="18" charset="0"/>
              <a:cs typeface="Times New Roman" pitchFamily="18" charset="0"/>
            </a:endParaRPr>
          </a:p>
          <a:p>
            <a:pPr algn="just" fontAlgn="auto">
              <a:spcAft>
                <a:spcPts val="0"/>
              </a:spcAft>
              <a:buFont typeface="Wingdings 2"/>
              <a:buNone/>
              <a:defRPr/>
            </a:pPr>
            <a:r>
              <a:rPr lang="tr-TR" sz="4800" dirty="0" smtClean="0">
                <a:latin typeface="Times New Roman" pitchFamily="18" charset="0"/>
                <a:cs typeface="Times New Roman" pitchFamily="18" charset="0"/>
              </a:rPr>
              <a:t>		</a:t>
            </a:r>
            <a:r>
              <a:rPr lang="tr-TR" sz="5500" dirty="0" smtClean="0">
                <a:latin typeface="Times New Roman" pitchFamily="18" charset="0"/>
                <a:cs typeface="Times New Roman" pitchFamily="18" charset="0"/>
              </a:rPr>
              <a:t>Yapılmış olan araştırmalar havanın nispi neminin herbisitin </a:t>
            </a:r>
            <a:r>
              <a:rPr lang="tr-TR" sz="5500" dirty="0" err="1" smtClean="0">
                <a:latin typeface="Times New Roman" pitchFamily="18" charset="0"/>
                <a:cs typeface="Times New Roman" pitchFamily="18" charset="0"/>
              </a:rPr>
              <a:t>selektivite</a:t>
            </a:r>
            <a:r>
              <a:rPr lang="tr-TR" sz="5500" dirty="0" smtClean="0">
                <a:latin typeface="Times New Roman" pitchFamily="18" charset="0"/>
                <a:cs typeface="Times New Roman" pitchFamily="18" charset="0"/>
              </a:rPr>
              <a:t> kriterini büyük ölçüde etkilediğini ortaya koymuştur. Örneğin, havanın nispi nemi %40’yken uygulanan </a:t>
            </a:r>
            <a:r>
              <a:rPr lang="tr-TR" sz="5500" dirty="0" err="1" smtClean="0">
                <a:latin typeface="Times New Roman" pitchFamily="18" charset="0"/>
                <a:cs typeface="Times New Roman" pitchFamily="18" charset="0"/>
              </a:rPr>
              <a:t>maleik</a:t>
            </a:r>
            <a:r>
              <a:rPr lang="tr-TR" sz="5500" dirty="0" smtClean="0">
                <a:latin typeface="Times New Roman" pitchFamily="18" charset="0"/>
                <a:cs typeface="Times New Roman" pitchFamily="18" charset="0"/>
              </a:rPr>
              <a:t> </a:t>
            </a:r>
            <a:r>
              <a:rPr lang="tr-TR" sz="5500" dirty="0" err="1" smtClean="0">
                <a:latin typeface="Times New Roman" pitchFamily="18" charset="0"/>
                <a:cs typeface="Times New Roman" pitchFamily="18" charset="0"/>
              </a:rPr>
              <a:t>hydrazid</a:t>
            </a:r>
            <a:r>
              <a:rPr lang="tr-TR" sz="5500" dirty="0" smtClean="0">
                <a:latin typeface="Times New Roman" pitchFamily="18" charset="0"/>
                <a:cs typeface="Times New Roman" pitchFamily="18" charset="0"/>
              </a:rPr>
              <a:t> terkipli herbisitin bitki dokusuna giriş süresi 128 saat, nispi nem %75’ken 25 saat ve %100’ken ise 2 saat olarak saptanmıştır. </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algn="just" fontAlgn="auto">
              <a:spcAft>
                <a:spcPts val="0"/>
              </a:spcAft>
              <a:buFont typeface="Wingdings 2"/>
              <a:buNone/>
              <a:defRPr/>
            </a:pPr>
            <a:r>
              <a:rPr lang="tr-TR" sz="3800" dirty="0" smtClean="0">
                <a:latin typeface="Times New Roman" pitchFamily="18" charset="0"/>
                <a:cs typeface="Times New Roman" pitchFamily="18" charset="0"/>
              </a:rPr>
              <a:t>	Bunun </a:t>
            </a:r>
            <a:r>
              <a:rPr lang="tr-TR" sz="3800" dirty="0">
                <a:latin typeface="Times New Roman" pitchFamily="18" charset="0"/>
                <a:cs typeface="Times New Roman" pitchFamily="18" charset="0"/>
              </a:rPr>
              <a:t>nedeni </a:t>
            </a:r>
            <a:r>
              <a:rPr lang="tr-TR" sz="3800" dirty="0" smtClean="0">
                <a:latin typeface="Times New Roman" pitchFamily="18" charset="0"/>
                <a:cs typeface="Times New Roman" pitchFamily="18" charset="0"/>
              </a:rPr>
              <a:t>olarak </a:t>
            </a:r>
            <a:r>
              <a:rPr lang="tr-TR" sz="3800" dirty="0">
                <a:latin typeface="Times New Roman" pitchFamily="18" charset="0"/>
                <a:cs typeface="Times New Roman" pitchFamily="18" charset="0"/>
              </a:rPr>
              <a:t>yaprak yüzeyine düşen herbisit damlacıklarının nispi nemi yüksek havada daha yavaş buharlaşarak yaprak üzerinde daha uzun </a:t>
            </a:r>
            <a:r>
              <a:rPr lang="tr-TR" sz="3800" dirty="0" smtClean="0">
                <a:latin typeface="Times New Roman" pitchFamily="18" charset="0"/>
                <a:cs typeface="Times New Roman" pitchFamily="18" charset="0"/>
              </a:rPr>
              <a:t>süre kalması </a:t>
            </a:r>
            <a:r>
              <a:rPr lang="tr-TR" sz="3800" dirty="0">
                <a:latin typeface="Times New Roman" pitchFamily="18" charset="0"/>
                <a:cs typeface="Times New Roman" pitchFamily="18" charset="0"/>
              </a:rPr>
              <a:t>ve bunun sonucunda da daha fazla oranda herbisitin dokuya girmiş olması gösterilmektedir. Ayrıca bir diğer neden de yüksek nispi nemin </a:t>
            </a:r>
            <a:r>
              <a:rPr lang="tr-TR" sz="3800" dirty="0" err="1">
                <a:latin typeface="Times New Roman" pitchFamily="18" charset="0"/>
                <a:cs typeface="Times New Roman" pitchFamily="18" charset="0"/>
              </a:rPr>
              <a:t>stomanın</a:t>
            </a:r>
            <a:r>
              <a:rPr lang="tr-TR" sz="3800" dirty="0">
                <a:latin typeface="Times New Roman" pitchFamily="18" charset="0"/>
                <a:cs typeface="Times New Roman" pitchFamily="18" charset="0"/>
              </a:rPr>
              <a:t> açık kalmasını sağlaması ve bu yolla bitki bünyesine daha hızlı herbisit alınmasıdır.</a:t>
            </a:r>
          </a:p>
          <a:p>
            <a:pPr algn="just" fontAlgn="auto">
              <a:spcAft>
                <a:spcPts val="0"/>
              </a:spcAft>
              <a:buFont typeface="Wingdings 2"/>
              <a:buNone/>
              <a:defRPr/>
            </a:pPr>
            <a:r>
              <a:rPr lang="tr-TR" dirty="0">
                <a:latin typeface="Times New Roman" pitchFamily="18" charset="0"/>
                <a:cs typeface="Times New Roman" pitchFamily="18" charset="0"/>
              </a:rPr>
              <a:t>		</a:t>
            </a:r>
          </a:p>
          <a:p>
            <a:pPr marL="0" indent="0">
              <a:buNone/>
            </a:pPr>
            <a:endParaRPr lang="tr-TR" dirty="0"/>
          </a:p>
        </p:txBody>
      </p:sp>
    </p:spTree>
    <p:extLst>
      <p:ext uri="{BB962C8B-B14F-4D97-AF65-F5344CB8AC3E}">
        <p14:creationId xmlns:p14="http://schemas.microsoft.com/office/powerpoint/2010/main" val="15851996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İçerik Yer Tutucusu"/>
          <p:cNvSpPr>
            <a:spLocks noGrp="1"/>
          </p:cNvSpPr>
          <p:nvPr>
            <p:ph idx="1"/>
          </p:nvPr>
        </p:nvSpPr>
        <p:spPr>
          <a:xfrm>
            <a:off x="107504" y="188640"/>
            <a:ext cx="8884096" cy="6552727"/>
          </a:xfrm>
        </p:spPr>
        <p:txBody>
          <a:bodyPr/>
          <a:lstStyle/>
          <a:p>
            <a:pPr algn="just">
              <a:buFont typeface="Wingdings 2" pitchFamily="18" charset="2"/>
              <a:buNone/>
            </a:pPr>
            <a:r>
              <a:rPr lang="tr-TR" dirty="0" smtClean="0">
                <a:latin typeface="Times New Roman" pitchFamily="18" charset="0"/>
                <a:cs typeface="Times New Roman" pitchFamily="18" charset="0"/>
              </a:rPr>
              <a:t>	</a:t>
            </a:r>
            <a:r>
              <a:rPr lang="tr-TR" sz="4400" dirty="0" smtClean="0">
                <a:latin typeface="Times New Roman" pitchFamily="18" charset="0"/>
                <a:cs typeface="Times New Roman" pitchFamily="18" charset="0"/>
              </a:rPr>
              <a:t>Herbisitlerin hava nispi neminin yüksek olduğu zamanlarda uygulanması bunların belirli kültür bitkilerine karşı olan seçiciliklerini ortadan kaldırmakta ve bu bitkilere de zarar vermektedirler. Pratikte bu durumun özellikle dikkate alınması gerekmektedir.</a:t>
            </a:r>
            <a:endParaRPr lang="tr-TR" sz="44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İçerik Yer Tutucusu"/>
          <p:cNvSpPr>
            <a:spLocks noGrp="1"/>
          </p:cNvSpPr>
          <p:nvPr>
            <p:ph idx="1"/>
          </p:nvPr>
        </p:nvSpPr>
        <p:spPr>
          <a:xfrm>
            <a:off x="107504" y="260350"/>
            <a:ext cx="8884096" cy="6408738"/>
          </a:xfrm>
        </p:spPr>
        <p:txBody>
          <a:bodyPr/>
          <a:lstStyle/>
          <a:p>
            <a:pPr>
              <a:buFont typeface="Wingdings 2" pitchFamily="18" charset="2"/>
              <a:buNone/>
            </a:pPr>
            <a:r>
              <a:rPr lang="tr-TR" sz="3400" b="1" dirty="0" smtClean="0"/>
              <a:t>C. </a:t>
            </a:r>
            <a:r>
              <a:rPr lang="tr-TR" sz="3400" b="1" dirty="0" err="1" smtClean="0"/>
              <a:t>Selektivitede</a:t>
            </a:r>
            <a:r>
              <a:rPr lang="tr-TR" sz="3400" b="1" dirty="0" smtClean="0"/>
              <a:t> Çevre Sıcaklığının Rolü</a:t>
            </a:r>
            <a:endParaRPr lang="tr-TR" sz="3400" dirty="0" smtClean="0"/>
          </a:p>
          <a:p>
            <a:pPr algn="just">
              <a:buFont typeface="Wingdings 2" pitchFamily="18" charset="2"/>
              <a:buNone/>
            </a:pPr>
            <a:r>
              <a:rPr lang="tr-TR" sz="3400" dirty="0" smtClean="0"/>
              <a:t>		</a:t>
            </a:r>
            <a:r>
              <a:rPr lang="tr-TR" sz="3400" dirty="0" smtClean="0">
                <a:latin typeface="Times New Roman" pitchFamily="18" charset="0"/>
                <a:cs typeface="Times New Roman" pitchFamily="18" charset="0"/>
              </a:rPr>
              <a:t>Birçok herbisit üzerinde yapılmış olan gözlemler bunların başarı ile kullanılmalarının çevre sıcaklığı ile etkilendiğini ortaya koymuştur. Örneğin, hormon tabiatlı herbisitlerin günlük ortalama sıcaklığın 6-8 C⁰‘</a:t>
            </a:r>
            <a:r>
              <a:rPr lang="tr-TR" sz="3400" dirty="0" err="1" smtClean="0">
                <a:latin typeface="Times New Roman" pitchFamily="18" charset="0"/>
                <a:cs typeface="Times New Roman" pitchFamily="18" charset="0"/>
              </a:rPr>
              <a:t>nin</a:t>
            </a:r>
            <a:r>
              <a:rPr lang="tr-TR" sz="3400" dirty="0" smtClean="0">
                <a:latin typeface="Times New Roman" pitchFamily="18" charset="0"/>
                <a:cs typeface="Times New Roman" pitchFamily="18" charset="0"/>
              </a:rPr>
              <a:t> altında olduğu günlerde uygulanması halinde bu herbisitlerin tahıllara karşı olan seçicilikleri ortadan kalkmakta, bu bitkilere de </a:t>
            </a:r>
            <a:r>
              <a:rPr lang="tr-TR" sz="3400" dirty="0" err="1" smtClean="0">
                <a:latin typeface="Times New Roman" pitchFamily="18" charset="0"/>
                <a:cs typeface="Times New Roman" pitchFamily="18" charset="0"/>
              </a:rPr>
              <a:t>fitotoksik</a:t>
            </a:r>
            <a:r>
              <a:rPr lang="tr-TR" sz="3400" dirty="0" smtClean="0">
                <a:latin typeface="Times New Roman" pitchFamily="18" charset="0"/>
                <a:cs typeface="Times New Roman" pitchFamily="18" charset="0"/>
              </a:rPr>
              <a:t> etkide bulunmaktadırlar. Yukarıda belirtilen bu durumdan en çok etkilenen tahıl da yulaftır.  </a:t>
            </a:r>
          </a:p>
          <a:p>
            <a:pPr>
              <a:buFont typeface="Wingdings 2" pitchFamily="18" charset="2"/>
              <a:buNone/>
            </a:pPr>
            <a:endParaRPr lang="tr-TR"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260350"/>
            <a:ext cx="8812212" cy="6408738"/>
          </a:xfrm>
        </p:spPr>
        <p:txBody>
          <a:bodyPr>
            <a:normAutofit lnSpcReduction="10000"/>
          </a:bodyPr>
          <a:lstStyle/>
          <a:p>
            <a:pPr algn="just" fontAlgn="auto">
              <a:spcAft>
                <a:spcPts val="0"/>
              </a:spcAft>
              <a:buFont typeface="Wingdings 2"/>
              <a:buNone/>
              <a:defRPr/>
            </a:pPr>
            <a:r>
              <a:rPr lang="tr-TR" dirty="0" smtClean="0">
                <a:latin typeface="Times New Roman" pitchFamily="18" charset="0"/>
                <a:cs typeface="Times New Roman" pitchFamily="18" charset="0"/>
              </a:rPr>
              <a:t>	</a:t>
            </a:r>
            <a:r>
              <a:rPr lang="tr-TR" sz="4100" dirty="0" smtClean="0">
                <a:latin typeface="Times New Roman" pitchFamily="18" charset="0"/>
                <a:cs typeface="Times New Roman" pitchFamily="18" charset="0"/>
              </a:rPr>
              <a:t>Diğer taraftan yüksek çevre sıcaklığında uygulanan özellikle kontakt etkili herbisitlerin belirli bitkilere karşı olan seçiciliklerinde de değişiklikler görülebilmektedir. Örneğin, tahıllardaki yabancı otlara karşı kullanılan </a:t>
            </a:r>
            <a:r>
              <a:rPr lang="tr-TR" sz="4100" dirty="0" err="1" smtClean="0">
                <a:latin typeface="Times New Roman" pitchFamily="18" charset="0"/>
                <a:cs typeface="Times New Roman" pitchFamily="18" charset="0"/>
              </a:rPr>
              <a:t>nitrofenol</a:t>
            </a:r>
            <a:r>
              <a:rPr lang="tr-TR" sz="4100" dirty="0" smtClean="0">
                <a:latin typeface="Times New Roman" pitchFamily="18" charset="0"/>
                <a:cs typeface="Times New Roman" pitchFamily="18" charset="0"/>
              </a:rPr>
              <a:t> terkipli herbisitler hava  sıcaklığı 25 C⁰’</a:t>
            </a:r>
            <a:r>
              <a:rPr lang="tr-TR" sz="4100" dirty="0" err="1" smtClean="0">
                <a:latin typeface="Times New Roman" pitchFamily="18" charset="0"/>
                <a:cs typeface="Times New Roman" pitchFamily="18" charset="0"/>
              </a:rPr>
              <a:t>nin</a:t>
            </a:r>
            <a:r>
              <a:rPr lang="tr-TR" sz="4100" dirty="0" smtClean="0">
                <a:latin typeface="Times New Roman" pitchFamily="18" charset="0"/>
                <a:cs typeface="Times New Roman" pitchFamily="18" charset="0"/>
              </a:rPr>
              <a:t> üzerindeyken uygulandığında  tahıllara da negatif etki göstermektedir. </a:t>
            </a:r>
          </a:p>
          <a:p>
            <a:pPr algn="just" fontAlgn="auto">
              <a:spcAft>
                <a:spcPts val="0"/>
              </a:spcAft>
              <a:buFont typeface="Wingdings 2"/>
              <a:buNone/>
              <a:defRPr/>
            </a:pPr>
            <a:r>
              <a:rPr lang="tr-TR" sz="4000" dirty="0" smtClean="0">
                <a:latin typeface="Times New Roman" pitchFamily="18" charset="0"/>
                <a:cs typeface="Times New Roman" pitchFamily="18" charset="0"/>
              </a:rPr>
              <a:t>		</a:t>
            </a:r>
            <a:endParaRPr lang="tr-TR" sz="40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500" dirty="0">
                <a:latin typeface="Times New Roman" pitchFamily="18" charset="0"/>
                <a:cs typeface="Times New Roman" pitchFamily="18" charset="0"/>
              </a:rPr>
              <a:t>Pratikte herbisit uygulaması </a:t>
            </a:r>
            <a:r>
              <a:rPr lang="tr-TR" sz="4500" dirty="0" smtClean="0">
                <a:latin typeface="Times New Roman" pitchFamily="18" charset="0"/>
                <a:cs typeface="Times New Roman" pitchFamily="18" charset="0"/>
              </a:rPr>
              <a:t>yapanların </a:t>
            </a:r>
            <a:r>
              <a:rPr lang="tr-TR" sz="4500" dirty="0">
                <a:latin typeface="Times New Roman" pitchFamily="18" charset="0"/>
                <a:cs typeface="Times New Roman" pitchFamily="18" charset="0"/>
              </a:rPr>
              <a:t>çevre sıcaklığını dikkate alarak ilaç uygulamalarını bu herbisitler için belirlenen optimal sıcaklıklarda yapmaları bu ilaçların kültür bitkilerine olan seçiciliklerini artıracak ve ilaçlamadan beklenen sonuç bu sayede elde edilebilecektir.</a:t>
            </a:r>
          </a:p>
          <a:p>
            <a:pPr marL="0" indent="0">
              <a:buNone/>
            </a:pPr>
            <a:endParaRPr lang="tr-TR" dirty="0"/>
          </a:p>
        </p:txBody>
      </p:sp>
    </p:spTree>
    <p:extLst>
      <p:ext uri="{BB962C8B-B14F-4D97-AF65-F5344CB8AC3E}">
        <p14:creationId xmlns:p14="http://schemas.microsoft.com/office/powerpoint/2010/main" val="21090505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260350"/>
            <a:ext cx="8812212" cy="6408738"/>
          </a:xfrm>
        </p:spPr>
        <p:txBody>
          <a:bodyPr>
            <a:normAutofit lnSpcReduction="10000"/>
          </a:bodyPr>
          <a:lstStyle/>
          <a:p>
            <a:pPr algn="just" fontAlgn="auto">
              <a:spcAft>
                <a:spcPts val="0"/>
              </a:spcAft>
              <a:buFont typeface="Wingdings 2"/>
              <a:buNone/>
              <a:defRPr/>
            </a:pPr>
            <a:r>
              <a:rPr lang="tr-TR" sz="3300" b="1" dirty="0" smtClean="0">
                <a:latin typeface="Times New Roman" pitchFamily="18" charset="0"/>
                <a:cs typeface="Times New Roman" pitchFamily="18" charset="0"/>
              </a:rPr>
              <a:t>D. </a:t>
            </a:r>
            <a:r>
              <a:rPr lang="tr-TR" sz="3300" b="1" dirty="0" err="1" smtClean="0">
                <a:latin typeface="Times New Roman" pitchFamily="18" charset="0"/>
                <a:cs typeface="Times New Roman" pitchFamily="18" charset="0"/>
              </a:rPr>
              <a:t>Selektivitede</a:t>
            </a:r>
            <a:r>
              <a:rPr lang="tr-TR" sz="3300" b="1" dirty="0" smtClean="0">
                <a:latin typeface="Times New Roman" pitchFamily="18" charset="0"/>
                <a:cs typeface="Times New Roman" pitchFamily="18" charset="0"/>
              </a:rPr>
              <a:t> Işığın Rolü</a:t>
            </a:r>
            <a:endParaRPr lang="tr-TR" sz="3300" dirty="0" smtClean="0">
              <a:latin typeface="Times New Roman" pitchFamily="18" charset="0"/>
              <a:cs typeface="Times New Roman" pitchFamily="18" charset="0"/>
            </a:endParaRPr>
          </a:p>
          <a:p>
            <a:pPr algn="just" fontAlgn="auto">
              <a:spcAft>
                <a:spcPts val="0"/>
              </a:spcAft>
              <a:buFont typeface="Wingdings 2"/>
              <a:buNone/>
              <a:defRPr/>
            </a:pPr>
            <a:r>
              <a:rPr lang="tr-TR" sz="3300" dirty="0" smtClean="0">
                <a:latin typeface="Times New Roman" pitchFamily="18" charset="0"/>
                <a:cs typeface="Times New Roman" pitchFamily="18" charset="0"/>
              </a:rPr>
              <a:t>	Bilindiği gibi bugün pratikte kullanılan herbisitlerden birçoğu yabancı otları onların fotosentez mekanizmalarını etkileyerek öldürmektedir. </a:t>
            </a:r>
          </a:p>
          <a:p>
            <a:pPr algn="just" fontAlgn="auto">
              <a:spcAft>
                <a:spcPts val="0"/>
              </a:spcAft>
              <a:buFont typeface="Wingdings 2"/>
              <a:buNone/>
              <a:defRPr/>
            </a:pPr>
            <a:r>
              <a:rPr lang="tr-TR" sz="3300" dirty="0" smtClean="0">
                <a:latin typeface="Times New Roman" pitchFamily="18" charset="0"/>
                <a:cs typeface="Times New Roman" pitchFamily="18" charset="0"/>
              </a:rPr>
              <a:t>	Işık şiddeti ile doğru orantılı olarak bazı herbisitlerin yabancı otlara olan etkileri artmaktadır. Yabancı otlara olan etki mekanizmaları açıklığa kavuşturulmuş herbisitlerden </a:t>
            </a:r>
            <a:r>
              <a:rPr lang="tr-TR" sz="3300" dirty="0" err="1" smtClean="0">
                <a:latin typeface="Times New Roman" pitchFamily="18" charset="0"/>
                <a:cs typeface="Times New Roman" pitchFamily="18" charset="0"/>
              </a:rPr>
              <a:t>triazin</a:t>
            </a:r>
            <a:r>
              <a:rPr lang="tr-TR" sz="3300" dirty="0" smtClean="0">
                <a:latin typeface="Times New Roman" pitchFamily="18" charset="0"/>
                <a:cs typeface="Times New Roman" pitchFamily="18" charset="0"/>
              </a:rPr>
              <a:t>, üre, </a:t>
            </a:r>
            <a:r>
              <a:rPr lang="tr-TR" sz="3300" dirty="0" err="1" smtClean="0">
                <a:latin typeface="Times New Roman" pitchFamily="18" charset="0"/>
                <a:cs typeface="Times New Roman" pitchFamily="18" charset="0"/>
              </a:rPr>
              <a:t>ioxynil</a:t>
            </a:r>
            <a:r>
              <a:rPr lang="tr-TR" sz="3300" dirty="0" smtClean="0">
                <a:latin typeface="Times New Roman" pitchFamily="18" charset="0"/>
                <a:cs typeface="Times New Roman" pitchFamily="18" charset="0"/>
              </a:rPr>
              <a:t> ve </a:t>
            </a:r>
            <a:r>
              <a:rPr lang="tr-TR" sz="3300" dirty="0" err="1" smtClean="0">
                <a:latin typeface="Times New Roman" pitchFamily="18" charset="0"/>
                <a:cs typeface="Times New Roman" pitchFamily="18" charset="0"/>
              </a:rPr>
              <a:t>phenmedipham</a:t>
            </a:r>
            <a:r>
              <a:rPr lang="tr-TR" sz="3300" dirty="0" smtClean="0">
                <a:latin typeface="Times New Roman" pitchFamily="18" charset="0"/>
                <a:cs typeface="Times New Roman" pitchFamily="18" charset="0"/>
              </a:rPr>
              <a:t> terkipli olanları bitkilerin fotosentez mekanizmalarını etkileyerek onları ölüme götürmektedirler.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8884096" cy="6552728"/>
          </a:xfrm>
        </p:spPr>
        <p:txBody>
          <a:bodyPr/>
          <a:lstStyle/>
          <a:p>
            <a:pPr marL="0" indent="0" algn="just">
              <a:buNone/>
            </a:pPr>
            <a:r>
              <a:rPr lang="tr-TR" sz="4000" dirty="0">
                <a:latin typeface="Times New Roman" pitchFamily="18" charset="0"/>
                <a:cs typeface="Times New Roman" pitchFamily="18" charset="0"/>
              </a:rPr>
              <a:t>Bu herbisitlerden </a:t>
            </a:r>
            <a:r>
              <a:rPr lang="tr-TR" sz="4000" dirty="0" err="1">
                <a:latin typeface="Times New Roman" pitchFamily="18" charset="0"/>
                <a:cs typeface="Times New Roman" pitchFamily="18" charset="0"/>
              </a:rPr>
              <a:t>phenmedipham</a:t>
            </a:r>
            <a:r>
              <a:rPr lang="tr-TR" sz="4000" dirty="0">
                <a:latin typeface="Times New Roman" pitchFamily="18" charset="0"/>
                <a:cs typeface="Times New Roman" pitchFamily="18" charset="0"/>
              </a:rPr>
              <a:t> terkipli olanı şeker pancarı tarımında yabancı otlara karşı </a:t>
            </a:r>
            <a:r>
              <a:rPr lang="tr-TR" sz="4000" dirty="0" err="1">
                <a:latin typeface="Times New Roman" pitchFamily="18" charset="0"/>
                <a:cs typeface="Times New Roman" pitchFamily="18" charset="0"/>
              </a:rPr>
              <a:t>selektif</a:t>
            </a:r>
            <a:r>
              <a:rPr lang="tr-TR" sz="4000" dirty="0">
                <a:latin typeface="Times New Roman" pitchFamily="18" charset="0"/>
                <a:cs typeface="Times New Roman" pitchFamily="18" charset="0"/>
              </a:rPr>
              <a:t> herbisit olarak kullanılmaktadır. Bu herbisit ışık </a:t>
            </a:r>
            <a:r>
              <a:rPr lang="tr-TR" sz="4000" dirty="0" err="1">
                <a:latin typeface="Times New Roman" pitchFamily="18" charset="0"/>
                <a:cs typeface="Times New Roman" pitchFamily="18" charset="0"/>
              </a:rPr>
              <a:t>intensitesinin</a:t>
            </a:r>
            <a:r>
              <a:rPr lang="tr-TR" sz="4000" dirty="0">
                <a:latin typeface="Times New Roman" pitchFamily="18" charset="0"/>
                <a:cs typeface="Times New Roman" pitchFamily="18" charset="0"/>
              </a:rPr>
              <a:t> yüksek </a:t>
            </a:r>
            <a:r>
              <a:rPr lang="tr-TR" sz="4000" dirty="0" smtClean="0">
                <a:latin typeface="Times New Roman" pitchFamily="18" charset="0"/>
                <a:cs typeface="Times New Roman" pitchFamily="18" charset="0"/>
              </a:rPr>
              <a:t>olduğu </a:t>
            </a:r>
            <a:r>
              <a:rPr lang="tr-TR" sz="4000" dirty="0">
                <a:latin typeface="Times New Roman" pitchFamily="18" charset="0"/>
                <a:cs typeface="Times New Roman" pitchFamily="18" charset="0"/>
              </a:rPr>
              <a:t>günün öğle saatlerinde </a:t>
            </a:r>
            <a:r>
              <a:rPr lang="tr-TR" sz="4000" dirty="0" smtClean="0">
                <a:latin typeface="Times New Roman" pitchFamily="18" charset="0"/>
                <a:cs typeface="Times New Roman" pitchFamily="18" charset="0"/>
              </a:rPr>
              <a:t>uygulandığında </a:t>
            </a:r>
            <a:r>
              <a:rPr lang="tr-TR" sz="4000" dirty="0">
                <a:latin typeface="Times New Roman" pitchFamily="18" charset="0"/>
                <a:cs typeface="Times New Roman" pitchFamily="18" charset="0"/>
              </a:rPr>
              <a:t>şeker pancarına karşı olan seçiciliğini büyük ölçüde kaybetmekte, kültür bitkisi de bu uygulamadan zarar görmektedir.</a:t>
            </a:r>
          </a:p>
          <a:p>
            <a:pPr marL="0" indent="0">
              <a:buNone/>
            </a:pPr>
            <a:endParaRPr lang="tr-TR" dirty="0"/>
          </a:p>
        </p:txBody>
      </p:sp>
    </p:spTree>
    <p:extLst>
      <p:ext uri="{BB962C8B-B14F-4D97-AF65-F5344CB8AC3E}">
        <p14:creationId xmlns:p14="http://schemas.microsoft.com/office/powerpoint/2010/main" val="468395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812212" cy="6480447"/>
          </a:xfrm>
        </p:spPr>
        <p:txBody>
          <a:bodyPr>
            <a:normAutofit/>
          </a:bodyPr>
          <a:lstStyle/>
          <a:p>
            <a:pPr algn="just" fontAlgn="auto">
              <a:spcAft>
                <a:spcPts val="0"/>
              </a:spcAft>
              <a:buFont typeface="Wingdings 2"/>
              <a:buNone/>
              <a:defRPr/>
            </a:pPr>
            <a:r>
              <a:rPr lang="tr-TR" b="1" dirty="0" smtClean="0">
                <a:latin typeface="Times New Roman" pitchFamily="18" charset="0"/>
                <a:cs typeface="Times New Roman" pitchFamily="18" charset="0"/>
              </a:rPr>
              <a:t>B. Bitkilerin Gelişme Dönemlerinin Farklılığından İleri Gelen </a:t>
            </a:r>
            <a:r>
              <a:rPr lang="tr-TR" b="1" dirty="0" err="1" smtClean="0">
                <a:latin typeface="Times New Roman" pitchFamily="18" charset="0"/>
                <a:cs typeface="Times New Roman" pitchFamily="18" charset="0"/>
              </a:rPr>
              <a:t>Selektivite</a:t>
            </a:r>
            <a:endParaRPr lang="tr-TR" dirty="0" smtClean="0">
              <a:latin typeface="Times New Roman" pitchFamily="18" charset="0"/>
              <a:cs typeface="Times New Roman" pitchFamily="18" charset="0"/>
            </a:endParaRPr>
          </a:p>
          <a:p>
            <a:pPr algn="just" fontAlgn="auto">
              <a:spcAft>
                <a:spcPts val="0"/>
              </a:spcAft>
              <a:buFont typeface="Wingdings 2"/>
              <a:buNone/>
              <a:defRPr/>
            </a:pPr>
            <a:r>
              <a:rPr lang="tr-TR" dirty="0" smtClean="0">
                <a:latin typeface="Times New Roman" pitchFamily="18" charset="0"/>
                <a:cs typeface="Times New Roman" pitchFamily="18" charset="0"/>
              </a:rPr>
              <a:t>	Bitkilerin özellikle yabancı otların </a:t>
            </a:r>
            <a:r>
              <a:rPr lang="tr-TR" b="1" dirty="0" smtClean="0">
                <a:latin typeface="Times New Roman" pitchFamily="18" charset="0"/>
                <a:cs typeface="Times New Roman" pitchFamily="18" charset="0"/>
              </a:rPr>
              <a:t>gelişme devreleri ilerledikçe </a:t>
            </a:r>
            <a:r>
              <a:rPr lang="tr-TR" dirty="0" smtClean="0">
                <a:latin typeface="Times New Roman" pitchFamily="18" charset="0"/>
                <a:cs typeface="Times New Roman" pitchFamily="18" charset="0"/>
              </a:rPr>
              <a:t>herbisitlere karşı gösterdikleri hassasiyet azalmaktadır. Ayrıca herbisit uygulaması sırasında </a:t>
            </a:r>
            <a:r>
              <a:rPr lang="tr-TR" b="1" dirty="0" smtClean="0">
                <a:latin typeface="Times New Roman" pitchFamily="18" charset="0"/>
                <a:cs typeface="Times New Roman" pitchFamily="18" charset="0"/>
              </a:rPr>
              <a:t>kültür bitkisinin bulunduğu gelişme döneminin </a:t>
            </a:r>
            <a:r>
              <a:rPr lang="tr-TR" dirty="0" smtClean="0">
                <a:latin typeface="Times New Roman" pitchFamily="18" charset="0"/>
                <a:cs typeface="Times New Roman" pitchFamily="18" charset="0"/>
              </a:rPr>
              <a:t>de dikkate alınması, uygulamanın başarıya ulaşması yönünden büyük önem taşımaktadır. Kültür bitkileri değişik gelişme dönemlerinde aynı herbisitin aynı dozuna karşı çok değişik reaksiyon gösterebilmektedir.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84096" cy="6624736"/>
          </a:xfrm>
        </p:spPr>
        <p:txBody>
          <a:bodyPr/>
          <a:lstStyle/>
          <a:p>
            <a:pPr marL="0" indent="0" algn="just">
              <a:buNone/>
            </a:pPr>
            <a:r>
              <a:rPr lang="tr-TR" sz="4000" dirty="0">
                <a:latin typeface="Times New Roman" pitchFamily="18" charset="0"/>
                <a:cs typeface="Times New Roman" pitchFamily="18" charset="0"/>
              </a:rPr>
              <a:t>Örneğin, tahıllar içerisindeki yabancı otlara karşı 2,4-D terkipli herbisit </a:t>
            </a:r>
            <a:r>
              <a:rPr lang="tr-TR" sz="4000" dirty="0" smtClean="0">
                <a:latin typeface="Times New Roman" pitchFamily="18" charset="0"/>
                <a:cs typeface="Times New Roman" pitchFamily="18" charset="0"/>
              </a:rPr>
              <a:t>uygulaması tahılların çimlenme </a:t>
            </a:r>
            <a:r>
              <a:rPr lang="tr-TR" sz="4000" dirty="0">
                <a:latin typeface="Times New Roman" pitchFamily="18" charset="0"/>
                <a:cs typeface="Times New Roman" pitchFamily="18" charset="0"/>
              </a:rPr>
              <a:t>ve başak çıkarma dönemlerinde yapıldığında büyük verim kayıplarına sebep olabildiği </a:t>
            </a:r>
            <a:r>
              <a:rPr lang="tr-TR" sz="4000" dirty="0" smtClean="0">
                <a:latin typeface="Times New Roman" pitchFamily="18" charset="0"/>
                <a:cs typeface="Times New Roman" pitchFamily="18" charset="0"/>
              </a:rPr>
              <a:t>halde </a:t>
            </a:r>
            <a:r>
              <a:rPr lang="tr-TR" sz="4000" dirty="0">
                <a:latin typeface="Times New Roman" pitchFamily="18" charset="0"/>
                <a:cs typeface="Times New Roman" pitchFamily="18" charset="0"/>
              </a:rPr>
              <a:t>kardeşlenmeyi tamamladığı devrenin sonuna kadar yapılacak uygulamaların verim üzerine hemen hiçbir kötü etkisinin bulunmadığı saptanmıştır.</a:t>
            </a:r>
          </a:p>
          <a:p>
            <a:pPr marL="0" indent="0">
              <a:buNone/>
            </a:pPr>
            <a:endParaRPr lang="tr-TR" dirty="0"/>
          </a:p>
        </p:txBody>
      </p:sp>
    </p:spTree>
    <p:extLst>
      <p:ext uri="{BB962C8B-B14F-4D97-AF65-F5344CB8AC3E}">
        <p14:creationId xmlns:p14="http://schemas.microsoft.com/office/powerpoint/2010/main" val="3205372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2 İçerik Yer Tutucusu"/>
          <p:cNvSpPr>
            <a:spLocks noGrp="1"/>
          </p:cNvSpPr>
          <p:nvPr>
            <p:ph idx="1"/>
          </p:nvPr>
        </p:nvSpPr>
        <p:spPr>
          <a:xfrm>
            <a:off x="304800" y="404813"/>
            <a:ext cx="8686800" cy="6264275"/>
          </a:xfrm>
        </p:spPr>
        <p:txBody>
          <a:bodyPr/>
          <a:lstStyle/>
          <a:p>
            <a:pPr>
              <a:buFont typeface="Wingdings 2" pitchFamily="18" charset="2"/>
              <a:buNone/>
            </a:pPr>
            <a:r>
              <a:rPr lang="tr-TR" b="1" dirty="0" smtClean="0">
                <a:latin typeface="Times New Roman" pitchFamily="18" charset="0"/>
                <a:cs typeface="Times New Roman" pitchFamily="18" charset="0"/>
              </a:rPr>
              <a:t>C.  Bitkinin Morfolojik Yapısından İleri Gelen </a:t>
            </a:r>
            <a:r>
              <a:rPr lang="tr-TR" b="1" dirty="0" err="1" smtClean="0">
                <a:latin typeface="Times New Roman" pitchFamily="18" charset="0"/>
                <a:cs typeface="Times New Roman" pitchFamily="18" charset="0"/>
              </a:rPr>
              <a:t>Selektivite</a:t>
            </a:r>
            <a:endParaRPr lang="tr-TR" dirty="0" smtClean="0">
              <a:latin typeface="Times New Roman" pitchFamily="18" charset="0"/>
              <a:cs typeface="Times New Roman" pitchFamily="18" charset="0"/>
            </a:endParaRPr>
          </a:p>
          <a:p>
            <a:pPr algn="just">
              <a:buFont typeface="Wingdings 2" pitchFamily="18" charset="2"/>
              <a:buNone/>
            </a:pPr>
            <a:r>
              <a:rPr lang="tr-TR" dirty="0" smtClean="0">
                <a:latin typeface="Times New Roman" pitchFamily="18" charset="0"/>
                <a:cs typeface="Times New Roman" pitchFamily="18" charset="0"/>
              </a:rPr>
              <a:t>	Bir bitkinin morfolojik yapısı da o bitkinin belirli bir herbisitle öldürülüp öldürülemeyeceğini belirleyen çok önemli bir faktördür.</a:t>
            </a:r>
          </a:p>
          <a:p>
            <a:pPr algn="just">
              <a:buFont typeface="Wingdings 2" pitchFamily="18" charset="2"/>
              <a:buNone/>
            </a:pPr>
            <a:r>
              <a:rPr lang="tr-TR" dirty="0" smtClean="0">
                <a:latin typeface="Times New Roman" pitchFamily="18" charset="0"/>
                <a:cs typeface="Times New Roman" pitchFamily="18" charset="0"/>
              </a:rPr>
              <a:t> Bitkilerin morfolojik yapı farklılıklar:</a:t>
            </a:r>
          </a:p>
          <a:p>
            <a:pPr algn="just">
              <a:buFont typeface="Wingdings 2" pitchFamily="18" charset="2"/>
              <a:buNone/>
            </a:pPr>
            <a:r>
              <a:rPr lang="tr-TR" dirty="0" smtClean="0">
                <a:latin typeface="Times New Roman" pitchFamily="18" charset="0"/>
                <a:cs typeface="Times New Roman" pitchFamily="18" charset="0"/>
              </a:rPr>
              <a:t>1.Kök sistemindeki farklılıklar</a:t>
            </a:r>
          </a:p>
          <a:p>
            <a:pPr algn="just">
              <a:buFont typeface="Wingdings 2" pitchFamily="18" charset="2"/>
              <a:buNone/>
            </a:pPr>
            <a:r>
              <a:rPr lang="tr-TR" dirty="0" smtClean="0">
                <a:latin typeface="Times New Roman" pitchFamily="18" charset="0"/>
                <a:cs typeface="Times New Roman" pitchFamily="18" charset="0"/>
              </a:rPr>
              <a:t>2.Büyüme noktası yerlerindeki farklılıklar</a:t>
            </a:r>
          </a:p>
          <a:p>
            <a:pPr algn="just">
              <a:buFont typeface="Wingdings 2" pitchFamily="18" charset="2"/>
              <a:buNone/>
            </a:pPr>
            <a:r>
              <a:rPr lang="tr-TR" dirty="0" smtClean="0">
                <a:latin typeface="Times New Roman" pitchFamily="18" charset="0"/>
                <a:cs typeface="Times New Roman" pitchFamily="18" charset="0"/>
              </a:rPr>
              <a:t>3.Yaprak özelliklerinden ileri gelen farklılıklar</a:t>
            </a:r>
          </a:p>
          <a:p>
            <a:pPr algn="just">
              <a:buFont typeface="Wingdings 2" pitchFamily="18" charset="2"/>
              <a:buNone/>
            </a:pPr>
            <a:r>
              <a:rPr lang="tr-TR" dirty="0" smtClean="0">
                <a:latin typeface="Times New Roman" pitchFamily="18" charset="0"/>
                <a:cs typeface="Times New Roman" pitchFamily="18" charset="0"/>
              </a:rPr>
              <a:t>olmak üzere üç ana grupta toplanarak incelenebilir.</a:t>
            </a:r>
          </a:p>
          <a:p>
            <a:pPr algn="just">
              <a:buFont typeface="Wingdings 2" pitchFamily="18" charset="2"/>
              <a:buNone/>
            </a:pP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2 İçerik Yer Tutucusu"/>
          <p:cNvSpPr>
            <a:spLocks noGrp="1"/>
          </p:cNvSpPr>
          <p:nvPr>
            <p:ph idx="1"/>
          </p:nvPr>
        </p:nvSpPr>
        <p:spPr>
          <a:xfrm>
            <a:off x="179388" y="260350"/>
            <a:ext cx="8812212" cy="6409010"/>
          </a:xfrm>
        </p:spPr>
        <p:txBody>
          <a:bodyPr/>
          <a:lstStyle/>
          <a:p>
            <a:pPr algn="just">
              <a:buNone/>
            </a:pPr>
            <a:r>
              <a:rPr lang="tr-TR" b="1" dirty="0" smtClean="0">
                <a:latin typeface="Times New Roman" pitchFamily="18" charset="0"/>
                <a:cs typeface="Times New Roman" pitchFamily="18" charset="0"/>
              </a:rPr>
              <a:t>1. Kök sistemindeki farklılık</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Genellikle çok yıllık kültür bitkilerinin bulunduğu tarım alanlarındaki yabancı otların </a:t>
            </a:r>
            <a:r>
              <a:rPr lang="tr-TR" dirty="0" err="1" smtClean="0">
                <a:latin typeface="Times New Roman" pitchFamily="18" charset="0"/>
                <a:cs typeface="Times New Roman" pitchFamily="18" charset="0"/>
              </a:rPr>
              <a:t>herbisitlerle</a:t>
            </a:r>
            <a:r>
              <a:rPr lang="tr-TR" dirty="0" smtClean="0">
                <a:latin typeface="Times New Roman" pitchFamily="18" charset="0"/>
                <a:cs typeface="Times New Roman" pitchFamily="18" charset="0"/>
              </a:rPr>
              <a:t> kontrolü tek yıllık kültür bitkilerinin bulunduğu alanlardaki yabancı otların kontrolünden çok daha kolay olmaktadır. Çok yıllık bitkiler derin ve geniş bir kök sistemine sahip olduklarından toprak üstü kısımlarının herbisitlerle uğrayacağı zararlar, bu kök sistemi sayesinde kolayca telafi edilebilir.  Buna karşılık aynı tarım alanında bulunan yüzeysel kök sistemine sahip yabancı otlar ise bu herbisit uygulaması ile ortadan kalkmaktadır. </a:t>
            </a:r>
          </a:p>
          <a:p>
            <a:pPr>
              <a:buFont typeface="Wingdings 2" pitchFamily="18" charset="2"/>
              <a:buNone/>
            </a:pPr>
            <a:endParaRPr lang="tr-TR"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2 İçerik Yer Tutucusu"/>
          <p:cNvSpPr>
            <a:spLocks noGrp="1"/>
          </p:cNvSpPr>
          <p:nvPr>
            <p:ph idx="1"/>
          </p:nvPr>
        </p:nvSpPr>
        <p:spPr>
          <a:xfrm>
            <a:off x="107504" y="116632"/>
            <a:ext cx="8884096" cy="6624736"/>
          </a:xfrm>
        </p:spPr>
        <p:txBody>
          <a:bodyPr/>
          <a:lstStyle/>
          <a:p>
            <a:pPr algn="just">
              <a:buFont typeface="Wingdings 2" pitchFamily="18" charset="2"/>
              <a:buNone/>
            </a:pPr>
            <a:r>
              <a:rPr lang="tr-TR" dirty="0" smtClean="0">
                <a:latin typeface="Times New Roman" pitchFamily="18" charset="0"/>
                <a:cs typeface="Times New Roman" pitchFamily="18" charset="0"/>
              </a:rPr>
              <a:t>	</a:t>
            </a:r>
            <a:r>
              <a:rPr lang="tr-TR" sz="4000" dirty="0" smtClean="0">
                <a:latin typeface="Times New Roman" pitchFamily="18" charset="0"/>
                <a:cs typeface="Times New Roman" pitchFamily="18" charset="0"/>
              </a:rPr>
              <a:t>Böyle bir uygulamayı meyve ağaçları altındaki ve yonca içerisindeki yabancı otlara karşı sürdürülen herbisit uygulamalarında görmek mümkündür. Bu çeşit uygulamada herbisitten dolayı yoncada meydana gelebilecek zararı en aza indirebilmek için uygulamanın kış aylarına doğru veya yonca biçiminden sonra yapılmasının daha uygun olacağı açıktır.</a:t>
            </a:r>
            <a:endParaRPr lang="tr-TR" sz="4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388" y="188913"/>
            <a:ext cx="8812212" cy="6480447"/>
          </a:xfrm>
        </p:spPr>
        <p:txBody>
          <a:bodyPr>
            <a:normAutofit lnSpcReduction="10000"/>
          </a:bodyPr>
          <a:lstStyle/>
          <a:p>
            <a:pPr algn="just" fontAlgn="auto">
              <a:spcAft>
                <a:spcPts val="0"/>
              </a:spcAft>
              <a:buFont typeface="Wingdings 2"/>
              <a:buNone/>
              <a:defRPr/>
            </a:pPr>
            <a:r>
              <a:rPr lang="tr-TR" b="1" dirty="0" smtClean="0">
                <a:latin typeface="Times New Roman" pitchFamily="18" charset="0"/>
                <a:cs typeface="Times New Roman" pitchFamily="18" charset="0"/>
              </a:rPr>
              <a:t>2. Büyüme noktası yerlerindeki farklılık</a:t>
            </a:r>
            <a:endParaRPr lang="tr-TR" dirty="0" smtClean="0">
              <a:latin typeface="Times New Roman" pitchFamily="18" charset="0"/>
              <a:cs typeface="Times New Roman" pitchFamily="18" charset="0"/>
            </a:endParaRPr>
          </a:p>
          <a:p>
            <a:pPr algn="just" fontAlgn="auto">
              <a:spcAft>
                <a:spcPts val="0"/>
              </a:spcAft>
              <a:buFont typeface="Wingdings 2"/>
              <a:buNone/>
              <a:defRPr/>
            </a:pPr>
            <a:r>
              <a:rPr lang="tr-TR" dirty="0" smtClean="0">
                <a:latin typeface="Times New Roman" pitchFamily="18" charset="0"/>
                <a:cs typeface="Times New Roman" pitchFamily="18" charset="0"/>
              </a:rPr>
              <a:t>	Bilindiği gibi büyüme noktaları, bitkilerin çevre şartlarından kolaylıkla etkilenebildikleri bölgelerdir. </a:t>
            </a:r>
            <a:r>
              <a:rPr lang="tr-TR" i="1"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Monokotiledon</a:t>
            </a:r>
            <a:r>
              <a:rPr lang="tr-TR" i="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bitkilerde </a:t>
            </a:r>
            <a:r>
              <a:rPr lang="tr-TR" b="1" dirty="0" smtClean="0">
                <a:latin typeface="Times New Roman" pitchFamily="18" charset="0"/>
                <a:cs typeface="Times New Roman" pitchFamily="18" charset="0"/>
              </a:rPr>
              <a:t>büyüme noktası bitkinin tabanına yerleşmiştir </a:t>
            </a:r>
            <a:r>
              <a:rPr lang="tr-TR" dirty="0" smtClean="0">
                <a:latin typeface="Times New Roman" pitchFamily="18" charset="0"/>
                <a:cs typeface="Times New Roman" pitchFamily="18" charset="0"/>
              </a:rPr>
              <a:t>ve etrafını saran yapraklar vasıtası ile dış şartlardan ve özellikle kontakt etkili herbisitlerden iyi bir şekilde korunmuştur. Buna karşılık </a:t>
            </a:r>
            <a:r>
              <a:rPr lang="tr-TR" dirty="0" err="1" smtClean="0">
                <a:latin typeface="Times New Roman" pitchFamily="18" charset="0"/>
                <a:cs typeface="Times New Roman" pitchFamily="18" charset="0"/>
              </a:rPr>
              <a:t>dikotiledon</a:t>
            </a:r>
            <a:r>
              <a:rPr lang="tr-TR" i="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bitkilerde </a:t>
            </a:r>
            <a:r>
              <a:rPr lang="tr-TR" b="1" dirty="0" smtClean="0">
                <a:latin typeface="Times New Roman" pitchFamily="18" charset="0"/>
                <a:cs typeface="Times New Roman" pitchFamily="18" charset="0"/>
              </a:rPr>
              <a:t>büyüme noktaları yaprak koltuklarında ve sürgün uçlarında </a:t>
            </a:r>
            <a:r>
              <a:rPr lang="tr-TR" dirty="0" smtClean="0">
                <a:latin typeface="Times New Roman" pitchFamily="18" charset="0"/>
                <a:cs typeface="Times New Roman" pitchFamily="18" charset="0"/>
              </a:rPr>
              <a:t>açıkta bulunduklarından bu bitkiler dış etkenlerden ve özellikle buralara temas edecek herbisitlerden kolaylıkla etkilenmektedirler.</a:t>
            </a:r>
          </a:p>
          <a:p>
            <a:pPr fontAlgn="auto">
              <a:spcAft>
                <a:spcPts val="0"/>
              </a:spcAft>
              <a:buFont typeface="Wingdings 2"/>
              <a:buNone/>
              <a:defRPr/>
            </a:pP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306</TotalTime>
  <Words>1976</Words>
  <Application>Microsoft Office PowerPoint</Application>
  <PresentationFormat>Ekran Gösterisi (4:3)</PresentationFormat>
  <Paragraphs>69</Paragraphs>
  <Slides>38</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38</vt:i4>
      </vt:variant>
    </vt:vector>
  </HeadingPairs>
  <TitlesOfParts>
    <vt:vector size="45" baseType="lpstr">
      <vt:lpstr>Arial</vt:lpstr>
      <vt:lpstr>Calibri</vt:lpstr>
      <vt:lpstr>Franklin Gothic Book</vt:lpstr>
      <vt:lpstr>Franklin Gothic Medium</vt:lpstr>
      <vt:lpstr>Times New Roman</vt:lpstr>
      <vt:lpstr>Wingdings 2</vt:lpstr>
      <vt:lpstr>Gezinti</vt:lpstr>
      <vt:lpstr>    HERBİSİTLERİN SELEKTİVİTELERİNİ BELİRLEYEN FAKTÖRLER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HERBİSİTLERİN SELEKTİVİTELERİNİ BELİRLEYEN FAKTÖRLER</dc:title>
  <dc:creator>OZARFLOADA</dc:creator>
  <cp:lastModifiedBy>user</cp:lastModifiedBy>
  <cp:revision>60</cp:revision>
  <dcterms:created xsi:type="dcterms:W3CDTF">2012-11-27T13:32:21Z</dcterms:created>
  <dcterms:modified xsi:type="dcterms:W3CDTF">2023-06-21T13:28:18Z</dcterms:modified>
</cp:coreProperties>
</file>