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32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51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96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50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48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36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4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083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60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06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226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A8873-5794-417D-B083-11C999196E5C}" type="datetimeFigureOut">
              <a:rPr lang="tr-TR" smtClean="0"/>
              <a:t>18.02.2019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72097-2C46-448F-AFDA-F320D27731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35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53852" y="2041742"/>
            <a:ext cx="8814148" cy="2004165"/>
          </a:xfrm>
        </p:spPr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Klasisizm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33476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03956" y="1402915"/>
            <a:ext cx="8968636" cy="4146115"/>
          </a:xfrm>
        </p:spPr>
        <p:txBody>
          <a:bodyPr/>
          <a:lstStyle/>
          <a:p>
            <a:r>
              <a:rPr lang="tr-TR" dirty="0" smtClean="0"/>
              <a:t>17. yüzyılın ortalarından 18. yüzyıla kadar sürmüş olan edebiyat akımıdır.</a:t>
            </a:r>
          </a:p>
          <a:p>
            <a:r>
              <a:rPr lang="tr-TR" dirty="0" smtClean="0"/>
              <a:t>Klasik sözcüğü, Latince «</a:t>
            </a:r>
            <a:r>
              <a:rPr lang="tr-TR" dirty="0" err="1" smtClean="0"/>
              <a:t>classicus»tan</a:t>
            </a:r>
            <a:r>
              <a:rPr lang="tr-TR" dirty="0" smtClean="0"/>
              <a:t> gelmektedir.</a:t>
            </a:r>
          </a:p>
          <a:p>
            <a:r>
              <a:rPr lang="tr-TR" dirty="0" smtClean="0"/>
              <a:t>Köken anlamı, «</a:t>
            </a:r>
            <a:r>
              <a:rPr lang="tr-TR" dirty="0" err="1" smtClean="0"/>
              <a:t>seçme»dir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Klasik sözcüğü, çeşitli anlamlara gelmektedir. Bunları, edebiyat akımı olan </a:t>
            </a:r>
            <a:r>
              <a:rPr lang="tr-TR" dirty="0" err="1" smtClean="0"/>
              <a:t>Klasisizm’in</a:t>
            </a:r>
            <a:r>
              <a:rPr lang="tr-TR" dirty="0" smtClean="0"/>
              <a:t> temsilcilerinin ve onların yapıtlarının sıfatı niteliğindeki «klasik» sözcüğüyle karıştırmamak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39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03124" y="1327759"/>
            <a:ext cx="9231682" cy="4849204"/>
          </a:xfrm>
        </p:spPr>
        <p:txBody>
          <a:bodyPr>
            <a:normAutofit/>
          </a:bodyPr>
          <a:lstStyle/>
          <a:p>
            <a:r>
              <a:rPr lang="tr-TR" dirty="0" smtClean="0"/>
              <a:t>Klasisizm; hümanist dünya görüşünün oluşup gelişmeye başladığı, Reform ve Rönesans hareketlerinin yaşandığı bir tarihsel süreçte doğmuştur.</a:t>
            </a:r>
          </a:p>
          <a:p>
            <a:r>
              <a:rPr lang="tr-TR" dirty="0" smtClean="0"/>
              <a:t>Ayrıca bu evre; özellikle din ve mezhep savaşlarının büyük karışıklıklara yol açtığı sürecin sonlanıp merkezî otoritenin tam anlamıyla kontrolü sağladığı «mutlak monarşi» dönemine denk gelmektedir.</a:t>
            </a:r>
          </a:p>
          <a:p>
            <a:r>
              <a:rPr lang="tr-TR" dirty="0" smtClean="0"/>
              <a:t>Mutlak monarşi ile sağlanan kontrol, toplumsal yaşama bir istikrar ve düzen getirmiştir. Derebeylerinin egemenliği bu dönemde ortadan kalktığı gibi iç barış da büyük oranda sağlanmıştır.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4799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40075" y="1540700"/>
            <a:ext cx="9963411" cy="417279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Klasisizmin doğuş koşullarını hazırlayan düşünsel arka planın oluşmasında önemle anılması gereken fikir insanlarının payını da unutmamak gerekir. Bunlar arasında en önemlileri olarak şu isimler sayılabilir:</a:t>
            </a:r>
            <a:endParaRPr lang="tr-TR" dirty="0"/>
          </a:p>
          <a:p>
            <a:r>
              <a:rPr lang="tr-TR" dirty="0" smtClean="0"/>
              <a:t>Descartes</a:t>
            </a:r>
          </a:p>
          <a:p>
            <a:r>
              <a:rPr lang="tr-TR" dirty="0" err="1" smtClean="0"/>
              <a:t>Mantesquieu</a:t>
            </a:r>
            <a:endParaRPr lang="tr-TR" dirty="0" smtClean="0"/>
          </a:p>
          <a:p>
            <a:r>
              <a:rPr lang="tr-TR" dirty="0" err="1" smtClean="0"/>
              <a:t>Voltaire</a:t>
            </a:r>
            <a:endParaRPr lang="tr-TR" dirty="0" smtClean="0"/>
          </a:p>
          <a:p>
            <a:r>
              <a:rPr lang="tr-TR" dirty="0" err="1" smtClean="0"/>
              <a:t>Diderot</a:t>
            </a:r>
            <a:endParaRPr lang="tr-TR" dirty="0" smtClean="0"/>
          </a:p>
          <a:p>
            <a:r>
              <a:rPr lang="tr-TR" dirty="0" smtClean="0"/>
              <a:t>Jean </a:t>
            </a:r>
            <a:r>
              <a:rPr lang="tr-TR" dirty="0" err="1" smtClean="0"/>
              <a:t>Jacques</a:t>
            </a:r>
            <a:r>
              <a:rPr lang="tr-TR" dirty="0" smtClean="0"/>
              <a:t> Rousseau</a:t>
            </a:r>
          </a:p>
        </p:txBody>
      </p:sp>
    </p:spTree>
    <p:extLst>
      <p:ext uri="{BB962C8B-B14F-4D97-AF65-F5344CB8AC3E}">
        <p14:creationId xmlns:p14="http://schemas.microsoft.com/office/powerpoint/2010/main" val="264970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Akıl, sağduyu bu dönemde önemi vurgulanan ve esas alınan kavramlardır. Ölçü, düzen ve denge önemlidir. Duygular yerine düşünceler öne çıkar. İnsanın ruhsal gereksinimi konusunda iki kavram özellikle vurgulanır: Bilgi ve gerçek.</a:t>
            </a:r>
          </a:p>
          <a:p>
            <a:r>
              <a:rPr lang="tr-TR" dirty="0" smtClean="0"/>
              <a:t>Klasisizm akımının ortaya çıkıp egemenliğini sürdürdüğü dönem, aynı zamanda «Aydınlanma </a:t>
            </a:r>
            <a:r>
              <a:rPr lang="tr-TR" dirty="0" err="1" smtClean="0"/>
              <a:t>Çağı»na</a:t>
            </a:r>
            <a:r>
              <a:rPr lang="tr-TR" dirty="0" smtClean="0"/>
              <a:t> denk gelir. Aydınlanma Çağı, XVII. Yüzyılın ikinci yarısından başlayıp XIX. Yüzyılın ilk çeyreğine kadar devam eder. Aydınlanma Çağı’nın egemen paradigmasının önemli ölçüde Klasisizmin ilke ve özelliklerine de yansıdığı görülebilir.</a:t>
            </a:r>
          </a:p>
          <a:p>
            <a:r>
              <a:rPr lang="tr-TR" dirty="0" smtClean="0"/>
              <a:t>Ölçü, düzen ve denge fikri yanında «yöntem» de bu düşünce sistematiğinde öne çıkar.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7321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Klasisizm akımının başlıca ilke ve özelliklerini şöyle sıralamak mümkündür:</a:t>
            </a:r>
          </a:p>
          <a:p>
            <a:r>
              <a:rPr lang="tr-TR" dirty="0" smtClean="0"/>
              <a:t>İnsan doğasını esas alma</a:t>
            </a:r>
          </a:p>
          <a:p>
            <a:r>
              <a:rPr lang="tr-TR" dirty="0" smtClean="0"/>
              <a:t>Gerçeğe benzerlik/ gerçeğe uygunluk</a:t>
            </a:r>
          </a:p>
          <a:p>
            <a:r>
              <a:rPr lang="tr-TR" dirty="0" smtClean="0"/>
              <a:t>Akıl ve sağduyu</a:t>
            </a:r>
          </a:p>
          <a:p>
            <a:r>
              <a:rPr lang="tr-TR" dirty="0" smtClean="0"/>
              <a:t>Eski Yunan ve Latin’e dönme</a:t>
            </a:r>
          </a:p>
          <a:p>
            <a:r>
              <a:rPr lang="tr-TR" dirty="0" smtClean="0"/>
              <a:t>Kuralcılık</a:t>
            </a:r>
          </a:p>
          <a:p>
            <a:r>
              <a:rPr lang="tr-TR" dirty="0" smtClean="0"/>
              <a:t>Zevk vererek eğlendirme</a:t>
            </a:r>
          </a:p>
          <a:p>
            <a:r>
              <a:rPr lang="tr-TR" dirty="0" smtClean="0"/>
              <a:t>Sağlam bir dil, yalın bir üslup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9202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Klasisizm akımının önde gelen temsilcileri şunlardır:</a:t>
            </a:r>
          </a:p>
          <a:p>
            <a:r>
              <a:rPr lang="tr-TR" dirty="0" smtClean="0"/>
              <a:t>François de </a:t>
            </a:r>
            <a:r>
              <a:rPr lang="tr-TR" dirty="0" err="1" smtClean="0"/>
              <a:t>Malherbe</a:t>
            </a:r>
            <a:endParaRPr lang="tr-TR" dirty="0" smtClean="0"/>
          </a:p>
          <a:p>
            <a:r>
              <a:rPr lang="tr-TR" dirty="0" smtClean="0"/>
              <a:t>Pierre </a:t>
            </a:r>
            <a:r>
              <a:rPr lang="tr-TR" dirty="0" err="1" smtClean="0"/>
              <a:t>Conhielle</a:t>
            </a:r>
            <a:endParaRPr lang="tr-TR" dirty="0" smtClean="0"/>
          </a:p>
          <a:p>
            <a:r>
              <a:rPr lang="tr-TR" dirty="0" smtClean="0"/>
              <a:t>Jean de La </a:t>
            </a:r>
            <a:r>
              <a:rPr lang="tr-TR" dirty="0" err="1" smtClean="0"/>
              <a:t>Fontaine</a:t>
            </a:r>
            <a:endParaRPr lang="tr-TR" dirty="0" smtClean="0"/>
          </a:p>
          <a:p>
            <a:r>
              <a:rPr lang="tr-TR" dirty="0" smtClean="0"/>
              <a:t>John </a:t>
            </a:r>
            <a:r>
              <a:rPr lang="tr-TR" dirty="0" err="1" smtClean="0"/>
              <a:t>milton</a:t>
            </a:r>
            <a:endParaRPr lang="tr-TR" dirty="0" smtClean="0"/>
          </a:p>
          <a:p>
            <a:r>
              <a:rPr lang="tr-TR" dirty="0" smtClean="0"/>
              <a:t>Moliere</a:t>
            </a:r>
          </a:p>
          <a:p>
            <a:r>
              <a:rPr lang="tr-TR" dirty="0" err="1" smtClean="0"/>
              <a:t>Blaise</a:t>
            </a:r>
            <a:r>
              <a:rPr lang="tr-TR" dirty="0" smtClean="0"/>
              <a:t> Pascal</a:t>
            </a:r>
          </a:p>
          <a:p>
            <a:r>
              <a:rPr lang="tr-TR" dirty="0" err="1" smtClean="0"/>
              <a:t>Jacques-Benigne</a:t>
            </a:r>
            <a:r>
              <a:rPr lang="tr-TR" dirty="0" smtClean="0"/>
              <a:t> </a:t>
            </a:r>
            <a:r>
              <a:rPr lang="tr-TR" dirty="0" err="1" smtClean="0"/>
              <a:t>Bossuet</a:t>
            </a:r>
            <a:endParaRPr lang="tr-TR" dirty="0" smtClean="0"/>
          </a:p>
          <a:p>
            <a:r>
              <a:rPr lang="tr-TR" dirty="0" smtClean="0"/>
              <a:t>Jean </a:t>
            </a:r>
            <a:r>
              <a:rPr lang="tr-TR" dirty="0" err="1" smtClean="0"/>
              <a:t>Racine</a:t>
            </a:r>
            <a:endParaRPr lang="tr-TR" dirty="0" smtClean="0"/>
          </a:p>
          <a:p>
            <a:r>
              <a:rPr lang="tr-TR" dirty="0" smtClean="0"/>
              <a:t>Jean de La </a:t>
            </a:r>
            <a:r>
              <a:rPr lang="tr-TR" dirty="0" err="1" smtClean="0"/>
              <a:t>Bruyere</a:t>
            </a:r>
            <a:endParaRPr lang="tr-TR" dirty="0" smtClean="0"/>
          </a:p>
          <a:p>
            <a:r>
              <a:rPr lang="tr-TR" dirty="0" smtClean="0"/>
              <a:t>François de La </a:t>
            </a:r>
            <a:r>
              <a:rPr lang="tr-TR" dirty="0" err="1" smtClean="0"/>
              <a:t>Mothe</a:t>
            </a:r>
            <a:r>
              <a:rPr lang="tr-TR" dirty="0" smtClean="0"/>
              <a:t> </a:t>
            </a:r>
            <a:r>
              <a:rPr lang="tr-TR" dirty="0" err="1" smtClean="0"/>
              <a:t>Fenelon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5195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889844"/>
            <a:ext cx="6096000" cy="532453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0" i="0" dirty="0" smtClean="0">
                <a:solidFill>
                  <a:srgbClr val="333333"/>
                </a:solidFill>
                <a:effectLst/>
                <a:latin typeface="PT Sans"/>
              </a:rPr>
              <a:t>Örnek Metin</a:t>
            </a:r>
          </a:p>
          <a:p>
            <a:endParaRPr lang="tr-TR" sz="1400" dirty="0" smtClean="0">
              <a:solidFill>
                <a:srgbClr val="333333"/>
              </a:solidFill>
              <a:latin typeface="PT Sans"/>
            </a:endParaRPr>
          </a:p>
          <a:p>
            <a:r>
              <a:rPr lang="tr-TR" sz="1400" dirty="0" smtClean="0">
                <a:solidFill>
                  <a:srgbClr val="333333"/>
                </a:solidFill>
                <a:latin typeface="PT Sans"/>
              </a:rPr>
              <a:t>KARGA İLE TİLKİ / LA FONTAINE</a:t>
            </a:r>
            <a:br>
              <a:rPr lang="tr-TR" sz="1400" dirty="0" smtClean="0">
                <a:solidFill>
                  <a:srgbClr val="333333"/>
                </a:solidFill>
                <a:latin typeface="PT Sans"/>
              </a:rPr>
            </a:br>
            <a:endParaRPr lang="tr-TR" sz="1400" dirty="0">
              <a:solidFill>
                <a:srgbClr val="333333"/>
              </a:solidFill>
              <a:latin typeface="PT Sans"/>
            </a:endParaRPr>
          </a:p>
          <a:p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Bir dala konmuştu karga cenapları;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Ağzında bir parça peynir vardı.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Sayın tilki kokuyu almış olmalı,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Ona nağme yapmaya başladı: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“-</a:t>
            </a:r>
            <a:r>
              <a:rPr lang="tr-TR" sz="1400" b="0" i="0" dirty="0" err="1" smtClean="0">
                <a:solidFill>
                  <a:srgbClr val="333333"/>
                </a:solidFill>
                <a:effectLst/>
                <a:latin typeface="PT Sans"/>
              </a:rPr>
              <a:t>Ooo</a:t>
            </a: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! Karga cenapları, merhaba!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Ne kadar güzelsiniz, ne kadar şirinsiniz!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Gözüm kör olsun yalanım varsa.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Tüyleriniz gibiyse sesiniz,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Sultanı sayılırsınız bütün bu ormanın.”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Keyfinden aklı başından gitti bay karganın.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Göstermek için güzel sesini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Açınca ağzını, düşürdü nevalesini.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Tilki kapıp onu dedi ki: “Efendiciğim,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Size güzel bir ders vereceğim: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Her dalkavuk bir alığın sırtından geçinir,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Bu derse de fazla olmasa gerek bir peynir.”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Karga şaşkın, mahcup, biraz da geç ama,</a:t>
            </a: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b="0" i="0" dirty="0" smtClean="0">
                <a:solidFill>
                  <a:srgbClr val="333333"/>
                </a:solidFill>
                <a:effectLst/>
                <a:latin typeface="PT Sans"/>
              </a:rPr>
              <a:t>Yemin etti gayrı faka basmayacağına.</a:t>
            </a:r>
          </a:p>
          <a:p>
            <a:endParaRPr lang="tr-TR" sz="1400" dirty="0">
              <a:solidFill>
                <a:srgbClr val="333333"/>
              </a:solidFill>
              <a:latin typeface="PT Sans"/>
            </a:endParaRPr>
          </a:p>
          <a:p>
            <a:r>
              <a:rPr lang="tr-TR" sz="1400" dirty="0" smtClean="0">
                <a:solidFill>
                  <a:srgbClr val="333333"/>
                </a:solidFill>
                <a:latin typeface="PT Sans"/>
              </a:rPr>
              <a:t>(Çev. Orhan Veli Kanık)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82531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346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PT Sans</vt:lpstr>
      <vt:lpstr>Office Teması</vt:lpstr>
      <vt:lpstr> Klasisizm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Klasisizm</dc:title>
  <dc:creator>w7</dc:creator>
  <cp:lastModifiedBy>w7</cp:lastModifiedBy>
  <cp:revision>9</cp:revision>
  <dcterms:created xsi:type="dcterms:W3CDTF">2019-02-15T23:48:19Z</dcterms:created>
  <dcterms:modified xsi:type="dcterms:W3CDTF">2019-02-18T19:56:23Z</dcterms:modified>
</cp:coreProperties>
</file>