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8000" dirty="0" err="1" smtClean="0">
                <a:latin typeface="Comic Sans MS" pitchFamily="66" charset="0"/>
              </a:rPr>
              <a:t>Booking</a:t>
            </a:r>
            <a:endParaRPr lang="tr-TR" sz="8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839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73861" y="387749"/>
            <a:ext cx="7729728" cy="118872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Comic Sans MS" pitchFamily="66" charset="0"/>
              </a:rPr>
              <a:t>Rezervasyon Değiştirme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00017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Acaba rezervasyonumuzun tarihini değiştirmek mümkün olur muydu?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Would it be possible to change the date of the booking to…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Daha önce ayarladığımız tarih için rezervasyon çakışması yaşıyorum. Başka bir tarih için rezervasyon yapmamızın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mümkünatı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var mı acaba?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Unfortunately I am double booked on the day we arranged. Would it be possible to reserve the room for another date?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Korkarım ki rezervasyon tarihimi ... tarihine değiştirmenizi istemek zorundayım.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am afraid I must ask you to alter my booking from…to…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Öğle yemeğinin servisinin yapılacağı başka bir oda rezerve etmek istiyordum.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would like to reserve an additional room, where lunch will be served after the meeting.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54116" y="410731"/>
            <a:ext cx="7729728" cy="118872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Comic Sans MS" pitchFamily="66" charset="0"/>
              </a:rPr>
              <a:t>Rezervasyon </a:t>
            </a:r>
            <a:r>
              <a:rPr lang="tr-TR" b="1" dirty="0" err="1" smtClean="0">
                <a:latin typeface="Comic Sans MS" pitchFamily="66" charset="0"/>
              </a:rPr>
              <a:t>İptalİ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39867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Korkarım ki ... için olan rezervasyonumu iptal etmek zorundayım çünkü ...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I'm afraid I have to cancel our reservation for…because…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... sebebiyle korkarım ki rezervasyonumu iptal ettirmek zorundayım.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Owing to…, I am afraid that I must cancel my booking.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Küçük konferans salonu ve akşam yemeği için olan rezervasyonumu maalesef iptal ettirmek zorundayım.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Unfortunately I have to cancel our reservation for a small conference room and a three course dinner.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Size telefonla ulaşamadığım için rezervasyonumu iptal ettirmek zorunda kaldığımı bu e-posta yoluyla bildiriyorum. Şimdiden neden olduğum tüm problemler için özür dilerim.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could not reach you on the phone, so I am writing you this mail to tell you I have to cancel our reservation for the conference room. I'm extremely sorry for any inconvenience caused.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43467" y="186267"/>
            <a:ext cx="10955866" cy="988291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Comic Sans MS" pitchFamily="66" charset="0"/>
              </a:rPr>
              <a:t>Booking a Hotel </a:t>
            </a:r>
            <a:r>
              <a:rPr lang="en-US" sz="3000" b="1" dirty="0" smtClean="0">
                <a:latin typeface="Comic Sans MS" pitchFamily="66" charset="0"/>
              </a:rPr>
              <a:t>Room</a:t>
            </a:r>
            <a:r>
              <a:rPr lang="tr-TR" sz="3000" b="1" dirty="0" smtClean="0">
                <a:latin typeface="Comic Sans MS" pitchFamily="66" charset="0"/>
              </a:rPr>
              <a:t> - </a:t>
            </a:r>
            <a:r>
              <a:rPr lang="en-US" sz="3000" b="1" dirty="0" smtClean="0">
                <a:latin typeface="Comic Sans MS" pitchFamily="66" charset="0"/>
              </a:rPr>
              <a:t>(</a:t>
            </a:r>
            <a:r>
              <a:rPr lang="en-US" sz="3000" b="1" dirty="0" err="1" smtClean="0">
                <a:latin typeface="Comic Sans MS" pitchFamily="66" charset="0"/>
              </a:rPr>
              <a:t>Otel</a:t>
            </a:r>
            <a:r>
              <a:rPr lang="en-US" sz="3000" b="1" dirty="0" smtClean="0">
                <a:latin typeface="Comic Sans MS" pitchFamily="66" charset="0"/>
              </a:rPr>
              <a:t> </a:t>
            </a:r>
            <a:r>
              <a:rPr lang="en-US" sz="3000" b="1" dirty="0" err="1">
                <a:latin typeface="Comic Sans MS" pitchFamily="66" charset="0"/>
              </a:rPr>
              <a:t>Rezervasyonu</a:t>
            </a:r>
            <a:r>
              <a:rPr lang="en-US" sz="3000" b="1" dirty="0">
                <a:latin typeface="Comic Sans MS" pitchFamily="66" charset="0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95795" y="1161012"/>
            <a:ext cx="5385598" cy="5207131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spcBef>
                <a:spcPts val="1200"/>
              </a:spcBef>
              <a:buNone/>
            </a:pP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>
                <a:latin typeface="Comic Sans MS" pitchFamily="66" charset="0"/>
              </a:rPr>
              <a:t>Receptionist: — Good afternoon, San </a:t>
            </a:r>
            <a:r>
              <a:rPr lang="en-US" sz="1500" dirty="0" err="1">
                <a:latin typeface="Comic Sans MS" pitchFamily="66" charset="0"/>
              </a:rPr>
              <a:t>Felice</a:t>
            </a:r>
            <a:r>
              <a:rPr lang="en-US" sz="1500" dirty="0">
                <a:latin typeface="Comic Sans MS" pitchFamily="66" charset="0"/>
              </a:rPr>
              <a:t> Hotel. May I help you?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>
                <a:latin typeface="Comic Sans MS" pitchFamily="66" charset="0"/>
              </a:rPr>
              <a:t>Ryefield</a:t>
            </a:r>
            <a:r>
              <a:rPr lang="en-US" sz="1500" dirty="0">
                <a:latin typeface="Comic Sans MS" pitchFamily="66" charset="0"/>
              </a:rPr>
              <a:t>: — Yes. I´d like to book a room, please.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</a:t>
            </a:r>
            <a:r>
              <a:rPr lang="en-US" sz="1500" dirty="0">
                <a:latin typeface="Comic Sans MS" pitchFamily="66" charset="0"/>
              </a:rPr>
              <a:t>: — Certainly. When for, madam?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>
                <a:latin typeface="Comic Sans MS" pitchFamily="66" charset="0"/>
              </a:rPr>
              <a:t>Ryefield</a:t>
            </a:r>
            <a:r>
              <a:rPr lang="en-US" sz="1500" dirty="0">
                <a:latin typeface="Comic Sans MS" pitchFamily="66" charset="0"/>
              </a:rPr>
              <a:t>: — March the 23rd.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</a:t>
            </a:r>
            <a:r>
              <a:rPr lang="en-US" sz="1500" dirty="0">
                <a:latin typeface="Comic Sans MS" pitchFamily="66" charset="0"/>
              </a:rPr>
              <a:t>: — How long will you be staying?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>
                <a:latin typeface="Comic Sans MS" pitchFamily="66" charset="0"/>
              </a:rPr>
              <a:t>Ryefield</a:t>
            </a:r>
            <a:r>
              <a:rPr lang="en-US" sz="1500" dirty="0">
                <a:latin typeface="Comic Sans MS" pitchFamily="66" charset="0"/>
              </a:rPr>
              <a:t>: — Three nights.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</a:t>
            </a:r>
            <a:r>
              <a:rPr lang="en-US" sz="1500" dirty="0">
                <a:latin typeface="Comic Sans MS" pitchFamily="66" charset="0"/>
              </a:rPr>
              <a:t>: — What kind of room would you like, madam?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>
                <a:latin typeface="Comic Sans MS" pitchFamily="66" charset="0"/>
              </a:rPr>
              <a:t>Ryefield</a:t>
            </a:r>
            <a:r>
              <a:rPr lang="en-US" sz="1500" dirty="0">
                <a:latin typeface="Comic Sans MS" pitchFamily="66" charset="0"/>
              </a:rPr>
              <a:t>: — </a:t>
            </a:r>
            <a:r>
              <a:rPr lang="en-US" sz="1500" dirty="0" err="1">
                <a:latin typeface="Comic Sans MS" pitchFamily="66" charset="0"/>
              </a:rPr>
              <a:t>Er</a:t>
            </a:r>
            <a:r>
              <a:rPr lang="en-US" sz="1500" dirty="0">
                <a:latin typeface="Comic Sans MS" pitchFamily="66" charset="0"/>
              </a:rPr>
              <a:t>... double with bath. I´d appreciate it if you could give me a room with a view over the lake.</a:t>
            </a: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</a:t>
            </a:r>
            <a:r>
              <a:rPr lang="en-US" sz="1500" dirty="0">
                <a:latin typeface="Comic Sans MS" pitchFamily="66" charset="0"/>
              </a:rPr>
              <a:t>: — Certainly, madam. I´ll just check what we have available. . . Yes, we have a room on the 4th floor with a really splendid view</a:t>
            </a:r>
            <a:r>
              <a:rPr lang="en-US" sz="1500" dirty="0" smtClean="0">
                <a:latin typeface="Comic Sans MS" pitchFamily="66" charset="0"/>
              </a:rPr>
              <a:t>.</a:t>
            </a:r>
            <a:endParaRPr lang="tr-TR" sz="1500" dirty="0" smtClean="0">
              <a:latin typeface="Comic Sans MS" pitchFamily="66" charset="0"/>
            </a:endParaRPr>
          </a:p>
          <a:p>
            <a:pPr marL="0" indent="0">
              <a:lnSpc>
                <a:spcPct val="130000"/>
              </a:lnSpc>
              <a:spcBef>
                <a:spcPts val="1200"/>
              </a:spcBef>
              <a:buNone/>
            </a:pP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>
                <a:latin typeface="Comic Sans MS" pitchFamily="66" charset="0"/>
              </a:rPr>
              <a:t>Ryefield</a:t>
            </a:r>
            <a:r>
              <a:rPr lang="en-US" sz="1500" dirty="0">
                <a:latin typeface="Comic Sans MS" pitchFamily="66" charset="0"/>
              </a:rPr>
              <a:t>: — Fine. How much is the charge per night</a:t>
            </a:r>
            <a:r>
              <a:rPr lang="en-US" sz="1500" dirty="0" smtClean="0">
                <a:latin typeface="Comic Sans MS" pitchFamily="66" charset="0"/>
              </a:rPr>
              <a:t>?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/>
            </a:r>
            <a:br>
              <a:rPr lang="en-US" sz="1500" dirty="0" smtClean="0">
                <a:latin typeface="Comic Sans MS" pitchFamily="66" charset="0"/>
              </a:rPr>
            </a:br>
            <a:endParaRPr lang="tr-TR" sz="1500" dirty="0">
              <a:latin typeface="Comic Sans MS" pitchFamily="66" charset="0"/>
            </a:endParaRPr>
          </a:p>
        </p:txBody>
      </p:sp>
      <p:sp>
        <p:nvSpPr>
          <p:cNvPr id="7" name="6 İçerik Yer Tutucusu"/>
          <p:cNvSpPr>
            <a:spLocks noGrp="1"/>
          </p:cNvSpPr>
          <p:nvPr>
            <p:ph sz="half" idx="2"/>
          </p:nvPr>
        </p:nvSpPr>
        <p:spPr>
          <a:xfrm>
            <a:off x="6197600" y="1188720"/>
            <a:ext cx="5532582" cy="5179423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spcBef>
                <a:spcPts val="1200"/>
              </a:spcBef>
              <a:buNone/>
            </a:pPr>
            <a:r>
              <a:rPr lang="en-US" sz="1500" dirty="0" smtClean="0">
                <a:latin typeface="Comic Sans MS" pitchFamily="66" charset="0"/>
              </a:rPr>
              <a:t>Receptionist: — Would you like breakfast?</a:t>
            </a:r>
            <a:endParaRPr lang="tr-TR" sz="1500" dirty="0" smtClean="0">
              <a:latin typeface="Comic Sans MS" pitchFamily="66" charset="0"/>
            </a:endParaRPr>
          </a:p>
          <a:p>
            <a:pPr marL="0" indent="0">
              <a:lnSpc>
                <a:spcPct val="130000"/>
              </a:lnSpc>
              <a:spcBef>
                <a:spcPts val="1200"/>
              </a:spcBef>
              <a:buNone/>
            </a:pP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: — No, thanks.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Receptionist: — It´s eighty four euro per night excluding VAT.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: — That´s fine.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Receptionist: — Who´s the booking for, please, madam?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: — </a:t>
            </a:r>
            <a:r>
              <a:rPr lang="en-US" sz="1500" dirty="0" err="1" smtClean="0">
                <a:latin typeface="Comic Sans MS" pitchFamily="66" charset="0"/>
              </a:rPr>
              <a:t>Mr</a:t>
            </a:r>
            <a:r>
              <a:rPr lang="en-US" sz="1500" dirty="0" smtClean="0">
                <a:latin typeface="Comic Sans MS" pitchFamily="66" charset="0"/>
              </a:rPr>
              <a:t> and </a:t>
            </a: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, that´s R-Y-E-F-I-E-L-D.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Receptionist: — Okay, let me make sure I got that: </a:t>
            </a:r>
            <a:r>
              <a:rPr lang="en-US" sz="1500" dirty="0" err="1" smtClean="0">
                <a:latin typeface="Comic Sans MS" pitchFamily="66" charset="0"/>
              </a:rPr>
              <a:t>Mr</a:t>
            </a:r>
            <a:r>
              <a:rPr lang="en-US" sz="1500" dirty="0" smtClean="0">
                <a:latin typeface="Comic Sans MS" pitchFamily="66" charset="0"/>
              </a:rPr>
              <a:t> and </a:t>
            </a: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. Double with bath for March the 23rd, 24th and 25th. Is that correct?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: — Yes it is. Thank you.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smtClean="0">
                <a:latin typeface="Comic Sans MS" pitchFamily="66" charset="0"/>
              </a:rPr>
              <a:t>Receptionist: — Let me give you your confirmation number. It´s: 7576385. I´ll repeat that: 7576385. Thank you for choosing San </a:t>
            </a:r>
            <a:r>
              <a:rPr lang="en-US" sz="1500" dirty="0" err="1" smtClean="0">
                <a:latin typeface="Comic Sans MS" pitchFamily="66" charset="0"/>
              </a:rPr>
              <a:t>Felice</a:t>
            </a:r>
            <a:r>
              <a:rPr lang="en-US" sz="1500" dirty="0" smtClean="0">
                <a:latin typeface="Comic Sans MS" pitchFamily="66" charset="0"/>
              </a:rPr>
              <a:t> Hotel and have a nice day. Goodbye.</a:t>
            </a:r>
            <a:br>
              <a:rPr lang="en-US" sz="1500" dirty="0" smtClean="0">
                <a:latin typeface="Comic Sans MS" pitchFamily="66" charset="0"/>
              </a:rPr>
            </a:br>
            <a:r>
              <a:rPr lang="en-US" sz="1500" dirty="0" err="1" smtClean="0">
                <a:latin typeface="Comic Sans MS" pitchFamily="66" charset="0"/>
              </a:rPr>
              <a:t>Mrs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500" dirty="0" err="1" smtClean="0">
                <a:latin typeface="Comic Sans MS" pitchFamily="66" charset="0"/>
              </a:rPr>
              <a:t>Ryefield</a:t>
            </a:r>
            <a:r>
              <a:rPr lang="en-US" sz="1500" dirty="0" smtClean="0">
                <a:latin typeface="Comic Sans MS" pitchFamily="66" charset="0"/>
              </a:rPr>
              <a:t>: — Goodbye.</a:t>
            </a:r>
            <a:endParaRPr lang="tr-TR" sz="15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None/>
            </a:pPr>
            <a:endParaRPr lang="tr-TR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925285" y="202692"/>
            <a:ext cx="10983685" cy="885879"/>
          </a:xfrm>
        </p:spPr>
        <p:txBody>
          <a:bodyPr>
            <a:normAutofit/>
          </a:bodyPr>
          <a:lstStyle/>
          <a:p>
            <a:pPr algn="ctr"/>
            <a:r>
              <a:rPr lang="en-US" sz="2600" b="1" dirty="0">
                <a:latin typeface="Comic Sans MS" pitchFamily="66" charset="0"/>
              </a:rPr>
              <a:t>Booking a Hotel Room </a:t>
            </a:r>
            <a:r>
              <a:rPr lang="en-US" sz="2600" b="1" dirty="0" smtClean="0">
                <a:latin typeface="Comic Sans MS" pitchFamily="66" charset="0"/>
              </a:rPr>
              <a:t>(</a:t>
            </a:r>
            <a:r>
              <a:rPr lang="en-US" sz="2600" b="1" dirty="0" err="1">
                <a:latin typeface="Comic Sans MS" pitchFamily="66" charset="0"/>
              </a:rPr>
              <a:t>Otel</a:t>
            </a:r>
            <a:r>
              <a:rPr lang="en-US" sz="2600" b="1" dirty="0">
                <a:latin typeface="Comic Sans MS" pitchFamily="66" charset="0"/>
              </a:rPr>
              <a:t> </a:t>
            </a:r>
            <a:r>
              <a:rPr lang="en-US" sz="2600" b="1" dirty="0" err="1">
                <a:latin typeface="Comic Sans MS" pitchFamily="66" charset="0"/>
              </a:rPr>
              <a:t>Rezervasyonu</a:t>
            </a:r>
            <a:r>
              <a:rPr lang="en-US" sz="2600" b="1" dirty="0">
                <a:latin typeface="Comic Sans MS" pitchFamily="66" charset="0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84238" y="1219200"/>
            <a:ext cx="5595258" cy="51308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1400" dirty="0" smtClean="0">
                <a:latin typeface="Comic Sans MS" pitchFamily="66" charset="0"/>
              </a:rPr>
              <a:t/>
            </a:r>
            <a:br>
              <a:rPr lang="en-US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Receptionist</a:t>
            </a:r>
            <a:r>
              <a:rPr lang="tr-TR" sz="1400" dirty="0" smtClean="0">
                <a:latin typeface="Comic Sans MS" pitchFamily="66" charset="0"/>
              </a:rPr>
              <a:t>: — İyi günler, San </a:t>
            </a:r>
            <a:r>
              <a:rPr lang="tr-TR" sz="1400" dirty="0" err="1" smtClean="0">
                <a:latin typeface="Comic Sans MS" pitchFamily="66" charset="0"/>
              </a:rPr>
              <a:t>Felice</a:t>
            </a:r>
            <a:r>
              <a:rPr lang="tr-TR" sz="1400" dirty="0" smtClean="0">
                <a:latin typeface="Comic Sans MS" pitchFamily="66" charset="0"/>
              </a:rPr>
              <a:t> Oteli. Nasıl yardımcı olabilirim?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Mrs</a:t>
            </a:r>
            <a:r>
              <a:rPr lang="tr-TR" sz="1400" dirty="0" smtClean="0">
                <a:latin typeface="Comic Sans MS" pitchFamily="66" charset="0"/>
              </a:rPr>
              <a:t> </a:t>
            </a:r>
            <a:r>
              <a:rPr lang="tr-TR" sz="1400" dirty="0" err="1" smtClean="0">
                <a:latin typeface="Comic Sans MS" pitchFamily="66" charset="0"/>
              </a:rPr>
              <a:t>Ryefield</a:t>
            </a:r>
            <a:r>
              <a:rPr lang="tr-TR" sz="1400" dirty="0" smtClean="0">
                <a:latin typeface="Comic Sans MS" pitchFamily="66" charset="0"/>
              </a:rPr>
              <a:t>: — Oda rezervasyonu yapmak istiyorum.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Receptionist</a:t>
            </a:r>
            <a:r>
              <a:rPr lang="tr-TR" sz="1400" dirty="0" smtClean="0">
                <a:latin typeface="Comic Sans MS" pitchFamily="66" charset="0"/>
              </a:rPr>
              <a:t>: — Elbette. Ne zaman için, bayan?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Mrs</a:t>
            </a:r>
            <a:r>
              <a:rPr lang="tr-TR" sz="1400" dirty="0" smtClean="0">
                <a:latin typeface="Comic Sans MS" pitchFamily="66" charset="0"/>
              </a:rPr>
              <a:t> </a:t>
            </a:r>
            <a:r>
              <a:rPr lang="tr-TR" sz="1400" dirty="0" err="1" smtClean="0">
                <a:latin typeface="Comic Sans MS" pitchFamily="66" charset="0"/>
              </a:rPr>
              <a:t>Ryefield</a:t>
            </a:r>
            <a:r>
              <a:rPr lang="tr-TR" sz="1400" dirty="0" smtClean="0">
                <a:latin typeface="Comic Sans MS" pitchFamily="66" charset="0"/>
              </a:rPr>
              <a:t>: — 23 Mart.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Receptionist</a:t>
            </a:r>
            <a:r>
              <a:rPr lang="tr-TR" sz="1400" dirty="0" smtClean="0">
                <a:latin typeface="Comic Sans MS" pitchFamily="66" charset="0"/>
              </a:rPr>
              <a:t>: — Ne kadar kalacaksınız?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Mrs</a:t>
            </a:r>
            <a:r>
              <a:rPr lang="tr-TR" sz="1400" dirty="0" smtClean="0">
                <a:latin typeface="Comic Sans MS" pitchFamily="66" charset="0"/>
              </a:rPr>
              <a:t> </a:t>
            </a:r>
            <a:r>
              <a:rPr lang="tr-TR" sz="1400" dirty="0" err="1" smtClean="0">
                <a:latin typeface="Comic Sans MS" pitchFamily="66" charset="0"/>
              </a:rPr>
              <a:t>Ryefield</a:t>
            </a:r>
            <a:r>
              <a:rPr lang="tr-TR" sz="1400" dirty="0" smtClean="0">
                <a:latin typeface="Comic Sans MS" pitchFamily="66" charset="0"/>
              </a:rPr>
              <a:t>: — Üç gece.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Receptionist</a:t>
            </a:r>
            <a:r>
              <a:rPr lang="tr-TR" sz="1400" dirty="0" smtClean="0">
                <a:latin typeface="Comic Sans MS" pitchFamily="66" charset="0"/>
              </a:rPr>
              <a:t>: — Ne tür bir oda istiyorsunuz bayan?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Mrs</a:t>
            </a:r>
            <a:r>
              <a:rPr lang="tr-TR" sz="1400" dirty="0" smtClean="0">
                <a:latin typeface="Comic Sans MS" pitchFamily="66" charset="0"/>
              </a:rPr>
              <a:t> </a:t>
            </a:r>
            <a:r>
              <a:rPr lang="tr-TR" sz="1400" dirty="0" err="1" smtClean="0">
                <a:latin typeface="Comic Sans MS" pitchFamily="66" charset="0"/>
              </a:rPr>
              <a:t>Ryefield</a:t>
            </a:r>
            <a:r>
              <a:rPr lang="tr-TR" sz="1400" dirty="0" smtClean="0">
                <a:latin typeface="Comic Sans MS" pitchFamily="66" charset="0"/>
              </a:rPr>
              <a:t>: — Şey, çift kişilik, banyolu. Göl manzaralı bir oda olursa memnun olurum.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Receptionist</a:t>
            </a:r>
            <a:r>
              <a:rPr lang="tr-TR" sz="1400" dirty="0" smtClean="0">
                <a:latin typeface="Comic Sans MS" pitchFamily="66" charset="0"/>
              </a:rPr>
              <a:t>: — Elbette bayan. Boş odalar bir bakacağım. Evet</a:t>
            </a:r>
            <a:r>
              <a:rPr lang="tr-TR" sz="1400" smtClean="0">
                <a:latin typeface="Comic Sans MS" pitchFamily="66" charset="0"/>
              </a:rPr>
              <a:t>, </a:t>
            </a:r>
            <a:r>
              <a:rPr lang="tr-TR" sz="1400" smtClean="0">
                <a:latin typeface="Comic Sans MS" pitchFamily="66" charset="0"/>
              </a:rPr>
              <a:t> </a:t>
            </a:r>
            <a:r>
              <a:rPr lang="tr-TR" sz="1400" smtClean="0">
                <a:latin typeface="Comic Sans MS" pitchFamily="66" charset="0"/>
              </a:rPr>
              <a:t>4</a:t>
            </a:r>
            <a:r>
              <a:rPr lang="tr-TR" sz="1400" dirty="0" smtClean="0">
                <a:latin typeface="Comic Sans MS" pitchFamily="66" charset="0"/>
              </a:rPr>
              <a:t>. katta muhteşem manzaralı bir odamız var.</a:t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smtClean="0">
                <a:latin typeface="Comic Sans MS" pitchFamily="66" charset="0"/>
              </a:rPr>
              <a:t/>
            </a:r>
            <a:br>
              <a:rPr lang="tr-TR" sz="1400" dirty="0" smtClean="0">
                <a:latin typeface="Comic Sans MS" pitchFamily="66" charset="0"/>
              </a:rPr>
            </a:br>
            <a:r>
              <a:rPr lang="tr-TR" sz="1400" dirty="0" err="1" smtClean="0">
                <a:latin typeface="Comic Sans MS" pitchFamily="66" charset="0"/>
              </a:rPr>
              <a:t>Mrs</a:t>
            </a:r>
            <a:r>
              <a:rPr lang="tr-TR" sz="1400" dirty="0" smtClean="0">
                <a:latin typeface="Comic Sans MS" pitchFamily="66" charset="0"/>
              </a:rPr>
              <a:t> </a:t>
            </a:r>
            <a:r>
              <a:rPr lang="tr-TR" sz="1400" dirty="0" err="1" smtClean="0">
                <a:latin typeface="Comic Sans MS" pitchFamily="66" charset="0"/>
              </a:rPr>
              <a:t>Ryefield</a:t>
            </a:r>
            <a:r>
              <a:rPr lang="tr-TR" sz="1400" dirty="0" smtClean="0">
                <a:latin typeface="Comic Sans MS" pitchFamily="66" charset="0"/>
              </a:rPr>
              <a:t>: — Güzel. Gecelik ücreti ne kadar?</a:t>
            </a:r>
            <a:br>
              <a:rPr lang="tr-TR" sz="1400" dirty="0" smtClean="0">
                <a:latin typeface="Comic Sans MS" pitchFamily="66" charset="0"/>
              </a:rPr>
            </a:br>
            <a:endParaRPr lang="tr-TR" sz="1400" dirty="0">
              <a:latin typeface="Comic Sans MS" pitchFamily="66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5976257" y="1353529"/>
            <a:ext cx="6074229" cy="486221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1400" dirty="0" err="1" smtClean="0">
                <a:latin typeface="Comic Sans MS" pitchFamily="66" charset="0"/>
              </a:rPr>
              <a:t>Receptionist</a:t>
            </a:r>
            <a:r>
              <a:rPr lang="tr-TR" sz="1400" dirty="0">
                <a:latin typeface="Comic Sans MS" pitchFamily="66" charset="0"/>
              </a:rPr>
              <a:t>: — Kahvaltı istiyor musunuz?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Mrs</a:t>
            </a:r>
            <a:r>
              <a:rPr lang="tr-TR" sz="1400" dirty="0">
                <a:latin typeface="Comic Sans MS" pitchFamily="66" charset="0"/>
              </a:rPr>
              <a:t>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: — Hayır, teşekkürler.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Receptionist</a:t>
            </a:r>
            <a:r>
              <a:rPr lang="tr-TR" sz="1400" dirty="0">
                <a:latin typeface="Comic Sans MS" pitchFamily="66" charset="0"/>
              </a:rPr>
              <a:t>: — Vergi hariç gecelik 84 </a:t>
            </a:r>
            <a:r>
              <a:rPr lang="tr-TR" sz="1400" dirty="0" err="1">
                <a:latin typeface="Comic Sans MS" pitchFamily="66" charset="0"/>
              </a:rPr>
              <a:t>euro</a:t>
            </a:r>
            <a:r>
              <a:rPr lang="tr-TR" sz="1400" dirty="0">
                <a:latin typeface="Comic Sans MS" pitchFamily="66" charset="0"/>
              </a:rPr>
              <a:t>.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Mrs</a:t>
            </a:r>
            <a:r>
              <a:rPr lang="tr-TR" sz="1400" dirty="0">
                <a:latin typeface="Comic Sans MS" pitchFamily="66" charset="0"/>
              </a:rPr>
              <a:t>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: — Tamamdır.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Receptionist</a:t>
            </a:r>
            <a:r>
              <a:rPr lang="tr-TR" sz="1400" dirty="0">
                <a:latin typeface="Comic Sans MS" pitchFamily="66" charset="0"/>
              </a:rPr>
              <a:t>: — Rezervasyonu kimin adına yapalım, bayan?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Mrs</a:t>
            </a:r>
            <a:r>
              <a:rPr lang="tr-TR" sz="1400" dirty="0">
                <a:latin typeface="Comic Sans MS" pitchFamily="66" charset="0"/>
              </a:rPr>
              <a:t>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: — Bay ve Bayan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,  R-Y-E-F-I-E-L-D.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Receptionist</a:t>
            </a:r>
            <a:r>
              <a:rPr lang="tr-TR" sz="1400" dirty="0">
                <a:latin typeface="Comic Sans MS" pitchFamily="66" charset="0"/>
              </a:rPr>
              <a:t>: — Tamam, bir kontrol edelim. Bay ve Bayan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. 23, 24, 25 Mart günleri için, çift kişilik banyolu oda. Doğru mu?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Mrs</a:t>
            </a:r>
            <a:r>
              <a:rPr lang="tr-TR" sz="1400" dirty="0">
                <a:latin typeface="Comic Sans MS" pitchFamily="66" charset="0"/>
              </a:rPr>
              <a:t>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: — Evet, doğru. Teşekkürler.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Receptionist</a:t>
            </a:r>
            <a:r>
              <a:rPr lang="tr-TR" sz="1400" dirty="0">
                <a:latin typeface="Comic Sans MS" pitchFamily="66" charset="0"/>
              </a:rPr>
              <a:t>: — Size onay numaranızı vereyim: 7576385. Tekrarlıyorum: 7576385. San </a:t>
            </a:r>
            <a:r>
              <a:rPr lang="tr-TR" sz="1400" dirty="0" err="1">
                <a:latin typeface="Comic Sans MS" pitchFamily="66" charset="0"/>
              </a:rPr>
              <a:t>Felice</a:t>
            </a:r>
            <a:r>
              <a:rPr lang="tr-TR" sz="1400" dirty="0">
                <a:latin typeface="Comic Sans MS" pitchFamily="66" charset="0"/>
              </a:rPr>
              <a:t> otelini seçtiğiniz için teşekkür ederiz. İyi günler. </a:t>
            </a:r>
            <a:r>
              <a:rPr lang="tr-TR" sz="1400" dirty="0" err="1">
                <a:latin typeface="Comic Sans MS" pitchFamily="66" charset="0"/>
              </a:rPr>
              <a:t>Hoşçakalın</a:t>
            </a:r>
            <a:r>
              <a:rPr lang="tr-TR" sz="1400" dirty="0">
                <a:latin typeface="Comic Sans MS" pitchFamily="66" charset="0"/>
              </a:rPr>
              <a:t>.</a:t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>
                <a:latin typeface="Comic Sans MS" pitchFamily="66" charset="0"/>
              </a:rPr>
              <a:t/>
            </a:r>
            <a:br>
              <a:rPr lang="tr-TR" sz="1400" dirty="0">
                <a:latin typeface="Comic Sans MS" pitchFamily="66" charset="0"/>
              </a:rPr>
            </a:br>
            <a:r>
              <a:rPr lang="tr-TR" sz="1400" dirty="0" err="1">
                <a:latin typeface="Comic Sans MS" pitchFamily="66" charset="0"/>
              </a:rPr>
              <a:t>Mrs</a:t>
            </a:r>
            <a:r>
              <a:rPr lang="tr-TR" sz="1400" dirty="0">
                <a:latin typeface="Comic Sans MS" pitchFamily="66" charset="0"/>
              </a:rPr>
              <a:t> </a:t>
            </a:r>
            <a:r>
              <a:rPr lang="tr-TR" sz="1400" dirty="0" err="1">
                <a:latin typeface="Comic Sans MS" pitchFamily="66" charset="0"/>
              </a:rPr>
              <a:t>Ryefield</a:t>
            </a:r>
            <a:r>
              <a:rPr lang="tr-TR" sz="1400" dirty="0">
                <a:latin typeface="Comic Sans MS" pitchFamily="66" charset="0"/>
              </a:rPr>
              <a:t>: — </a:t>
            </a:r>
            <a:r>
              <a:rPr lang="tr-TR" sz="1400" dirty="0" err="1">
                <a:latin typeface="Comic Sans MS" pitchFamily="66" charset="0"/>
              </a:rPr>
              <a:t>Hoşçakalın</a:t>
            </a:r>
            <a:r>
              <a:rPr lang="tr-TR" sz="1400" dirty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52907" y="0"/>
            <a:ext cx="7729728" cy="674914"/>
          </a:xfrm>
        </p:spPr>
        <p:txBody>
          <a:bodyPr>
            <a:normAutofit/>
          </a:bodyPr>
          <a:lstStyle/>
          <a:p>
            <a:r>
              <a:rPr lang="tr-TR" b="1" cap="all" dirty="0"/>
              <a:t>YER SORGULAMA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805543" y="674915"/>
          <a:ext cx="10972800" cy="605409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408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319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u="none" strike="noStrike" dirty="0">
                          <a:solidFill>
                            <a:srgbClr val="0070C0"/>
                          </a:solidFill>
                        </a:rPr>
                        <a:t>Do you have any vacancies?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Boş odanız var mı?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From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what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date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?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Hangi tarih itibari ile?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For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how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many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nights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?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Kaç gece için?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u="none" strike="noStrike" kern="1200" dirty="0">
                          <a:solidFill>
                            <a:srgbClr val="0070C0"/>
                          </a:solidFill>
                        </a:rPr>
                        <a:t>How long will you be staying for?</a:t>
                      </a:r>
                      <a:endParaRPr lang="en-US" sz="1600" b="1" u="none" strike="noStrike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600" kern="1200" dirty="0"/>
                        <a:t>Ne kadar süre kalacaksınız?</a:t>
                      </a:r>
                      <a:endParaRPr lang="tr-TR" sz="16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tr-TR" sz="1600" b="1" u="none" strike="noStrike" kern="1200" dirty="0" err="1">
                          <a:solidFill>
                            <a:srgbClr val="0070C0"/>
                          </a:solidFill>
                        </a:rPr>
                        <a:t>One</a:t>
                      </a:r>
                      <a:r>
                        <a:rPr lang="tr-TR" sz="1600" b="1" u="none" strike="noStrike" kern="12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kern="1200" dirty="0" err="1">
                          <a:solidFill>
                            <a:srgbClr val="0070C0"/>
                          </a:solidFill>
                        </a:rPr>
                        <a:t>night</a:t>
                      </a:r>
                      <a:endParaRPr lang="tr-TR" sz="1600" b="1" u="none" strike="noStrike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600" kern="1200" dirty="0"/>
                        <a:t>Bir akşam</a:t>
                      </a:r>
                      <a:endParaRPr lang="tr-TR" sz="16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tr-TR" sz="1600" b="1" u="none" strike="noStrike" kern="1200" dirty="0" err="1">
                          <a:solidFill>
                            <a:srgbClr val="0070C0"/>
                          </a:solidFill>
                        </a:rPr>
                        <a:t>Two</a:t>
                      </a:r>
                      <a:r>
                        <a:rPr lang="tr-TR" sz="1600" b="1" u="none" strike="noStrike" kern="12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kern="1200" dirty="0" err="1">
                          <a:solidFill>
                            <a:srgbClr val="0070C0"/>
                          </a:solidFill>
                        </a:rPr>
                        <a:t>nights</a:t>
                      </a:r>
                      <a:endParaRPr lang="tr-TR" sz="1600" b="1" u="none" strike="noStrike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600" kern="1200" dirty="0" err="1"/>
                        <a:t>Iki</a:t>
                      </a:r>
                      <a:r>
                        <a:rPr lang="tr-TR" sz="1600" kern="1200" dirty="0"/>
                        <a:t> akşam</a:t>
                      </a:r>
                      <a:endParaRPr lang="tr-TR" sz="16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4982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tr-TR" sz="1600" b="1" u="none" strike="noStrike" kern="1200" dirty="0">
                          <a:solidFill>
                            <a:srgbClr val="0070C0"/>
                          </a:solidFill>
                        </a:rPr>
                        <a:t>A </a:t>
                      </a:r>
                      <a:r>
                        <a:rPr lang="tr-TR" sz="1600" b="1" u="none" strike="noStrike" kern="1200" dirty="0" err="1">
                          <a:solidFill>
                            <a:srgbClr val="0070C0"/>
                          </a:solidFill>
                        </a:rPr>
                        <a:t>week</a:t>
                      </a:r>
                      <a:endParaRPr lang="tr-TR" sz="1600" b="1" u="none" strike="noStrike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600" kern="1200" dirty="0"/>
                        <a:t>Bir hafta</a:t>
                      </a:r>
                      <a:endParaRPr lang="tr-TR" sz="16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u="none" strike="noStrike" kern="1200" dirty="0">
                          <a:solidFill>
                            <a:srgbClr val="0070C0"/>
                          </a:solidFill>
                        </a:rPr>
                        <a:t>A fortnight (</a:t>
                      </a:r>
                      <a:r>
                        <a:rPr lang="en-US" sz="1600" b="1" u="none" strike="noStrike" kern="1200" dirty="0" err="1">
                          <a:solidFill>
                            <a:srgbClr val="0070C0"/>
                          </a:solidFill>
                        </a:rPr>
                        <a:t>Amerikan</a:t>
                      </a:r>
                      <a:r>
                        <a:rPr lang="en-US" sz="1600" b="1" u="none" strike="noStrike" kern="12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1600" b="1" u="none" strike="noStrike" kern="1200" dirty="0" err="1">
                          <a:solidFill>
                            <a:srgbClr val="0070C0"/>
                          </a:solidFill>
                        </a:rPr>
                        <a:t>İngilizcesi</a:t>
                      </a:r>
                      <a:r>
                        <a:rPr lang="en-US" sz="1600" b="1" u="none" strike="noStrike" kern="1200" dirty="0">
                          <a:solidFill>
                            <a:srgbClr val="0070C0"/>
                          </a:solidFill>
                        </a:rPr>
                        <a:t>: two weeks)</a:t>
                      </a:r>
                      <a:endParaRPr lang="en-US" sz="1600" b="1" u="none" strike="noStrike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600" kern="1200" dirty="0" err="1"/>
                        <a:t>Onbeş</a:t>
                      </a:r>
                      <a:r>
                        <a:rPr lang="tr-TR" sz="1600" kern="1200" dirty="0"/>
                        <a:t> gün</a:t>
                      </a:r>
                      <a:endParaRPr lang="tr-TR" sz="16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u="none" strike="noStrike" dirty="0">
                          <a:solidFill>
                            <a:srgbClr val="0070C0"/>
                          </a:solidFill>
                        </a:rPr>
                        <a:t>What sort of room would you like?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Nasıl bir oda istersiniz?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single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room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/>
                        <a:t>tek kişilik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double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room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iki kişilik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twin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room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çift kişilik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triple</a:t>
                      </a:r>
                      <a:r>
                        <a:rPr lang="tr-TR" sz="1600" b="1" u="none" strike="noStrike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room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üç kişilik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sz="1600" b="1" u="none" strike="noStrike" dirty="0" err="1">
                          <a:solidFill>
                            <a:srgbClr val="0070C0"/>
                          </a:solidFill>
                        </a:rPr>
                        <a:t>suite</a:t>
                      </a:r>
                      <a:endParaRPr lang="tr-TR" sz="1600" b="1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süit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cap="all" dirty="0">
                <a:latin typeface="Comic Sans MS" pitchFamily="66" charset="0"/>
              </a:rPr>
              <a:t>YER </a:t>
            </a:r>
            <a:r>
              <a:rPr lang="tr-TR" b="1" cap="all" dirty="0" smtClean="0">
                <a:latin typeface="Comic Sans MS" pitchFamily="66" charset="0"/>
              </a:rPr>
              <a:t>SORGULAMA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20486" y="2558143"/>
          <a:ext cx="10972800" cy="314833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What sort of room would you like?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Nasıl bir oda istersiniz?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single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room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tek kişilik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double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room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iki kişilik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twin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room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çift kişilik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triple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room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üç kişilik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suite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süit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4050" y="387749"/>
            <a:ext cx="7729728" cy="1188720"/>
          </a:xfrm>
        </p:spPr>
        <p:txBody>
          <a:bodyPr>
            <a:normAutofit/>
          </a:bodyPr>
          <a:lstStyle/>
          <a:p>
            <a:r>
              <a:rPr lang="tr-TR" b="1" cap="all" dirty="0"/>
              <a:t>YER </a:t>
            </a:r>
            <a:r>
              <a:rPr lang="tr-TR" b="1" cap="all" dirty="0" smtClean="0"/>
              <a:t>SORGULAMA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74915" y="2111830"/>
          <a:ext cx="10972800" cy="3240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</a:rPr>
                        <a:t>I'd like a room with …</a:t>
                      </a:r>
                      <a:endParaRPr lang="en-US" dirty="0"/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/>
                        <a:t>… bir oda istiyorum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an en-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suite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bathroom</a:t>
                      </a:r>
                      <a:endParaRPr lang="tr-TR" dirty="0"/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/>
                        <a:t>özel banyolu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a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bath</a:t>
                      </a:r>
                      <a:endParaRPr lang="tr-TR" dirty="0"/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/>
                        <a:t>banyolu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a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shower</a:t>
                      </a:r>
                      <a:endParaRPr lang="tr-TR" dirty="0"/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/>
                        <a:t>duşlu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a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view</a:t>
                      </a:r>
                      <a:endParaRPr lang="tr-TR" dirty="0"/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/>
                        <a:t>manzaralı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a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sea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view</a:t>
                      </a:r>
                      <a:endParaRPr lang="tr-TR" dirty="0"/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deniz manzaralı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a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balcony</a:t>
                      </a:r>
                      <a:endParaRPr lang="tr-TR" dirty="0"/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balkonlu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33164" y="159149"/>
            <a:ext cx="7729728" cy="1188720"/>
          </a:xfrm>
        </p:spPr>
        <p:txBody>
          <a:bodyPr>
            <a:normAutofit/>
          </a:bodyPr>
          <a:lstStyle/>
          <a:p>
            <a:r>
              <a:rPr lang="tr-TR" b="1" cap="all" dirty="0" smtClean="0">
                <a:latin typeface="Comic Sans MS" pitchFamily="66" charset="0"/>
              </a:rPr>
              <a:t>TESİSDE BULUNAN İMKANLAR İLE İLGİLİ SORU SORARKEN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291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Does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the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room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…?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Odada … var mı?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internet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access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internet bağlantısı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air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conditioning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havalandırma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television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televizyon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Is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there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a …?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… var mı?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swimming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pool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yüzme havuzu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sauna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sauna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gym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spor salonu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beauty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salon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güzellik salonu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lift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asansör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7601" y="1134533"/>
            <a:ext cx="10131425" cy="1456267"/>
          </a:xfrm>
        </p:spPr>
        <p:txBody>
          <a:bodyPr>
            <a:normAutofit/>
          </a:bodyPr>
          <a:lstStyle/>
          <a:p>
            <a:pPr algn="ctr"/>
            <a:r>
              <a:rPr lang="tr-TR" b="1" cap="all" dirty="0">
                <a:latin typeface="Comic Sans MS" pitchFamily="66" charset="0"/>
              </a:rPr>
              <a:t>TESİSDE BULUNAN İMKANLAR İLE İLGİLİ SORU </a:t>
            </a:r>
            <a:r>
              <a:rPr lang="tr-TR" b="1" cap="all" dirty="0" smtClean="0">
                <a:latin typeface="Comic Sans MS" pitchFamily="66" charset="0"/>
              </a:rPr>
              <a:t>SORARKEN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589314" y="2808515"/>
          <a:ext cx="9546772" cy="138874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733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733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Do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you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allow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</a:rPr>
                        <a:t>pets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</a:rPr>
                        <a:t>?</a:t>
                      </a:r>
                      <a:endParaRPr lang="tr-TR" dirty="0"/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Evcil hayvan kabul ediyor musunuz?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none" strike="noStrike">
                          <a:solidFill>
                            <a:srgbClr val="0044CC"/>
                          </a:solidFill>
                        </a:rPr>
                        <a:t>Do you have wheelchair access?</a:t>
                      </a:r>
                      <a:endParaRPr lang="en-US"/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Tekerlekli sandalye ile ulaşım mümkün mü?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none" strike="noStrike">
                          <a:solidFill>
                            <a:srgbClr val="0044CC"/>
                          </a:solidFill>
                        </a:rPr>
                        <a:t>Do you have a car park?</a:t>
                      </a:r>
                      <a:endParaRPr lang="en-US"/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Araba parkınız var mı?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54936" y="413149"/>
            <a:ext cx="7729728" cy="831451"/>
          </a:xfrm>
        </p:spPr>
        <p:txBody>
          <a:bodyPr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ANLAŞMAYA VARMA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42258" y="1480458"/>
          <a:ext cx="10972800" cy="438961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7735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What's the price per night?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Gecelik ücreti ne kadar?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Is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breakfast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included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Kahvaltı dahil mi?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That's a bit more than I wanted to pay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Ödemek istediğimden biraz daha fazla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r>
                        <a:rPr lang="en-US" u="none" strike="noStrike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Can you offer me any discount?</a:t>
                      </a:r>
                      <a:endParaRPr lang="en-US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Bana bir indirim yapar mısınız?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you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got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anything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…?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Daha … ucuz bir odanız var mı?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cheaper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ucuz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bigger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büyük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pPr algn="r"/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quieter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sakin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87735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Could I see the room?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Odayı görebilir miyim?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37536" y="0"/>
            <a:ext cx="7729728" cy="870857"/>
          </a:xfrm>
        </p:spPr>
        <p:txBody>
          <a:bodyPr>
            <a:normAutofit/>
          </a:bodyPr>
          <a:lstStyle/>
          <a:p>
            <a:pPr algn="ctr"/>
            <a:r>
              <a:rPr lang="tr-TR" b="1" cap="all" dirty="0">
                <a:latin typeface="Comic Sans MS" pitchFamily="66" charset="0"/>
              </a:rPr>
              <a:t>REZERVASYON </a:t>
            </a:r>
            <a:r>
              <a:rPr lang="tr-TR" b="1" cap="all" dirty="0" smtClean="0">
                <a:latin typeface="Comic Sans MS" pitchFamily="66" charset="0"/>
              </a:rPr>
              <a:t>YAPTIRMA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718457" y="957946"/>
          <a:ext cx="10972800" cy="5462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OK,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I'll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take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it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Tamam, alacağım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none" strike="noStrike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I'd like to make a reservation</a:t>
                      </a:r>
                      <a:endParaRPr lang="en-US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Rezervasyon yaptırmak istiyorum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What's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your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name,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please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Adınız, lütfen?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Could I take your name?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Comic Sans MS" pitchFamily="66" charset="0"/>
                        </a:rPr>
                        <a:t>Isminiz</a:t>
                      </a:r>
                      <a:r>
                        <a:rPr lang="tr-TR" dirty="0">
                          <a:latin typeface="Comic Sans MS" pitchFamily="66" charset="0"/>
                        </a:rPr>
                        <a:t> lütfen?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Can I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take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your</a:t>
                      </a:r>
                      <a:r>
                        <a:rPr lang="tr-TR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 …?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… alabilir miyim?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credit card number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kredi kartı numaranızı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telephone number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31750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telefon numaranızı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What time will you be arriving?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Ne zaman buraya varacaksınız?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kern="1200" cap="all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GÖREBİLECEĞİNİZ İŞARETLER</a:t>
                      </a:r>
                    </a:p>
                  </a:txBody>
                  <a:tcPr marL="121920" marR="190500" marB="142875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 marL="142875" marB="14287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 dirty="0" err="1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Vacancies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>
                          <a:latin typeface="Comic Sans MS" pitchFamily="66" charset="0"/>
                        </a:rPr>
                        <a:t>Boş oda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u="none" strike="noStrike">
                          <a:solidFill>
                            <a:srgbClr val="0044CC"/>
                          </a:solidFill>
                          <a:latin typeface="Comic Sans MS" pitchFamily="66" charset="0"/>
                        </a:rPr>
                        <a:t>No vacancies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121920" marR="190500" marB="142875"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Comic Sans MS" pitchFamily="66" charset="0"/>
                        </a:rPr>
                        <a:t>Boş oda yok</a:t>
                      </a:r>
                    </a:p>
                  </a:txBody>
                  <a:tcPr marL="190500" marR="121920" marB="142875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31136" y="471196"/>
            <a:ext cx="7729728" cy="1005641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Comic Sans MS" pitchFamily="66" charset="0"/>
              </a:rPr>
              <a:t>Rezervasyon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3800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...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için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yer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ayırmak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istiyordum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would like to book…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...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için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yer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ayırmayı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dilemiştim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wish to book…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... için boş yeriniz var mıydı acaba?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Do you have any vacancies on…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… tarihi için bir oda rezerve etmek istiyordum.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would like to reserve a room on the…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100 kişilik kapasiteye sahip konferans salonlarınızdan birisini rezerve etmek istiyoruz.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We would like to reserve one of your conference rooms with seating capacity for 100 people.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... adına ...'ı rezerve etmek istiyordum.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would like to reserve…in the name of...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Ayrıca şu ekipmanlara ve hizmetlere ihtiyaç duyuyoruz: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We also need the following equipment and services: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1299</TotalTime>
  <Words>823</Words>
  <Application>Microsoft Office PowerPoint</Application>
  <PresentationFormat>Özel</PresentationFormat>
  <Paragraphs>169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Gökyüzü</vt:lpstr>
      <vt:lpstr>Booking</vt:lpstr>
      <vt:lpstr>YER SORGULAMA</vt:lpstr>
      <vt:lpstr>YER SORGULAMA</vt:lpstr>
      <vt:lpstr>YER SORGULAMA</vt:lpstr>
      <vt:lpstr>TESİSDE BULUNAN İMKANLAR İLE İLGİLİ SORU SORARKEN</vt:lpstr>
      <vt:lpstr>TESİSDE BULUNAN İMKANLAR İLE İLGİLİ SORU SORARKEN</vt:lpstr>
      <vt:lpstr>ANLAŞMAYA VARMA</vt:lpstr>
      <vt:lpstr>REZERVASYON YAPTIRMA</vt:lpstr>
      <vt:lpstr>Rezervasyon</vt:lpstr>
      <vt:lpstr>Rezervasyon Değiştirme</vt:lpstr>
      <vt:lpstr>Rezervasyon İptalİ</vt:lpstr>
      <vt:lpstr>Booking a Hotel Room - (Otel Rezervasyonu)</vt:lpstr>
      <vt:lpstr>Booking a Hotel Room (Otel Rezervasyonu)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rezervasyonları ve otel hizmetleri</dc:title>
  <dc:creator>KUZEY</dc:creator>
  <cp:lastModifiedBy>User</cp:lastModifiedBy>
  <cp:revision>5</cp:revision>
  <dcterms:created xsi:type="dcterms:W3CDTF">2020-05-09T15:40:05Z</dcterms:created>
  <dcterms:modified xsi:type="dcterms:W3CDTF">2020-05-10T23:23:31Z</dcterms:modified>
</cp:coreProperties>
</file>